
<file path=[Content_Types].xml><?xml version="1.0" encoding="utf-8"?>
<Types xmlns="http://schemas.openxmlformats.org/package/2006/content-types">
  <Default Extension="png" ContentType="image/png"/>
  <Default Extension="bin" ContentType="application/vnd.ms-office.activeX"/>
  <Default Extension="emf" ContentType="image/x-emf"/>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activeX/activeX1.xml" ContentType="application/vnd.ms-office.activeX+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4"/>
  </p:notesMasterIdLst>
  <p:handoutMasterIdLst>
    <p:handoutMasterId r:id="rId35"/>
  </p:handoutMasterIdLst>
  <p:sldIdLst>
    <p:sldId id="256" r:id="rId2"/>
    <p:sldId id="257" r:id="rId3"/>
    <p:sldId id="258" r:id="rId4"/>
    <p:sldId id="259" r:id="rId5"/>
    <p:sldId id="260" r:id="rId6"/>
    <p:sldId id="261" r:id="rId7"/>
    <p:sldId id="262" r:id="rId8"/>
    <p:sldId id="263" r:id="rId9"/>
    <p:sldId id="264" r:id="rId10"/>
    <p:sldId id="265" r:id="rId11"/>
    <p:sldId id="283" r:id="rId12"/>
    <p:sldId id="266" r:id="rId13"/>
    <p:sldId id="267" r:id="rId14"/>
    <p:sldId id="268" r:id="rId15"/>
    <p:sldId id="284" r:id="rId16"/>
    <p:sldId id="269" r:id="rId17"/>
    <p:sldId id="270" r:id="rId18"/>
    <p:sldId id="271" r:id="rId19"/>
    <p:sldId id="272" r:id="rId20"/>
    <p:sldId id="273" r:id="rId21"/>
    <p:sldId id="274" r:id="rId22"/>
    <p:sldId id="275" r:id="rId23"/>
    <p:sldId id="276" r:id="rId24"/>
    <p:sldId id="285" r:id="rId25"/>
    <p:sldId id="277" r:id="rId26"/>
    <p:sldId id="278" r:id="rId27"/>
    <p:sldId id="286" r:id="rId28"/>
    <p:sldId id="279" r:id="rId29"/>
    <p:sldId id="280" r:id="rId30"/>
    <p:sldId id="281" r:id="rId31"/>
    <p:sldId id="287" r:id="rId32"/>
    <p:sldId id="282" r:id="rId33"/>
  </p:sldIdLst>
  <p:sldSz cx="9144000" cy="6858000" type="screen4x3"/>
  <p:notesSz cx="7099300" cy="10234613"/>
  <p:custDataLst>
    <p:tags r:id="rId36"/>
  </p:custData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sin título" id="{13EAE198-C216-436D-80FC-75FEAD8F8EC6}">
          <p14:sldIdLst>
            <p14:sldId id="256"/>
          </p14:sldIdLst>
        </p14:section>
        <p14:section name="Sección sin título" id="{F2CD97E0-39D6-48DE-A3FF-74577C3C6AC5}">
          <p14:sldIdLst>
            <p14:sldId id="257"/>
            <p14:sldId id="258"/>
            <p14:sldId id="259"/>
            <p14:sldId id="260"/>
            <p14:sldId id="261"/>
            <p14:sldId id="262"/>
            <p14:sldId id="263"/>
            <p14:sldId id="264"/>
            <p14:sldId id="265"/>
            <p14:sldId id="283"/>
            <p14:sldId id="266"/>
            <p14:sldId id="267"/>
            <p14:sldId id="268"/>
            <p14:sldId id="284"/>
            <p14:sldId id="269"/>
            <p14:sldId id="270"/>
            <p14:sldId id="271"/>
            <p14:sldId id="272"/>
            <p14:sldId id="273"/>
            <p14:sldId id="274"/>
            <p14:sldId id="275"/>
            <p14:sldId id="276"/>
            <p14:sldId id="285"/>
            <p14:sldId id="277"/>
            <p14:sldId id="278"/>
            <p14:sldId id="286"/>
            <p14:sldId id="279"/>
            <p14:sldId id="280"/>
            <p14:sldId id="281"/>
            <p14:sldId id="287"/>
            <p14:sldId id="28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scaleToFitPaper="1" frameSlides="1"/>
  <p:clrMru>
    <a:srgbClr val="FFFF99"/>
    <a:srgbClr val="CC6600"/>
    <a:srgbClr val="CCFF99"/>
    <a:srgbClr val="CCFF66"/>
    <a:srgbClr val="FFCC00"/>
    <a:srgbClr val="CCFFCC"/>
    <a:srgbClr val="FFCC66"/>
    <a:srgbClr val="FFFFCC"/>
    <a:srgbClr val="FF0000"/>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71" d="100"/>
          <a:sy n="71" d="100"/>
        </p:scale>
        <p:origin x="444" y="60"/>
      </p:cViewPr>
      <p:guideLst>
        <p:guide orient="horz" pos="2160"/>
        <p:guide pos="2880"/>
      </p:guideLst>
    </p:cSldViewPr>
  </p:slideViewPr>
  <p:notesTextViewPr>
    <p:cViewPr>
      <p:scale>
        <a:sx n="1" d="1"/>
        <a:sy n="1" d="1"/>
      </p:scale>
      <p:origin x="0" y="0"/>
    </p:cViewPr>
  </p:notesTextViewPr>
  <p:gridSpacing cx="45005" cy="450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activeX1.xml><?xml version="1.0" encoding="utf-8"?>
<ax:ocx xmlns:ax="http://schemas.microsoft.com/office/2006/activeX" xmlns:r="http://schemas.openxmlformats.org/officeDocument/2006/relationships" ax:classid="{D27CDB6E-AE6D-11CF-96B8-444553540000}" ax:persistence="persistStorage" r:id="rId1"/>
</file>

<file path=ppt/drawings/_rels/vmlDrawing1.vml.rels><?xml version="1.0" encoding="UTF-8" standalone="yes"?>
<Relationships xmlns="http://schemas.openxmlformats.org/package/2006/relationships"><Relationship Id="rId1" Type="http://schemas.openxmlformats.org/officeDocument/2006/relationships/image" Target="../media/image10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s-ES"/>
          </a:p>
        </p:txBody>
      </p:sp>
      <p:sp>
        <p:nvSpPr>
          <p:cNvPr id="3" name="2 Marcador de fecha"/>
          <p:cNvSpPr>
            <a:spLocks noGrp="1"/>
          </p:cNvSpPr>
          <p:nvPr>
            <p:ph type="dt" sz="quarter" idx="1"/>
          </p:nvPr>
        </p:nvSpPr>
        <p:spPr>
          <a:xfrm>
            <a:off x="4021294" y="0"/>
            <a:ext cx="3076363" cy="511731"/>
          </a:xfrm>
          <a:prstGeom prst="rect">
            <a:avLst/>
          </a:prstGeom>
        </p:spPr>
        <p:txBody>
          <a:bodyPr vert="horz" lIns="99048" tIns="49524" rIns="99048" bIns="49524" rtlCol="0"/>
          <a:lstStyle>
            <a:lvl1pPr algn="r">
              <a:defRPr sz="1300"/>
            </a:lvl1pPr>
          </a:lstStyle>
          <a:p>
            <a:fld id="{FD6B42F3-7B55-4ABE-BC14-074FFFD7F5B3}" type="datetimeFigureOut">
              <a:rPr lang="es-ES" smtClean="0"/>
              <a:t>22/08/2016</a:t>
            </a:fld>
            <a:endParaRPr lang="es-ES"/>
          </a:p>
        </p:txBody>
      </p:sp>
      <p:sp>
        <p:nvSpPr>
          <p:cNvPr id="4" name="3 Marcador de pie de página"/>
          <p:cNvSpPr>
            <a:spLocks noGrp="1"/>
          </p:cNvSpPr>
          <p:nvPr>
            <p:ph type="ftr" sz="quarter" idx="2"/>
          </p:nvPr>
        </p:nvSpPr>
        <p:spPr>
          <a:xfrm>
            <a:off x="0" y="9721106"/>
            <a:ext cx="3076363" cy="511731"/>
          </a:xfrm>
          <a:prstGeom prst="rect">
            <a:avLst/>
          </a:prstGeom>
        </p:spPr>
        <p:txBody>
          <a:bodyPr vert="horz" lIns="99048" tIns="49524" rIns="99048" bIns="49524" rtlCol="0" anchor="b"/>
          <a:lstStyle>
            <a:lvl1pPr algn="l">
              <a:defRPr sz="1300"/>
            </a:lvl1pPr>
          </a:lstStyle>
          <a:p>
            <a:endParaRPr lang="es-ES"/>
          </a:p>
        </p:txBody>
      </p:sp>
      <p:sp>
        <p:nvSpPr>
          <p:cNvPr id="5" name="4 Marcador de número de diapositiva"/>
          <p:cNvSpPr>
            <a:spLocks noGrp="1"/>
          </p:cNvSpPr>
          <p:nvPr>
            <p:ph type="sldNum" sz="quarter" idx="3"/>
          </p:nvPr>
        </p:nvSpPr>
        <p:spPr>
          <a:xfrm>
            <a:off x="4021294" y="9721106"/>
            <a:ext cx="3076363" cy="511731"/>
          </a:xfrm>
          <a:prstGeom prst="rect">
            <a:avLst/>
          </a:prstGeom>
        </p:spPr>
        <p:txBody>
          <a:bodyPr vert="horz" lIns="99048" tIns="49524" rIns="99048" bIns="49524" rtlCol="0" anchor="b"/>
          <a:lstStyle>
            <a:lvl1pPr algn="r">
              <a:defRPr sz="1300"/>
            </a:lvl1pPr>
          </a:lstStyle>
          <a:p>
            <a:fld id="{332D851B-98DA-416C-ADBD-F22D89F788CD}" type="slidenum">
              <a:rPr lang="es-ES" smtClean="0"/>
              <a:t>‹Nº›</a:t>
            </a:fld>
            <a:endParaRPr lang="es-ES"/>
          </a:p>
        </p:txBody>
      </p:sp>
    </p:spTree>
    <p:extLst>
      <p:ext uri="{BB962C8B-B14F-4D97-AF65-F5344CB8AC3E}">
        <p14:creationId xmlns:p14="http://schemas.microsoft.com/office/powerpoint/2010/main" val="124763921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s-ES" dirty="0"/>
          </a:p>
        </p:txBody>
      </p:sp>
      <p:sp>
        <p:nvSpPr>
          <p:cNvPr id="3" name="2 Marcador de fecha"/>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0A0AB78B-36E7-4C69-B86D-B7715E2C1DC0}" type="datetimeFigureOut">
              <a:rPr lang="es-ES" smtClean="0"/>
              <a:t>22/08/2016</a:t>
            </a:fld>
            <a:endParaRPr lang="es-ES" dirty="0"/>
          </a:p>
        </p:txBody>
      </p:sp>
      <p:sp>
        <p:nvSpPr>
          <p:cNvPr id="4" name="3 Marcador de imagen de diapositiva"/>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s-ES" dirty="0"/>
          </a:p>
        </p:txBody>
      </p:sp>
      <p:sp>
        <p:nvSpPr>
          <p:cNvPr id="5" name="4 Marcador de notas"/>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s-ES" dirty="0"/>
          </a:p>
        </p:txBody>
      </p:sp>
      <p:sp>
        <p:nvSpPr>
          <p:cNvPr id="7" name="6 Marcador de número de diapositiva"/>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C68CFF2-5E04-4CC5-82AA-7F57CF887B75}" type="slidenum">
              <a:rPr lang="es-ES" smtClean="0"/>
              <a:t>‹Nº›</a:t>
            </a:fld>
            <a:endParaRPr lang="es-ES" dirty="0"/>
          </a:p>
        </p:txBody>
      </p:sp>
    </p:spTree>
    <p:extLst>
      <p:ext uri="{BB962C8B-B14F-4D97-AF65-F5344CB8AC3E}">
        <p14:creationId xmlns:p14="http://schemas.microsoft.com/office/powerpoint/2010/main" val="3895320934"/>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32648482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235473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r>
              <a:rPr lang="es-ES" smtClean="0"/>
              <a:t>R. Artacho - E. Eisman</a:t>
            </a:r>
            <a:endParaRPr lang="es-ES" dirty="0"/>
          </a:p>
        </p:txBody>
      </p:sp>
      <p:sp>
        <p:nvSpPr>
          <p:cNvPr id="5" name="4 Marcador de pie de página"/>
          <p:cNvSpPr>
            <a:spLocks noGrp="1"/>
          </p:cNvSpPr>
          <p:nvPr>
            <p:ph type="ftr" sz="quarter" idx="11"/>
          </p:nvPr>
        </p:nvSpPr>
        <p:spPr/>
        <p:txBody>
          <a:bodyPr/>
          <a:lstStyle/>
          <a:p>
            <a:r>
              <a:rPr lang="es-ES" dirty="0"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3172881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t>R. Artacho - E. Eisman</a:t>
            </a:r>
            <a:endParaRPr lang="es-ES" dirty="0"/>
          </a:p>
        </p:txBody>
      </p:sp>
      <p:sp>
        <p:nvSpPr>
          <p:cNvPr id="5" name="4 Marcador de pie de página"/>
          <p:cNvSpPr>
            <a:spLocks noGrp="1"/>
          </p:cNvSpPr>
          <p:nvPr>
            <p:ph type="ftr" sz="quarter" idx="11"/>
          </p:nvPr>
        </p:nvSpPr>
        <p:spPr/>
        <p:txBody>
          <a:bodyPr/>
          <a:lstStyle/>
          <a:p>
            <a:r>
              <a:rPr lang="es-ES" dirty="0"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2159897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r>
              <a:rPr lang="es-ES" smtClean="0"/>
              <a:t>R. Artacho - E. Eisman</a:t>
            </a:r>
            <a:endParaRPr lang="es-ES" dirty="0"/>
          </a:p>
        </p:txBody>
      </p:sp>
      <p:sp>
        <p:nvSpPr>
          <p:cNvPr id="5" name="4 Marcador de pie de página"/>
          <p:cNvSpPr>
            <a:spLocks noGrp="1"/>
          </p:cNvSpPr>
          <p:nvPr>
            <p:ph type="ftr" sz="quarter" idx="11"/>
          </p:nvPr>
        </p:nvSpPr>
        <p:spPr/>
        <p:txBody>
          <a:bodyPr/>
          <a:lstStyle/>
          <a:p>
            <a:r>
              <a:rPr lang="es-ES" dirty="0"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2596644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r>
              <a:rPr lang="es-ES" smtClean="0"/>
              <a:t>R. Artacho - E. Eisman</a:t>
            </a:r>
            <a:endParaRPr lang="es-ES" dirty="0"/>
          </a:p>
        </p:txBody>
      </p:sp>
      <p:sp>
        <p:nvSpPr>
          <p:cNvPr id="6" name="5 Marcador de pie de página"/>
          <p:cNvSpPr>
            <a:spLocks noGrp="1"/>
          </p:cNvSpPr>
          <p:nvPr>
            <p:ph type="ftr" sz="quarter" idx="11"/>
          </p:nvPr>
        </p:nvSpPr>
        <p:spPr/>
        <p:txBody>
          <a:bodyPr/>
          <a:lstStyle/>
          <a:p>
            <a:r>
              <a:rPr lang="es-ES" dirty="0" smtClean="0"/>
              <a:t>R. Artacho</a:t>
            </a:r>
            <a:endParaRPr lang="es-ES" dirty="0"/>
          </a:p>
        </p:txBody>
      </p:sp>
      <p:sp>
        <p:nvSpPr>
          <p:cNvPr id="7" name="6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1399958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r>
              <a:rPr lang="es-ES" smtClean="0"/>
              <a:t>R. Artacho - E. Eisman</a:t>
            </a:r>
            <a:endParaRPr lang="es-ES" dirty="0"/>
          </a:p>
        </p:txBody>
      </p:sp>
      <p:sp>
        <p:nvSpPr>
          <p:cNvPr id="8" name="7 Marcador de pie de página"/>
          <p:cNvSpPr>
            <a:spLocks noGrp="1"/>
          </p:cNvSpPr>
          <p:nvPr>
            <p:ph type="ftr" sz="quarter" idx="11"/>
          </p:nvPr>
        </p:nvSpPr>
        <p:spPr/>
        <p:txBody>
          <a:bodyPr/>
          <a:lstStyle/>
          <a:p>
            <a:r>
              <a:rPr lang="es-ES" dirty="0" smtClean="0"/>
              <a:t>R. Artacho</a:t>
            </a:r>
            <a:endParaRPr lang="es-ES" dirty="0"/>
          </a:p>
        </p:txBody>
      </p:sp>
      <p:sp>
        <p:nvSpPr>
          <p:cNvPr id="9" name="8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205770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r>
              <a:rPr lang="es-ES" smtClean="0"/>
              <a:t>R. Artacho - E. Eisman</a:t>
            </a:r>
            <a:endParaRPr lang="es-ES" dirty="0"/>
          </a:p>
        </p:txBody>
      </p:sp>
      <p:sp>
        <p:nvSpPr>
          <p:cNvPr id="4" name="3 Marcador de pie de página"/>
          <p:cNvSpPr>
            <a:spLocks noGrp="1"/>
          </p:cNvSpPr>
          <p:nvPr>
            <p:ph type="ftr" sz="quarter" idx="11"/>
          </p:nvPr>
        </p:nvSpPr>
        <p:spPr/>
        <p:txBody>
          <a:bodyPr/>
          <a:lstStyle/>
          <a:p>
            <a:r>
              <a:rPr lang="es-ES" dirty="0" smtClean="0"/>
              <a:t>R. Artacho</a:t>
            </a:r>
            <a:endParaRPr lang="es-ES" dirty="0"/>
          </a:p>
        </p:txBody>
      </p:sp>
      <p:sp>
        <p:nvSpPr>
          <p:cNvPr id="5" name="4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1935909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ES" smtClean="0"/>
              <a:t>R. Artacho - E. Eisman</a:t>
            </a:r>
            <a:endParaRPr lang="es-ES" dirty="0"/>
          </a:p>
        </p:txBody>
      </p:sp>
      <p:sp>
        <p:nvSpPr>
          <p:cNvPr id="3" name="2 Marcador de pie de página"/>
          <p:cNvSpPr>
            <a:spLocks noGrp="1"/>
          </p:cNvSpPr>
          <p:nvPr>
            <p:ph type="ftr" sz="quarter" idx="11"/>
          </p:nvPr>
        </p:nvSpPr>
        <p:spPr/>
        <p:txBody>
          <a:bodyPr/>
          <a:lstStyle/>
          <a:p>
            <a:r>
              <a:rPr lang="es-ES" dirty="0" smtClean="0"/>
              <a:t>R. Artacho</a:t>
            </a:r>
            <a:endParaRPr lang="es-ES" dirty="0"/>
          </a:p>
        </p:txBody>
      </p:sp>
      <p:sp>
        <p:nvSpPr>
          <p:cNvPr id="4" name="3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17992121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smtClean="0"/>
              <a:t>R. Artacho - E. Eisman</a:t>
            </a:r>
            <a:endParaRPr lang="es-ES" dirty="0"/>
          </a:p>
        </p:txBody>
      </p:sp>
      <p:sp>
        <p:nvSpPr>
          <p:cNvPr id="6" name="5 Marcador de pie de página"/>
          <p:cNvSpPr>
            <a:spLocks noGrp="1"/>
          </p:cNvSpPr>
          <p:nvPr>
            <p:ph type="ftr" sz="quarter" idx="11"/>
          </p:nvPr>
        </p:nvSpPr>
        <p:spPr/>
        <p:txBody>
          <a:bodyPr/>
          <a:lstStyle/>
          <a:p>
            <a:r>
              <a:rPr lang="es-ES" dirty="0" smtClean="0"/>
              <a:t>R. Artacho</a:t>
            </a:r>
            <a:endParaRPr lang="es-ES" dirty="0"/>
          </a:p>
        </p:txBody>
      </p:sp>
      <p:sp>
        <p:nvSpPr>
          <p:cNvPr id="7" name="6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1969999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smtClean="0"/>
              <a:t>R. Artacho - E. Eisman</a:t>
            </a:r>
            <a:endParaRPr lang="es-ES" dirty="0"/>
          </a:p>
        </p:txBody>
      </p:sp>
      <p:sp>
        <p:nvSpPr>
          <p:cNvPr id="6" name="5 Marcador de pie de página"/>
          <p:cNvSpPr>
            <a:spLocks noGrp="1"/>
          </p:cNvSpPr>
          <p:nvPr>
            <p:ph type="ftr" sz="quarter" idx="11"/>
          </p:nvPr>
        </p:nvSpPr>
        <p:spPr/>
        <p:txBody>
          <a:bodyPr/>
          <a:lstStyle/>
          <a:p>
            <a:r>
              <a:rPr lang="es-ES" dirty="0" smtClean="0"/>
              <a:t>R. Artacho</a:t>
            </a:r>
            <a:endParaRPr lang="es-ES" dirty="0"/>
          </a:p>
        </p:txBody>
      </p:sp>
      <p:sp>
        <p:nvSpPr>
          <p:cNvPr id="7" name="6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1747054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t>R. Artacho - E. Eisman</a:t>
            </a:r>
            <a:endParaRPr lang="es-ES" dirty="0"/>
          </a:p>
        </p:txBody>
      </p:sp>
      <p:sp>
        <p:nvSpPr>
          <p:cNvPr id="5" name="4 Marcador de pie de página"/>
          <p:cNvSpPr>
            <a:spLocks noGrp="1"/>
          </p:cNvSpPr>
          <p:nvPr>
            <p:ph type="ftr" sz="quarter" idx="11"/>
          </p:nvPr>
        </p:nvSpPr>
        <p:spPr/>
        <p:txBody>
          <a:bodyPr/>
          <a:lstStyle/>
          <a:p>
            <a:r>
              <a:rPr lang="es-ES" dirty="0"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258978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t>R. Artacho - E. Eisman</a:t>
            </a:r>
            <a:endParaRPr lang="es-ES" dirty="0"/>
          </a:p>
        </p:txBody>
      </p:sp>
      <p:sp>
        <p:nvSpPr>
          <p:cNvPr id="5" name="4 Marcador de pie de página"/>
          <p:cNvSpPr>
            <a:spLocks noGrp="1"/>
          </p:cNvSpPr>
          <p:nvPr>
            <p:ph type="ftr" sz="quarter" idx="11"/>
          </p:nvPr>
        </p:nvSpPr>
        <p:spPr/>
        <p:txBody>
          <a:bodyPr/>
          <a:lstStyle/>
          <a:p>
            <a:r>
              <a:rPr lang="es-ES" dirty="0"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4132092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t="1000" r="1000" b="1000"/>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s-ES" smtClean="0"/>
              <a:t>R. Artacho - E. Eisman</a:t>
            </a:r>
            <a:endParaRPr lang="es-ES"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dirty="0" smtClean="0"/>
              <a:t>R. Artacho</a:t>
            </a:r>
            <a:endParaRPr lang="es-ES"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07C7F-89CF-4626-85D0-0A10A7194231}" type="slidenum">
              <a:rPr lang="es-ES" smtClean="0"/>
              <a:t>‹Nº›</a:t>
            </a:fld>
            <a:endParaRPr lang="es-ES" dirty="0"/>
          </a:p>
        </p:txBody>
      </p:sp>
    </p:spTree>
    <p:extLst>
      <p:ext uri="{BB962C8B-B14F-4D97-AF65-F5344CB8AC3E}">
        <p14:creationId xmlns:p14="http://schemas.microsoft.com/office/powerpoint/2010/main" val="248708895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png"/></Relationships>
</file>

<file path=ppt/slides/_rels/slide8.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png"/><Relationship Id="rId18" Type="http://schemas.openxmlformats.org/officeDocument/2006/relationships/image" Target="../media/image45.png"/><Relationship Id="rId3" Type="http://schemas.openxmlformats.org/officeDocument/2006/relationships/image" Target="../media/image31.png"/><Relationship Id="rId7" Type="http://schemas.openxmlformats.org/officeDocument/2006/relationships/image" Target="../media/image34.png"/><Relationship Id="rId12" Type="http://schemas.openxmlformats.org/officeDocument/2006/relationships/image" Target="../media/image39.png"/><Relationship Id="rId17" Type="http://schemas.openxmlformats.org/officeDocument/2006/relationships/image" Target="../media/image44.png"/><Relationship Id="rId2" Type="http://schemas.openxmlformats.org/officeDocument/2006/relationships/notesSlide" Target="../notesSlides/notesSlide8.xml"/><Relationship Id="rId16"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5" Type="http://schemas.openxmlformats.org/officeDocument/2006/relationships/image" Target="../media/image42.png"/><Relationship Id="rId10" Type="http://schemas.openxmlformats.org/officeDocument/2006/relationships/image" Target="../media/image37.png"/><Relationship Id="rId19" Type="http://schemas.openxmlformats.org/officeDocument/2006/relationships/image" Target="../media/image46.png"/><Relationship Id="rId4" Type="http://schemas.microsoft.com/office/2007/relationships/hdphoto" Target="../media/hdphoto1.wdp"/><Relationship Id="rId9" Type="http://schemas.openxmlformats.org/officeDocument/2006/relationships/image" Target="../media/image36.png"/><Relationship Id="rId14" Type="http://schemas.openxmlformats.org/officeDocument/2006/relationships/image" Target="../media/image4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7.png"/><Relationship Id="rId3" Type="http://schemas.openxmlformats.org/officeDocument/2006/relationships/image" Target="../media/image47.png"/><Relationship Id="rId7" Type="http://schemas.openxmlformats.org/officeDocument/2006/relationships/image" Target="../media/image51.png"/><Relationship Id="rId12" Type="http://schemas.openxmlformats.org/officeDocument/2006/relationships/image" Target="../media/image56.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50.png"/><Relationship Id="rId11" Type="http://schemas.openxmlformats.org/officeDocument/2006/relationships/image" Target="../media/image55.png"/><Relationship Id="rId5" Type="http://schemas.openxmlformats.org/officeDocument/2006/relationships/image" Target="../media/image49.png"/><Relationship Id="rId10"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image" Target="../media/image5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63.png"/><Relationship Id="rId3" Type="http://schemas.openxmlformats.org/officeDocument/2006/relationships/image" Target="../media/image33.emf"/><Relationship Id="rId7" Type="http://schemas.openxmlformats.org/officeDocument/2006/relationships/image" Target="../media/image570.png"/><Relationship Id="rId12" Type="http://schemas.openxmlformats.org/officeDocument/2006/relationships/image" Target="../media/image62.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560.png"/><Relationship Id="rId11" Type="http://schemas.openxmlformats.org/officeDocument/2006/relationships/image" Target="../media/image61.png"/><Relationship Id="rId5" Type="http://schemas.openxmlformats.org/officeDocument/2006/relationships/image" Target="../media/image550.png"/><Relationship Id="rId10" Type="http://schemas.openxmlformats.org/officeDocument/2006/relationships/image" Target="../media/image60.png"/><Relationship Id="rId4" Type="http://schemas.openxmlformats.org/officeDocument/2006/relationships/image" Target="../media/image540.png"/><Relationship Id="rId9" Type="http://schemas.openxmlformats.org/officeDocument/2006/relationships/image" Target="../media/image59.png"/><Relationship Id="rId14" Type="http://schemas.openxmlformats.org/officeDocument/2006/relationships/image" Target="../media/image64.png"/></Relationships>
</file>

<file path=ppt/slides/_rels/slide13.xml.rels><?xml version="1.0" encoding="UTF-8" standalone="yes"?>
<Relationships xmlns="http://schemas.openxmlformats.org/package/2006/relationships"><Relationship Id="rId3" Type="http://schemas.openxmlformats.org/officeDocument/2006/relationships/image" Target="../media/image34.jpeg"/><Relationship Id="rId17" Type="http://schemas.openxmlformats.org/officeDocument/2006/relationships/image" Target="../media/image66.png"/><Relationship Id="rId2" Type="http://schemas.openxmlformats.org/officeDocument/2006/relationships/notesSlide" Target="../notesSlides/notesSlide13.xml"/><Relationship Id="rId16" Type="http://schemas.openxmlformats.org/officeDocument/2006/relationships/image" Target="../media/image300.png"/><Relationship Id="rId1" Type="http://schemas.openxmlformats.org/officeDocument/2006/relationships/slideLayout" Target="../slideLayouts/slideLayout7.xml"/><Relationship Id="rId14" Type="http://schemas.openxmlformats.org/officeDocument/2006/relationships/image" Target="../media/image280.png"/></Relationships>
</file>

<file path=ppt/slides/_rels/slide14.xml.rels><?xml version="1.0" encoding="UTF-8" standalone="yes"?>
<Relationships xmlns="http://schemas.openxmlformats.org/package/2006/relationships"><Relationship Id="rId3" Type="http://schemas.openxmlformats.org/officeDocument/2006/relationships/image" Target="../media/image35.gif"/><Relationship Id="rId7" Type="http://schemas.openxmlformats.org/officeDocument/2006/relationships/image" Target="../media/image71.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67.png"/></Relationships>
</file>

<file path=ppt/slides/_rels/slide17.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67.png"/><Relationship Id="rId7" Type="http://schemas.openxmlformats.org/officeDocument/2006/relationships/image" Target="../media/image77.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76.png"/><Relationship Id="rId5" Type="http://schemas.openxmlformats.org/officeDocument/2006/relationships/image" Target="../media/image75.png"/><Relationship Id="rId10" Type="http://schemas.openxmlformats.org/officeDocument/2006/relationships/image" Target="../media/image80.png"/><Relationship Id="rId4" Type="http://schemas.openxmlformats.org/officeDocument/2006/relationships/image" Target="../media/image74.png"/><Relationship Id="rId9" Type="http://schemas.openxmlformats.org/officeDocument/2006/relationships/image" Target="../media/image79.png"/></Relationships>
</file>

<file path=ppt/slides/_rels/slide18.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67.png"/><Relationship Id="rId7" Type="http://schemas.openxmlformats.org/officeDocument/2006/relationships/image" Target="../media/image84.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1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87.png"/></Relationships>
</file>

<file path=ppt/slides/_rels/slide2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86.png"/></Relationships>
</file>

<file path=ppt/slides/_rels/slide21.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67.png"/><Relationship Id="rId7" Type="http://schemas.openxmlformats.org/officeDocument/2006/relationships/image" Target="../media/image89.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88.png"/><Relationship Id="rId5" Type="http://schemas.openxmlformats.org/officeDocument/2006/relationships/image" Target="../media/image860.png"/><Relationship Id="rId10" Type="http://schemas.openxmlformats.org/officeDocument/2006/relationships/image" Target="../media/image92.png"/><Relationship Id="rId4" Type="http://schemas.openxmlformats.org/officeDocument/2006/relationships/image" Target="../media/image73.png"/><Relationship Id="rId9" Type="http://schemas.openxmlformats.org/officeDocument/2006/relationships/image" Target="../media/image91.png"/></Relationships>
</file>

<file path=ppt/slides/_rels/slide22.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67.png"/><Relationship Id="rId7" Type="http://schemas.openxmlformats.org/officeDocument/2006/relationships/image" Target="../media/image91.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88.png"/><Relationship Id="rId5" Type="http://schemas.openxmlformats.org/officeDocument/2006/relationships/image" Target="../media/image860.png"/><Relationship Id="rId10" Type="http://schemas.openxmlformats.org/officeDocument/2006/relationships/image" Target="../media/image95.png"/><Relationship Id="rId4" Type="http://schemas.openxmlformats.org/officeDocument/2006/relationships/image" Target="../media/image73.png"/><Relationship Id="rId9" Type="http://schemas.openxmlformats.org/officeDocument/2006/relationships/image" Target="../media/image94.png"/></Relationships>
</file>

<file path=ppt/slides/_rels/slide2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image" Target="../media/image102.png"/><Relationship Id="rId13" Type="http://schemas.openxmlformats.org/officeDocument/2006/relationships/image" Target="../media/image107.png"/><Relationship Id="rId3" Type="http://schemas.openxmlformats.org/officeDocument/2006/relationships/image" Target="../media/image970.png"/><Relationship Id="rId7" Type="http://schemas.openxmlformats.org/officeDocument/2006/relationships/image" Target="../media/image101.png"/><Relationship Id="rId12" Type="http://schemas.openxmlformats.org/officeDocument/2006/relationships/image" Target="../media/image106.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100.png"/><Relationship Id="rId11" Type="http://schemas.openxmlformats.org/officeDocument/2006/relationships/image" Target="../media/image105.png"/><Relationship Id="rId5" Type="http://schemas.openxmlformats.org/officeDocument/2006/relationships/image" Target="../media/image98.jpg"/><Relationship Id="rId10" Type="http://schemas.openxmlformats.org/officeDocument/2006/relationships/image" Target="../media/image104.png"/><Relationship Id="rId4" Type="http://schemas.openxmlformats.org/officeDocument/2006/relationships/image" Target="../media/image98.png"/><Relationship Id="rId9" Type="http://schemas.openxmlformats.org/officeDocument/2006/relationships/image" Target="../media/image103.png"/></Relationships>
</file>

<file path=ppt/slides/_rels/slide26.xml.rels><?xml version="1.0" encoding="UTF-8" standalone="yes"?>
<Relationships xmlns="http://schemas.openxmlformats.org/package/2006/relationships"><Relationship Id="rId8" Type="http://schemas.openxmlformats.org/officeDocument/2006/relationships/image" Target="../media/image102.png"/><Relationship Id="rId13" Type="http://schemas.openxmlformats.org/officeDocument/2006/relationships/image" Target="../media/image110.png"/><Relationship Id="rId3" Type="http://schemas.openxmlformats.org/officeDocument/2006/relationships/image" Target="../media/image970.png"/><Relationship Id="rId7" Type="http://schemas.openxmlformats.org/officeDocument/2006/relationships/image" Target="../media/image101.png"/><Relationship Id="rId12" Type="http://schemas.openxmlformats.org/officeDocument/2006/relationships/image" Target="../media/image109.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100.png"/><Relationship Id="rId11" Type="http://schemas.openxmlformats.org/officeDocument/2006/relationships/image" Target="../media/image105.png"/><Relationship Id="rId5" Type="http://schemas.openxmlformats.org/officeDocument/2006/relationships/image" Target="../media/image98.jpg"/><Relationship Id="rId10" Type="http://schemas.openxmlformats.org/officeDocument/2006/relationships/image" Target="../media/image104.png"/><Relationship Id="rId4" Type="http://schemas.openxmlformats.org/officeDocument/2006/relationships/image" Target="../media/image108.png"/><Relationship Id="rId9" Type="http://schemas.openxmlformats.org/officeDocument/2006/relationships/image" Target="../media/image103.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99.emf"/><Relationship Id="rId7" Type="http://schemas.openxmlformats.org/officeDocument/2006/relationships/image" Target="../media/image115.png"/><Relationship Id="rId12" Type="http://schemas.openxmlformats.org/officeDocument/2006/relationships/image" Target="../media/image120.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114.png"/><Relationship Id="rId11" Type="http://schemas.openxmlformats.org/officeDocument/2006/relationships/image" Target="../media/image119.png"/><Relationship Id="rId5" Type="http://schemas.openxmlformats.org/officeDocument/2006/relationships/image" Target="../media/image113.png"/><Relationship Id="rId10" Type="http://schemas.openxmlformats.org/officeDocument/2006/relationships/image" Target="../media/image118.png"/><Relationship Id="rId4" Type="http://schemas.openxmlformats.org/officeDocument/2006/relationships/image" Target="../media/image112.png"/><Relationship Id="rId9" Type="http://schemas.openxmlformats.org/officeDocument/2006/relationships/image" Target="../media/image117.png"/></Relationships>
</file>

<file path=ppt/slides/_rels/slide29.xml.rels><?xml version="1.0" encoding="UTF-8" standalone="yes"?>
<Relationships xmlns="http://schemas.openxmlformats.org/package/2006/relationships"><Relationship Id="rId3" Type="http://schemas.openxmlformats.org/officeDocument/2006/relationships/image" Target="../media/image99.png"/><Relationship Id="rId7" Type="http://schemas.openxmlformats.org/officeDocument/2006/relationships/image" Target="../media/image123.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122.png"/><Relationship Id="rId5" Type="http://schemas.openxmlformats.org/officeDocument/2006/relationships/image" Target="../media/image121.png"/><Relationship Id="rId4" Type="http://schemas.openxmlformats.org/officeDocument/2006/relationships/image" Target="../media/image111.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control" Target="../activeX/activeX1.xml"/><Relationship Id="rId1" Type="http://schemas.openxmlformats.org/officeDocument/2006/relationships/vmlDrawing" Target="../drawings/vmlDrawing1.vml"/><Relationship Id="rId6" Type="http://schemas.openxmlformats.org/officeDocument/2006/relationships/image" Target="../media/image100.wmf"/><Relationship Id="rId5" Type="http://schemas.openxmlformats.org/officeDocument/2006/relationships/image" Target="../media/image125.pn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130.png"/><Relationship Id="rId5" Type="http://schemas.openxmlformats.org/officeDocument/2006/relationships/image" Target="../media/image129.png"/><Relationship Id="rId4" Type="http://schemas.openxmlformats.org/officeDocument/2006/relationships/image" Target="../media/image128.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27" name="26 CuadroTexto"/>
          <p:cNvSpPr txBox="1"/>
          <p:nvPr/>
        </p:nvSpPr>
        <p:spPr>
          <a:xfrm>
            <a:off x="152400" y="3521122"/>
            <a:ext cx="6451600" cy="954107"/>
          </a:xfrm>
          <a:prstGeom prst="rect">
            <a:avLst/>
          </a:prstGeom>
          <a:noFill/>
        </p:spPr>
        <p:txBody>
          <a:bodyPr wrap="square" rtlCol="0">
            <a:spAutoFit/>
          </a:bodyPr>
          <a:lstStyle/>
          <a:p>
            <a:pPr algn="ctr"/>
            <a:r>
              <a:rPr lang="es-ES" sz="2800" b="1" dirty="0" smtClean="0">
                <a:solidFill>
                  <a:schemeClr val="bg1"/>
                </a:solidFill>
                <a:effectLst>
                  <a:outerShdw blurRad="38100" dist="38100" dir="2700000" algn="tl">
                    <a:srgbClr val="000000">
                      <a:alpha val="43137"/>
                    </a:srgbClr>
                  </a:outerShdw>
                  <a:reflection blurRad="6350" stA="60000" endA="900" endPos="58000" dir="5400000" sy="-100000" algn="bl" rotWithShape="0"/>
                </a:effectLst>
                <a:latin typeface="+mj-lt"/>
              </a:rPr>
              <a:t>XIV. TRABAJO Y ENERGÍA MECÁNICA</a:t>
            </a:r>
            <a:endParaRPr lang="es-ES" sz="2800" b="1" dirty="0">
              <a:solidFill>
                <a:schemeClr val="bg1"/>
              </a:solidFill>
              <a:effectLst>
                <a:outerShdw blurRad="38100" dist="38100" dir="2700000" algn="tl">
                  <a:srgbClr val="000000">
                    <a:alpha val="43137"/>
                  </a:srgbClr>
                </a:outerShdw>
                <a:reflection blurRad="6350" stA="60000" endA="900" endPos="58000" dir="5400000" sy="-100000" algn="bl" rotWithShape="0"/>
              </a:effectLst>
              <a:latin typeface="+mj-lt"/>
            </a:endParaRPr>
          </a:p>
        </p:txBody>
      </p:sp>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93900" y="4554299"/>
            <a:ext cx="2933700" cy="2071926"/>
          </a:xfrm>
          <a:prstGeom prst="rect">
            <a:avLst/>
          </a:prstGeom>
        </p:spPr>
      </p:pic>
    </p:spTree>
    <p:extLst>
      <p:ext uri="{BB962C8B-B14F-4D97-AF65-F5344CB8AC3E}">
        <p14:creationId xmlns:p14="http://schemas.microsoft.com/office/powerpoint/2010/main" val="18680051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511800" cy="276999"/>
          </a:xfrm>
          <a:prstGeom prst="rect">
            <a:avLst/>
          </a:prstGeom>
          <a:noFill/>
        </p:spPr>
        <p:txBody>
          <a:bodyPr wrap="square" lIns="0" tIns="0" rIns="0" bIns="0" rtlCol="0">
            <a:spAutoFit/>
          </a:bodyPr>
          <a:lstStyle/>
          <a:p>
            <a:pPr algn="ctr"/>
            <a:r>
              <a:rPr lang="es-ES" b="1" dirty="0" smtClean="0">
                <a:solidFill>
                  <a:srgbClr val="C00000"/>
                </a:solidFill>
                <a:latin typeface="+mj-lt"/>
              </a:rPr>
              <a:t>Índice</a:t>
            </a:r>
            <a:endParaRPr lang="es-ES" b="1" dirty="0">
              <a:solidFill>
                <a:srgbClr val="C00000"/>
              </a:solidFill>
              <a:latin typeface="+mj-lt"/>
            </a:endParaRPr>
          </a:p>
        </p:txBody>
      </p:sp>
      <p:sp>
        <p:nvSpPr>
          <p:cNvPr id="19" name="18 CuadroTexto"/>
          <p:cNvSpPr txBox="1"/>
          <p:nvPr/>
        </p:nvSpPr>
        <p:spPr>
          <a:xfrm>
            <a:off x="2019679" y="2319361"/>
            <a:ext cx="5788764" cy="1754326"/>
          </a:xfrm>
          <a:prstGeom prst="rect">
            <a:avLst/>
          </a:prstGeom>
          <a:noFill/>
        </p:spPr>
        <p:txBody>
          <a:bodyPr wrap="none" rtlCol="0">
            <a:spAutoFit/>
          </a:bodyPr>
          <a:lstStyle/>
          <a:p>
            <a:pPr marL="342900" indent="-342900">
              <a:buAutoNum type="arabicPeriod"/>
            </a:pPr>
            <a:r>
              <a:rPr lang="es-ES" dirty="0" smtClean="0">
                <a:latin typeface="+mj-lt"/>
              </a:rPr>
              <a:t>Introducción a los conceptos</a:t>
            </a:r>
          </a:p>
          <a:p>
            <a:pPr marL="342900" indent="-342900">
              <a:buAutoNum type="arabicPeriod"/>
            </a:pPr>
            <a:r>
              <a:rPr lang="es-ES" dirty="0" smtClean="0">
                <a:latin typeface="+mj-lt"/>
              </a:rPr>
              <a:t>Trabajo mecánico</a:t>
            </a:r>
          </a:p>
          <a:p>
            <a:pPr marL="342900" indent="-342900">
              <a:buAutoNum type="arabicPeriod"/>
            </a:pPr>
            <a:r>
              <a:rPr lang="es-ES" dirty="0" smtClean="0">
                <a:latin typeface="+mj-lt"/>
              </a:rPr>
              <a:t>La potencia</a:t>
            </a:r>
          </a:p>
          <a:p>
            <a:pPr marL="342900" indent="-342900">
              <a:buAutoNum type="arabicPeriod"/>
            </a:pPr>
            <a:r>
              <a:rPr lang="es-ES" dirty="0" smtClean="0">
                <a:latin typeface="+mj-lt"/>
              </a:rPr>
              <a:t>La energía</a:t>
            </a:r>
          </a:p>
          <a:p>
            <a:pPr marL="342900" indent="-342900">
              <a:buAutoNum type="arabicPeriod"/>
            </a:pPr>
            <a:r>
              <a:rPr lang="es-ES" dirty="0" smtClean="0">
                <a:latin typeface="+mj-lt"/>
              </a:rPr>
              <a:t>Fuerzas conservativas. Conservación de la energía</a:t>
            </a:r>
          </a:p>
          <a:p>
            <a:pPr marL="342900" indent="-342900">
              <a:buAutoNum type="arabicPeriod"/>
            </a:pPr>
            <a:r>
              <a:rPr lang="es-ES" dirty="0" smtClean="0">
                <a:latin typeface="+mj-lt"/>
              </a:rPr>
              <a:t>Masa y energía en la física moderna</a:t>
            </a:r>
          </a:p>
        </p:txBody>
      </p:sp>
      <p:sp>
        <p:nvSpPr>
          <p:cNvPr id="6" name="5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XIV. TRABAJO Y ENERGÍA MECÁNICA</a:t>
            </a:r>
            <a:endParaRPr lang="es-ES" b="1" dirty="0">
              <a:solidFill>
                <a:schemeClr val="accent1">
                  <a:lumMod val="75000"/>
                </a:schemeClr>
              </a:solidFill>
            </a:endParaRPr>
          </a:p>
        </p:txBody>
      </p:sp>
      <p:sp>
        <p:nvSpPr>
          <p:cNvPr id="8"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2</a:t>
            </a:fld>
            <a:endParaRPr lang="es-ES" dirty="0">
              <a:solidFill>
                <a:schemeClr val="accent6">
                  <a:lumMod val="50000"/>
                </a:schemeClr>
              </a:solidFill>
              <a:latin typeface="+mj-lt"/>
            </a:endParaRPr>
          </a:p>
        </p:txBody>
      </p:sp>
    </p:spTree>
    <p:extLst>
      <p:ext uri="{BB962C8B-B14F-4D97-AF65-F5344CB8AC3E}">
        <p14:creationId xmlns:p14="http://schemas.microsoft.com/office/powerpoint/2010/main" val="85674429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1</a:t>
            </a:r>
            <a:r>
              <a:rPr lang="es-ES" b="1" dirty="0" smtClean="0">
                <a:solidFill>
                  <a:srgbClr val="C00000"/>
                </a:solidFill>
                <a:latin typeface="+mj-lt"/>
              </a:rPr>
              <a:t> Introducción a los conceptos</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3</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XIV. TRABAJO Y ENERGÍA MECÁNICA</a:t>
            </a:r>
            <a:endParaRPr lang="es-ES" b="1" dirty="0">
              <a:solidFill>
                <a:schemeClr val="accent1">
                  <a:lumMod val="75000"/>
                </a:schemeClr>
              </a:solidFill>
            </a:endParaRPr>
          </a:p>
        </p:txBody>
      </p:sp>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3037" y="995362"/>
            <a:ext cx="1990725" cy="1590675"/>
          </a:xfrm>
          <a:prstGeom prst="rect">
            <a:avLst/>
          </a:prstGeom>
        </p:spPr>
      </p:pic>
      <p:sp>
        <p:nvSpPr>
          <p:cNvPr id="3" name="2 Rectángulo"/>
          <p:cNvSpPr/>
          <p:nvPr/>
        </p:nvSpPr>
        <p:spPr>
          <a:xfrm>
            <a:off x="156753" y="2552699"/>
            <a:ext cx="8817429" cy="308067"/>
          </a:xfrm>
          <a:prstGeom prst="rect">
            <a:avLst/>
          </a:prstGeom>
          <a:pattFill prst="lgConfetti">
            <a:fgClr>
              <a:schemeClr val="bg2">
                <a:lumMod val="2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6 CuadroTexto"/>
          <p:cNvSpPr txBox="1"/>
          <p:nvPr/>
        </p:nvSpPr>
        <p:spPr>
          <a:xfrm>
            <a:off x="339634" y="3618411"/>
            <a:ext cx="8373292" cy="2031325"/>
          </a:xfrm>
          <a:prstGeom prst="rect">
            <a:avLst/>
          </a:prstGeom>
          <a:noFill/>
        </p:spPr>
        <p:txBody>
          <a:bodyPr wrap="square" rtlCol="0">
            <a:spAutoFit/>
          </a:bodyPr>
          <a:lstStyle/>
          <a:p>
            <a:pPr marL="352425" indent="-352425" algn="just">
              <a:buFont typeface="Wingdings"/>
              <a:buChar char="F"/>
            </a:pPr>
            <a:r>
              <a:rPr lang="es-ES" dirty="0" smtClean="0">
                <a:sym typeface="Wingdings"/>
              </a:rPr>
              <a:t>Cuando un ciclista conduce su bicicleta por la carretera, el ciclista está desarrollando </a:t>
            </a:r>
            <a:r>
              <a:rPr lang="es-ES" b="1" dirty="0" smtClean="0">
                <a:effectLst>
                  <a:outerShdw blurRad="38100" dist="38100" dir="2700000" algn="tl">
                    <a:srgbClr val="000000">
                      <a:alpha val="43137"/>
                    </a:srgbClr>
                  </a:outerShdw>
                </a:effectLst>
                <a:sym typeface="Wingdings"/>
              </a:rPr>
              <a:t>trabajo</a:t>
            </a:r>
            <a:r>
              <a:rPr lang="es-ES" dirty="0" smtClean="0">
                <a:sym typeface="Wingdings"/>
              </a:rPr>
              <a:t>.</a:t>
            </a:r>
          </a:p>
          <a:p>
            <a:pPr marL="352425" indent="-352425" algn="just">
              <a:buFont typeface="Wingdings"/>
              <a:buChar char="F"/>
            </a:pPr>
            <a:endParaRPr lang="es-ES" dirty="0">
              <a:sym typeface="Wingdings"/>
            </a:endParaRPr>
          </a:p>
          <a:p>
            <a:pPr marL="352425" indent="-352425" algn="just">
              <a:buFont typeface="Wingdings"/>
              <a:buChar char="F"/>
            </a:pPr>
            <a:r>
              <a:rPr lang="es-ES" dirty="0" smtClean="0">
                <a:sym typeface="Wingdings"/>
              </a:rPr>
              <a:t>Diremos que se desarrolla </a:t>
            </a:r>
            <a:r>
              <a:rPr lang="es-ES" b="1" dirty="0" smtClean="0">
                <a:effectLst>
                  <a:outerShdw blurRad="38100" dist="38100" dir="2700000" algn="tl">
                    <a:srgbClr val="000000">
                      <a:alpha val="43137"/>
                    </a:srgbClr>
                  </a:outerShdw>
                </a:effectLst>
                <a:sym typeface="Wingdings"/>
              </a:rPr>
              <a:t>trabajo</a:t>
            </a:r>
            <a:r>
              <a:rPr lang="es-ES" dirty="0" smtClean="0">
                <a:sym typeface="Wingdings"/>
              </a:rPr>
              <a:t> cuando </a:t>
            </a:r>
            <a:r>
              <a:rPr lang="es-ES" b="1" dirty="0" smtClean="0">
                <a:effectLst>
                  <a:outerShdw blurRad="38100" dist="38100" dir="2700000" algn="tl">
                    <a:srgbClr val="000000">
                      <a:alpha val="43137"/>
                    </a:srgbClr>
                  </a:outerShdw>
                </a:effectLst>
                <a:sym typeface="Wingdings"/>
              </a:rPr>
              <a:t>bajo la acción de una fuerza se produce un desplazamiento</a:t>
            </a:r>
            <a:r>
              <a:rPr lang="es-ES" dirty="0" smtClean="0">
                <a:sym typeface="Wingdings"/>
              </a:rPr>
              <a:t>.</a:t>
            </a:r>
          </a:p>
          <a:p>
            <a:pPr marL="352425" indent="-352425" algn="just">
              <a:buFont typeface="Wingdings"/>
              <a:buChar char="F"/>
            </a:pPr>
            <a:endParaRPr lang="es-ES" dirty="0">
              <a:sym typeface="Wingdings"/>
            </a:endParaRPr>
          </a:p>
          <a:p>
            <a:pPr marL="352425" indent="-352425" algn="just">
              <a:buFont typeface="Wingdings"/>
              <a:buChar char="F"/>
            </a:pPr>
            <a:r>
              <a:rPr lang="es-ES" dirty="0" smtClean="0">
                <a:sym typeface="Wingdings"/>
              </a:rPr>
              <a:t>La </a:t>
            </a:r>
            <a:r>
              <a:rPr lang="es-ES" b="1" dirty="0" smtClean="0">
                <a:effectLst>
                  <a:outerShdw blurRad="38100" dist="38100" dir="2700000" algn="tl">
                    <a:srgbClr val="000000">
                      <a:alpha val="43137"/>
                    </a:srgbClr>
                  </a:outerShdw>
                </a:effectLst>
                <a:sym typeface="Wingdings"/>
              </a:rPr>
              <a:t>energía resulta ser como la capacidad para realizar un trabajo</a:t>
            </a:r>
            <a:r>
              <a:rPr lang="es-ES" dirty="0" smtClean="0">
                <a:sym typeface="Wingdings"/>
              </a:rPr>
              <a:t>.</a:t>
            </a:r>
            <a:endParaRPr lang="es-ES" dirty="0"/>
          </a:p>
        </p:txBody>
      </p:sp>
      <p:grpSp>
        <p:nvGrpSpPr>
          <p:cNvPr id="11" name="10 Grupo"/>
          <p:cNvGrpSpPr/>
          <p:nvPr/>
        </p:nvGrpSpPr>
        <p:grpSpPr>
          <a:xfrm>
            <a:off x="587828" y="770708"/>
            <a:ext cx="1476103" cy="1345475"/>
            <a:chOff x="2717074" y="888274"/>
            <a:chExt cx="1476103" cy="1345475"/>
          </a:xfrm>
        </p:grpSpPr>
        <p:sp>
          <p:nvSpPr>
            <p:cNvPr id="8" name="7 Explosión 1"/>
            <p:cNvSpPr/>
            <p:nvPr/>
          </p:nvSpPr>
          <p:spPr>
            <a:xfrm>
              <a:off x="2717074" y="888274"/>
              <a:ext cx="1476103" cy="1345475"/>
            </a:xfrm>
            <a:prstGeom prst="irregularSeal1">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9 CuadroTexto"/>
            <p:cNvSpPr txBox="1"/>
            <p:nvPr/>
          </p:nvSpPr>
          <p:spPr>
            <a:xfrm>
              <a:off x="3056709" y="1280160"/>
              <a:ext cx="901337" cy="461665"/>
            </a:xfrm>
            <a:prstGeom prst="rect">
              <a:avLst/>
            </a:prstGeom>
            <a:noFill/>
          </p:spPr>
          <p:txBody>
            <a:bodyPr wrap="square" rtlCol="0">
              <a:spAutoFit/>
            </a:bodyPr>
            <a:lstStyle/>
            <a:p>
              <a:r>
                <a:rPr lang="es-ES" sz="2400" dirty="0" smtClean="0">
                  <a:solidFill>
                    <a:srgbClr val="FF0000"/>
                  </a:solidFill>
                  <a:latin typeface="Baskerville Old Face" pitchFamily="18" charset="0"/>
                </a:rPr>
                <a:t>¡</a:t>
              </a:r>
              <a:r>
                <a:rPr lang="es-ES" sz="2400" dirty="0" err="1" smtClean="0">
                  <a:solidFill>
                    <a:srgbClr val="FF0000"/>
                  </a:solidFill>
                  <a:latin typeface="Baskerville Old Face" pitchFamily="18" charset="0"/>
                </a:rPr>
                <a:t>Plaf</a:t>
              </a:r>
              <a:r>
                <a:rPr lang="es-ES" sz="2400" dirty="0" smtClean="0">
                  <a:solidFill>
                    <a:srgbClr val="FF0000"/>
                  </a:solidFill>
                  <a:latin typeface="Baskerville Old Face" pitchFamily="18" charset="0"/>
                </a:rPr>
                <a:t>!</a:t>
              </a:r>
              <a:endParaRPr lang="es-ES" sz="2400" dirty="0">
                <a:solidFill>
                  <a:srgbClr val="FF0000"/>
                </a:solidFill>
                <a:latin typeface="Baskerville Old Face" pitchFamily="18" charset="0"/>
              </a:endParaRPr>
            </a:p>
          </p:txBody>
        </p:sp>
      </p:grpSp>
    </p:spTree>
    <p:extLst>
      <p:ext uri="{BB962C8B-B14F-4D97-AF65-F5344CB8AC3E}">
        <p14:creationId xmlns:p14="http://schemas.microsoft.com/office/powerpoint/2010/main" val="345688083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nodeType="clickEffect">
                                  <p:stCondLst>
                                    <p:cond delay="0"/>
                                  </p:stCondLst>
                                  <p:childTnLst>
                                    <p:animMotion origin="layout" path="M -2.22222E-6 -1.11111E-6 L -0.93385 0.00185 " pathEditMode="relative" rAng="0" ptsTypes="AA">
                                      <p:cBhvr>
                                        <p:cTn id="6" dur="2000" fill="hold"/>
                                        <p:tgtEl>
                                          <p:spTgt spid="2"/>
                                        </p:tgtEl>
                                        <p:attrNameLst>
                                          <p:attrName>ppt_x</p:attrName>
                                          <p:attrName>ppt_y</p:attrName>
                                        </p:attrNameLst>
                                      </p:cBhvr>
                                      <p:rCtr x="-46701" y="93"/>
                                    </p:animMotion>
                                  </p:childTnLst>
                                </p:cTn>
                              </p:par>
                            </p:childTnLst>
                          </p:cTn>
                        </p:par>
                        <p:par>
                          <p:cTn id="7" fill="hold">
                            <p:stCondLst>
                              <p:cond delay="2000"/>
                            </p:stCondLst>
                            <p:childTnLst>
                              <p:par>
                                <p:cTn id="8" presetID="1" presetClass="entr" presetSubtype="0" fill="hold" nodeType="afterEffect">
                                  <p:stCondLst>
                                    <p:cond delay="0"/>
                                  </p:stCondLst>
                                  <p:childTnLst>
                                    <p:set>
                                      <p:cBhvr>
                                        <p:cTn id="9" dur="1" fill="hold">
                                          <p:stCondLst>
                                            <p:cond delay="0"/>
                                          </p:stCondLst>
                                        </p:cTn>
                                        <p:tgtEl>
                                          <p:spTgt spid="11"/>
                                        </p:tgtEl>
                                        <p:attrNameLst>
                                          <p:attrName>style.visibility</p:attrName>
                                        </p:attrNameLst>
                                      </p:cBhvr>
                                      <p:to>
                                        <p:strVal val="visible"/>
                                      </p:to>
                                    </p:set>
                                  </p:childTnLst>
                                </p:cTn>
                              </p:par>
                            </p:childTnLst>
                          </p:cTn>
                        </p:par>
                        <p:par>
                          <p:cTn id="10" fill="hold">
                            <p:stCondLst>
                              <p:cond delay="2000"/>
                            </p:stCondLst>
                            <p:childTnLst>
                              <p:par>
                                <p:cTn id="11" presetID="35" presetClass="emph" presetSubtype="0" fill="hold" nodeType="afterEffect">
                                  <p:stCondLst>
                                    <p:cond delay="0"/>
                                  </p:stCondLst>
                                  <p:childTnLst>
                                    <p:anim calcmode="discrete" valueType="str">
                                      <p:cBhvr>
                                        <p:cTn id="12" dur="2000" fill="hold"/>
                                        <p:tgtEl>
                                          <p:spTgt spid="11"/>
                                        </p:tgtEl>
                                        <p:attrNameLst>
                                          <p:attrName>style.visibility</p:attrName>
                                        </p:attrNameLst>
                                      </p:cBhvr>
                                      <p:tavLst>
                                        <p:tav tm="0">
                                          <p:val>
                                            <p:strVal val="hidden"/>
                                          </p:val>
                                        </p:tav>
                                        <p:tav tm="50000">
                                          <p:val>
                                            <p:strVal val="visible"/>
                                          </p:val>
                                        </p:tav>
                                      </p:tavLst>
                                    </p:anim>
                                  </p:childTnLst>
                                </p:cTn>
                              </p:par>
                            </p:childTnLst>
                          </p:cTn>
                        </p:par>
                        <p:par>
                          <p:cTn id="13" fill="hold">
                            <p:stCondLst>
                              <p:cond delay="4000"/>
                            </p:stCondLst>
                            <p:childTnLst>
                              <p:par>
                                <p:cTn id="14" presetID="1" presetClass="exit" presetSubtype="0" fill="hold" nodeType="afterEffect">
                                  <p:stCondLst>
                                    <p:cond delay="0"/>
                                  </p:stCondLst>
                                  <p:childTnLst>
                                    <p:set>
                                      <p:cBhvr>
                                        <p:cTn id="15" dur="1" fill="hold">
                                          <p:stCondLst>
                                            <p:cond delay="0"/>
                                          </p:stCondLst>
                                        </p:cTn>
                                        <p:tgtEl>
                                          <p:spTgt spid="11"/>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7">
                                            <p:txEl>
                                              <p:pRg st="0" end="0"/>
                                            </p:txEl>
                                          </p:spTgt>
                                        </p:tgtEl>
                                        <p:attrNameLst>
                                          <p:attrName>style.visibility</p:attrName>
                                        </p:attrNameLst>
                                      </p:cBhvr>
                                      <p:to>
                                        <p:strVal val="visible"/>
                                      </p:to>
                                    </p:set>
                                    <p:animEffect transition="in" filter="fade">
                                      <p:cBhvr>
                                        <p:cTn id="20" dur="1000"/>
                                        <p:tgtEl>
                                          <p:spTgt spid="7">
                                            <p:txEl>
                                              <p:pRg st="0" end="0"/>
                                            </p:txEl>
                                          </p:spTgt>
                                        </p:tgtEl>
                                      </p:cBhvr>
                                    </p:animEffect>
                                    <p:anim calcmode="lin" valueType="num">
                                      <p:cBhvr>
                                        <p:cTn id="21"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2"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7">
                                            <p:txEl>
                                              <p:pRg st="2" end="2"/>
                                            </p:txEl>
                                          </p:spTgt>
                                        </p:tgtEl>
                                        <p:attrNameLst>
                                          <p:attrName>style.visibility</p:attrName>
                                        </p:attrNameLst>
                                      </p:cBhvr>
                                      <p:to>
                                        <p:strVal val="visible"/>
                                      </p:to>
                                    </p:set>
                                    <p:animEffect transition="in" filter="fade">
                                      <p:cBhvr>
                                        <p:cTn id="27" dur="1000"/>
                                        <p:tgtEl>
                                          <p:spTgt spid="7">
                                            <p:txEl>
                                              <p:pRg st="2" end="2"/>
                                            </p:txEl>
                                          </p:spTgt>
                                        </p:tgtEl>
                                      </p:cBhvr>
                                    </p:animEffect>
                                    <p:anim calcmode="lin" valueType="num">
                                      <p:cBhvr>
                                        <p:cTn id="28"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7">
                                            <p:txEl>
                                              <p:pRg st="4" end="4"/>
                                            </p:txEl>
                                          </p:spTgt>
                                        </p:tgtEl>
                                        <p:attrNameLst>
                                          <p:attrName>style.visibility</p:attrName>
                                        </p:attrNameLst>
                                      </p:cBhvr>
                                      <p:to>
                                        <p:strVal val="visible"/>
                                      </p:to>
                                    </p:set>
                                    <p:animEffect transition="in" filter="fade">
                                      <p:cBhvr>
                                        <p:cTn id="34" dur="1000"/>
                                        <p:tgtEl>
                                          <p:spTgt spid="7">
                                            <p:txEl>
                                              <p:pRg st="4" end="4"/>
                                            </p:txEl>
                                          </p:spTgt>
                                        </p:tgtEl>
                                      </p:cBhvr>
                                    </p:animEffect>
                                    <p:anim calcmode="lin" valueType="num">
                                      <p:cBhvr>
                                        <p:cTn id="35"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6"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1</a:t>
            </a:r>
            <a:r>
              <a:rPr lang="es-ES" b="1" dirty="0" smtClean="0">
                <a:solidFill>
                  <a:srgbClr val="C00000"/>
                </a:solidFill>
                <a:latin typeface="+mj-lt"/>
              </a:rPr>
              <a:t> Introducción a los conceptos</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4</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XIV. TRABAJO Y ENERGÍA MECÁNICA</a:t>
            </a:r>
            <a:endParaRPr lang="es-ES" b="1" dirty="0">
              <a:solidFill>
                <a:schemeClr val="accent1">
                  <a:lumMod val="75000"/>
                </a:schemeClr>
              </a:solidFill>
            </a:endParaRPr>
          </a:p>
        </p:txBody>
      </p:sp>
      <p:sp>
        <p:nvSpPr>
          <p:cNvPr id="4" name="3 CuadroTexto"/>
          <p:cNvSpPr txBox="1"/>
          <p:nvPr/>
        </p:nvSpPr>
        <p:spPr>
          <a:xfrm>
            <a:off x="342900" y="825500"/>
            <a:ext cx="3429000" cy="369332"/>
          </a:xfrm>
          <a:prstGeom prst="rect">
            <a:avLst/>
          </a:prstGeom>
          <a:noFill/>
        </p:spPr>
        <p:txBody>
          <a:bodyPr wrap="square" rtlCol="0">
            <a:spAutoFit/>
          </a:bodyPr>
          <a:lstStyle/>
          <a:p>
            <a:r>
              <a:rPr lang="es-ES" b="1" dirty="0" smtClean="0">
                <a:solidFill>
                  <a:srgbClr val="C00000"/>
                </a:solidFill>
              </a:rPr>
              <a:t>1.1. </a:t>
            </a:r>
            <a:r>
              <a:rPr lang="es-ES" b="1" dirty="0" smtClean="0">
                <a:solidFill>
                  <a:srgbClr val="00B050"/>
                </a:solidFill>
              </a:rPr>
              <a:t>Historia de los conceptos</a:t>
            </a:r>
            <a:endParaRPr lang="es-ES" b="1" dirty="0">
              <a:solidFill>
                <a:srgbClr val="00B050"/>
              </a:solidFill>
            </a:endParaRP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380" t="2448" r="2448" b="3380"/>
          <a:stretch/>
        </p:blipFill>
        <p:spPr bwMode="auto">
          <a:xfrm>
            <a:off x="469899" y="1422400"/>
            <a:ext cx="2197101" cy="2197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2946400" y="1346200"/>
            <a:ext cx="5765800" cy="4801314"/>
          </a:xfrm>
          <a:prstGeom prst="rect">
            <a:avLst/>
          </a:prstGeom>
          <a:noFill/>
        </p:spPr>
        <p:txBody>
          <a:bodyPr wrap="square" rtlCol="0">
            <a:spAutoFit/>
          </a:bodyPr>
          <a:lstStyle/>
          <a:p>
            <a:pPr marL="355600" indent="-355600" algn="just">
              <a:buFont typeface="Wingdings" pitchFamily="2" charset="2"/>
              <a:buChar char="F"/>
            </a:pPr>
            <a:r>
              <a:rPr lang="es-ES" dirty="0" smtClean="0">
                <a:sym typeface="Wingdings"/>
              </a:rPr>
              <a:t>El </a:t>
            </a:r>
            <a:r>
              <a:rPr lang="es-ES" b="1" dirty="0" smtClean="0">
                <a:effectLst>
                  <a:outerShdw blurRad="38100" dist="38100" dir="2700000" algn="tl">
                    <a:srgbClr val="000000">
                      <a:alpha val="43137"/>
                    </a:srgbClr>
                  </a:outerShdw>
                </a:effectLst>
                <a:sym typeface="Wingdings"/>
              </a:rPr>
              <a:t>trabajo mecánico </a:t>
            </a:r>
            <a:r>
              <a:rPr lang="es-ES" dirty="0" smtClean="0">
                <a:sym typeface="Wingdings"/>
              </a:rPr>
              <a:t>aparece en los estudios sobre la palanca llevados a cabo por </a:t>
            </a:r>
            <a:r>
              <a:rPr lang="es-ES" b="1" dirty="0" err="1" smtClean="0">
                <a:effectLst>
                  <a:outerShdw blurRad="38100" dist="38100" dir="2700000" algn="tl">
                    <a:srgbClr val="000000">
                      <a:alpha val="43137"/>
                    </a:srgbClr>
                  </a:outerShdw>
                </a:effectLst>
                <a:sym typeface="Wingdings"/>
              </a:rPr>
              <a:t>Aquímedes</a:t>
            </a:r>
            <a:r>
              <a:rPr lang="es-ES" dirty="0" smtClean="0">
                <a:sym typeface="Wingdings"/>
              </a:rPr>
              <a:t> y </a:t>
            </a:r>
            <a:r>
              <a:rPr lang="es-ES" b="1" dirty="0" smtClean="0">
                <a:effectLst>
                  <a:outerShdw blurRad="38100" dist="38100" dir="2700000" algn="tl">
                    <a:srgbClr val="000000">
                      <a:alpha val="43137"/>
                    </a:srgbClr>
                  </a:outerShdw>
                </a:effectLst>
                <a:sym typeface="Wingdings"/>
              </a:rPr>
              <a:t>Aristóteles</a:t>
            </a:r>
            <a:r>
              <a:rPr lang="es-ES" dirty="0" smtClean="0">
                <a:sym typeface="Wingdings"/>
              </a:rPr>
              <a:t>.</a:t>
            </a:r>
          </a:p>
          <a:p>
            <a:pPr marL="355600" indent="-355600" algn="just">
              <a:buFont typeface="Wingdings" pitchFamily="2" charset="2"/>
              <a:buChar char="F"/>
            </a:pPr>
            <a:endParaRPr lang="es-ES" dirty="0">
              <a:sym typeface="Wingdings"/>
            </a:endParaRPr>
          </a:p>
          <a:p>
            <a:pPr marL="355600" indent="-355600" algn="just">
              <a:buFont typeface="Wingdings" pitchFamily="2" charset="2"/>
              <a:buChar char="F"/>
            </a:pPr>
            <a:r>
              <a:rPr lang="es-ES" dirty="0" smtClean="0">
                <a:sym typeface="Wingdings"/>
              </a:rPr>
              <a:t>En ellos se deduce la ley de la palanca.</a:t>
            </a:r>
          </a:p>
          <a:p>
            <a:pPr marL="355600" indent="-355600" algn="just">
              <a:buFont typeface="Wingdings" pitchFamily="2" charset="2"/>
              <a:buChar char="F"/>
            </a:pPr>
            <a:endParaRPr lang="es-ES" dirty="0">
              <a:sym typeface="Wingdings"/>
            </a:endParaRPr>
          </a:p>
          <a:p>
            <a:pPr marL="355600" indent="-355600" algn="just">
              <a:buFont typeface="Wingdings" pitchFamily="2" charset="2"/>
              <a:buChar char="F"/>
            </a:pPr>
            <a:endParaRPr lang="es-ES" dirty="0" smtClean="0">
              <a:sym typeface="Wingdings"/>
            </a:endParaRPr>
          </a:p>
          <a:p>
            <a:pPr marL="355600" indent="-355600" algn="just">
              <a:buFont typeface="Wingdings" pitchFamily="2" charset="2"/>
              <a:buChar char="F"/>
            </a:pPr>
            <a:endParaRPr lang="es-ES" dirty="0">
              <a:sym typeface="Wingdings"/>
            </a:endParaRPr>
          </a:p>
          <a:p>
            <a:pPr marL="355600" indent="-355600" algn="just">
              <a:buFont typeface="Wingdings" pitchFamily="2" charset="2"/>
              <a:buChar char="F"/>
            </a:pPr>
            <a:r>
              <a:rPr lang="es-ES" dirty="0" smtClean="0">
                <a:sym typeface="Wingdings"/>
              </a:rPr>
              <a:t>Desde los tiempos de Galileo, Huygens y </a:t>
            </a:r>
            <a:r>
              <a:rPr lang="es-ES" dirty="0" err="1" smtClean="0">
                <a:sym typeface="Wingdings"/>
              </a:rPr>
              <a:t>Leibnitz</a:t>
            </a:r>
            <a:r>
              <a:rPr lang="es-ES" dirty="0" smtClean="0">
                <a:sym typeface="Wingdings"/>
              </a:rPr>
              <a:t>, se hacía uso del concepto de “</a:t>
            </a:r>
            <a:r>
              <a:rPr lang="es-ES" b="1" dirty="0" smtClean="0">
                <a:effectLst>
                  <a:outerShdw blurRad="38100" dist="38100" dir="2700000" algn="tl">
                    <a:srgbClr val="000000">
                      <a:alpha val="43137"/>
                    </a:srgbClr>
                  </a:outerShdw>
                </a:effectLst>
                <a:sym typeface="Wingdings"/>
              </a:rPr>
              <a:t>fuerza viva</a:t>
            </a:r>
            <a:r>
              <a:rPr lang="es-ES" dirty="0" smtClean="0">
                <a:sym typeface="Wingdings"/>
              </a:rPr>
              <a:t>” en referencia a lo que hoy conocemos como </a:t>
            </a:r>
            <a:r>
              <a:rPr lang="es-ES" b="1" dirty="0" smtClean="0">
                <a:effectLst>
                  <a:outerShdw blurRad="38100" dist="38100" dir="2700000" algn="tl">
                    <a:srgbClr val="000000">
                      <a:alpha val="43137"/>
                    </a:srgbClr>
                  </a:outerShdw>
                </a:effectLst>
                <a:sym typeface="Wingdings"/>
              </a:rPr>
              <a:t>energía cinética</a:t>
            </a:r>
            <a:r>
              <a:rPr lang="es-ES" dirty="0" smtClean="0">
                <a:sym typeface="Wingdings"/>
              </a:rPr>
              <a:t>.</a:t>
            </a:r>
          </a:p>
          <a:p>
            <a:pPr algn="just"/>
            <a:endParaRPr lang="es-ES" dirty="0">
              <a:sym typeface="Wingdings"/>
            </a:endParaRPr>
          </a:p>
          <a:p>
            <a:pPr marL="355600" indent="-355600" algn="just">
              <a:buFont typeface="Wingdings" pitchFamily="2" charset="2"/>
              <a:buChar char="F"/>
            </a:pPr>
            <a:r>
              <a:rPr lang="es-ES" dirty="0" smtClean="0">
                <a:sym typeface="Wingdings"/>
              </a:rPr>
              <a:t>La </a:t>
            </a:r>
            <a:r>
              <a:rPr lang="es-ES" b="1" dirty="0" smtClean="0">
                <a:effectLst>
                  <a:outerShdw blurRad="38100" dist="38100" dir="2700000" algn="tl">
                    <a:srgbClr val="000000">
                      <a:alpha val="43137"/>
                    </a:srgbClr>
                  </a:outerShdw>
                </a:effectLst>
                <a:sym typeface="Wingdings"/>
              </a:rPr>
              <a:t>energía</a:t>
            </a:r>
            <a:r>
              <a:rPr lang="es-ES" dirty="0" smtClean="0">
                <a:sym typeface="Wingdings"/>
              </a:rPr>
              <a:t> hace su aparición de forma clara e inequívoca a finales del siglo XVIII y principios del XIX como consecuencia del desarrollo de la </a:t>
            </a:r>
            <a:r>
              <a:rPr lang="es-ES" b="1" dirty="0" smtClean="0">
                <a:effectLst>
                  <a:outerShdw blurRad="38100" dist="38100" dir="2700000" algn="tl">
                    <a:srgbClr val="000000">
                      <a:alpha val="43137"/>
                    </a:srgbClr>
                  </a:outerShdw>
                </a:effectLst>
                <a:sym typeface="Wingdings"/>
              </a:rPr>
              <a:t>termodinámica</a:t>
            </a:r>
            <a:r>
              <a:rPr lang="es-ES" dirty="0" smtClean="0">
                <a:sym typeface="Wingdings"/>
              </a:rPr>
              <a:t>.</a:t>
            </a:r>
          </a:p>
        </p:txBody>
      </p:sp>
      <mc:AlternateContent xmlns:mc="http://schemas.openxmlformats.org/markup-compatibility/2006" xmlns:a14="http://schemas.microsoft.com/office/drawing/2010/main">
        <mc:Choice Requires="a14">
          <p:sp>
            <p:nvSpPr>
              <p:cNvPr id="6" name="5 CuadroTexto"/>
              <p:cNvSpPr txBox="1"/>
              <p:nvPr/>
            </p:nvSpPr>
            <p:spPr>
              <a:xfrm>
                <a:off x="5282840" y="2936240"/>
                <a:ext cx="134434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𝐹</m:t>
                      </m:r>
                      <m:sSub>
                        <m:sSubPr>
                          <m:ctrlPr>
                            <a:rPr lang="es-ES" b="0" i="1" smtClean="0">
                              <a:latin typeface="Cambria Math" panose="02040503050406030204" pitchFamily="18" charset="0"/>
                            </a:rPr>
                          </m:ctrlPr>
                        </m:sSubPr>
                        <m:e>
                          <m:r>
                            <a:rPr lang="es-ES" b="0" i="1" smtClean="0">
                              <a:latin typeface="Cambria Math"/>
                            </a:rPr>
                            <m:t>𝑠</m:t>
                          </m:r>
                        </m:e>
                        <m:sub>
                          <m:r>
                            <a:rPr lang="es-ES" b="0" i="1" smtClean="0">
                              <a:latin typeface="Cambria Math"/>
                            </a:rPr>
                            <m:t>1</m:t>
                          </m:r>
                        </m:sub>
                      </m:sSub>
                      <m:r>
                        <a:rPr lang="es-ES" b="0" i="1" smtClean="0">
                          <a:latin typeface="Cambria Math"/>
                        </a:rPr>
                        <m:t>=</m:t>
                      </m:r>
                      <m:r>
                        <a:rPr lang="es-ES" b="0" i="1" smtClean="0">
                          <a:latin typeface="Cambria Math"/>
                        </a:rPr>
                        <m:t>𝑃</m:t>
                      </m:r>
                      <m:sSub>
                        <m:sSubPr>
                          <m:ctrlPr>
                            <a:rPr lang="es-ES" b="0" i="1" smtClean="0">
                              <a:latin typeface="Cambria Math" panose="02040503050406030204" pitchFamily="18" charset="0"/>
                            </a:rPr>
                          </m:ctrlPr>
                        </m:sSubPr>
                        <m:e>
                          <m:r>
                            <a:rPr lang="es-ES" b="0" i="1" smtClean="0">
                              <a:latin typeface="Cambria Math"/>
                            </a:rPr>
                            <m:t>𝑠</m:t>
                          </m:r>
                        </m:e>
                        <m:sub>
                          <m:r>
                            <a:rPr lang="es-ES" b="0" i="1" smtClean="0">
                              <a:latin typeface="Cambria Math"/>
                            </a:rPr>
                            <m:t>2</m:t>
                          </m:r>
                        </m:sub>
                      </m:sSub>
                    </m:oMath>
                  </m:oMathPara>
                </a14:m>
                <a:endParaRPr lang="es-ES" dirty="0"/>
              </a:p>
            </p:txBody>
          </p:sp>
        </mc:Choice>
        <mc:Fallback xmlns="">
          <p:sp>
            <p:nvSpPr>
              <p:cNvPr id="6" name="5 CuadroTexto"/>
              <p:cNvSpPr txBox="1">
                <a:spLocks noRot="1" noChangeAspect="1" noMove="1" noResize="1" noEditPoints="1" noAdjustHandles="1" noChangeArrowheads="1" noChangeShapeType="1" noTextEdit="1"/>
              </p:cNvSpPr>
              <p:nvPr/>
            </p:nvSpPr>
            <p:spPr>
              <a:xfrm>
                <a:off x="5282840" y="2936240"/>
                <a:ext cx="1344346" cy="369332"/>
              </a:xfrm>
              <a:prstGeom prst="rect">
                <a:avLst/>
              </a:prstGeom>
              <a:blipFill rotWithShape="1">
                <a:blip r:embed="rId4"/>
                <a:stretch>
                  <a:fillRect b="-1667"/>
                </a:stretch>
              </a:blipFill>
            </p:spPr>
            <p:txBody>
              <a:bodyPr/>
              <a:lstStyle/>
              <a:p>
                <a:r>
                  <a:rPr lang="es-ES">
                    <a:noFill/>
                  </a:rPr>
                  <a:t> </a:t>
                </a:r>
              </a:p>
            </p:txBody>
          </p:sp>
        </mc:Fallback>
      </mc:AlternateContent>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8151" y="3923283"/>
            <a:ext cx="2266950" cy="23727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12" name="11 CuadroTexto"/>
              <p:cNvSpPr txBox="1"/>
              <p:nvPr/>
            </p:nvSpPr>
            <p:spPr>
              <a:xfrm>
                <a:off x="2000250" y="4777740"/>
                <a:ext cx="445955"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solidFill>
                            <a:schemeClr val="bg1"/>
                          </a:solidFill>
                          <a:latin typeface="Cambria Math"/>
                        </a:rPr>
                        <m:t>𝑊</m:t>
                      </m:r>
                    </m:oMath>
                  </m:oMathPara>
                </a14:m>
                <a:endParaRPr lang="es-ES" sz="1600" dirty="0">
                  <a:solidFill>
                    <a:schemeClr val="bg1"/>
                  </a:solidFill>
                </a:endParaRPr>
              </a:p>
            </p:txBody>
          </p:sp>
        </mc:Choice>
        <mc:Fallback xmlns="">
          <p:sp>
            <p:nvSpPr>
              <p:cNvPr id="12" name="11 CuadroTexto"/>
              <p:cNvSpPr txBox="1">
                <a:spLocks noRot="1" noChangeAspect="1" noMove="1" noResize="1" noEditPoints="1" noAdjustHandles="1" noChangeArrowheads="1" noChangeShapeType="1" noTextEdit="1"/>
              </p:cNvSpPr>
              <p:nvPr/>
            </p:nvSpPr>
            <p:spPr>
              <a:xfrm>
                <a:off x="2000250" y="4777740"/>
                <a:ext cx="445955" cy="338554"/>
              </a:xfrm>
              <a:prstGeom prst="rect">
                <a:avLst/>
              </a:prstGeom>
              <a:blipFill rotWithShape="1">
                <a:blip r:embed="rId6"/>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7" name="16 CuadroTexto"/>
              <p:cNvSpPr txBox="1"/>
              <p:nvPr/>
            </p:nvSpPr>
            <p:spPr>
              <a:xfrm>
                <a:off x="895350" y="4244340"/>
                <a:ext cx="481735"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solidFill>
                                <a:schemeClr val="bg1"/>
                              </a:solidFill>
                              <a:latin typeface="Cambria Math" panose="02040503050406030204" pitchFamily="18" charset="0"/>
                            </a:rPr>
                          </m:ctrlPr>
                        </m:sSubPr>
                        <m:e>
                          <m:r>
                            <a:rPr lang="es-ES" sz="1600" b="0" i="1" smtClean="0">
                              <a:solidFill>
                                <a:schemeClr val="bg1"/>
                              </a:solidFill>
                              <a:latin typeface="Cambria Math"/>
                            </a:rPr>
                            <m:t>𝑄</m:t>
                          </m:r>
                        </m:e>
                        <m:sub>
                          <m:r>
                            <a:rPr lang="es-ES" sz="1600" b="0" i="1" smtClean="0">
                              <a:solidFill>
                                <a:schemeClr val="bg1"/>
                              </a:solidFill>
                              <a:latin typeface="Cambria Math"/>
                            </a:rPr>
                            <m:t>𝐶</m:t>
                          </m:r>
                        </m:sub>
                      </m:sSub>
                    </m:oMath>
                  </m:oMathPara>
                </a14:m>
                <a:endParaRPr lang="es-ES" sz="1600" dirty="0">
                  <a:solidFill>
                    <a:schemeClr val="bg1"/>
                  </a:solidFill>
                </a:endParaRPr>
              </a:p>
            </p:txBody>
          </p:sp>
        </mc:Choice>
        <mc:Fallback xmlns="">
          <p:sp>
            <p:nvSpPr>
              <p:cNvPr id="17" name="16 CuadroTexto"/>
              <p:cNvSpPr txBox="1">
                <a:spLocks noRot="1" noChangeAspect="1" noMove="1" noResize="1" noEditPoints="1" noAdjustHandles="1" noChangeArrowheads="1" noChangeShapeType="1" noTextEdit="1"/>
              </p:cNvSpPr>
              <p:nvPr/>
            </p:nvSpPr>
            <p:spPr>
              <a:xfrm>
                <a:off x="895350" y="4244340"/>
                <a:ext cx="481735" cy="338554"/>
              </a:xfrm>
              <a:prstGeom prst="rect">
                <a:avLst/>
              </a:prstGeom>
              <a:blipFill rotWithShape="1">
                <a:blip r:embed="rId7"/>
                <a:stretch>
                  <a:fillRect b="-714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0" name="19 CuadroTexto"/>
              <p:cNvSpPr txBox="1"/>
              <p:nvPr/>
            </p:nvSpPr>
            <p:spPr>
              <a:xfrm>
                <a:off x="882650" y="5400040"/>
                <a:ext cx="481927"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solidFill>
                                <a:schemeClr val="bg1"/>
                              </a:solidFill>
                              <a:latin typeface="Cambria Math" panose="02040503050406030204" pitchFamily="18" charset="0"/>
                            </a:rPr>
                          </m:ctrlPr>
                        </m:sSubPr>
                        <m:e>
                          <m:r>
                            <a:rPr lang="es-ES" sz="1600" b="0" i="1" smtClean="0">
                              <a:solidFill>
                                <a:schemeClr val="bg1"/>
                              </a:solidFill>
                              <a:latin typeface="Cambria Math"/>
                            </a:rPr>
                            <m:t>𝑄</m:t>
                          </m:r>
                        </m:e>
                        <m:sub>
                          <m:r>
                            <a:rPr lang="es-ES" sz="1600" b="0" i="1" smtClean="0">
                              <a:solidFill>
                                <a:schemeClr val="bg1"/>
                              </a:solidFill>
                              <a:latin typeface="Cambria Math"/>
                            </a:rPr>
                            <m:t>𝐹</m:t>
                          </m:r>
                        </m:sub>
                      </m:sSub>
                    </m:oMath>
                  </m:oMathPara>
                </a14:m>
                <a:endParaRPr lang="es-ES" sz="1600" dirty="0">
                  <a:solidFill>
                    <a:schemeClr val="bg1"/>
                  </a:solidFill>
                </a:endParaRPr>
              </a:p>
            </p:txBody>
          </p:sp>
        </mc:Choice>
        <mc:Fallback xmlns="">
          <p:sp>
            <p:nvSpPr>
              <p:cNvPr id="20" name="19 CuadroTexto"/>
              <p:cNvSpPr txBox="1">
                <a:spLocks noRot="1" noChangeAspect="1" noMove="1" noResize="1" noEditPoints="1" noAdjustHandles="1" noChangeArrowheads="1" noChangeShapeType="1" noTextEdit="1"/>
              </p:cNvSpPr>
              <p:nvPr/>
            </p:nvSpPr>
            <p:spPr>
              <a:xfrm>
                <a:off x="882650" y="5400040"/>
                <a:ext cx="481927" cy="338554"/>
              </a:xfrm>
              <a:prstGeom prst="rect">
                <a:avLst/>
              </a:prstGeom>
              <a:blipFill rotWithShape="1">
                <a:blip r:embed="rId8"/>
                <a:stretch>
                  <a:fillRect b="-9091"/>
                </a:stretch>
              </a:blipFill>
            </p:spPr>
            <p:txBody>
              <a:bodyPr/>
              <a:lstStyle/>
              <a:p>
                <a:r>
                  <a:rPr lang="es-ES">
                    <a:noFill/>
                  </a:rPr>
                  <a:t> </a:t>
                </a:r>
              </a:p>
            </p:txBody>
          </p:sp>
        </mc:Fallback>
      </mc:AlternateContent>
    </p:spTree>
    <p:extLst>
      <p:ext uri="{BB962C8B-B14F-4D97-AF65-F5344CB8AC3E}">
        <p14:creationId xmlns:p14="http://schemas.microsoft.com/office/powerpoint/2010/main" val="25833696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1</a:t>
            </a:r>
            <a:r>
              <a:rPr lang="es-ES" b="1" dirty="0" smtClean="0">
                <a:solidFill>
                  <a:srgbClr val="C00000"/>
                </a:solidFill>
                <a:latin typeface="+mj-lt"/>
              </a:rPr>
              <a:t> Introducción a los conceptos</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5</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XIV. TRABAJO Y ENERGÍA MECÁNICA</a:t>
            </a:r>
            <a:endParaRPr lang="es-ES" b="1" dirty="0">
              <a:solidFill>
                <a:schemeClr val="accent1">
                  <a:lumMod val="75000"/>
                </a:schemeClr>
              </a:solidFill>
            </a:endParaRPr>
          </a:p>
        </p:txBody>
      </p:sp>
      <p:sp>
        <p:nvSpPr>
          <p:cNvPr id="4" name="3 CuadroTexto"/>
          <p:cNvSpPr txBox="1"/>
          <p:nvPr/>
        </p:nvSpPr>
        <p:spPr>
          <a:xfrm>
            <a:off x="342900" y="825500"/>
            <a:ext cx="3429000" cy="369332"/>
          </a:xfrm>
          <a:prstGeom prst="rect">
            <a:avLst/>
          </a:prstGeom>
          <a:noFill/>
        </p:spPr>
        <p:txBody>
          <a:bodyPr wrap="square" rtlCol="0">
            <a:spAutoFit/>
          </a:bodyPr>
          <a:lstStyle/>
          <a:p>
            <a:r>
              <a:rPr lang="es-ES" b="1" dirty="0" smtClean="0">
                <a:solidFill>
                  <a:srgbClr val="C00000"/>
                </a:solidFill>
              </a:rPr>
              <a:t>1.1. </a:t>
            </a:r>
            <a:r>
              <a:rPr lang="es-ES" b="1" dirty="0" smtClean="0">
                <a:solidFill>
                  <a:srgbClr val="00B050"/>
                </a:solidFill>
              </a:rPr>
              <a:t>Historia de los conceptos</a:t>
            </a:r>
            <a:endParaRPr lang="es-ES" b="1" dirty="0">
              <a:solidFill>
                <a:srgbClr val="00B050"/>
              </a:solidFill>
            </a:endParaRPr>
          </a:p>
        </p:txBody>
      </p:sp>
      <p:pic>
        <p:nvPicPr>
          <p:cNvPr id="2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32030" r="29880"/>
          <a:stretch/>
        </p:blipFill>
        <p:spPr bwMode="auto">
          <a:xfrm flipH="1">
            <a:off x="3136898" y="4470400"/>
            <a:ext cx="228981" cy="692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32030" r="29880"/>
          <a:stretch/>
        </p:blipFill>
        <p:spPr bwMode="auto">
          <a:xfrm flipH="1">
            <a:off x="1498598" y="4483100"/>
            <a:ext cx="228981" cy="692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1 Imagen"/>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13396" t="13449" r="33714" b="63692"/>
          <a:stretch/>
        </p:blipFill>
        <p:spPr>
          <a:xfrm>
            <a:off x="419100" y="4851400"/>
            <a:ext cx="4165600" cy="787400"/>
          </a:xfrm>
          <a:prstGeom prst="rect">
            <a:avLst/>
          </a:prstGeom>
        </p:spPr>
      </p:pic>
      <p:pic>
        <p:nvPicPr>
          <p:cNvPr id="2052" name="Picture 4"/>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6800" t="17956" r="8399" b="17413"/>
          <a:stretch/>
        </p:blipFill>
        <p:spPr bwMode="auto">
          <a:xfrm rot="20463277">
            <a:off x="1309538" y="2979234"/>
            <a:ext cx="660239" cy="4941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4"/>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6800" t="17956" r="8399" b="17413"/>
          <a:stretch/>
        </p:blipFill>
        <p:spPr bwMode="auto">
          <a:xfrm rot="20463277">
            <a:off x="2960538" y="1620334"/>
            <a:ext cx="660239" cy="4941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003800" y="1498600"/>
            <a:ext cx="3708400" cy="3970318"/>
          </a:xfrm>
          <a:prstGeom prst="rect">
            <a:avLst/>
          </a:prstGeom>
          <a:noFill/>
        </p:spPr>
        <p:txBody>
          <a:bodyPr wrap="square" rtlCol="0">
            <a:spAutoFit/>
          </a:bodyPr>
          <a:lstStyle/>
          <a:p>
            <a:pPr marL="355600" indent="-355600" algn="just">
              <a:buFont typeface="Wingdings" pitchFamily="2" charset="2"/>
              <a:buChar char="F"/>
            </a:pPr>
            <a:r>
              <a:rPr lang="es-ES" dirty="0" smtClean="0">
                <a:sym typeface="Wingdings"/>
              </a:rPr>
              <a:t>El peso del bloque es siempre el mismo.</a:t>
            </a:r>
          </a:p>
          <a:p>
            <a:pPr marL="355600" indent="-355600" algn="just">
              <a:buFont typeface="Wingdings" pitchFamily="2" charset="2"/>
              <a:buChar char="F"/>
            </a:pPr>
            <a:endParaRPr lang="es-ES" dirty="0">
              <a:sym typeface="Wingdings"/>
            </a:endParaRPr>
          </a:p>
          <a:p>
            <a:pPr marL="355600" indent="-355600" algn="just">
              <a:buFont typeface="Wingdings" pitchFamily="2" charset="2"/>
              <a:buChar char="F"/>
            </a:pPr>
            <a:r>
              <a:rPr lang="es-ES" dirty="0" smtClean="0">
                <a:sym typeface="Wingdings"/>
              </a:rPr>
              <a:t>Desde una altura mayor, la estaca se clavará más en el suelo que desde una altura menor.</a:t>
            </a:r>
          </a:p>
          <a:p>
            <a:pPr marL="355600" indent="-355600" algn="just">
              <a:buFont typeface="Wingdings" pitchFamily="2" charset="2"/>
              <a:buChar char="F"/>
            </a:pPr>
            <a:endParaRPr lang="es-ES" dirty="0">
              <a:sym typeface="Wingdings"/>
            </a:endParaRPr>
          </a:p>
          <a:p>
            <a:pPr marL="355600" indent="-355600" algn="just">
              <a:buFont typeface="Wingdings" pitchFamily="2" charset="2"/>
              <a:buChar char="F"/>
            </a:pPr>
            <a:r>
              <a:rPr lang="es-ES" dirty="0" smtClean="0">
                <a:sym typeface="Wingdings"/>
              </a:rPr>
              <a:t>La combinación peso-altura es la responsable de que la estaca se clave más o menos.</a:t>
            </a:r>
          </a:p>
          <a:p>
            <a:pPr marL="355600" indent="-355600" algn="just">
              <a:buFont typeface="Wingdings" pitchFamily="2" charset="2"/>
              <a:buChar char="F"/>
            </a:pPr>
            <a:endParaRPr lang="es-ES" dirty="0">
              <a:sym typeface="Wingdings"/>
            </a:endParaRPr>
          </a:p>
          <a:p>
            <a:pPr marL="355600" indent="-355600" algn="just">
              <a:buFont typeface="Wingdings" pitchFamily="2" charset="2"/>
              <a:buChar char="F"/>
            </a:pPr>
            <a:r>
              <a:rPr lang="es-ES" dirty="0" smtClean="0">
                <a:sym typeface="Wingdings"/>
              </a:rPr>
              <a:t>Esta es la relación entre trabajo y </a:t>
            </a:r>
            <a:r>
              <a:rPr lang="es-ES" b="1" dirty="0" smtClean="0">
                <a:effectLst>
                  <a:outerShdw blurRad="38100" dist="38100" dir="2700000" algn="tl">
                    <a:srgbClr val="000000">
                      <a:alpha val="43137"/>
                    </a:srgbClr>
                  </a:outerShdw>
                </a:effectLst>
                <a:sym typeface="Wingdings"/>
              </a:rPr>
              <a:t>energía potencial</a:t>
            </a:r>
            <a:r>
              <a:rPr lang="es-ES" dirty="0" smtClean="0">
                <a:sym typeface="Wingdings"/>
              </a:rPr>
              <a:t>.</a:t>
            </a:r>
          </a:p>
        </p:txBody>
      </p:sp>
    </p:spTree>
    <p:extLst>
      <p:ext uri="{BB962C8B-B14F-4D97-AF65-F5344CB8AC3E}">
        <p14:creationId xmlns:p14="http://schemas.microsoft.com/office/powerpoint/2010/main" val="272203768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path" presetSubtype="0" accel="100000" fill="hold" nodeType="clickEffect">
                                  <p:stCondLst>
                                    <p:cond delay="0"/>
                                  </p:stCondLst>
                                  <p:childTnLst>
                                    <p:animMotion origin="layout" path="M 8.33333E-7 2.96296E-6 L 8.33333E-7 0.17963 " pathEditMode="relative" rAng="0" ptsTypes="AA">
                                      <p:cBhvr>
                                        <p:cTn id="10" dur="2000" fill="hold"/>
                                        <p:tgtEl>
                                          <p:spTgt spid="2052"/>
                                        </p:tgtEl>
                                        <p:attrNameLst>
                                          <p:attrName>ppt_x</p:attrName>
                                          <p:attrName>ppt_y</p:attrName>
                                        </p:attrNameLst>
                                      </p:cBhvr>
                                      <p:rCtr x="0" y="8981"/>
                                    </p:animMotion>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100000" fill="hold" nodeType="clickEffect">
                                  <p:stCondLst>
                                    <p:cond delay="0"/>
                                  </p:stCondLst>
                                  <p:childTnLst>
                                    <p:animMotion origin="layout" path="M -4.72222E-6 1.11111E-6 L -0.00277 0.40555 " pathEditMode="relative" rAng="0" ptsTypes="AA">
                                      <p:cBhvr>
                                        <p:cTn id="18" dur="2000" fill="hold"/>
                                        <p:tgtEl>
                                          <p:spTgt spid="22"/>
                                        </p:tgtEl>
                                        <p:attrNameLst>
                                          <p:attrName>ppt_x</p:attrName>
                                          <p:attrName>ppt_y</p:attrName>
                                        </p:attrNameLst>
                                      </p:cBhvr>
                                      <p:rCtr x="-139" y="202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1</a:t>
            </a:r>
            <a:r>
              <a:rPr lang="es-ES" b="1" dirty="0" smtClean="0">
                <a:solidFill>
                  <a:srgbClr val="C00000"/>
                </a:solidFill>
                <a:latin typeface="+mj-lt"/>
              </a:rPr>
              <a:t> Introducción a los conceptos</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6</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XIV. TRABAJO Y ENERGÍA MECÁNICA</a:t>
            </a:r>
            <a:endParaRPr lang="es-ES" b="1" dirty="0">
              <a:solidFill>
                <a:schemeClr val="accent1">
                  <a:lumMod val="75000"/>
                </a:schemeClr>
              </a:solidFill>
            </a:endParaRPr>
          </a:p>
        </p:txBody>
      </p:sp>
      <p:sp>
        <p:nvSpPr>
          <p:cNvPr id="4" name="3 CuadroTexto"/>
          <p:cNvSpPr txBox="1"/>
          <p:nvPr/>
        </p:nvSpPr>
        <p:spPr>
          <a:xfrm>
            <a:off x="342900" y="825500"/>
            <a:ext cx="3429000" cy="369332"/>
          </a:xfrm>
          <a:prstGeom prst="rect">
            <a:avLst/>
          </a:prstGeom>
          <a:noFill/>
        </p:spPr>
        <p:txBody>
          <a:bodyPr wrap="square" rtlCol="0">
            <a:spAutoFit/>
          </a:bodyPr>
          <a:lstStyle/>
          <a:p>
            <a:r>
              <a:rPr lang="es-ES" b="1" dirty="0" smtClean="0">
                <a:solidFill>
                  <a:srgbClr val="C00000"/>
                </a:solidFill>
              </a:rPr>
              <a:t>1.1. </a:t>
            </a:r>
            <a:r>
              <a:rPr lang="es-ES" b="1" dirty="0" smtClean="0">
                <a:solidFill>
                  <a:srgbClr val="00B050"/>
                </a:solidFill>
              </a:rPr>
              <a:t>Historia de los conceptos</a:t>
            </a:r>
            <a:endParaRPr lang="es-ES" b="1" dirty="0">
              <a:solidFill>
                <a:srgbClr val="00B050"/>
              </a:solidFill>
            </a:endParaRPr>
          </a:p>
        </p:txBody>
      </p:sp>
      <p:sp>
        <p:nvSpPr>
          <p:cNvPr id="5" name="4 CuadroTexto"/>
          <p:cNvSpPr txBox="1"/>
          <p:nvPr/>
        </p:nvSpPr>
        <p:spPr>
          <a:xfrm>
            <a:off x="355600" y="1270000"/>
            <a:ext cx="5854700" cy="369332"/>
          </a:xfrm>
          <a:prstGeom prst="rect">
            <a:avLst/>
          </a:prstGeom>
          <a:noFill/>
        </p:spPr>
        <p:txBody>
          <a:bodyPr wrap="square" rtlCol="0">
            <a:spAutoFit/>
          </a:bodyPr>
          <a:lstStyle/>
          <a:p>
            <a:r>
              <a:rPr lang="es-ES" b="1" dirty="0" smtClean="0">
                <a:solidFill>
                  <a:srgbClr val="C00000"/>
                </a:solidFill>
              </a:rPr>
              <a:t>Del concepto de “</a:t>
            </a:r>
            <a:r>
              <a:rPr lang="es-ES" b="1" i="1" dirty="0" smtClean="0">
                <a:solidFill>
                  <a:srgbClr val="C00000"/>
                </a:solidFill>
              </a:rPr>
              <a:t>fuerza viva” </a:t>
            </a:r>
            <a:r>
              <a:rPr lang="es-ES" b="1" dirty="0" smtClean="0">
                <a:solidFill>
                  <a:srgbClr val="C00000"/>
                </a:solidFill>
              </a:rPr>
              <a:t>a la energía cinética</a:t>
            </a:r>
            <a:endParaRPr lang="es-ES" b="1" dirty="0">
              <a:solidFill>
                <a:srgbClr val="C00000"/>
              </a:solidFill>
            </a:endParaRPr>
          </a:p>
        </p:txBody>
      </p:sp>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319" r="7001"/>
          <a:stretch/>
        </p:blipFill>
        <p:spPr bwMode="auto">
          <a:xfrm>
            <a:off x="609601" y="1816100"/>
            <a:ext cx="1371600" cy="2127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7858" r="17337"/>
          <a:stretch/>
        </p:blipFill>
        <p:spPr bwMode="auto">
          <a:xfrm>
            <a:off x="2159000" y="1821673"/>
            <a:ext cx="1435100" cy="21280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761" r="11693"/>
          <a:stretch/>
        </p:blipFill>
        <p:spPr bwMode="auto">
          <a:xfrm>
            <a:off x="3771901" y="1828800"/>
            <a:ext cx="1460500" cy="2120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rotWithShape="1">
          <a:blip r:embed="rId6">
            <a:extLst>
              <a:ext uri="{28A0092B-C50C-407E-A947-70E740481C1C}">
                <a14:useLocalDpi xmlns:a14="http://schemas.microsoft.com/office/drawing/2010/main" val="0"/>
              </a:ext>
            </a:extLst>
          </a:blip>
          <a:srcRect l="6969" r="4760"/>
          <a:stretch/>
        </p:blipFill>
        <p:spPr bwMode="auto">
          <a:xfrm>
            <a:off x="5422900" y="1827213"/>
            <a:ext cx="1447800" cy="20970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rotWithShape="1">
          <a:blip r:embed="rId7">
            <a:extLst>
              <a:ext uri="{28A0092B-C50C-407E-A947-70E740481C1C}">
                <a14:useLocalDpi xmlns:a14="http://schemas.microsoft.com/office/drawing/2010/main" val="0"/>
              </a:ext>
            </a:extLst>
          </a:blip>
          <a:srcRect l="4331" r="17535"/>
          <a:stretch/>
        </p:blipFill>
        <p:spPr bwMode="auto">
          <a:xfrm>
            <a:off x="7073900" y="1816100"/>
            <a:ext cx="1384300" cy="209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596900" y="3962400"/>
            <a:ext cx="1384300" cy="1661993"/>
          </a:xfrm>
          <a:prstGeom prst="rect">
            <a:avLst/>
          </a:prstGeom>
          <a:noFill/>
        </p:spPr>
        <p:txBody>
          <a:bodyPr wrap="square" lIns="0" tIns="0" rIns="0" bIns="0" rtlCol="0">
            <a:spAutoFit/>
          </a:bodyPr>
          <a:lstStyle/>
          <a:p>
            <a:pPr algn="just"/>
            <a:r>
              <a:rPr lang="es-ES" sz="1200" b="1" dirty="0" smtClean="0">
                <a:effectLst>
                  <a:outerShdw blurRad="38100" dist="38100" dir="2700000" algn="tl">
                    <a:srgbClr val="000000">
                      <a:alpha val="43137"/>
                    </a:srgbClr>
                  </a:outerShdw>
                </a:effectLst>
              </a:rPr>
              <a:t>Huygens</a:t>
            </a:r>
            <a:r>
              <a:rPr lang="es-ES" sz="1200" dirty="0" smtClean="0"/>
              <a:t> propone que en una colisión elástica, además de conservarse el momento lineal, se conserva la cantidad </a:t>
            </a:r>
            <a:r>
              <a:rPr lang="es-ES" sz="1200" i="1" dirty="0" smtClean="0"/>
              <a:t>mv</a:t>
            </a:r>
            <a:r>
              <a:rPr lang="es-ES" sz="1200" i="1" baseline="30000" dirty="0" smtClean="0"/>
              <a:t>2</a:t>
            </a:r>
            <a:r>
              <a:rPr lang="es-ES" sz="1200" dirty="0" smtClean="0"/>
              <a:t> (denominada </a:t>
            </a:r>
            <a:r>
              <a:rPr lang="es-ES" sz="1200" i="1" dirty="0" smtClean="0"/>
              <a:t>fuerza viva</a:t>
            </a:r>
            <a:r>
              <a:rPr lang="es-ES" sz="1200" dirty="0" smtClean="0"/>
              <a:t>)</a:t>
            </a:r>
            <a:endParaRPr lang="es-ES" sz="1200" dirty="0"/>
          </a:p>
        </p:txBody>
      </p:sp>
      <p:sp>
        <p:nvSpPr>
          <p:cNvPr id="13" name="12 CuadroTexto"/>
          <p:cNvSpPr txBox="1"/>
          <p:nvPr/>
        </p:nvSpPr>
        <p:spPr>
          <a:xfrm>
            <a:off x="3759200" y="3975100"/>
            <a:ext cx="1460500" cy="923330"/>
          </a:xfrm>
          <a:prstGeom prst="rect">
            <a:avLst/>
          </a:prstGeom>
          <a:noFill/>
        </p:spPr>
        <p:txBody>
          <a:bodyPr wrap="square" lIns="0" tIns="0" rIns="0" bIns="0" rtlCol="0">
            <a:spAutoFit/>
          </a:bodyPr>
          <a:lstStyle/>
          <a:p>
            <a:pPr algn="just"/>
            <a:r>
              <a:rPr lang="es-ES" sz="1200" b="1" dirty="0" err="1" smtClean="0">
                <a:effectLst>
                  <a:outerShdw blurRad="38100" dist="38100" dir="2700000" algn="tl">
                    <a:srgbClr val="000000">
                      <a:alpha val="43137"/>
                    </a:srgbClr>
                  </a:outerShdw>
                </a:effectLst>
              </a:rPr>
              <a:t>D’Alembert</a:t>
            </a:r>
            <a:r>
              <a:rPr lang="es-ES" sz="1200" dirty="0" smtClean="0"/>
              <a:t> propone que a </a:t>
            </a:r>
            <a:r>
              <a:rPr lang="es-ES" sz="1200" i="1" dirty="0" smtClean="0"/>
              <a:t>mv</a:t>
            </a:r>
            <a:r>
              <a:rPr lang="es-ES" sz="1200" dirty="0" smtClean="0"/>
              <a:t> se le denominara con el nombre de </a:t>
            </a:r>
            <a:r>
              <a:rPr lang="es-ES" sz="1200" i="1" dirty="0" err="1" smtClean="0"/>
              <a:t>momentum</a:t>
            </a:r>
            <a:endParaRPr lang="es-ES" sz="1200" i="1" dirty="0"/>
          </a:p>
        </p:txBody>
      </p:sp>
      <p:sp>
        <p:nvSpPr>
          <p:cNvPr id="14" name="13 CuadroTexto"/>
          <p:cNvSpPr txBox="1"/>
          <p:nvPr/>
        </p:nvSpPr>
        <p:spPr>
          <a:xfrm>
            <a:off x="5410200" y="3987800"/>
            <a:ext cx="1473200" cy="738664"/>
          </a:xfrm>
          <a:prstGeom prst="rect">
            <a:avLst/>
          </a:prstGeom>
          <a:noFill/>
        </p:spPr>
        <p:txBody>
          <a:bodyPr wrap="square" lIns="0" tIns="0" rIns="0" bIns="0" rtlCol="0">
            <a:spAutoFit/>
          </a:bodyPr>
          <a:lstStyle/>
          <a:p>
            <a:pPr algn="just"/>
            <a:r>
              <a:rPr lang="es-ES" sz="1200" b="1" dirty="0" smtClean="0">
                <a:effectLst>
                  <a:outerShdw blurRad="38100" dist="38100" dir="2700000" algn="tl">
                    <a:srgbClr val="000000">
                      <a:alpha val="43137"/>
                    </a:srgbClr>
                  </a:outerShdw>
                </a:effectLst>
              </a:rPr>
              <a:t>Young</a:t>
            </a:r>
            <a:r>
              <a:rPr lang="es-ES" sz="1200" dirty="0" smtClean="0"/>
              <a:t> define a </a:t>
            </a:r>
            <a:r>
              <a:rPr lang="es-ES" sz="1200" i="1" dirty="0" smtClean="0"/>
              <a:t>mv</a:t>
            </a:r>
            <a:r>
              <a:rPr lang="es-ES" sz="1200" i="1" baseline="30000" dirty="0" smtClean="0"/>
              <a:t>2</a:t>
            </a:r>
            <a:r>
              <a:rPr lang="es-ES" sz="1200" dirty="0" smtClean="0"/>
              <a:t> con el término de “</a:t>
            </a:r>
            <a:r>
              <a:rPr lang="es-ES" sz="1200" i="1" dirty="0" smtClean="0"/>
              <a:t>energía”</a:t>
            </a:r>
            <a:r>
              <a:rPr lang="es-ES" sz="1200" dirty="0" smtClean="0"/>
              <a:t> en lugar de “</a:t>
            </a:r>
            <a:r>
              <a:rPr lang="es-ES" sz="1200" i="1" dirty="0" smtClean="0"/>
              <a:t>fuerza”</a:t>
            </a:r>
            <a:endParaRPr lang="es-ES" sz="1200" i="1" dirty="0"/>
          </a:p>
        </p:txBody>
      </p:sp>
      <p:sp>
        <p:nvSpPr>
          <p:cNvPr id="15" name="14 CuadroTexto"/>
          <p:cNvSpPr txBox="1"/>
          <p:nvPr/>
        </p:nvSpPr>
        <p:spPr>
          <a:xfrm>
            <a:off x="6985000" y="3937000"/>
            <a:ext cx="1498600" cy="830997"/>
          </a:xfrm>
          <a:prstGeom prst="rect">
            <a:avLst/>
          </a:prstGeom>
          <a:noFill/>
        </p:spPr>
        <p:txBody>
          <a:bodyPr wrap="square" rtlCol="0">
            <a:spAutoFit/>
          </a:bodyPr>
          <a:lstStyle/>
          <a:p>
            <a:pPr algn="just"/>
            <a:r>
              <a:rPr lang="es-ES" sz="1200" b="1" dirty="0" smtClean="0">
                <a:effectLst>
                  <a:outerShdw blurRad="38100" dist="38100" dir="2700000" algn="tl">
                    <a:srgbClr val="000000">
                      <a:alpha val="43137"/>
                    </a:srgbClr>
                  </a:outerShdw>
                </a:effectLst>
              </a:rPr>
              <a:t>Thomson</a:t>
            </a:r>
            <a:r>
              <a:rPr lang="es-ES" sz="1200" dirty="0" smtClean="0"/>
              <a:t> bautiza a </a:t>
            </a:r>
            <a:r>
              <a:rPr lang="es-ES" sz="1200" i="1" dirty="0" smtClean="0"/>
              <a:t>mv</a:t>
            </a:r>
            <a:r>
              <a:rPr lang="es-ES" sz="1200" i="1" baseline="30000" dirty="0" smtClean="0"/>
              <a:t>2</a:t>
            </a:r>
            <a:r>
              <a:rPr lang="es-ES" sz="1200" dirty="0" smtClean="0"/>
              <a:t> con el nombre de “</a:t>
            </a:r>
            <a:r>
              <a:rPr lang="es-ES" sz="1200" i="1" dirty="0" smtClean="0"/>
              <a:t>energía cinética”</a:t>
            </a:r>
            <a:endParaRPr lang="es-ES" sz="1200" i="1" dirty="0"/>
          </a:p>
        </p:txBody>
      </p:sp>
      <p:sp>
        <p:nvSpPr>
          <p:cNvPr id="17" name="16 CuadroTexto"/>
          <p:cNvSpPr txBox="1"/>
          <p:nvPr/>
        </p:nvSpPr>
        <p:spPr>
          <a:xfrm>
            <a:off x="2146300" y="3987800"/>
            <a:ext cx="1435100" cy="1477328"/>
          </a:xfrm>
          <a:prstGeom prst="rect">
            <a:avLst/>
          </a:prstGeom>
          <a:noFill/>
        </p:spPr>
        <p:txBody>
          <a:bodyPr wrap="square" lIns="0" tIns="0" rIns="0" bIns="0" rtlCol="0">
            <a:spAutoFit/>
          </a:bodyPr>
          <a:lstStyle/>
          <a:p>
            <a:pPr algn="just"/>
            <a:r>
              <a:rPr lang="es-ES" sz="1200" b="1" dirty="0" smtClean="0">
                <a:effectLst>
                  <a:outerShdw blurRad="38100" dist="38100" dir="2700000" algn="tl">
                    <a:srgbClr val="000000">
                      <a:alpha val="43137"/>
                    </a:srgbClr>
                  </a:outerShdw>
                </a:effectLst>
              </a:rPr>
              <a:t>Leibniz</a:t>
            </a:r>
            <a:r>
              <a:rPr lang="es-ES" sz="1200" dirty="0" smtClean="0"/>
              <a:t> consideró que la “</a:t>
            </a:r>
            <a:r>
              <a:rPr lang="es-ES" sz="1200" i="1" dirty="0" smtClean="0"/>
              <a:t>fuerza viva</a:t>
            </a:r>
            <a:r>
              <a:rPr lang="es-ES" sz="1200" dirty="0" smtClean="0"/>
              <a:t>” era la magnitud que definía el estado de movimiento de los cuerpos y no la “</a:t>
            </a:r>
            <a:r>
              <a:rPr lang="es-ES" sz="1200" i="1" dirty="0" smtClean="0"/>
              <a:t>cantidad de movimiento</a:t>
            </a:r>
            <a:r>
              <a:rPr lang="es-ES" sz="1200" dirty="0" smtClean="0"/>
              <a:t>”</a:t>
            </a:r>
            <a:endParaRPr lang="es-ES" sz="1200" dirty="0"/>
          </a:p>
        </p:txBody>
      </p:sp>
    </p:spTree>
    <p:extLst>
      <p:ext uri="{BB962C8B-B14F-4D97-AF65-F5344CB8AC3E}">
        <p14:creationId xmlns:p14="http://schemas.microsoft.com/office/powerpoint/2010/main" val="241850034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500" fill="hold"/>
                                        <p:tgtEl>
                                          <p:spTgt spid="1026"/>
                                        </p:tgtEl>
                                        <p:attrNameLst>
                                          <p:attrName>ppt_w</p:attrName>
                                        </p:attrNameLst>
                                      </p:cBhvr>
                                      <p:tavLst>
                                        <p:tav tm="0">
                                          <p:val>
                                            <p:fltVal val="0"/>
                                          </p:val>
                                        </p:tav>
                                        <p:tav tm="100000">
                                          <p:val>
                                            <p:strVal val="#ppt_w"/>
                                          </p:val>
                                        </p:tav>
                                      </p:tavLst>
                                    </p:anim>
                                    <p:anim calcmode="lin" valueType="num">
                                      <p:cBhvr>
                                        <p:cTn id="8" dur="500" fill="hold"/>
                                        <p:tgtEl>
                                          <p:spTgt spid="1026"/>
                                        </p:tgtEl>
                                        <p:attrNameLst>
                                          <p:attrName>ppt_h</p:attrName>
                                        </p:attrNameLst>
                                      </p:cBhvr>
                                      <p:tavLst>
                                        <p:tav tm="0">
                                          <p:val>
                                            <p:fltVal val="0"/>
                                          </p:val>
                                        </p:tav>
                                        <p:tav tm="100000">
                                          <p:val>
                                            <p:strVal val="#ppt_h"/>
                                          </p:val>
                                        </p:tav>
                                      </p:tavLst>
                                    </p:anim>
                                    <p:animEffect transition="in" filter="fade">
                                      <p:cBhvr>
                                        <p:cTn id="9" dur="500"/>
                                        <p:tgtEl>
                                          <p:spTgt spid="1026"/>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1027"/>
                                        </p:tgtEl>
                                        <p:attrNameLst>
                                          <p:attrName>style.visibility</p:attrName>
                                        </p:attrNameLst>
                                      </p:cBhvr>
                                      <p:to>
                                        <p:strVal val="visible"/>
                                      </p:to>
                                    </p:set>
                                    <p:anim calcmode="lin" valueType="num">
                                      <p:cBhvr>
                                        <p:cTn id="20" dur="500" fill="hold"/>
                                        <p:tgtEl>
                                          <p:spTgt spid="1027"/>
                                        </p:tgtEl>
                                        <p:attrNameLst>
                                          <p:attrName>ppt_w</p:attrName>
                                        </p:attrNameLst>
                                      </p:cBhvr>
                                      <p:tavLst>
                                        <p:tav tm="0">
                                          <p:val>
                                            <p:fltVal val="0"/>
                                          </p:val>
                                        </p:tav>
                                        <p:tav tm="100000">
                                          <p:val>
                                            <p:strVal val="#ppt_w"/>
                                          </p:val>
                                        </p:tav>
                                      </p:tavLst>
                                    </p:anim>
                                    <p:anim calcmode="lin" valueType="num">
                                      <p:cBhvr>
                                        <p:cTn id="21" dur="500" fill="hold"/>
                                        <p:tgtEl>
                                          <p:spTgt spid="1027"/>
                                        </p:tgtEl>
                                        <p:attrNameLst>
                                          <p:attrName>ppt_h</p:attrName>
                                        </p:attrNameLst>
                                      </p:cBhvr>
                                      <p:tavLst>
                                        <p:tav tm="0">
                                          <p:val>
                                            <p:fltVal val="0"/>
                                          </p:val>
                                        </p:tav>
                                        <p:tav tm="100000">
                                          <p:val>
                                            <p:strVal val="#ppt_h"/>
                                          </p:val>
                                        </p:tav>
                                      </p:tavLst>
                                    </p:anim>
                                    <p:animEffect transition="in" filter="fade">
                                      <p:cBhvr>
                                        <p:cTn id="22" dur="500"/>
                                        <p:tgtEl>
                                          <p:spTgt spid="1027"/>
                                        </p:tgtEl>
                                      </p:cBhvr>
                                    </p:animEffect>
                                  </p:childTnLst>
                                </p:cTn>
                              </p:par>
                            </p:childTnLst>
                          </p:cTn>
                        </p:par>
                        <p:par>
                          <p:cTn id="23" fill="hold">
                            <p:stCondLst>
                              <p:cond delay="500"/>
                            </p:stCondLst>
                            <p:childTnLst>
                              <p:par>
                                <p:cTn id="24" presetID="42" presetClass="entr" presetSubtype="0"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1000"/>
                                        <p:tgtEl>
                                          <p:spTgt spid="17"/>
                                        </p:tgtEl>
                                      </p:cBhvr>
                                    </p:animEffect>
                                    <p:anim calcmode="lin" valueType="num">
                                      <p:cBhvr>
                                        <p:cTn id="27" dur="1000" fill="hold"/>
                                        <p:tgtEl>
                                          <p:spTgt spid="17"/>
                                        </p:tgtEl>
                                        <p:attrNameLst>
                                          <p:attrName>ppt_x</p:attrName>
                                        </p:attrNameLst>
                                      </p:cBhvr>
                                      <p:tavLst>
                                        <p:tav tm="0">
                                          <p:val>
                                            <p:strVal val="#ppt_x"/>
                                          </p:val>
                                        </p:tav>
                                        <p:tav tm="100000">
                                          <p:val>
                                            <p:strVal val="#ppt_x"/>
                                          </p:val>
                                        </p:tav>
                                      </p:tavLst>
                                    </p:anim>
                                    <p:anim calcmode="lin" valueType="num">
                                      <p:cBhvr>
                                        <p:cTn id="28"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1028"/>
                                        </p:tgtEl>
                                        <p:attrNameLst>
                                          <p:attrName>style.visibility</p:attrName>
                                        </p:attrNameLst>
                                      </p:cBhvr>
                                      <p:to>
                                        <p:strVal val="visible"/>
                                      </p:to>
                                    </p:set>
                                    <p:anim calcmode="lin" valueType="num">
                                      <p:cBhvr>
                                        <p:cTn id="33" dur="500" fill="hold"/>
                                        <p:tgtEl>
                                          <p:spTgt spid="1028"/>
                                        </p:tgtEl>
                                        <p:attrNameLst>
                                          <p:attrName>ppt_w</p:attrName>
                                        </p:attrNameLst>
                                      </p:cBhvr>
                                      <p:tavLst>
                                        <p:tav tm="0">
                                          <p:val>
                                            <p:fltVal val="0"/>
                                          </p:val>
                                        </p:tav>
                                        <p:tav tm="100000">
                                          <p:val>
                                            <p:strVal val="#ppt_w"/>
                                          </p:val>
                                        </p:tav>
                                      </p:tavLst>
                                    </p:anim>
                                    <p:anim calcmode="lin" valueType="num">
                                      <p:cBhvr>
                                        <p:cTn id="34" dur="500" fill="hold"/>
                                        <p:tgtEl>
                                          <p:spTgt spid="1028"/>
                                        </p:tgtEl>
                                        <p:attrNameLst>
                                          <p:attrName>ppt_h</p:attrName>
                                        </p:attrNameLst>
                                      </p:cBhvr>
                                      <p:tavLst>
                                        <p:tav tm="0">
                                          <p:val>
                                            <p:fltVal val="0"/>
                                          </p:val>
                                        </p:tav>
                                        <p:tav tm="100000">
                                          <p:val>
                                            <p:strVal val="#ppt_h"/>
                                          </p:val>
                                        </p:tav>
                                      </p:tavLst>
                                    </p:anim>
                                    <p:animEffect transition="in" filter="fade">
                                      <p:cBhvr>
                                        <p:cTn id="35" dur="500"/>
                                        <p:tgtEl>
                                          <p:spTgt spid="1028"/>
                                        </p:tgtEl>
                                      </p:cBhvr>
                                    </p:animEffect>
                                  </p:childTnLst>
                                </p:cTn>
                              </p:par>
                            </p:childTnLst>
                          </p:cTn>
                        </p:par>
                        <p:par>
                          <p:cTn id="36" fill="hold">
                            <p:stCondLst>
                              <p:cond delay="500"/>
                            </p:stCondLst>
                            <p:childTnLst>
                              <p:par>
                                <p:cTn id="37" presetID="42" presetClass="entr" presetSubtype="0"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1000"/>
                                        <p:tgtEl>
                                          <p:spTgt spid="13"/>
                                        </p:tgtEl>
                                      </p:cBhvr>
                                    </p:animEffect>
                                    <p:anim calcmode="lin" valueType="num">
                                      <p:cBhvr>
                                        <p:cTn id="40" dur="1000" fill="hold"/>
                                        <p:tgtEl>
                                          <p:spTgt spid="13"/>
                                        </p:tgtEl>
                                        <p:attrNameLst>
                                          <p:attrName>ppt_x</p:attrName>
                                        </p:attrNameLst>
                                      </p:cBhvr>
                                      <p:tavLst>
                                        <p:tav tm="0">
                                          <p:val>
                                            <p:strVal val="#ppt_x"/>
                                          </p:val>
                                        </p:tav>
                                        <p:tav tm="100000">
                                          <p:val>
                                            <p:strVal val="#ppt_x"/>
                                          </p:val>
                                        </p:tav>
                                      </p:tavLst>
                                    </p:anim>
                                    <p:anim calcmode="lin" valueType="num">
                                      <p:cBhvr>
                                        <p:cTn id="4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1029"/>
                                        </p:tgtEl>
                                        <p:attrNameLst>
                                          <p:attrName>style.visibility</p:attrName>
                                        </p:attrNameLst>
                                      </p:cBhvr>
                                      <p:to>
                                        <p:strVal val="visible"/>
                                      </p:to>
                                    </p:set>
                                    <p:anim calcmode="lin" valueType="num">
                                      <p:cBhvr>
                                        <p:cTn id="46" dur="500" fill="hold"/>
                                        <p:tgtEl>
                                          <p:spTgt spid="1029"/>
                                        </p:tgtEl>
                                        <p:attrNameLst>
                                          <p:attrName>ppt_w</p:attrName>
                                        </p:attrNameLst>
                                      </p:cBhvr>
                                      <p:tavLst>
                                        <p:tav tm="0">
                                          <p:val>
                                            <p:fltVal val="0"/>
                                          </p:val>
                                        </p:tav>
                                        <p:tav tm="100000">
                                          <p:val>
                                            <p:strVal val="#ppt_w"/>
                                          </p:val>
                                        </p:tav>
                                      </p:tavLst>
                                    </p:anim>
                                    <p:anim calcmode="lin" valueType="num">
                                      <p:cBhvr>
                                        <p:cTn id="47" dur="500" fill="hold"/>
                                        <p:tgtEl>
                                          <p:spTgt spid="1029"/>
                                        </p:tgtEl>
                                        <p:attrNameLst>
                                          <p:attrName>ppt_h</p:attrName>
                                        </p:attrNameLst>
                                      </p:cBhvr>
                                      <p:tavLst>
                                        <p:tav tm="0">
                                          <p:val>
                                            <p:fltVal val="0"/>
                                          </p:val>
                                        </p:tav>
                                        <p:tav tm="100000">
                                          <p:val>
                                            <p:strVal val="#ppt_h"/>
                                          </p:val>
                                        </p:tav>
                                      </p:tavLst>
                                    </p:anim>
                                    <p:animEffect transition="in" filter="fade">
                                      <p:cBhvr>
                                        <p:cTn id="48" dur="500"/>
                                        <p:tgtEl>
                                          <p:spTgt spid="1029"/>
                                        </p:tgtEl>
                                      </p:cBhvr>
                                    </p:animEffect>
                                  </p:childTnLst>
                                </p:cTn>
                              </p:par>
                            </p:childTnLst>
                          </p:cTn>
                        </p:par>
                        <p:par>
                          <p:cTn id="49" fill="hold">
                            <p:stCondLst>
                              <p:cond delay="500"/>
                            </p:stCondLst>
                            <p:childTnLst>
                              <p:par>
                                <p:cTn id="50" presetID="42" presetClass="entr" presetSubtype="0"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1000"/>
                                        <p:tgtEl>
                                          <p:spTgt spid="14"/>
                                        </p:tgtEl>
                                      </p:cBhvr>
                                    </p:animEffect>
                                    <p:anim calcmode="lin" valueType="num">
                                      <p:cBhvr>
                                        <p:cTn id="53" dur="1000" fill="hold"/>
                                        <p:tgtEl>
                                          <p:spTgt spid="14"/>
                                        </p:tgtEl>
                                        <p:attrNameLst>
                                          <p:attrName>ppt_x</p:attrName>
                                        </p:attrNameLst>
                                      </p:cBhvr>
                                      <p:tavLst>
                                        <p:tav tm="0">
                                          <p:val>
                                            <p:strVal val="#ppt_x"/>
                                          </p:val>
                                        </p:tav>
                                        <p:tav tm="100000">
                                          <p:val>
                                            <p:strVal val="#ppt_x"/>
                                          </p:val>
                                        </p:tav>
                                      </p:tavLst>
                                    </p:anim>
                                    <p:anim calcmode="lin" valueType="num">
                                      <p:cBhvr>
                                        <p:cTn id="5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nodeType="clickEffect">
                                  <p:stCondLst>
                                    <p:cond delay="0"/>
                                  </p:stCondLst>
                                  <p:childTnLst>
                                    <p:set>
                                      <p:cBhvr>
                                        <p:cTn id="58" dur="1" fill="hold">
                                          <p:stCondLst>
                                            <p:cond delay="0"/>
                                          </p:stCondLst>
                                        </p:cTn>
                                        <p:tgtEl>
                                          <p:spTgt spid="1030"/>
                                        </p:tgtEl>
                                        <p:attrNameLst>
                                          <p:attrName>style.visibility</p:attrName>
                                        </p:attrNameLst>
                                      </p:cBhvr>
                                      <p:to>
                                        <p:strVal val="visible"/>
                                      </p:to>
                                    </p:set>
                                    <p:anim calcmode="lin" valueType="num">
                                      <p:cBhvr>
                                        <p:cTn id="59" dur="500" fill="hold"/>
                                        <p:tgtEl>
                                          <p:spTgt spid="1030"/>
                                        </p:tgtEl>
                                        <p:attrNameLst>
                                          <p:attrName>ppt_w</p:attrName>
                                        </p:attrNameLst>
                                      </p:cBhvr>
                                      <p:tavLst>
                                        <p:tav tm="0">
                                          <p:val>
                                            <p:fltVal val="0"/>
                                          </p:val>
                                        </p:tav>
                                        <p:tav tm="100000">
                                          <p:val>
                                            <p:strVal val="#ppt_w"/>
                                          </p:val>
                                        </p:tav>
                                      </p:tavLst>
                                    </p:anim>
                                    <p:anim calcmode="lin" valueType="num">
                                      <p:cBhvr>
                                        <p:cTn id="60" dur="500" fill="hold"/>
                                        <p:tgtEl>
                                          <p:spTgt spid="1030"/>
                                        </p:tgtEl>
                                        <p:attrNameLst>
                                          <p:attrName>ppt_h</p:attrName>
                                        </p:attrNameLst>
                                      </p:cBhvr>
                                      <p:tavLst>
                                        <p:tav tm="0">
                                          <p:val>
                                            <p:fltVal val="0"/>
                                          </p:val>
                                        </p:tav>
                                        <p:tav tm="100000">
                                          <p:val>
                                            <p:strVal val="#ppt_h"/>
                                          </p:val>
                                        </p:tav>
                                      </p:tavLst>
                                    </p:anim>
                                    <p:animEffect transition="in" filter="fade">
                                      <p:cBhvr>
                                        <p:cTn id="61" dur="500"/>
                                        <p:tgtEl>
                                          <p:spTgt spid="1030"/>
                                        </p:tgtEl>
                                      </p:cBhvr>
                                    </p:animEffect>
                                  </p:childTnLst>
                                </p:cTn>
                              </p:par>
                            </p:childTnLst>
                          </p:cTn>
                        </p:par>
                        <p:par>
                          <p:cTn id="62" fill="hold">
                            <p:stCondLst>
                              <p:cond delay="500"/>
                            </p:stCondLst>
                            <p:childTnLst>
                              <p:par>
                                <p:cTn id="63" presetID="42" presetClass="entr" presetSubtype="0"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fade">
                                      <p:cBhvr>
                                        <p:cTn id="65" dur="1000"/>
                                        <p:tgtEl>
                                          <p:spTgt spid="15"/>
                                        </p:tgtEl>
                                      </p:cBhvr>
                                    </p:animEffect>
                                    <p:anim calcmode="lin" valueType="num">
                                      <p:cBhvr>
                                        <p:cTn id="66" dur="1000" fill="hold"/>
                                        <p:tgtEl>
                                          <p:spTgt spid="15"/>
                                        </p:tgtEl>
                                        <p:attrNameLst>
                                          <p:attrName>ppt_x</p:attrName>
                                        </p:attrNameLst>
                                      </p:cBhvr>
                                      <p:tavLst>
                                        <p:tav tm="0">
                                          <p:val>
                                            <p:strVal val="#ppt_x"/>
                                          </p:val>
                                        </p:tav>
                                        <p:tav tm="100000">
                                          <p:val>
                                            <p:strVal val="#ppt_x"/>
                                          </p:val>
                                        </p:tav>
                                      </p:tavLst>
                                    </p:anim>
                                    <p:anim calcmode="lin" valueType="num">
                                      <p:cBhvr>
                                        <p:cTn id="6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P spid="14" grpId="0"/>
      <p:bldP spid="15"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a:solidFill>
                  <a:srgbClr val="00B050"/>
                </a:solidFill>
                <a:latin typeface="+mj-lt"/>
              </a:rPr>
              <a:t>2</a:t>
            </a:r>
            <a:r>
              <a:rPr lang="es-ES" b="1" dirty="0" smtClean="0">
                <a:solidFill>
                  <a:srgbClr val="C00000"/>
                </a:solidFill>
                <a:latin typeface="+mj-lt"/>
              </a:rPr>
              <a:t> Trabajo mecánico</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7</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XIV. TRABAJO Y ENERGÍA MECÁNICA</a:t>
            </a:r>
            <a:endParaRPr lang="es-ES" b="1" dirty="0">
              <a:solidFill>
                <a:schemeClr val="accent1">
                  <a:lumMod val="75000"/>
                </a:schemeClr>
              </a:solidFill>
            </a:endParaRPr>
          </a:p>
        </p:txBody>
      </p:sp>
      <p:grpSp>
        <p:nvGrpSpPr>
          <p:cNvPr id="30" name="29 Grupo"/>
          <p:cNvGrpSpPr/>
          <p:nvPr/>
        </p:nvGrpSpPr>
        <p:grpSpPr>
          <a:xfrm>
            <a:off x="454025" y="1306513"/>
            <a:ext cx="4019550" cy="1342548"/>
            <a:chOff x="555625" y="1357313"/>
            <a:chExt cx="4019550" cy="1342548"/>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625" y="1357313"/>
              <a:ext cx="4019550" cy="1247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5 Conector recto de flecha"/>
            <p:cNvCxnSpPr/>
            <p:nvPr/>
          </p:nvCxnSpPr>
          <p:spPr>
            <a:xfrm>
              <a:off x="1727200" y="1727200"/>
              <a:ext cx="736600" cy="0"/>
            </a:xfrm>
            <a:prstGeom prst="straightConnector1">
              <a:avLst/>
            </a:prstGeom>
            <a:ln w="38100">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 name="6 CuadroTexto"/>
                <p:cNvSpPr txBox="1"/>
                <p:nvPr/>
              </p:nvSpPr>
              <p:spPr>
                <a:xfrm>
                  <a:off x="1936750" y="1450340"/>
                  <a:ext cx="190758" cy="246221"/>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𝐹</m:t>
                        </m:r>
                      </m:oMath>
                    </m:oMathPara>
                  </a14:m>
                  <a:endParaRPr lang="es-ES" sz="1600" dirty="0"/>
                </a:p>
              </p:txBody>
            </p:sp>
          </mc:Choice>
          <mc:Fallback xmlns="">
            <p:sp>
              <p:nvSpPr>
                <p:cNvPr id="7" name="6 CuadroTexto"/>
                <p:cNvSpPr txBox="1">
                  <a:spLocks noRot="1" noChangeAspect="1" noMove="1" noResize="1" noEditPoints="1" noAdjustHandles="1" noChangeArrowheads="1" noChangeShapeType="1" noTextEdit="1"/>
                </p:cNvSpPr>
                <p:nvPr/>
              </p:nvSpPr>
              <p:spPr>
                <a:xfrm>
                  <a:off x="1936750" y="1450340"/>
                  <a:ext cx="190758" cy="246221"/>
                </a:xfrm>
                <a:prstGeom prst="rect">
                  <a:avLst/>
                </a:prstGeom>
                <a:blipFill rotWithShape="1">
                  <a:blip r:embed="rId4"/>
                  <a:stretch>
                    <a:fillRect l="-19355" r="-19355" b="-75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1" name="20 CuadroTexto"/>
                <p:cNvSpPr txBox="1"/>
                <p:nvPr/>
              </p:nvSpPr>
              <p:spPr>
                <a:xfrm>
                  <a:off x="2457450" y="2453640"/>
                  <a:ext cx="294761" cy="246221"/>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ea typeface="Cambria Math"/>
                          </a:rPr>
                          <m:t>∆</m:t>
                        </m:r>
                        <m:r>
                          <a:rPr lang="es-ES" sz="1600" b="0" i="1" smtClean="0">
                            <a:latin typeface="Cambria Math"/>
                            <a:ea typeface="Cambria Math"/>
                          </a:rPr>
                          <m:t>𝑥</m:t>
                        </m:r>
                      </m:oMath>
                    </m:oMathPara>
                  </a14:m>
                  <a:endParaRPr lang="es-ES" sz="1600" dirty="0"/>
                </a:p>
              </p:txBody>
            </p:sp>
          </mc:Choice>
          <mc:Fallback xmlns="">
            <p:sp>
              <p:nvSpPr>
                <p:cNvPr id="21" name="20 CuadroTexto"/>
                <p:cNvSpPr txBox="1">
                  <a:spLocks noRot="1" noChangeAspect="1" noMove="1" noResize="1" noEditPoints="1" noAdjustHandles="1" noChangeArrowheads="1" noChangeShapeType="1" noTextEdit="1"/>
                </p:cNvSpPr>
                <p:nvPr/>
              </p:nvSpPr>
              <p:spPr>
                <a:xfrm>
                  <a:off x="2457450" y="2453640"/>
                  <a:ext cx="294761" cy="246221"/>
                </a:xfrm>
                <a:prstGeom prst="rect">
                  <a:avLst/>
                </a:prstGeom>
                <a:blipFill rotWithShape="1">
                  <a:blip r:embed="rId5"/>
                  <a:stretch>
                    <a:fillRect l="-12245" r="-6122" b="-7317"/>
                  </a:stretch>
                </a:blipFill>
              </p:spPr>
              <p:txBody>
                <a:bodyPr/>
                <a:lstStyle/>
                <a:p>
                  <a:r>
                    <a:rPr lang="es-ES">
                      <a:noFill/>
                    </a:rPr>
                    <a:t> </a:t>
                  </a:r>
                </a:p>
              </p:txBody>
            </p:sp>
          </mc:Fallback>
        </mc:AlternateContent>
        <p:cxnSp>
          <p:nvCxnSpPr>
            <p:cNvPr id="22" name="21 Conector recto de flecha"/>
            <p:cNvCxnSpPr/>
            <p:nvPr/>
          </p:nvCxnSpPr>
          <p:spPr>
            <a:xfrm>
              <a:off x="1117600" y="2405063"/>
              <a:ext cx="3060000" cy="0"/>
            </a:xfrm>
            <a:prstGeom prst="straightConnector1">
              <a:avLst/>
            </a:prstGeom>
            <a:ln w="38100">
              <a:solidFill>
                <a:srgbClr val="00B0F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29" name="28 Grupo"/>
          <p:cNvGrpSpPr/>
          <p:nvPr/>
        </p:nvGrpSpPr>
        <p:grpSpPr>
          <a:xfrm>
            <a:off x="419099" y="3263900"/>
            <a:ext cx="3617783" cy="2763361"/>
            <a:chOff x="977899" y="3505200"/>
            <a:chExt cx="3617783" cy="2763361"/>
          </a:xfrm>
        </p:grpSpPr>
        <p:pic>
          <p:nvPicPr>
            <p:cNvPr id="24"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l="60656"/>
            <a:stretch/>
          </p:blipFill>
          <p:spPr bwMode="auto">
            <a:xfrm>
              <a:off x="3162300" y="3505200"/>
              <a:ext cx="1433382" cy="233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t="95082" r="62700"/>
            <a:stretch/>
          </p:blipFill>
          <p:spPr bwMode="auto">
            <a:xfrm>
              <a:off x="1828799" y="5727700"/>
              <a:ext cx="1358901" cy="114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19 Rectángulo"/>
            <p:cNvSpPr/>
            <p:nvPr/>
          </p:nvSpPr>
          <p:spPr>
            <a:xfrm rot="19368108">
              <a:off x="2162246" y="4907472"/>
              <a:ext cx="1509098" cy="45719"/>
            </a:xfrm>
            <a:prstGeom prst="rect">
              <a:avLst/>
            </a:prstGeom>
            <a:solidFill>
              <a:schemeClr val="accent6">
                <a:lumMod val="75000"/>
              </a:schemeClr>
            </a:solidFill>
            <a:ln w="63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26" name="25 Conector recto de flecha"/>
            <p:cNvCxnSpPr/>
            <p:nvPr/>
          </p:nvCxnSpPr>
          <p:spPr>
            <a:xfrm flipV="1">
              <a:off x="2328863" y="4781550"/>
              <a:ext cx="774700" cy="596900"/>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2051"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r="62700"/>
            <a:stretch/>
          </p:blipFill>
          <p:spPr bwMode="auto">
            <a:xfrm>
              <a:off x="977899" y="3517900"/>
              <a:ext cx="1358901" cy="2324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5" name="34 Conector recto de flecha"/>
            <p:cNvCxnSpPr/>
            <p:nvPr/>
          </p:nvCxnSpPr>
          <p:spPr>
            <a:xfrm flipV="1">
              <a:off x="2338388" y="5367338"/>
              <a:ext cx="756000" cy="0"/>
            </a:xfrm>
            <a:prstGeom prst="straightConnector1">
              <a:avLst/>
            </a:prstGeom>
            <a:ln w="3810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7" name="36 Conector recto de flecha"/>
            <p:cNvCxnSpPr/>
            <p:nvPr/>
          </p:nvCxnSpPr>
          <p:spPr>
            <a:xfrm rot="16200000" flipV="1">
              <a:off x="2064675" y="5084101"/>
              <a:ext cx="576000" cy="0"/>
            </a:xfrm>
            <a:prstGeom prst="straightConnector1">
              <a:avLst/>
            </a:prstGeom>
            <a:ln w="3810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8" name="37 Conector recto de flecha"/>
            <p:cNvCxnSpPr/>
            <p:nvPr/>
          </p:nvCxnSpPr>
          <p:spPr>
            <a:xfrm rot="16200000" flipV="1">
              <a:off x="2812388" y="5069814"/>
              <a:ext cx="576000" cy="0"/>
            </a:xfrm>
            <a:prstGeom prst="straightConnector1">
              <a:avLst/>
            </a:prstGeom>
            <a:ln w="9525">
              <a:solidFill>
                <a:srgbClr val="0070C0"/>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38 Conector recto de flecha"/>
            <p:cNvCxnSpPr/>
            <p:nvPr/>
          </p:nvCxnSpPr>
          <p:spPr>
            <a:xfrm flipV="1">
              <a:off x="2347913" y="4791075"/>
              <a:ext cx="756000" cy="0"/>
            </a:xfrm>
            <a:prstGeom prst="straightConnector1">
              <a:avLst/>
            </a:prstGeom>
            <a:ln w="9525">
              <a:solidFill>
                <a:srgbClr val="0070C0"/>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39 Conector recto de flecha"/>
            <p:cNvCxnSpPr/>
            <p:nvPr/>
          </p:nvCxnSpPr>
          <p:spPr>
            <a:xfrm>
              <a:off x="2324100" y="5973763"/>
              <a:ext cx="1764000" cy="0"/>
            </a:xfrm>
            <a:prstGeom prst="straightConnector1">
              <a:avLst/>
            </a:prstGeom>
            <a:ln w="38100">
              <a:solidFill>
                <a:srgbClr val="00B0F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1" name="40 Conector recto de flecha"/>
            <p:cNvCxnSpPr/>
            <p:nvPr/>
          </p:nvCxnSpPr>
          <p:spPr>
            <a:xfrm rot="16200000" flipV="1">
              <a:off x="2109688" y="5929214"/>
              <a:ext cx="432000" cy="0"/>
            </a:xfrm>
            <a:prstGeom prst="straightConnector1">
              <a:avLst/>
            </a:prstGeom>
            <a:ln w="9525">
              <a:solidFill>
                <a:srgbClr val="0070C0"/>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41 Conector recto de flecha"/>
            <p:cNvCxnSpPr/>
            <p:nvPr/>
          </p:nvCxnSpPr>
          <p:spPr>
            <a:xfrm rot="16200000" flipV="1">
              <a:off x="3862288" y="5954614"/>
              <a:ext cx="432000" cy="0"/>
            </a:xfrm>
            <a:prstGeom prst="straightConnector1">
              <a:avLst/>
            </a:prstGeom>
            <a:ln w="9525">
              <a:solidFill>
                <a:srgbClr val="0070C0"/>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3" name="42 CuadroTexto"/>
                <p:cNvSpPr txBox="1"/>
                <p:nvPr/>
              </p:nvSpPr>
              <p:spPr>
                <a:xfrm>
                  <a:off x="3054350" y="6022340"/>
                  <a:ext cx="294761"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ea typeface="Cambria Math"/>
                          </a:rPr>
                          <m:t>∆</m:t>
                        </m:r>
                        <m:r>
                          <a:rPr lang="es-ES" sz="1600" b="0" i="1" smtClean="0">
                            <a:latin typeface="Cambria Math"/>
                            <a:ea typeface="Cambria Math"/>
                          </a:rPr>
                          <m:t>𝑥</m:t>
                        </m:r>
                      </m:oMath>
                    </m:oMathPara>
                  </a14:m>
                  <a:endParaRPr lang="es-ES" sz="1600" dirty="0"/>
                </a:p>
              </p:txBody>
            </p:sp>
          </mc:Choice>
          <mc:Fallback xmlns="">
            <p:sp>
              <p:nvSpPr>
                <p:cNvPr id="43" name="42 CuadroTexto"/>
                <p:cNvSpPr txBox="1">
                  <a:spLocks noRot="1" noChangeAspect="1" noMove="1" noResize="1" noEditPoints="1" noAdjustHandles="1" noChangeArrowheads="1" noChangeShapeType="1" noTextEdit="1"/>
                </p:cNvSpPr>
                <p:nvPr/>
              </p:nvSpPr>
              <p:spPr>
                <a:xfrm>
                  <a:off x="3054350" y="6022340"/>
                  <a:ext cx="294761" cy="246221"/>
                </a:xfrm>
                <a:prstGeom prst="rect">
                  <a:avLst/>
                </a:prstGeom>
                <a:blipFill rotWithShape="1">
                  <a:blip r:embed="rId7"/>
                  <a:stretch>
                    <a:fillRect l="-12245" r="-6122" b="-731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4" name="43 CuadroTexto"/>
                <p:cNvSpPr txBox="1"/>
                <p:nvPr/>
              </p:nvSpPr>
              <p:spPr>
                <a:xfrm>
                  <a:off x="2876550" y="4485640"/>
                  <a:ext cx="190758"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𝐹</m:t>
                        </m:r>
                      </m:oMath>
                    </m:oMathPara>
                  </a14:m>
                  <a:endParaRPr lang="es-ES" sz="1600" dirty="0"/>
                </a:p>
              </p:txBody>
            </p:sp>
          </mc:Choice>
          <mc:Fallback xmlns="">
            <p:sp>
              <p:nvSpPr>
                <p:cNvPr id="44" name="43 CuadroTexto"/>
                <p:cNvSpPr txBox="1">
                  <a:spLocks noRot="1" noChangeAspect="1" noMove="1" noResize="1" noEditPoints="1" noAdjustHandles="1" noChangeArrowheads="1" noChangeShapeType="1" noTextEdit="1"/>
                </p:cNvSpPr>
                <p:nvPr/>
              </p:nvSpPr>
              <p:spPr>
                <a:xfrm>
                  <a:off x="2876550" y="4485640"/>
                  <a:ext cx="190758" cy="246221"/>
                </a:xfrm>
                <a:prstGeom prst="rect">
                  <a:avLst/>
                </a:prstGeom>
                <a:blipFill rotWithShape="1">
                  <a:blip r:embed="rId8"/>
                  <a:stretch>
                    <a:fillRect l="-18750" r="-15625" b="-731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5" name="44 CuadroTexto"/>
                <p:cNvSpPr txBox="1"/>
                <p:nvPr/>
              </p:nvSpPr>
              <p:spPr>
                <a:xfrm>
                  <a:off x="2622550" y="5107940"/>
                  <a:ext cx="187359"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ea typeface="Cambria Math"/>
                          </a:rPr>
                          <m:t>𝛼</m:t>
                        </m:r>
                      </m:oMath>
                    </m:oMathPara>
                  </a14:m>
                  <a:endParaRPr lang="es-ES" sz="1600" dirty="0"/>
                </a:p>
              </p:txBody>
            </p:sp>
          </mc:Choice>
          <mc:Fallback xmlns="">
            <p:sp>
              <p:nvSpPr>
                <p:cNvPr id="45" name="44 CuadroTexto"/>
                <p:cNvSpPr txBox="1">
                  <a:spLocks noRot="1" noChangeAspect="1" noMove="1" noResize="1" noEditPoints="1" noAdjustHandles="1" noChangeArrowheads="1" noChangeShapeType="1" noTextEdit="1"/>
                </p:cNvSpPr>
                <p:nvPr/>
              </p:nvSpPr>
              <p:spPr>
                <a:xfrm>
                  <a:off x="2622550" y="5107940"/>
                  <a:ext cx="187359" cy="246221"/>
                </a:xfrm>
                <a:prstGeom prst="rect">
                  <a:avLst/>
                </a:prstGeom>
                <a:blipFill rotWithShape="1">
                  <a:blip r:embed="rId9"/>
                  <a:stretch>
                    <a:fillRect l="-13333" r="-10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6" name="45 CuadroTexto"/>
                <p:cNvSpPr txBox="1"/>
                <p:nvPr/>
              </p:nvSpPr>
              <p:spPr>
                <a:xfrm>
                  <a:off x="3092450" y="5120640"/>
                  <a:ext cx="243400"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latin typeface="Cambria Math" panose="02040503050406030204" pitchFamily="18" charset="0"/>
                              </a:rPr>
                            </m:ctrlPr>
                          </m:sSubPr>
                          <m:e>
                            <m:r>
                              <a:rPr lang="es-ES" sz="1600" b="0" i="1" smtClean="0">
                                <a:latin typeface="Cambria Math"/>
                              </a:rPr>
                              <m:t>𝐹</m:t>
                            </m:r>
                          </m:e>
                          <m:sub>
                            <m:r>
                              <a:rPr lang="es-ES" sz="1600" b="0" i="1" smtClean="0">
                                <a:latin typeface="Cambria Math"/>
                              </a:rPr>
                              <m:t>𝑥</m:t>
                            </m:r>
                          </m:sub>
                        </m:sSub>
                      </m:oMath>
                    </m:oMathPara>
                  </a14:m>
                  <a:endParaRPr lang="es-ES" sz="1600" dirty="0"/>
                </a:p>
              </p:txBody>
            </p:sp>
          </mc:Choice>
          <mc:Fallback xmlns="">
            <p:sp>
              <p:nvSpPr>
                <p:cNvPr id="46" name="45 CuadroTexto"/>
                <p:cNvSpPr txBox="1">
                  <a:spLocks noRot="1" noChangeAspect="1" noMove="1" noResize="1" noEditPoints="1" noAdjustHandles="1" noChangeArrowheads="1" noChangeShapeType="1" noTextEdit="1"/>
                </p:cNvSpPr>
                <p:nvPr/>
              </p:nvSpPr>
              <p:spPr>
                <a:xfrm>
                  <a:off x="3092450" y="5120640"/>
                  <a:ext cx="243400" cy="246221"/>
                </a:xfrm>
                <a:prstGeom prst="rect">
                  <a:avLst/>
                </a:prstGeom>
                <a:blipFill rotWithShape="1">
                  <a:blip r:embed="rId10"/>
                  <a:stretch>
                    <a:fillRect l="-17500" b="-1219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7" name="46 CuadroTexto"/>
                <p:cNvSpPr txBox="1"/>
                <p:nvPr/>
              </p:nvSpPr>
              <p:spPr>
                <a:xfrm>
                  <a:off x="2101850" y="4561840"/>
                  <a:ext cx="249427" cy="26565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latin typeface="Cambria Math" panose="02040503050406030204" pitchFamily="18" charset="0"/>
                              </a:rPr>
                            </m:ctrlPr>
                          </m:sSubPr>
                          <m:e>
                            <m:r>
                              <a:rPr lang="es-ES" sz="1600" b="0" i="1" smtClean="0">
                                <a:latin typeface="Cambria Math"/>
                              </a:rPr>
                              <m:t>𝐹</m:t>
                            </m:r>
                          </m:e>
                          <m:sub>
                            <m:r>
                              <a:rPr lang="es-ES" sz="1600" b="0" i="1" smtClean="0">
                                <a:latin typeface="Cambria Math"/>
                              </a:rPr>
                              <m:t>𝑦</m:t>
                            </m:r>
                          </m:sub>
                        </m:sSub>
                      </m:oMath>
                    </m:oMathPara>
                  </a14:m>
                  <a:endParaRPr lang="es-ES" sz="1600" dirty="0"/>
                </a:p>
              </p:txBody>
            </p:sp>
          </mc:Choice>
          <mc:Fallback xmlns="">
            <p:sp>
              <p:nvSpPr>
                <p:cNvPr id="47" name="46 CuadroTexto"/>
                <p:cNvSpPr txBox="1">
                  <a:spLocks noRot="1" noChangeAspect="1" noMove="1" noResize="1" noEditPoints="1" noAdjustHandles="1" noChangeArrowheads="1" noChangeShapeType="1" noTextEdit="1"/>
                </p:cNvSpPr>
                <p:nvPr/>
              </p:nvSpPr>
              <p:spPr>
                <a:xfrm>
                  <a:off x="2101850" y="4561840"/>
                  <a:ext cx="249427" cy="265650"/>
                </a:xfrm>
                <a:prstGeom prst="rect">
                  <a:avLst/>
                </a:prstGeom>
                <a:blipFill rotWithShape="1">
                  <a:blip r:embed="rId11"/>
                  <a:stretch>
                    <a:fillRect l="-14634" r="-7317" b="-20930"/>
                  </a:stretch>
                </a:blipFill>
              </p:spPr>
              <p:txBody>
                <a:bodyPr/>
                <a:lstStyle/>
                <a:p>
                  <a:r>
                    <a:rPr lang="es-ES">
                      <a:noFill/>
                    </a:rPr>
                    <a:t> </a:t>
                  </a:r>
                </a:p>
              </p:txBody>
            </p:sp>
          </mc:Fallback>
        </mc:AlternateContent>
      </p:grpSp>
      <p:sp>
        <p:nvSpPr>
          <p:cNvPr id="2" name="1 CuadroTexto"/>
          <p:cNvSpPr txBox="1"/>
          <p:nvPr/>
        </p:nvSpPr>
        <p:spPr>
          <a:xfrm>
            <a:off x="4699000" y="939800"/>
            <a:ext cx="3898900" cy="369332"/>
          </a:xfrm>
          <a:prstGeom prst="rect">
            <a:avLst/>
          </a:prstGeom>
          <a:noFill/>
        </p:spPr>
        <p:txBody>
          <a:bodyPr wrap="square" rtlCol="0">
            <a:spAutoFit/>
          </a:bodyPr>
          <a:lstStyle/>
          <a:p>
            <a:r>
              <a:rPr lang="es-ES" b="1" dirty="0" smtClean="0">
                <a:solidFill>
                  <a:srgbClr val="C00000"/>
                </a:solidFill>
              </a:rPr>
              <a:t>Definición conceptual de trabajo</a:t>
            </a:r>
            <a:endParaRPr lang="es-ES" b="1" dirty="0">
              <a:solidFill>
                <a:srgbClr val="C00000"/>
              </a:solidFill>
            </a:endParaRPr>
          </a:p>
        </p:txBody>
      </p:sp>
      <p:sp>
        <p:nvSpPr>
          <p:cNvPr id="3" name="2 CuadroTexto"/>
          <p:cNvSpPr txBox="1"/>
          <p:nvPr/>
        </p:nvSpPr>
        <p:spPr>
          <a:xfrm>
            <a:off x="4800600" y="1536700"/>
            <a:ext cx="3848100" cy="1477328"/>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El </a:t>
            </a:r>
            <a:r>
              <a:rPr lang="es-ES" b="1" dirty="0" smtClean="0">
                <a:effectLst>
                  <a:outerShdw blurRad="38100" dist="38100" dir="2700000" algn="tl">
                    <a:srgbClr val="000000">
                      <a:alpha val="43137"/>
                    </a:srgbClr>
                  </a:outerShdw>
                </a:effectLst>
              </a:rPr>
              <a:t>trabajo</a:t>
            </a:r>
            <a:r>
              <a:rPr lang="es-ES" dirty="0" smtClean="0"/>
              <a:t> representa una medida de la </a:t>
            </a:r>
            <a:r>
              <a:rPr lang="es-ES" b="1" dirty="0" smtClean="0">
                <a:effectLst>
                  <a:outerShdw blurRad="38100" dist="38100" dir="2700000" algn="tl">
                    <a:srgbClr val="000000">
                      <a:alpha val="43137"/>
                    </a:srgbClr>
                  </a:outerShdw>
                </a:effectLst>
              </a:rPr>
              <a:t>energía mecánica transferida </a:t>
            </a:r>
            <a:r>
              <a:rPr lang="es-ES" dirty="0" smtClean="0"/>
              <a:t>de un sistema a otro por la acción de una fuerza que produce un desplazamiento.</a:t>
            </a:r>
            <a:endParaRPr lang="es-ES" dirty="0"/>
          </a:p>
        </p:txBody>
      </p:sp>
      <p:sp>
        <p:nvSpPr>
          <p:cNvPr id="31" name="30 CuadroTexto"/>
          <p:cNvSpPr txBox="1"/>
          <p:nvPr/>
        </p:nvSpPr>
        <p:spPr>
          <a:xfrm>
            <a:off x="4737100" y="3213100"/>
            <a:ext cx="3898900" cy="369332"/>
          </a:xfrm>
          <a:prstGeom prst="rect">
            <a:avLst/>
          </a:prstGeom>
          <a:noFill/>
        </p:spPr>
        <p:txBody>
          <a:bodyPr wrap="square" rtlCol="0">
            <a:spAutoFit/>
          </a:bodyPr>
          <a:lstStyle/>
          <a:p>
            <a:r>
              <a:rPr lang="es-ES" b="1" dirty="0" smtClean="0">
                <a:solidFill>
                  <a:srgbClr val="C00000"/>
                </a:solidFill>
              </a:rPr>
              <a:t>Definición operacional de trabajo</a:t>
            </a:r>
            <a:endParaRPr lang="es-ES" b="1" dirty="0">
              <a:solidFill>
                <a:srgbClr val="C00000"/>
              </a:solidFill>
            </a:endParaRPr>
          </a:p>
        </p:txBody>
      </p:sp>
      <mc:AlternateContent xmlns:mc="http://schemas.openxmlformats.org/markup-compatibility/2006" xmlns:a14="http://schemas.microsoft.com/office/drawing/2010/main">
        <mc:Choice Requires="a14">
          <p:sp>
            <p:nvSpPr>
              <p:cNvPr id="4" name="3 CuadroTexto"/>
              <p:cNvSpPr txBox="1"/>
              <p:nvPr/>
            </p:nvSpPr>
            <p:spPr>
              <a:xfrm>
                <a:off x="4737100" y="3695700"/>
                <a:ext cx="3937000" cy="2341923"/>
              </a:xfrm>
              <a:prstGeom prst="rect">
                <a:avLst/>
              </a:prstGeom>
              <a:noFill/>
            </p:spPr>
            <p:txBody>
              <a:bodyPr wrap="square" rtlCol="0">
                <a:spAutoFit/>
              </a:bodyPr>
              <a:lstStyle/>
              <a:p>
                <a:pPr marL="355600" indent="-355600" algn="just">
                  <a:buFont typeface="Wingdings" pitchFamily="2" charset="2"/>
                  <a:buChar char="F"/>
                </a:pPr>
                <a:r>
                  <a:rPr lang="es-ES" dirty="0" smtClean="0">
                    <a:sym typeface="Wingdings"/>
                  </a:rPr>
                  <a:t>El </a:t>
                </a:r>
                <a:r>
                  <a:rPr lang="es-ES" b="1" dirty="0" smtClean="0">
                    <a:effectLst>
                      <a:outerShdw blurRad="38100" dist="38100" dir="2700000" algn="tl">
                        <a:srgbClr val="000000">
                          <a:alpha val="43137"/>
                        </a:srgbClr>
                      </a:outerShdw>
                    </a:effectLst>
                    <a:sym typeface="Wingdings"/>
                  </a:rPr>
                  <a:t>trabajo mecánico </a:t>
                </a:r>
                <a:r>
                  <a:rPr lang="es-ES" dirty="0" smtClean="0">
                    <a:sym typeface="Wingdings"/>
                  </a:rPr>
                  <a:t>realizado por una fuerza, </a:t>
                </a:r>
                <a14:m>
                  <m:oMath xmlns:m="http://schemas.openxmlformats.org/officeDocument/2006/math">
                    <m:acc>
                      <m:accPr>
                        <m:chr m:val="⃗"/>
                        <m:ctrlPr>
                          <a:rPr lang="es-ES" i="1" smtClean="0">
                            <a:latin typeface="Cambria Math" panose="02040503050406030204" pitchFamily="18" charset="0"/>
                            <a:sym typeface="Wingdings"/>
                          </a:rPr>
                        </m:ctrlPr>
                      </m:accPr>
                      <m:e>
                        <m:r>
                          <a:rPr lang="es-ES" b="0" i="1" smtClean="0">
                            <a:latin typeface="Cambria Math"/>
                            <a:sym typeface="Wingdings"/>
                          </a:rPr>
                          <m:t>𝐹</m:t>
                        </m:r>
                      </m:e>
                    </m:acc>
                  </m:oMath>
                </a14:m>
                <a:r>
                  <a:rPr lang="es-ES" dirty="0" smtClean="0">
                    <a:sym typeface="Wingdings"/>
                  </a:rPr>
                  <a:t>, que actúa sobre un cuerpo que experimenta un desplazamiento, </a:t>
                </a:r>
                <a14:m>
                  <m:oMath xmlns:m="http://schemas.openxmlformats.org/officeDocument/2006/math">
                    <m:r>
                      <a:rPr lang="es-ES" i="1" smtClean="0">
                        <a:latin typeface="Cambria Math"/>
                        <a:ea typeface="Cambria Math"/>
                        <a:sym typeface="Wingdings"/>
                      </a:rPr>
                      <m:t>∆</m:t>
                    </m:r>
                    <m:acc>
                      <m:accPr>
                        <m:chr m:val="⃗"/>
                        <m:ctrlPr>
                          <a:rPr lang="es-ES" i="1" smtClean="0">
                            <a:latin typeface="Cambria Math" panose="02040503050406030204" pitchFamily="18" charset="0"/>
                            <a:ea typeface="Cambria Math"/>
                            <a:sym typeface="Wingdings"/>
                          </a:rPr>
                        </m:ctrlPr>
                      </m:accPr>
                      <m:e>
                        <m:r>
                          <a:rPr lang="es-ES" b="0" i="1" smtClean="0">
                            <a:latin typeface="Cambria Math"/>
                            <a:ea typeface="Cambria Math"/>
                            <a:sym typeface="Wingdings"/>
                          </a:rPr>
                          <m:t>𝑟</m:t>
                        </m:r>
                      </m:e>
                    </m:acc>
                  </m:oMath>
                </a14:m>
                <a:r>
                  <a:rPr lang="es-ES" dirty="0" smtClean="0">
                    <a:sym typeface="Wingdings"/>
                  </a:rPr>
                  <a:t>, es igual al:	</a:t>
                </a:r>
              </a:p>
              <a:p>
                <a:pPr marL="355600" indent="-355600" algn="just">
                  <a:buFont typeface="Wingdings" pitchFamily="2" charset="2"/>
                  <a:buChar char="F"/>
                </a:pPr>
                <a:endParaRPr lang="es-ES" dirty="0">
                  <a:sym typeface="Wingdings"/>
                </a:endParaRPr>
              </a:p>
              <a:p>
                <a:pPr algn="just"/>
                <a:endParaRPr lang="es-ES" dirty="0">
                  <a:sym typeface="Wingdings"/>
                </a:endParaRPr>
              </a:p>
              <a:p>
                <a:pPr marL="355600" indent="-355600" algn="just">
                  <a:buFont typeface="Wingdings" pitchFamily="2" charset="2"/>
                  <a:buChar char="F"/>
                </a:pPr>
                <a:r>
                  <a:rPr lang="es-ES" dirty="0" smtClean="0">
                    <a:sym typeface="Wingdings"/>
                  </a:rPr>
                  <a:t>La </a:t>
                </a:r>
                <a:r>
                  <a:rPr lang="es-ES" b="1" dirty="0" smtClean="0">
                    <a:effectLst>
                      <a:outerShdw blurRad="38100" dist="38100" dir="2700000" algn="tl">
                        <a:srgbClr val="000000">
                          <a:alpha val="43137"/>
                        </a:srgbClr>
                      </a:outerShdw>
                    </a:effectLst>
                    <a:sym typeface="Wingdings"/>
                  </a:rPr>
                  <a:t>unidad</a:t>
                </a:r>
                <a:r>
                  <a:rPr lang="es-ES" dirty="0" smtClean="0">
                    <a:sym typeface="Wingdings"/>
                  </a:rPr>
                  <a:t> en el SI es el julio (J):</a:t>
                </a:r>
                <a:endParaRPr lang="es-ES" dirty="0"/>
              </a:p>
            </p:txBody>
          </p:sp>
        </mc:Choice>
        <mc:Fallback xmlns="">
          <p:sp>
            <p:nvSpPr>
              <p:cNvPr id="4" name="3 CuadroTexto"/>
              <p:cNvSpPr txBox="1">
                <a:spLocks noRot="1" noChangeAspect="1" noMove="1" noResize="1" noEditPoints="1" noAdjustHandles="1" noChangeArrowheads="1" noChangeShapeType="1" noTextEdit="1"/>
              </p:cNvSpPr>
              <p:nvPr/>
            </p:nvSpPr>
            <p:spPr>
              <a:xfrm>
                <a:off x="4737100" y="3695700"/>
                <a:ext cx="3937000" cy="2341923"/>
              </a:xfrm>
              <a:prstGeom prst="rect">
                <a:avLst/>
              </a:prstGeom>
              <a:blipFill rotWithShape="1">
                <a:blip r:embed="rId12"/>
                <a:stretch>
                  <a:fillRect l="-929" t="-1302" r="-1393" b="-4688"/>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 name="4 CuadroTexto"/>
              <p:cNvSpPr txBox="1"/>
              <p:nvPr/>
            </p:nvSpPr>
            <p:spPr>
              <a:xfrm>
                <a:off x="5645150" y="5260340"/>
                <a:ext cx="2528962" cy="40293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𝑊</m:t>
                      </m:r>
                      <m:r>
                        <a:rPr lang="es-ES" b="0" i="1" smtClean="0">
                          <a:latin typeface="Cambria Math"/>
                        </a:rPr>
                        <m:t>=</m:t>
                      </m:r>
                      <m:acc>
                        <m:accPr>
                          <m:chr m:val="⃗"/>
                          <m:ctrlPr>
                            <a:rPr lang="es-ES" b="0" i="1" smtClean="0">
                              <a:latin typeface="Cambria Math" panose="02040503050406030204" pitchFamily="18" charset="0"/>
                            </a:rPr>
                          </m:ctrlPr>
                        </m:accPr>
                        <m:e>
                          <m:r>
                            <a:rPr lang="es-ES" b="0" i="1" smtClean="0">
                              <a:latin typeface="Cambria Math"/>
                            </a:rPr>
                            <m:t>𝐹</m:t>
                          </m:r>
                        </m:e>
                      </m:acc>
                      <m:r>
                        <a:rPr lang="es-ES" b="0" i="1" smtClean="0">
                          <a:latin typeface="Cambria Math"/>
                        </a:rPr>
                        <m:t>·</m:t>
                      </m:r>
                      <m:r>
                        <a:rPr lang="es-ES" b="0" i="1" smtClean="0">
                          <a:latin typeface="Cambria Math"/>
                          <a:ea typeface="Cambria Math"/>
                        </a:rPr>
                        <m:t>∆</m:t>
                      </m:r>
                      <m:acc>
                        <m:accPr>
                          <m:chr m:val="⃗"/>
                          <m:ctrlPr>
                            <a:rPr lang="es-ES" b="0" i="1" smtClean="0">
                              <a:latin typeface="Cambria Math" panose="02040503050406030204" pitchFamily="18" charset="0"/>
                              <a:ea typeface="Cambria Math"/>
                            </a:rPr>
                          </m:ctrlPr>
                        </m:accPr>
                        <m:e>
                          <m:r>
                            <a:rPr lang="es-ES" b="0" i="1" smtClean="0">
                              <a:latin typeface="Cambria Math"/>
                              <a:ea typeface="Cambria Math"/>
                            </a:rPr>
                            <m:t>𝑟</m:t>
                          </m:r>
                        </m:e>
                      </m:acc>
                      <m:r>
                        <a:rPr lang="es-ES" b="0" i="1" smtClean="0">
                          <a:latin typeface="Cambria Math"/>
                        </a:rPr>
                        <m:t>=</m:t>
                      </m:r>
                      <m:r>
                        <a:rPr lang="es-ES" b="0" i="1" smtClean="0">
                          <a:latin typeface="Cambria Math"/>
                        </a:rPr>
                        <m:t>𝐹</m:t>
                      </m:r>
                      <m:r>
                        <a:rPr lang="es-ES" b="0" i="1" smtClean="0">
                          <a:latin typeface="Cambria Math"/>
                          <a:ea typeface="Cambria Math"/>
                        </a:rPr>
                        <m:t>∆</m:t>
                      </m:r>
                      <m:r>
                        <a:rPr lang="es-ES" b="0" i="1" smtClean="0">
                          <a:latin typeface="Cambria Math"/>
                          <a:ea typeface="Cambria Math"/>
                        </a:rPr>
                        <m:t>𝑟𝑐𝑜𝑠</m:t>
                      </m:r>
                      <m:r>
                        <a:rPr lang="es-ES" b="0" i="1" smtClean="0">
                          <a:latin typeface="Cambria Math"/>
                          <a:ea typeface="Cambria Math"/>
                        </a:rPr>
                        <m:t>𝛼</m:t>
                      </m:r>
                    </m:oMath>
                  </m:oMathPara>
                </a14:m>
                <a:endParaRPr lang="es-ES" dirty="0"/>
              </a:p>
            </p:txBody>
          </p:sp>
        </mc:Choice>
        <mc:Fallback xmlns="">
          <p:sp>
            <p:nvSpPr>
              <p:cNvPr id="5" name="4 CuadroTexto"/>
              <p:cNvSpPr txBox="1">
                <a:spLocks noRot="1" noChangeAspect="1" noMove="1" noResize="1" noEditPoints="1" noAdjustHandles="1" noChangeArrowheads="1" noChangeShapeType="1" noTextEdit="1"/>
              </p:cNvSpPr>
              <p:nvPr/>
            </p:nvSpPr>
            <p:spPr>
              <a:xfrm>
                <a:off x="5645150" y="5260340"/>
                <a:ext cx="2528962" cy="402931"/>
              </a:xfrm>
              <a:prstGeom prst="rect">
                <a:avLst/>
              </a:prstGeom>
              <a:blipFill rotWithShape="1">
                <a:blip r:embed="rId13"/>
                <a:stretch>
                  <a:fillRect t="-21212"/>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8" name="7 CuadroTexto"/>
              <p:cNvSpPr txBox="1"/>
              <p:nvPr/>
            </p:nvSpPr>
            <p:spPr>
              <a:xfrm>
                <a:off x="6076950" y="6073140"/>
                <a:ext cx="161903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1 </m:t>
                      </m:r>
                      <m:r>
                        <a:rPr lang="es-ES" b="0" i="1" smtClean="0">
                          <a:latin typeface="Cambria Math"/>
                        </a:rPr>
                        <m:t>𝐽</m:t>
                      </m:r>
                      <m:r>
                        <a:rPr lang="es-ES" b="0" i="1" smtClean="0">
                          <a:latin typeface="Cambria Math"/>
                        </a:rPr>
                        <m:t>=1</m:t>
                      </m:r>
                      <m:r>
                        <a:rPr lang="es-ES" b="0" i="1" smtClean="0">
                          <a:latin typeface="Cambria Math"/>
                        </a:rPr>
                        <m:t>𝑁</m:t>
                      </m:r>
                      <m:r>
                        <a:rPr lang="es-ES" b="0" i="1" smtClean="0">
                          <a:latin typeface="Cambria Math"/>
                        </a:rPr>
                        <m:t>·1</m:t>
                      </m:r>
                      <m:r>
                        <a:rPr lang="es-ES" b="0" i="1" smtClean="0">
                          <a:latin typeface="Cambria Math"/>
                        </a:rPr>
                        <m:t>𝑚</m:t>
                      </m:r>
                    </m:oMath>
                  </m:oMathPara>
                </a14:m>
                <a:endParaRPr lang="es-ES" dirty="0"/>
              </a:p>
            </p:txBody>
          </p:sp>
        </mc:Choice>
        <mc:Fallback xmlns="">
          <p:sp>
            <p:nvSpPr>
              <p:cNvPr id="8" name="7 CuadroTexto"/>
              <p:cNvSpPr txBox="1">
                <a:spLocks noRot="1" noChangeAspect="1" noMove="1" noResize="1" noEditPoints="1" noAdjustHandles="1" noChangeArrowheads="1" noChangeShapeType="1" noTextEdit="1"/>
              </p:cNvSpPr>
              <p:nvPr/>
            </p:nvSpPr>
            <p:spPr>
              <a:xfrm>
                <a:off x="6076950" y="6073140"/>
                <a:ext cx="1619033" cy="369332"/>
              </a:xfrm>
              <a:prstGeom prst="rect">
                <a:avLst/>
              </a:prstGeom>
              <a:blipFill rotWithShape="1">
                <a:blip r:embed="rId14"/>
                <a:stretch>
                  <a:fillRect b="-9836"/>
                </a:stretch>
              </a:blipFill>
            </p:spPr>
            <p:txBody>
              <a:bodyPr/>
              <a:lstStyle/>
              <a:p>
                <a:r>
                  <a:rPr lang="es-ES">
                    <a:noFill/>
                  </a:rPr>
                  <a:t> </a:t>
                </a:r>
              </a:p>
            </p:txBody>
          </p:sp>
        </mc:Fallback>
      </mc:AlternateContent>
    </p:spTree>
    <p:extLst>
      <p:ext uri="{BB962C8B-B14F-4D97-AF65-F5344CB8AC3E}">
        <p14:creationId xmlns:p14="http://schemas.microsoft.com/office/powerpoint/2010/main" val="106307886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a:solidFill>
                  <a:srgbClr val="00B050"/>
                </a:solidFill>
                <a:latin typeface="+mj-lt"/>
              </a:rPr>
              <a:t>2</a:t>
            </a:r>
            <a:r>
              <a:rPr lang="es-ES" b="1" dirty="0" smtClean="0">
                <a:solidFill>
                  <a:srgbClr val="C00000"/>
                </a:solidFill>
                <a:latin typeface="+mj-lt"/>
              </a:rPr>
              <a:t> Trabajo mecánico</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8</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XIV. TRABAJO Y ENERGÍA MECÁNICA</a:t>
            </a:r>
            <a:endParaRPr lang="es-ES" b="1" dirty="0">
              <a:solidFill>
                <a:schemeClr val="accent1">
                  <a:lumMod val="75000"/>
                </a:schemeClr>
              </a:solidFill>
            </a:endParaRPr>
          </a:p>
        </p:txBody>
      </p:sp>
      <p:sp>
        <p:nvSpPr>
          <p:cNvPr id="2" name="1 CuadroTexto"/>
          <p:cNvSpPr txBox="1"/>
          <p:nvPr/>
        </p:nvSpPr>
        <p:spPr>
          <a:xfrm>
            <a:off x="330200" y="825500"/>
            <a:ext cx="4889500" cy="369332"/>
          </a:xfrm>
          <a:prstGeom prst="rect">
            <a:avLst/>
          </a:prstGeom>
          <a:noFill/>
        </p:spPr>
        <p:txBody>
          <a:bodyPr wrap="square" rtlCol="0">
            <a:spAutoFit/>
          </a:bodyPr>
          <a:lstStyle/>
          <a:p>
            <a:r>
              <a:rPr lang="es-ES" b="1" dirty="0" smtClean="0">
                <a:solidFill>
                  <a:srgbClr val="C00000"/>
                </a:solidFill>
              </a:rPr>
              <a:t>Consecuencias de la definición de trabajo</a:t>
            </a:r>
            <a:endParaRPr lang="es-ES" b="1" dirty="0">
              <a:solidFill>
                <a:srgbClr val="C00000"/>
              </a:solidFill>
            </a:endParaRPr>
          </a:p>
        </p:txBody>
      </p:sp>
      <p:grpSp>
        <p:nvGrpSpPr>
          <p:cNvPr id="17" name="16 Grupo"/>
          <p:cNvGrpSpPr/>
          <p:nvPr/>
        </p:nvGrpSpPr>
        <p:grpSpPr>
          <a:xfrm>
            <a:off x="914400" y="1404400"/>
            <a:ext cx="2667000" cy="1440400"/>
            <a:chOff x="533400" y="1201200"/>
            <a:chExt cx="2667000" cy="1440400"/>
          </a:xfrm>
        </p:grpSpPr>
        <p:grpSp>
          <p:nvGrpSpPr>
            <p:cNvPr id="15" name="14 Grupo"/>
            <p:cNvGrpSpPr/>
            <p:nvPr/>
          </p:nvGrpSpPr>
          <p:grpSpPr>
            <a:xfrm>
              <a:off x="533400" y="1201200"/>
              <a:ext cx="2667000" cy="1440400"/>
              <a:chOff x="533400" y="1201200"/>
              <a:chExt cx="2667000" cy="1440400"/>
            </a:xfrm>
          </p:grpSpPr>
          <p:grpSp>
            <p:nvGrpSpPr>
              <p:cNvPr id="12" name="11 Grupo"/>
              <p:cNvGrpSpPr/>
              <p:nvPr/>
            </p:nvGrpSpPr>
            <p:grpSpPr>
              <a:xfrm>
                <a:off x="533400" y="1778000"/>
                <a:ext cx="2667000" cy="863600"/>
                <a:chOff x="533400" y="1536700"/>
                <a:chExt cx="2667000" cy="863600"/>
              </a:xfrm>
            </p:grpSpPr>
            <p:sp>
              <p:nvSpPr>
                <p:cNvPr id="10" name="9 Rectángulo"/>
                <p:cNvSpPr/>
                <p:nvPr/>
              </p:nvSpPr>
              <p:spPr>
                <a:xfrm>
                  <a:off x="533400" y="2197100"/>
                  <a:ext cx="2667000" cy="203200"/>
                </a:xfrm>
                <a:prstGeom prst="rect">
                  <a:avLst/>
                </a:prstGeom>
                <a:gradFill>
                  <a:gsLst>
                    <a:gs pos="0">
                      <a:schemeClr val="tx1">
                        <a:lumMod val="95000"/>
                        <a:lumOff val="5000"/>
                      </a:schemeClr>
                    </a:gs>
                    <a:gs pos="50000">
                      <a:schemeClr val="tx1">
                        <a:lumMod val="75000"/>
                        <a:lumOff val="25000"/>
                      </a:schemeClr>
                    </a:gs>
                    <a:gs pos="100000">
                      <a:schemeClr val="accent1">
                        <a:tint val="23500"/>
                        <a:satMod val="16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10 Rectángulo"/>
                <p:cNvSpPr/>
                <p:nvPr/>
              </p:nvSpPr>
              <p:spPr>
                <a:xfrm>
                  <a:off x="635000" y="1536700"/>
                  <a:ext cx="736600" cy="660400"/>
                </a:xfrm>
                <a:prstGeom prst="rect">
                  <a:avLst/>
                </a:prstGeom>
                <a:blipFill dpi="0" rotWithShape="1">
                  <a:blip r:embed="rId3">
                    <a:alphaModFix amt="61000"/>
                    <a:extLst>
                      <a:ext uri="{BEBA8EAE-BF5A-486C-A8C5-ECC9F3942E4B}">
                        <a14:imgProps xmlns:a14="http://schemas.microsoft.com/office/drawing/2010/main">
                          <a14:imgLayer r:embed="rId4">
                            <a14:imgEffect>
                              <a14:sharpenSoften amount="-50000"/>
                            </a14:imgEffect>
                          </a14:imgLayer>
                        </a14:imgProps>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8" name="47 Rectángulo"/>
                <p:cNvSpPr/>
                <p:nvPr/>
              </p:nvSpPr>
              <p:spPr>
                <a:xfrm>
                  <a:off x="2413000" y="1536700"/>
                  <a:ext cx="736600" cy="660400"/>
                </a:xfrm>
                <a:prstGeom prst="rect">
                  <a:avLst/>
                </a:prstGeom>
                <a:blipFill>
                  <a:blip r:embed="rId5">
                    <a:extLst>
                      <a:ext uri="{BEBA8EAE-BF5A-486C-A8C5-ECC9F3942E4B}">
                        <a14:imgProps xmlns:a14="http://schemas.microsoft.com/office/drawing/2010/main">
                          <a14:imgLayer r:embed="rId4">
                            <a14:imgEffect>
                              <a14:sharpenSoften amount="100000"/>
                            </a14:imgEffect>
                          </a14:imgLayer>
                        </a14:imgProps>
                      </a:ext>
                    </a:extLst>
                  </a:blip>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cxnSp>
            <p:nvCxnSpPr>
              <p:cNvPr id="14" name="13 Conector recto de flecha"/>
              <p:cNvCxnSpPr/>
              <p:nvPr/>
            </p:nvCxnSpPr>
            <p:spPr>
              <a:xfrm>
                <a:off x="965200" y="2120900"/>
                <a:ext cx="1836000" cy="0"/>
              </a:xfrm>
              <a:prstGeom prst="straightConnector1">
                <a:avLst/>
              </a:prstGeom>
              <a:ln w="38100">
                <a:solidFill>
                  <a:schemeClr val="tx2">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9" name="48 Conector recto de flecha"/>
              <p:cNvCxnSpPr/>
              <p:nvPr/>
            </p:nvCxnSpPr>
            <p:spPr>
              <a:xfrm rot="16200000">
                <a:off x="513500" y="1669200"/>
                <a:ext cx="936000" cy="0"/>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6" name="15 CuadroTexto"/>
                <p:cNvSpPr txBox="1"/>
                <p:nvPr/>
              </p:nvSpPr>
              <p:spPr>
                <a:xfrm>
                  <a:off x="1047750" y="1323340"/>
                  <a:ext cx="190757" cy="2761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sz="1600" i="1" smtClean="0">
                                <a:latin typeface="Cambria Math" panose="02040503050406030204" pitchFamily="18" charset="0"/>
                              </a:rPr>
                            </m:ctrlPr>
                          </m:accPr>
                          <m:e>
                            <m:r>
                              <a:rPr lang="es-ES" sz="1600" b="0" i="1" smtClean="0">
                                <a:latin typeface="Cambria Math"/>
                              </a:rPr>
                              <m:t>𝐹</m:t>
                            </m:r>
                          </m:e>
                        </m:acc>
                      </m:oMath>
                    </m:oMathPara>
                  </a14:m>
                  <a:endParaRPr lang="es-ES" sz="1600" dirty="0"/>
                </a:p>
              </p:txBody>
            </p:sp>
          </mc:Choice>
          <mc:Fallback xmlns="">
            <p:sp>
              <p:nvSpPr>
                <p:cNvPr id="16" name="15 CuadroTexto"/>
                <p:cNvSpPr txBox="1">
                  <a:spLocks noRot="1" noChangeAspect="1" noMove="1" noResize="1" noEditPoints="1" noAdjustHandles="1" noChangeArrowheads="1" noChangeShapeType="1" noTextEdit="1"/>
                </p:cNvSpPr>
                <p:nvPr/>
              </p:nvSpPr>
              <p:spPr>
                <a:xfrm>
                  <a:off x="1047750" y="1323340"/>
                  <a:ext cx="190757" cy="276166"/>
                </a:xfrm>
                <a:prstGeom prst="rect">
                  <a:avLst/>
                </a:prstGeom>
                <a:blipFill rotWithShape="1">
                  <a:blip r:embed="rId6"/>
                  <a:stretch>
                    <a:fillRect l="-18750" t="-32609" r="-90625" b="-6522"/>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0" name="49 CuadroTexto"/>
                <p:cNvSpPr txBox="1"/>
                <p:nvPr/>
              </p:nvSpPr>
              <p:spPr>
                <a:xfrm>
                  <a:off x="2000250" y="1844040"/>
                  <a:ext cx="281808"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1600" i="1" smtClean="0">
                            <a:latin typeface="Cambria Math"/>
                            <a:ea typeface="Cambria Math"/>
                          </a:rPr>
                          <m:t>∆</m:t>
                        </m:r>
                        <m:acc>
                          <m:accPr>
                            <m:chr m:val="⃗"/>
                            <m:ctrlPr>
                              <a:rPr lang="es-ES" sz="1600" i="1" smtClean="0">
                                <a:latin typeface="Cambria Math" panose="02040503050406030204" pitchFamily="18" charset="0"/>
                              </a:rPr>
                            </m:ctrlPr>
                          </m:accPr>
                          <m:e>
                            <m:r>
                              <a:rPr lang="es-ES" sz="1600" b="0" i="1" smtClean="0">
                                <a:latin typeface="Cambria Math"/>
                              </a:rPr>
                              <m:t>𝑟</m:t>
                            </m:r>
                          </m:e>
                        </m:acc>
                      </m:oMath>
                    </m:oMathPara>
                  </a14:m>
                  <a:endParaRPr lang="es-ES" sz="1600" dirty="0"/>
                </a:p>
              </p:txBody>
            </p:sp>
          </mc:Choice>
          <mc:Fallback xmlns="">
            <p:sp>
              <p:nvSpPr>
                <p:cNvPr id="50" name="49 CuadroTexto"/>
                <p:cNvSpPr txBox="1">
                  <a:spLocks noRot="1" noChangeAspect="1" noMove="1" noResize="1" noEditPoints="1" noAdjustHandles="1" noChangeArrowheads="1" noChangeShapeType="1" noTextEdit="1"/>
                </p:cNvSpPr>
                <p:nvPr/>
              </p:nvSpPr>
              <p:spPr>
                <a:xfrm>
                  <a:off x="2000250" y="1844040"/>
                  <a:ext cx="281808" cy="246221"/>
                </a:xfrm>
                <a:prstGeom prst="rect">
                  <a:avLst/>
                </a:prstGeom>
                <a:blipFill rotWithShape="1">
                  <a:blip r:embed="rId7"/>
                  <a:stretch>
                    <a:fillRect l="-15217" t="-37500" r="-97826" b="-7500"/>
                  </a:stretch>
                </a:blipFill>
              </p:spPr>
              <p:txBody>
                <a:bodyPr/>
                <a:lstStyle/>
                <a:p>
                  <a:r>
                    <a:rPr lang="es-ES">
                      <a:noFill/>
                    </a:rPr>
                    <a:t> </a:t>
                  </a:r>
                </a:p>
              </p:txBody>
            </p:sp>
          </mc:Fallback>
        </mc:AlternateContent>
      </p:grpSp>
      <p:grpSp>
        <p:nvGrpSpPr>
          <p:cNvPr id="51" name="50 Grupo"/>
          <p:cNvGrpSpPr/>
          <p:nvPr/>
        </p:nvGrpSpPr>
        <p:grpSpPr>
          <a:xfrm>
            <a:off x="5499100" y="1993900"/>
            <a:ext cx="2667000" cy="863600"/>
            <a:chOff x="533400" y="1778000"/>
            <a:chExt cx="2667000" cy="863600"/>
          </a:xfrm>
        </p:grpSpPr>
        <p:grpSp>
          <p:nvGrpSpPr>
            <p:cNvPr id="52" name="51 Grupo"/>
            <p:cNvGrpSpPr/>
            <p:nvPr/>
          </p:nvGrpSpPr>
          <p:grpSpPr>
            <a:xfrm>
              <a:off x="533400" y="1778000"/>
              <a:ext cx="2667000" cy="863600"/>
              <a:chOff x="533400" y="1778000"/>
              <a:chExt cx="2667000" cy="863600"/>
            </a:xfrm>
          </p:grpSpPr>
          <p:grpSp>
            <p:nvGrpSpPr>
              <p:cNvPr id="55" name="54 Grupo"/>
              <p:cNvGrpSpPr/>
              <p:nvPr/>
            </p:nvGrpSpPr>
            <p:grpSpPr>
              <a:xfrm>
                <a:off x="533400" y="1778000"/>
                <a:ext cx="2667000" cy="863600"/>
                <a:chOff x="533400" y="1536700"/>
                <a:chExt cx="2667000" cy="863600"/>
              </a:xfrm>
            </p:grpSpPr>
            <p:sp>
              <p:nvSpPr>
                <p:cNvPr id="58" name="57 Rectángulo"/>
                <p:cNvSpPr/>
                <p:nvPr/>
              </p:nvSpPr>
              <p:spPr>
                <a:xfrm>
                  <a:off x="533400" y="2197100"/>
                  <a:ext cx="2667000" cy="203200"/>
                </a:xfrm>
                <a:prstGeom prst="rect">
                  <a:avLst/>
                </a:prstGeom>
                <a:gradFill>
                  <a:gsLst>
                    <a:gs pos="0">
                      <a:schemeClr val="tx1">
                        <a:lumMod val="95000"/>
                        <a:lumOff val="5000"/>
                      </a:schemeClr>
                    </a:gs>
                    <a:gs pos="50000">
                      <a:schemeClr val="tx1">
                        <a:lumMod val="75000"/>
                        <a:lumOff val="25000"/>
                      </a:schemeClr>
                    </a:gs>
                    <a:gs pos="100000">
                      <a:schemeClr val="accent1">
                        <a:tint val="23500"/>
                        <a:satMod val="16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9" name="58 Rectángulo"/>
                <p:cNvSpPr/>
                <p:nvPr/>
              </p:nvSpPr>
              <p:spPr>
                <a:xfrm>
                  <a:off x="635000" y="1536700"/>
                  <a:ext cx="736600" cy="660400"/>
                </a:xfrm>
                <a:prstGeom prst="rect">
                  <a:avLst/>
                </a:prstGeom>
                <a:blipFill dpi="0" rotWithShape="1">
                  <a:blip r:embed="rId3">
                    <a:alphaModFix amt="61000"/>
                    <a:extLst>
                      <a:ext uri="{BEBA8EAE-BF5A-486C-A8C5-ECC9F3942E4B}">
                        <a14:imgProps xmlns:a14="http://schemas.microsoft.com/office/drawing/2010/main">
                          <a14:imgLayer r:embed="rId4">
                            <a14:imgEffect>
                              <a14:sharpenSoften amount="-50000"/>
                            </a14:imgEffect>
                          </a14:imgLayer>
                        </a14:imgProps>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0" name="59 Rectángulo"/>
                <p:cNvSpPr/>
                <p:nvPr/>
              </p:nvSpPr>
              <p:spPr>
                <a:xfrm>
                  <a:off x="2413000" y="1536700"/>
                  <a:ext cx="736600" cy="660400"/>
                </a:xfrm>
                <a:prstGeom prst="rect">
                  <a:avLst/>
                </a:prstGeom>
                <a:blipFill>
                  <a:blip r:embed="rId5">
                    <a:extLst>
                      <a:ext uri="{BEBA8EAE-BF5A-486C-A8C5-ECC9F3942E4B}">
                        <a14:imgProps xmlns:a14="http://schemas.microsoft.com/office/drawing/2010/main">
                          <a14:imgLayer r:embed="rId4">
                            <a14:imgEffect>
                              <a14:sharpenSoften amount="100000"/>
                            </a14:imgEffect>
                          </a14:imgLayer>
                        </a14:imgProps>
                      </a:ext>
                    </a:extLst>
                  </a:blip>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cxnSp>
            <p:nvCxnSpPr>
              <p:cNvPr id="56" name="55 Conector recto de flecha"/>
              <p:cNvCxnSpPr/>
              <p:nvPr/>
            </p:nvCxnSpPr>
            <p:spPr>
              <a:xfrm>
                <a:off x="965200" y="2120900"/>
                <a:ext cx="1836000" cy="0"/>
              </a:xfrm>
              <a:prstGeom prst="straightConnector1">
                <a:avLst/>
              </a:prstGeom>
              <a:ln w="38100">
                <a:solidFill>
                  <a:schemeClr val="tx2">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7" name="56 Conector recto de flecha"/>
              <p:cNvCxnSpPr/>
              <p:nvPr/>
            </p:nvCxnSpPr>
            <p:spPr>
              <a:xfrm>
                <a:off x="970700" y="2126400"/>
                <a:ext cx="936000" cy="0"/>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53" name="52 CuadroTexto"/>
                <p:cNvSpPr txBox="1"/>
                <p:nvPr/>
              </p:nvSpPr>
              <p:spPr>
                <a:xfrm>
                  <a:off x="1492250" y="1805940"/>
                  <a:ext cx="190757" cy="2761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sz="1600" i="1" smtClean="0">
                                <a:latin typeface="Cambria Math" panose="02040503050406030204" pitchFamily="18" charset="0"/>
                              </a:rPr>
                            </m:ctrlPr>
                          </m:accPr>
                          <m:e>
                            <m:r>
                              <a:rPr lang="es-ES" sz="1600" b="0" i="1" smtClean="0">
                                <a:latin typeface="Cambria Math"/>
                              </a:rPr>
                              <m:t>𝐹</m:t>
                            </m:r>
                          </m:e>
                        </m:acc>
                      </m:oMath>
                    </m:oMathPara>
                  </a14:m>
                  <a:endParaRPr lang="es-ES" sz="1600" dirty="0"/>
                </a:p>
              </p:txBody>
            </p:sp>
          </mc:Choice>
          <mc:Fallback xmlns="">
            <p:sp>
              <p:nvSpPr>
                <p:cNvPr id="53" name="52 CuadroTexto"/>
                <p:cNvSpPr txBox="1">
                  <a:spLocks noRot="1" noChangeAspect="1" noMove="1" noResize="1" noEditPoints="1" noAdjustHandles="1" noChangeArrowheads="1" noChangeShapeType="1" noTextEdit="1"/>
                </p:cNvSpPr>
                <p:nvPr/>
              </p:nvSpPr>
              <p:spPr>
                <a:xfrm>
                  <a:off x="1492250" y="1805940"/>
                  <a:ext cx="190757" cy="276166"/>
                </a:xfrm>
                <a:prstGeom prst="rect">
                  <a:avLst/>
                </a:prstGeom>
                <a:blipFill rotWithShape="1">
                  <a:blip r:embed="rId8"/>
                  <a:stretch>
                    <a:fillRect l="-18750" t="-35556" r="-90625" b="-666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4" name="53 CuadroTexto"/>
                <p:cNvSpPr txBox="1"/>
                <p:nvPr/>
              </p:nvSpPr>
              <p:spPr>
                <a:xfrm>
                  <a:off x="2000250" y="1831340"/>
                  <a:ext cx="281808"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1600" i="1" smtClean="0">
                            <a:latin typeface="Cambria Math"/>
                            <a:ea typeface="Cambria Math"/>
                          </a:rPr>
                          <m:t>∆</m:t>
                        </m:r>
                        <m:acc>
                          <m:accPr>
                            <m:chr m:val="⃗"/>
                            <m:ctrlPr>
                              <a:rPr lang="es-ES" sz="1600" i="1" smtClean="0">
                                <a:latin typeface="Cambria Math" panose="02040503050406030204" pitchFamily="18" charset="0"/>
                              </a:rPr>
                            </m:ctrlPr>
                          </m:accPr>
                          <m:e>
                            <m:r>
                              <a:rPr lang="es-ES" sz="1600" b="0" i="1" smtClean="0">
                                <a:latin typeface="Cambria Math"/>
                              </a:rPr>
                              <m:t>𝑟</m:t>
                            </m:r>
                          </m:e>
                        </m:acc>
                      </m:oMath>
                    </m:oMathPara>
                  </a14:m>
                  <a:endParaRPr lang="es-ES" sz="1600" dirty="0"/>
                </a:p>
              </p:txBody>
            </p:sp>
          </mc:Choice>
          <mc:Fallback xmlns="">
            <p:sp>
              <p:nvSpPr>
                <p:cNvPr id="54" name="53 CuadroTexto"/>
                <p:cNvSpPr txBox="1">
                  <a:spLocks noRot="1" noChangeAspect="1" noMove="1" noResize="1" noEditPoints="1" noAdjustHandles="1" noChangeArrowheads="1" noChangeShapeType="1" noTextEdit="1"/>
                </p:cNvSpPr>
                <p:nvPr/>
              </p:nvSpPr>
              <p:spPr>
                <a:xfrm>
                  <a:off x="2000250" y="1831340"/>
                  <a:ext cx="281808" cy="246221"/>
                </a:xfrm>
                <a:prstGeom prst="rect">
                  <a:avLst/>
                </a:prstGeom>
                <a:blipFill rotWithShape="1">
                  <a:blip r:embed="rId9"/>
                  <a:stretch>
                    <a:fillRect l="-15217" t="-37500" r="-97826" b="-7500"/>
                  </a:stretch>
                </a:blipFill>
              </p:spPr>
              <p:txBody>
                <a:bodyPr/>
                <a:lstStyle/>
                <a:p>
                  <a:r>
                    <a:rPr lang="es-ES">
                      <a:noFill/>
                    </a:rPr>
                    <a:t> </a:t>
                  </a:r>
                </a:p>
              </p:txBody>
            </p:sp>
          </mc:Fallback>
        </mc:AlternateContent>
      </p:grpSp>
      <p:grpSp>
        <p:nvGrpSpPr>
          <p:cNvPr id="28" name="27 Grupo"/>
          <p:cNvGrpSpPr/>
          <p:nvPr/>
        </p:nvGrpSpPr>
        <p:grpSpPr>
          <a:xfrm>
            <a:off x="927100" y="3906300"/>
            <a:ext cx="2667000" cy="1389600"/>
            <a:chOff x="533400" y="4249200"/>
            <a:chExt cx="2667000" cy="1389600"/>
          </a:xfrm>
        </p:grpSpPr>
        <p:grpSp>
          <p:nvGrpSpPr>
            <p:cNvPr id="61" name="60 Grupo"/>
            <p:cNvGrpSpPr/>
            <p:nvPr/>
          </p:nvGrpSpPr>
          <p:grpSpPr>
            <a:xfrm>
              <a:off x="533400" y="4249200"/>
              <a:ext cx="2667000" cy="1389600"/>
              <a:chOff x="533400" y="1252000"/>
              <a:chExt cx="2667000" cy="1389600"/>
            </a:xfrm>
          </p:grpSpPr>
          <p:grpSp>
            <p:nvGrpSpPr>
              <p:cNvPr id="62" name="61 Grupo"/>
              <p:cNvGrpSpPr/>
              <p:nvPr/>
            </p:nvGrpSpPr>
            <p:grpSpPr>
              <a:xfrm>
                <a:off x="533400" y="1252000"/>
                <a:ext cx="2667000" cy="1389600"/>
                <a:chOff x="533400" y="1252000"/>
                <a:chExt cx="2667000" cy="1389600"/>
              </a:xfrm>
            </p:grpSpPr>
            <p:grpSp>
              <p:nvGrpSpPr>
                <p:cNvPr id="65" name="64 Grupo"/>
                <p:cNvGrpSpPr/>
                <p:nvPr/>
              </p:nvGrpSpPr>
              <p:grpSpPr>
                <a:xfrm>
                  <a:off x="533400" y="1778000"/>
                  <a:ext cx="2667000" cy="863600"/>
                  <a:chOff x="533400" y="1536700"/>
                  <a:chExt cx="2667000" cy="863600"/>
                </a:xfrm>
              </p:grpSpPr>
              <p:sp>
                <p:nvSpPr>
                  <p:cNvPr id="68" name="67 Rectángulo"/>
                  <p:cNvSpPr/>
                  <p:nvPr/>
                </p:nvSpPr>
                <p:spPr>
                  <a:xfrm>
                    <a:off x="533400" y="2197100"/>
                    <a:ext cx="2667000" cy="203200"/>
                  </a:xfrm>
                  <a:prstGeom prst="rect">
                    <a:avLst/>
                  </a:prstGeom>
                  <a:gradFill>
                    <a:gsLst>
                      <a:gs pos="0">
                        <a:schemeClr val="tx1">
                          <a:lumMod val="95000"/>
                          <a:lumOff val="5000"/>
                        </a:schemeClr>
                      </a:gs>
                      <a:gs pos="50000">
                        <a:schemeClr val="tx1">
                          <a:lumMod val="75000"/>
                          <a:lumOff val="25000"/>
                        </a:schemeClr>
                      </a:gs>
                      <a:gs pos="100000">
                        <a:schemeClr val="accent1">
                          <a:tint val="23500"/>
                          <a:satMod val="16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9" name="68 Rectángulo"/>
                  <p:cNvSpPr/>
                  <p:nvPr/>
                </p:nvSpPr>
                <p:spPr>
                  <a:xfrm>
                    <a:off x="635000" y="1536700"/>
                    <a:ext cx="736600" cy="660400"/>
                  </a:xfrm>
                  <a:prstGeom prst="rect">
                    <a:avLst/>
                  </a:prstGeom>
                  <a:blipFill dpi="0" rotWithShape="1">
                    <a:blip r:embed="rId3">
                      <a:alphaModFix amt="61000"/>
                      <a:extLst>
                        <a:ext uri="{BEBA8EAE-BF5A-486C-A8C5-ECC9F3942E4B}">
                          <a14:imgProps xmlns:a14="http://schemas.microsoft.com/office/drawing/2010/main">
                            <a14:imgLayer r:embed="rId4">
                              <a14:imgEffect>
                                <a14:sharpenSoften amount="-50000"/>
                              </a14:imgEffect>
                            </a14:imgLayer>
                          </a14:imgProps>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0" name="69 Rectángulo"/>
                  <p:cNvSpPr/>
                  <p:nvPr/>
                </p:nvSpPr>
                <p:spPr>
                  <a:xfrm>
                    <a:off x="2413000" y="1536700"/>
                    <a:ext cx="736600" cy="660400"/>
                  </a:xfrm>
                  <a:prstGeom prst="rect">
                    <a:avLst/>
                  </a:prstGeom>
                  <a:blipFill>
                    <a:blip r:embed="rId5">
                      <a:extLst>
                        <a:ext uri="{BEBA8EAE-BF5A-486C-A8C5-ECC9F3942E4B}">
                          <a14:imgProps xmlns:a14="http://schemas.microsoft.com/office/drawing/2010/main">
                            <a14:imgLayer r:embed="rId4">
                              <a14:imgEffect>
                                <a14:sharpenSoften amount="100000"/>
                              </a14:imgEffect>
                            </a14:imgLayer>
                          </a14:imgProps>
                        </a:ext>
                      </a:extLst>
                    </a:blip>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cxnSp>
              <p:nvCxnSpPr>
                <p:cNvPr id="66" name="65 Conector recto de flecha"/>
                <p:cNvCxnSpPr/>
                <p:nvPr/>
              </p:nvCxnSpPr>
              <p:spPr>
                <a:xfrm>
                  <a:off x="965200" y="2120900"/>
                  <a:ext cx="1836000" cy="0"/>
                </a:xfrm>
                <a:prstGeom prst="straightConnector1">
                  <a:avLst/>
                </a:prstGeom>
                <a:ln w="38100">
                  <a:solidFill>
                    <a:schemeClr val="tx2">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7" name="66 Conector recto de flecha"/>
                <p:cNvCxnSpPr/>
                <p:nvPr/>
              </p:nvCxnSpPr>
              <p:spPr>
                <a:xfrm rot="17880000">
                  <a:off x="716700" y="1720000"/>
                  <a:ext cx="936000" cy="0"/>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63" name="62 CuadroTexto"/>
                  <p:cNvSpPr txBox="1"/>
                  <p:nvPr/>
                </p:nvSpPr>
                <p:spPr>
                  <a:xfrm>
                    <a:off x="1047750" y="1323340"/>
                    <a:ext cx="190757" cy="2761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sz="1600" i="1" smtClean="0">
                                  <a:latin typeface="Cambria Math" panose="02040503050406030204" pitchFamily="18" charset="0"/>
                                </a:rPr>
                              </m:ctrlPr>
                            </m:accPr>
                            <m:e>
                              <m:r>
                                <a:rPr lang="es-ES" sz="1600" b="0" i="1" smtClean="0">
                                  <a:latin typeface="Cambria Math"/>
                                </a:rPr>
                                <m:t>𝐹</m:t>
                              </m:r>
                            </m:e>
                          </m:acc>
                        </m:oMath>
                      </m:oMathPara>
                    </a14:m>
                    <a:endParaRPr lang="es-ES" sz="1600" dirty="0"/>
                  </a:p>
                </p:txBody>
              </p:sp>
            </mc:Choice>
            <mc:Fallback xmlns="">
              <p:sp>
                <p:nvSpPr>
                  <p:cNvPr id="63" name="62 CuadroTexto"/>
                  <p:cNvSpPr txBox="1">
                    <a:spLocks noRot="1" noChangeAspect="1" noMove="1" noResize="1" noEditPoints="1" noAdjustHandles="1" noChangeArrowheads="1" noChangeShapeType="1" noTextEdit="1"/>
                  </p:cNvSpPr>
                  <p:nvPr/>
                </p:nvSpPr>
                <p:spPr>
                  <a:xfrm>
                    <a:off x="1047750" y="1323340"/>
                    <a:ext cx="190757" cy="276166"/>
                  </a:xfrm>
                  <a:prstGeom prst="rect">
                    <a:avLst/>
                  </a:prstGeom>
                  <a:blipFill rotWithShape="1">
                    <a:blip r:embed="rId10"/>
                    <a:stretch>
                      <a:fillRect l="-18750" t="-35556" r="-90625" b="-666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4" name="63 CuadroTexto"/>
                  <p:cNvSpPr txBox="1"/>
                  <p:nvPr/>
                </p:nvSpPr>
                <p:spPr>
                  <a:xfrm>
                    <a:off x="2000250" y="1844040"/>
                    <a:ext cx="281808"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1600" i="1" smtClean="0">
                              <a:latin typeface="Cambria Math"/>
                              <a:ea typeface="Cambria Math"/>
                            </a:rPr>
                            <m:t>∆</m:t>
                          </m:r>
                          <m:acc>
                            <m:accPr>
                              <m:chr m:val="⃗"/>
                              <m:ctrlPr>
                                <a:rPr lang="es-ES" sz="1600" i="1" smtClean="0">
                                  <a:latin typeface="Cambria Math" panose="02040503050406030204" pitchFamily="18" charset="0"/>
                                </a:rPr>
                              </m:ctrlPr>
                            </m:accPr>
                            <m:e>
                              <m:r>
                                <a:rPr lang="es-ES" sz="1600" b="0" i="1" smtClean="0">
                                  <a:latin typeface="Cambria Math"/>
                                </a:rPr>
                                <m:t>𝑟</m:t>
                              </m:r>
                            </m:e>
                          </m:acc>
                        </m:oMath>
                      </m:oMathPara>
                    </a14:m>
                    <a:endParaRPr lang="es-ES" sz="1600" dirty="0"/>
                  </a:p>
                </p:txBody>
              </p:sp>
            </mc:Choice>
            <mc:Fallback xmlns="">
              <p:sp>
                <p:nvSpPr>
                  <p:cNvPr id="64" name="63 CuadroTexto"/>
                  <p:cNvSpPr txBox="1">
                    <a:spLocks noRot="1" noChangeAspect="1" noMove="1" noResize="1" noEditPoints="1" noAdjustHandles="1" noChangeArrowheads="1" noChangeShapeType="1" noTextEdit="1"/>
                  </p:cNvSpPr>
                  <p:nvPr/>
                </p:nvSpPr>
                <p:spPr>
                  <a:xfrm>
                    <a:off x="2000250" y="1844040"/>
                    <a:ext cx="281808" cy="246221"/>
                  </a:xfrm>
                  <a:prstGeom prst="rect">
                    <a:avLst/>
                  </a:prstGeom>
                  <a:blipFill rotWithShape="1">
                    <a:blip r:embed="rId11"/>
                    <a:stretch>
                      <a:fillRect l="-15217" t="-37500" r="-97826" b="-7500"/>
                    </a:stretch>
                  </a:blipFill>
                </p:spPr>
                <p:txBody>
                  <a:bodyPr/>
                  <a:lstStyle/>
                  <a:p>
                    <a:r>
                      <a:rPr lang="es-ES">
                        <a:noFill/>
                      </a:rPr>
                      <a:t> </a:t>
                    </a:r>
                  </a:p>
                </p:txBody>
              </p:sp>
            </mc:Fallback>
          </mc:AlternateContent>
        </p:grpSp>
        <p:sp>
          <p:nvSpPr>
            <p:cNvPr id="23" name="22 Arco"/>
            <p:cNvSpPr/>
            <p:nvPr/>
          </p:nvSpPr>
          <p:spPr>
            <a:xfrm>
              <a:off x="914400" y="4902200"/>
              <a:ext cx="355600" cy="381000"/>
            </a:xfrm>
            <a:prstGeom prst="arc">
              <a:avLst>
                <a:gd name="adj1" fmla="val 16457358"/>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27" name="26 CuadroTexto"/>
                <p:cNvSpPr txBox="1"/>
                <p:nvPr/>
              </p:nvSpPr>
              <p:spPr>
                <a:xfrm>
                  <a:off x="1162051" y="4701540"/>
                  <a:ext cx="34925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s-ES" sz="1600" i="1" smtClean="0">
                            <a:latin typeface="Cambria Math"/>
                            <a:ea typeface="Cambria Math"/>
                          </a:rPr>
                          <m:t>𝛼</m:t>
                        </m:r>
                      </m:oMath>
                    </m:oMathPara>
                  </a14:m>
                  <a:endParaRPr lang="es-ES" sz="1600" dirty="0"/>
                </a:p>
              </p:txBody>
            </p:sp>
          </mc:Choice>
          <mc:Fallback xmlns="">
            <p:sp>
              <p:nvSpPr>
                <p:cNvPr id="27" name="26 CuadroTexto"/>
                <p:cNvSpPr txBox="1">
                  <a:spLocks noRot="1" noChangeAspect="1" noMove="1" noResize="1" noEditPoints="1" noAdjustHandles="1" noChangeArrowheads="1" noChangeShapeType="1" noTextEdit="1"/>
                </p:cNvSpPr>
                <p:nvPr/>
              </p:nvSpPr>
              <p:spPr>
                <a:xfrm>
                  <a:off x="1162051" y="4701540"/>
                  <a:ext cx="349250" cy="338554"/>
                </a:xfrm>
                <a:prstGeom prst="rect">
                  <a:avLst/>
                </a:prstGeom>
                <a:blipFill rotWithShape="1">
                  <a:blip r:embed="rId12"/>
                  <a:stretch>
                    <a:fillRect/>
                  </a:stretch>
                </a:blipFill>
              </p:spPr>
              <p:txBody>
                <a:bodyPr/>
                <a:lstStyle/>
                <a:p>
                  <a:r>
                    <a:rPr lang="es-ES">
                      <a:noFill/>
                    </a:rPr>
                    <a:t> </a:t>
                  </a:r>
                </a:p>
              </p:txBody>
            </p:sp>
          </mc:Fallback>
        </mc:AlternateContent>
      </p:grpSp>
      <p:grpSp>
        <p:nvGrpSpPr>
          <p:cNvPr id="81" name="80 Grupo"/>
          <p:cNvGrpSpPr/>
          <p:nvPr/>
        </p:nvGrpSpPr>
        <p:grpSpPr>
          <a:xfrm>
            <a:off x="4958500" y="4394200"/>
            <a:ext cx="3182200" cy="863600"/>
            <a:chOff x="18200" y="1778000"/>
            <a:chExt cx="3182200" cy="863600"/>
          </a:xfrm>
        </p:grpSpPr>
        <p:grpSp>
          <p:nvGrpSpPr>
            <p:cNvPr id="82" name="81 Grupo"/>
            <p:cNvGrpSpPr/>
            <p:nvPr/>
          </p:nvGrpSpPr>
          <p:grpSpPr>
            <a:xfrm>
              <a:off x="18200" y="1778000"/>
              <a:ext cx="3182200" cy="863600"/>
              <a:chOff x="18200" y="1778000"/>
              <a:chExt cx="3182200" cy="863600"/>
            </a:xfrm>
          </p:grpSpPr>
          <p:grpSp>
            <p:nvGrpSpPr>
              <p:cNvPr id="85" name="84 Grupo"/>
              <p:cNvGrpSpPr/>
              <p:nvPr/>
            </p:nvGrpSpPr>
            <p:grpSpPr>
              <a:xfrm>
                <a:off x="533400" y="1778000"/>
                <a:ext cx="2667000" cy="863600"/>
                <a:chOff x="533400" y="1536700"/>
                <a:chExt cx="2667000" cy="863600"/>
              </a:xfrm>
            </p:grpSpPr>
            <p:sp>
              <p:nvSpPr>
                <p:cNvPr id="88" name="87 Rectángulo"/>
                <p:cNvSpPr/>
                <p:nvPr/>
              </p:nvSpPr>
              <p:spPr>
                <a:xfrm>
                  <a:off x="533400" y="2197100"/>
                  <a:ext cx="2667000" cy="203200"/>
                </a:xfrm>
                <a:prstGeom prst="rect">
                  <a:avLst/>
                </a:prstGeom>
                <a:gradFill>
                  <a:gsLst>
                    <a:gs pos="0">
                      <a:schemeClr val="tx1">
                        <a:lumMod val="95000"/>
                        <a:lumOff val="5000"/>
                      </a:schemeClr>
                    </a:gs>
                    <a:gs pos="50000">
                      <a:schemeClr val="tx1">
                        <a:lumMod val="75000"/>
                        <a:lumOff val="25000"/>
                      </a:schemeClr>
                    </a:gs>
                    <a:gs pos="100000">
                      <a:schemeClr val="accent1">
                        <a:tint val="23500"/>
                        <a:satMod val="16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9" name="88 Rectángulo"/>
                <p:cNvSpPr/>
                <p:nvPr/>
              </p:nvSpPr>
              <p:spPr>
                <a:xfrm>
                  <a:off x="635000" y="1536700"/>
                  <a:ext cx="736600" cy="660400"/>
                </a:xfrm>
                <a:prstGeom prst="rect">
                  <a:avLst/>
                </a:prstGeom>
                <a:blipFill dpi="0" rotWithShape="1">
                  <a:blip r:embed="rId3">
                    <a:alphaModFix amt="61000"/>
                    <a:extLst>
                      <a:ext uri="{BEBA8EAE-BF5A-486C-A8C5-ECC9F3942E4B}">
                        <a14:imgProps xmlns:a14="http://schemas.microsoft.com/office/drawing/2010/main">
                          <a14:imgLayer r:embed="rId4">
                            <a14:imgEffect>
                              <a14:sharpenSoften amount="-50000"/>
                            </a14:imgEffect>
                          </a14:imgLayer>
                        </a14:imgProps>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0" name="89 Rectángulo"/>
                <p:cNvSpPr/>
                <p:nvPr/>
              </p:nvSpPr>
              <p:spPr>
                <a:xfrm>
                  <a:off x="2413000" y="1536700"/>
                  <a:ext cx="736600" cy="660400"/>
                </a:xfrm>
                <a:prstGeom prst="rect">
                  <a:avLst/>
                </a:prstGeom>
                <a:blipFill>
                  <a:blip r:embed="rId5">
                    <a:extLst>
                      <a:ext uri="{BEBA8EAE-BF5A-486C-A8C5-ECC9F3942E4B}">
                        <a14:imgProps xmlns:a14="http://schemas.microsoft.com/office/drawing/2010/main">
                          <a14:imgLayer r:embed="rId4">
                            <a14:imgEffect>
                              <a14:sharpenSoften amount="100000"/>
                            </a14:imgEffect>
                          </a14:imgLayer>
                        </a14:imgProps>
                      </a:ext>
                    </a:extLst>
                  </a:blip>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cxnSp>
            <p:nvCxnSpPr>
              <p:cNvPr id="86" name="85 Conector recto de flecha"/>
              <p:cNvCxnSpPr/>
              <p:nvPr/>
            </p:nvCxnSpPr>
            <p:spPr>
              <a:xfrm>
                <a:off x="965200" y="2120900"/>
                <a:ext cx="1836000" cy="0"/>
              </a:xfrm>
              <a:prstGeom prst="straightConnector1">
                <a:avLst/>
              </a:prstGeom>
              <a:ln w="38100">
                <a:solidFill>
                  <a:schemeClr val="tx2">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7" name="86 Conector recto de flecha"/>
              <p:cNvCxnSpPr/>
              <p:nvPr/>
            </p:nvCxnSpPr>
            <p:spPr>
              <a:xfrm rot="10800000">
                <a:off x="18200" y="2126400"/>
                <a:ext cx="936000" cy="0"/>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83" name="82 CuadroTexto"/>
                <p:cNvSpPr txBox="1"/>
                <p:nvPr/>
              </p:nvSpPr>
              <p:spPr>
                <a:xfrm>
                  <a:off x="349250" y="1818640"/>
                  <a:ext cx="190757" cy="2761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sz="1600" i="1" smtClean="0">
                                <a:latin typeface="Cambria Math" panose="02040503050406030204" pitchFamily="18" charset="0"/>
                              </a:rPr>
                            </m:ctrlPr>
                          </m:accPr>
                          <m:e>
                            <m:r>
                              <a:rPr lang="es-ES" sz="1600" b="0" i="1" smtClean="0">
                                <a:latin typeface="Cambria Math"/>
                              </a:rPr>
                              <m:t>𝐹</m:t>
                            </m:r>
                          </m:e>
                        </m:acc>
                      </m:oMath>
                    </m:oMathPara>
                  </a14:m>
                  <a:endParaRPr lang="es-ES" sz="1600" dirty="0"/>
                </a:p>
              </p:txBody>
            </p:sp>
          </mc:Choice>
          <mc:Fallback xmlns="">
            <p:sp>
              <p:nvSpPr>
                <p:cNvPr id="83" name="82 CuadroTexto"/>
                <p:cNvSpPr txBox="1">
                  <a:spLocks noRot="1" noChangeAspect="1" noMove="1" noResize="1" noEditPoints="1" noAdjustHandles="1" noChangeArrowheads="1" noChangeShapeType="1" noTextEdit="1"/>
                </p:cNvSpPr>
                <p:nvPr/>
              </p:nvSpPr>
              <p:spPr>
                <a:xfrm>
                  <a:off x="349250" y="1818640"/>
                  <a:ext cx="190757" cy="276166"/>
                </a:xfrm>
                <a:prstGeom prst="rect">
                  <a:avLst/>
                </a:prstGeom>
                <a:blipFill rotWithShape="1">
                  <a:blip r:embed="rId13"/>
                  <a:stretch>
                    <a:fillRect l="-22581" t="-35556" r="-93548" b="-666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84" name="83 CuadroTexto"/>
                <p:cNvSpPr txBox="1"/>
                <p:nvPr/>
              </p:nvSpPr>
              <p:spPr>
                <a:xfrm>
                  <a:off x="2000250" y="1844040"/>
                  <a:ext cx="281808"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1600" i="1" smtClean="0">
                            <a:latin typeface="Cambria Math"/>
                            <a:ea typeface="Cambria Math"/>
                          </a:rPr>
                          <m:t>∆</m:t>
                        </m:r>
                        <m:acc>
                          <m:accPr>
                            <m:chr m:val="⃗"/>
                            <m:ctrlPr>
                              <a:rPr lang="es-ES" sz="1600" i="1" smtClean="0">
                                <a:latin typeface="Cambria Math" panose="02040503050406030204" pitchFamily="18" charset="0"/>
                              </a:rPr>
                            </m:ctrlPr>
                          </m:accPr>
                          <m:e>
                            <m:r>
                              <a:rPr lang="es-ES" sz="1600" b="0" i="1" smtClean="0">
                                <a:latin typeface="Cambria Math"/>
                              </a:rPr>
                              <m:t>𝑟</m:t>
                            </m:r>
                          </m:e>
                        </m:acc>
                      </m:oMath>
                    </m:oMathPara>
                  </a14:m>
                  <a:endParaRPr lang="es-ES" sz="1600" dirty="0"/>
                </a:p>
              </p:txBody>
            </p:sp>
          </mc:Choice>
          <mc:Fallback xmlns="">
            <p:sp>
              <p:nvSpPr>
                <p:cNvPr id="84" name="83 CuadroTexto"/>
                <p:cNvSpPr txBox="1">
                  <a:spLocks noRot="1" noChangeAspect="1" noMove="1" noResize="1" noEditPoints="1" noAdjustHandles="1" noChangeArrowheads="1" noChangeShapeType="1" noTextEdit="1"/>
                </p:cNvSpPr>
                <p:nvPr/>
              </p:nvSpPr>
              <p:spPr>
                <a:xfrm>
                  <a:off x="2000250" y="1844040"/>
                  <a:ext cx="281808" cy="246221"/>
                </a:xfrm>
                <a:prstGeom prst="rect">
                  <a:avLst/>
                </a:prstGeom>
                <a:blipFill rotWithShape="1">
                  <a:blip r:embed="rId14"/>
                  <a:stretch>
                    <a:fillRect l="-15217" t="-37500" r="-97826" b="-7500"/>
                  </a:stretch>
                </a:blipFill>
              </p:spPr>
              <p:txBody>
                <a:bodyPr/>
                <a:lstStyle/>
                <a:p>
                  <a:r>
                    <a:rPr lang="es-ES">
                      <a:noFill/>
                    </a:rPr>
                    <a:t> </a:t>
                  </a:r>
                </a:p>
              </p:txBody>
            </p:sp>
          </mc:Fallback>
        </mc:AlternateContent>
      </p:grpSp>
      <mc:AlternateContent xmlns:mc="http://schemas.openxmlformats.org/markup-compatibility/2006" xmlns:a14="http://schemas.microsoft.com/office/drawing/2010/main">
        <mc:Choice Requires="a14">
          <p:sp>
            <p:nvSpPr>
              <p:cNvPr id="2048" name="2047 CuadroTexto"/>
              <p:cNvSpPr txBox="1"/>
              <p:nvPr/>
            </p:nvSpPr>
            <p:spPr>
              <a:xfrm>
                <a:off x="1771650" y="2999740"/>
                <a:ext cx="90704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𝑊</m:t>
                      </m:r>
                      <m:r>
                        <a:rPr lang="es-ES" b="0" i="1" smtClean="0">
                          <a:latin typeface="Cambria Math"/>
                        </a:rPr>
                        <m:t>=0</m:t>
                      </m:r>
                    </m:oMath>
                  </m:oMathPara>
                </a14:m>
                <a:endParaRPr lang="es-ES" dirty="0"/>
              </a:p>
            </p:txBody>
          </p:sp>
        </mc:Choice>
        <mc:Fallback xmlns="">
          <p:sp>
            <p:nvSpPr>
              <p:cNvPr id="2048" name="2047 CuadroTexto"/>
              <p:cNvSpPr txBox="1">
                <a:spLocks noRot="1" noChangeAspect="1" noMove="1" noResize="1" noEditPoints="1" noAdjustHandles="1" noChangeArrowheads="1" noChangeShapeType="1" noTextEdit="1"/>
              </p:cNvSpPr>
              <p:nvPr/>
            </p:nvSpPr>
            <p:spPr>
              <a:xfrm>
                <a:off x="1771650" y="2999740"/>
                <a:ext cx="907043" cy="369332"/>
              </a:xfrm>
              <a:prstGeom prst="rect">
                <a:avLst/>
              </a:prstGeom>
              <a:blipFill rotWithShape="1">
                <a:blip r:embed="rId1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91" name="90 CuadroTexto"/>
              <p:cNvSpPr txBox="1"/>
              <p:nvPr/>
            </p:nvSpPr>
            <p:spPr>
              <a:xfrm>
                <a:off x="5861050" y="2999740"/>
                <a:ext cx="185974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b="0" i="1" smtClean="0">
                              <a:latin typeface="Cambria Math" panose="02040503050406030204" pitchFamily="18" charset="0"/>
                            </a:rPr>
                          </m:ctrlPr>
                        </m:sSubPr>
                        <m:e>
                          <m:r>
                            <a:rPr lang="es-ES" b="0" i="1" smtClean="0">
                              <a:latin typeface="Cambria Math"/>
                            </a:rPr>
                            <m:t>𝑊</m:t>
                          </m:r>
                        </m:e>
                        <m:sub>
                          <m:r>
                            <a:rPr lang="es-ES" b="0" i="1" smtClean="0">
                              <a:latin typeface="Cambria Math"/>
                            </a:rPr>
                            <m:t>𝑚</m:t>
                          </m:r>
                          <m:r>
                            <a:rPr lang="es-ES" b="0" i="1" smtClean="0">
                              <a:latin typeface="Cambria Math"/>
                            </a:rPr>
                            <m:t>á</m:t>
                          </m:r>
                          <m:r>
                            <a:rPr lang="es-ES" b="0" i="1" smtClean="0">
                              <a:latin typeface="Cambria Math"/>
                            </a:rPr>
                            <m:t>𝑥𝑖𝑚𝑜</m:t>
                          </m:r>
                        </m:sub>
                      </m:sSub>
                      <m:r>
                        <a:rPr lang="es-ES" b="0" i="1" smtClean="0">
                          <a:latin typeface="Cambria Math"/>
                        </a:rPr>
                        <m:t>=</m:t>
                      </m:r>
                      <m:r>
                        <a:rPr lang="es-ES" b="0" i="1" smtClean="0">
                          <a:latin typeface="Cambria Math"/>
                        </a:rPr>
                        <m:t>𝐹</m:t>
                      </m:r>
                      <m:r>
                        <a:rPr lang="es-ES" b="0" i="1" smtClean="0">
                          <a:latin typeface="Cambria Math"/>
                          <a:ea typeface="Cambria Math"/>
                        </a:rPr>
                        <m:t>∆</m:t>
                      </m:r>
                      <m:r>
                        <a:rPr lang="es-ES" b="0" i="1" smtClean="0">
                          <a:latin typeface="Cambria Math"/>
                          <a:ea typeface="Cambria Math"/>
                        </a:rPr>
                        <m:t>𝑟</m:t>
                      </m:r>
                    </m:oMath>
                  </m:oMathPara>
                </a14:m>
                <a:endParaRPr lang="es-ES" dirty="0"/>
              </a:p>
            </p:txBody>
          </p:sp>
        </mc:Choice>
        <mc:Fallback xmlns="">
          <p:sp>
            <p:nvSpPr>
              <p:cNvPr id="91" name="90 CuadroTexto"/>
              <p:cNvSpPr txBox="1">
                <a:spLocks noRot="1" noChangeAspect="1" noMove="1" noResize="1" noEditPoints="1" noAdjustHandles="1" noChangeArrowheads="1" noChangeShapeType="1" noTextEdit="1"/>
              </p:cNvSpPr>
              <p:nvPr/>
            </p:nvSpPr>
            <p:spPr>
              <a:xfrm>
                <a:off x="5861050" y="2999740"/>
                <a:ext cx="1859740" cy="369332"/>
              </a:xfrm>
              <a:prstGeom prst="rect">
                <a:avLst/>
              </a:prstGeom>
              <a:blipFill rotWithShape="1">
                <a:blip r:embed="rId16"/>
                <a:stretch>
                  <a:fillRect b="-1639"/>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92" name="91 CuadroTexto"/>
              <p:cNvSpPr txBox="1"/>
              <p:nvPr/>
            </p:nvSpPr>
            <p:spPr>
              <a:xfrm>
                <a:off x="1098550" y="5488940"/>
                <a:ext cx="241995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𝑊</m:t>
                      </m:r>
                      <m:r>
                        <a:rPr lang="es-ES" b="0" i="1" smtClean="0">
                          <a:latin typeface="Cambria Math"/>
                        </a:rPr>
                        <m:t>=</m:t>
                      </m:r>
                      <m:r>
                        <a:rPr lang="es-ES" b="0" i="1" smtClean="0">
                          <a:latin typeface="Cambria Math"/>
                        </a:rPr>
                        <m:t>𝐹</m:t>
                      </m:r>
                      <m:r>
                        <a:rPr lang="es-ES" b="0" i="1" smtClean="0">
                          <a:latin typeface="Cambria Math"/>
                          <a:ea typeface="Cambria Math"/>
                        </a:rPr>
                        <m:t>∆</m:t>
                      </m:r>
                      <m:r>
                        <a:rPr lang="es-ES" b="0" i="1" smtClean="0">
                          <a:latin typeface="Cambria Math"/>
                          <a:ea typeface="Cambria Math"/>
                        </a:rPr>
                        <m:t>𝑟𝑐𝑜𝑠</m:t>
                      </m:r>
                      <m:r>
                        <a:rPr lang="es-ES" b="0" i="1" smtClean="0">
                          <a:latin typeface="Cambria Math"/>
                          <a:ea typeface="Cambria Math"/>
                        </a:rPr>
                        <m:t>𝛼</m:t>
                      </m:r>
                      <m:r>
                        <a:rPr lang="es-ES" b="0" i="1" smtClean="0">
                          <a:latin typeface="Cambria Math"/>
                          <a:ea typeface="Cambria Math"/>
                        </a:rPr>
                        <m:t>=</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𝐹</m:t>
                          </m:r>
                        </m:e>
                        <m:sub>
                          <m:r>
                            <a:rPr lang="es-ES" b="0" i="1" smtClean="0">
                              <a:latin typeface="Cambria Math"/>
                              <a:ea typeface="Cambria Math"/>
                            </a:rPr>
                            <m:t>𝑥</m:t>
                          </m:r>
                        </m:sub>
                      </m:sSub>
                      <m:r>
                        <a:rPr lang="es-ES" b="0" i="1" smtClean="0">
                          <a:latin typeface="Cambria Math"/>
                          <a:ea typeface="Cambria Math"/>
                        </a:rPr>
                        <m:t>∆</m:t>
                      </m:r>
                      <m:r>
                        <a:rPr lang="es-ES" b="0" i="1" smtClean="0">
                          <a:latin typeface="Cambria Math"/>
                          <a:ea typeface="Cambria Math"/>
                        </a:rPr>
                        <m:t>𝑟</m:t>
                      </m:r>
                    </m:oMath>
                  </m:oMathPara>
                </a14:m>
                <a:endParaRPr lang="es-ES" dirty="0"/>
              </a:p>
            </p:txBody>
          </p:sp>
        </mc:Choice>
        <mc:Fallback xmlns="">
          <p:sp>
            <p:nvSpPr>
              <p:cNvPr id="92" name="91 CuadroTexto"/>
              <p:cNvSpPr txBox="1">
                <a:spLocks noRot="1" noChangeAspect="1" noMove="1" noResize="1" noEditPoints="1" noAdjustHandles="1" noChangeArrowheads="1" noChangeShapeType="1" noTextEdit="1"/>
              </p:cNvSpPr>
              <p:nvPr/>
            </p:nvSpPr>
            <p:spPr>
              <a:xfrm>
                <a:off x="1098550" y="5488940"/>
                <a:ext cx="2419958" cy="369332"/>
              </a:xfrm>
              <a:prstGeom prst="rect">
                <a:avLst/>
              </a:prstGeom>
              <a:blipFill rotWithShape="1">
                <a:blip r:embed="rId17"/>
                <a:stretch>
                  <a:fillRect/>
                </a:stretch>
              </a:blipFill>
            </p:spPr>
            <p:txBody>
              <a:bodyPr/>
              <a:lstStyle/>
              <a:p>
                <a:r>
                  <a:rPr lang="es-ES">
                    <a:noFill/>
                  </a:rPr>
                  <a:t> </a:t>
                </a:r>
              </a:p>
            </p:txBody>
          </p:sp>
        </mc:Fallback>
      </mc:AlternateContent>
      <p:cxnSp>
        <p:nvCxnSpPr>
          <p:cNvPr id="2052" name="2051 Conector recto"/>
          <p:cNvCxnSpPr/>
          <p:nvPr/>
        </p:nvCxnSpPr>
        <p:spPr>
          <a:xfrm>
            <a:off x="1803400" y="3975100"/>
            <a:ext cx="0" cy="80010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94" name="93 Conector recto de flecha"/>
          <p:cNvCxnSpPr/>
          <p:nvPr/>
        </p:nvCxnSpPr>
        <p:spPr>
          <a:xfrm>
            <a:off x="1358686" y="4773232"/>
            <a:ext cx="450000" cy="0"/>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54" name="2053 CuadroTexto"/>
              <p:cNvSpPr txBox="1"/>
              <p:nvPr/>
            </p:nvSpPr>
            <p:spPr>
              <a:xfrm>
                <a:off x="1644650" y="4714240"/>
                <a:ext cx="42806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i="1" smtClean="0">
                              <a:latin typeface="Cambria Math" panose="02040503050406030204" pitchFamily="18" charset="0"/>
                            </a:rPr>
                          </m:ctrlPr>
                        </m:sSubPr>
                        <m:e>
                          <m:r>
                            <a:rPr lang="es-ES" sz="1600" b="0" i="1" smtClean="0">
                              <a:latin typeface="Cambria Math"/>
                            </a:rPr>
                            <m:t>𝐹</m:t>
                          </m:r>
                        </m:e>
                        <m:sub>
                          <m:r>
                            <a:rPr lang="es-ES" sz="1600" b="0" i="1" smtClean="0">
                              <a:latin typeface="Cambria Math"/>
                            </a:rPr>
                            <m:t>𝑥</m:t>
                          </m:r>
                        </m:sub>
                      </m:sSub>
                    </m:oMath>
                  </m:oMathPara>
                </a14:m>
                <a:endParaRPr lang="es-ES" sz="1600" dirty="0"/>
              </a:p>
            </p:txBody>
          </p:sp>
        </mc:Choice>
        <mc:Fallback xmlns="">
          <p:sp>
            <p:nvSpPr>
              <p:cNvPr id="2054" name="2053 CuadroTexto"/>
              <p:cNvSpPr txBox="1">
                <a:spLocks noRot="1" noChangeAspect="1" noMove="1" noResize="1" noEditPoints="1" noAdjustHandles="1" noChangeArrowheads="1" noChangeShapeType="1" noTextEdit="1"/>
              </p:cNvSpPr>
              <p:nvPr/>
            </p:nvSpPr>
            <p:spPr>
              <a:xfrm>
                <a:off x="1644650" y="4714240"/>
                <a:ext cx="428066" cy="338554"/>
              </a:xfrm>
              <a:prstGeom prst="rect">
                <a:avLst/>
              </a:prstGeom>
              <a:blipFill rotWithShape="1">
                <a:blip r:embed="rId18"/>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97" name="96 CuadroTexto"/>
              <p:cNvSpPr txBox="1"/>
              <p:nvPr/>
            </p:nvSpPr>
            <p:spPr>
              <a:xfrm>
                <a:off x="5835650" y="5450840"/>
                <a:ext cx="198156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b="0" i="1" smtClean="0">
                              <a:latin typeface="Cambria Math" panose="02040503050406030204" pitchFamily="18" charset="0"/>
                            </a:rPr>
                          </m:ctrlPr>
                        </m:sSubPr>
                        <m:e>
                          <m:r>
                            <a:rPr lang="es-ES" b="0" i="1" smtClean="0">
                              <a:latin typeface="Cambria Math"/>
                            </a:rPr>
                            <m:t>𝑊</m:t>
                          </m:r>
                        </m:e>
                        <m:sub>
                          <m:r>
                            <a:rPr lang="es-ES" b="0" i="1" smtClean="0">
                              <a:latin typeface="Cambria Math"/>
                            </a:rPr>
                            <m:t>𝑚</m:t>
                          </m:r>
                          <m:r>
                            <a:rPr lang="es-ES" b="0" i="1" smtClean="0">
                              <a:latin typeface="Cambria Math"/>
                            </a:rPr>
                            <m:t>á</m:t>
                          </m:r>
                          <m:r>
                            <a:rPr lang="es-ES" b="0" i="1" smtClean="0">
                              <a:latin typeface="Cambria Math"/>
                            </a:rPr>
                            <m:t>𝑥𝑖𝑚𝑜</m:t>
                          </m:r>
                        </m:sub>
                      </m:sSub>
                      <m:r>
                        <a:rPr lang="es-ES" b="0" i="1" smtClean="0">
                          <a:latin typeface="Cambria Math"/>
                        </a:rPr>
                        <m:t>=−</m:t>
                      </m:r>
                      <m:r>
                        <a:rPr lang="es-ES" b="0" i="1" smtClean="0">
                          <a:latin typeface="Cambria Math"/>
                        </a:rPr>
                        <m:t>𝐹</m:t>
                      </m:r>
                      <m:r>
                        <a:rPr lang="es-ES" b="0" i="1" smtClean="0">
                          <a:latin typeface="Cambria Math"/>
                          <a:ea typeface="Cambria Math"/>
                        </a:rPr>
                        <m:t>∆</m:t>
                      </m:r>
                      <m:r>
                        <a:rPr lang="es-ES" b="0" i="1" smtClean="0">
                          <a:latin typeface="Cambria Math"/>
                          <a:ea typeface="Cambria Math"/>
                        </a:rPr>
                        <m:t>𝑟</m:t>
                      </m:r>
                    </m:oMath>
                  </m:oMathPara>
                </a14:m>
                <a:endParaRPr lang="es-ES" dirty="0"/>
              </a:p>
            </p:txBody>
          </p:sp>
        </mc:Choice>
        <mc:Fallback xmlns="">
          <p:sp>
            <p:nvSpPr>
              <p:cNvPr id="97" name="96 CuadroTexto"/>
              <p:cNvSpPr txBox="1">
                <a:spLocks noRot="1" noChangeAspect="1" noMove="1" noResize="1" noEditPoints="1" noAdjustHandles="1" noChangeArrowheads="1" noChangeShapeType="1" noTextEdit="1"/>
              </p:cNvSpPr>
              <p:nvPr/>
            </p:nvSpPr>
            <p:spPr>
              <a:xfrm>
                <a:off x="5835650" y="5450840"/>
                <a:ext cx="1981568" cy="369332"/>
              </a:xfrm>
              <a:prstGeom prst="rect">
                <a:avLst/>
              </a:prstGeom>
              <a:blipFill rotWithShape="1">
                <a:blip r:embed="rId19"/>
                <a:stretch>
                  <a:fillRect b="-1639"/>
                </a:stretch>
              </a:blipFill>
            </p:spPr>
            <p:txBody>
              <a:bodyPr/>
              <a:lstStyle/>
              <a:p>
                <a:r>
                  <a:rPr lang="es-ES">
                    <a:noFill/>
                  </a:rPr>
                  <a:t> </a:t>
                </a:r>
              </a:p>
            </p:txBody>
          </p:sp>
        </mc:Fallback>
      </mc:AlternateContent>
    </p:spTree>
    <p:extLst>
      <p:ext uri="{BB962C8B-B14F-4D97-AF65-F5344CB8AC3E}">
        <p14:creationId xmlns:p14="http://schemas.microsoft.com/office/powerpoint/2010/main" val="376672936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a:solidFill>
                  <a:srgbClr val="00B050"/>
                </a:solidFill>
                <a:latin typeface="+mj-lt"/>
              </a:rPr>
              <a:t>2</a:t>
            </a:r>
            <a:r>
              <a:rPr lang="es-ES" b="1" dirty="0" smtClean="0">
                <a:solidFill>
                  <a:srgbClr val="C00000"/>
                </a:solidFill>
                <a:latin typeface="+mj-lt"/>
              </a:rPr>
              <a:t> Trabajo mecánico</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9</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XIV. TRABAJO Y ENERGÍA MECÁNICA</a:t>
            </a:r>
            <a:endParaRPr lang="es-ES" b="1" dirty="0">
              <a:solidFill>
                <a:schemeClr val="accent1">
                  <a:lumMod val="75000"/>
                </a:schemeClr>
              </a:solidFill>
            </a:endParaRPr>
          </a:p>
        </p:txBody>
      </p:sp>
      <p:sp>
        <p:nvSpPr>
          <p:cNvPr id="3" name="2 CuadroTexto"/>
          <p:cNvSpPr txBox="1"/>
          <p:nvPr/>
        </p:nvSpPr>
        <p:spPr>
          <a:xfrm>
            <a:off x="431800" y="952500"/>
            <a:ext cx="1727200" cy="369332"/>
          </a:xfrm>
          <a:prstGeom prst="rect">
            <a:avLst/>
          </a:prstGeom>
          <a:solidFill>
            <a:srgbClr val="00B050"/>
          </a:solidFill>
        </p:spPr>
        <p:txBody>
          <a:bodyPr wrap="square" rtlCol="0">
            <a:spAutoFit/>
          </a:bodyPr>
          <a:lstStyle/>
          <a:p>
            <a:r>
              <a:rPr lang="es-ES" b="1" dirty="0" smtClean="0">
                <a:solidFill>
                  <a:schemeClr val="bg1"/>
                </a:solidFill>
              </a:rPr>
              <a:t>EJERCICIO 1</a:t>
            </a:r>
            <a:endParaRPr lang="es-ES" b="1" dirty="0">
              <a:solidFill>
                <a:schemeClr val="bg1"/>
              </a:solidFill>
            </a:endParaRPr>
          </a:p>
        </p:txBody>
      </p:sp>
      <p:sp>
        <p:nvSpPr>
          <p:cNvPr id="4" name="3 CuadroTexto"/>
          <p:cNvSpPr txBox="1"/>
          <p:nvPr/>
        </p:nvSpPr>
        <p:spPr>
          <a:xfrm>
            <a:off x="330200" y="1447800"/>
            <a:ext cx="8305800" cy="1754326"/>
          </a:xfrm>
          <a:prstGeom prst="rect">
            <a:avLst/>
          </a:prstGeom>
          <a:noFill/>
        </p:spPr>
        <p:txBody>
          <a:bodyPr wrap="square" rtlCol="0">
            <a:spAutoFit/>
          </a:bodyPr>
          <a:lstStyle/>
          <a:p>
            <a:pPr algn="just"/>
            <a:r>
              <a:rPr lang="es-ES" dirty="0" smtClean="0"/>
              <a:t>Un cuerpo se desplaza horizontalmente 50 m bajo la acción de una fuerza de 100 N. Determina el trabajo de dicha fuerza si:</a:t>
            </a:r>
          </a:p>
          <a:p>
            <a:pPr marL="342900" indent="-342900" algn="just">
              <a:buAutoNum type="alphaLcParenR"/>
            </a:pPr>
            <a:r>
              <a:rPr lang="es-ES" dirty="0" smtClean="0"/>
              <a:t>Actúa horizontalmente en el sentido del movimiento.</a:t>
            </a:r>
          </a:p>
          <a:p>
            <a:pPr marL="342900" indent="-342900" algn="just">
              <a:buAutoNum type="alphaLcParenR"/>
            </a:pPr>
            <a:r>
              <a:rPr lang="es-ES" dirty="0" smtClean="0"/>
              <a:t>Forma un ángulo de 60º con la horizontal.</a:t>
            </a:r>
          </a:p>
          <a:p>
            <a:pPr marL="342900" indent="-342900" algn="just">
              <a:buAutoNum type="alphaLcParenR"/>
            </a:pPr>
            <a:r>
              <a:rPr lang="es-ES" dirty="0" smtClean="0"/>
              <a:t>Actúa perpendicularmente.</a:t>
            </a:r>
          </a:p>
          <a:p>
            <a:pPr marL="342900" indent="-342900" algn="just">
              <a:buAutoNum type="alphaLcParenR"/>
            </a:pPr>
            <a:r>
              <a:rPr lang="es-ES" dirty="0" smtClean="0"/>
              <a:t>Forma una ángulo de 150º con la dirección del desplazamiento.</a:t>
            </a:r>
            <a:endParaRPr lang="es-ES" dirty="0"/>
          </a:p>
        </p:txBody>
      </p:sp>
      <p:sp>
        <p:nvSpPr>
          <p:cNvPr id="7" name="6 CuadroTexto"/>
          <p:cNvSpPr txBox="1"/>
          <p:nvPr/>
        </p:nvSpPr>
        <p:spPr>
          <a:xfrm>
            <a:off x="431800" y="3505200"/>
            <a:ext cx="1727200" cy="369332"/>
          </a:xfrm>
          <a:prstGeom prst="rect">
            <a:avLst/>
          </a:prstGeom>
          <a:solidFill>
            <a:srgbClr val="00B050"/>
          </a:solidFill>
        </p:spPr>
        <p:txBody>
          <a:bodyPr wrap="square" rtlCol="0">
            <a:spAutoFit/>
          </a:bodyPr>
          <a:lstStyle/>
          <a:p>
            <a:r>
              <a:rPr lang="es-ES" b="1" dirty="0" smtClean="0">
                <a:solidFill>
                  <a:schemeClr val="bg1"/>
                </a:solidFill>
              </a:rPr>
              <a:t>EJERCICIO 2</a:t>
            </a:r>
            <a:endParaRPr lang="es-ES" b="1" dirty="0">
              <a:solidFill>
                <a:schemeClr val="bg1"/>
              </a:solidFill>
            </a:endParaRPr>
          </a:p>
        </p:txBody>
      </p:sp>
      <p:sp>
        <p:nvSpPr>
          <p:cNvPr id="8" name="7 CuadroTexto"/>
          <p:cNvSpPr txBox="1"/>
          <p:nvPr/>
        </p:nvSpPr>
        <p:spPr>
          <a:xfrm>
            <a:off x="330200" y="4000500"/>
            <a:ext cx="8305800" cy="646331"/>
          </a:xfrm>
          <a:prstGeom prst="rect">
            <a:avLst/>
          </a:prstGeom>
          <a:noFill/>
        </p:spPr>
        <p:txBody>
          <a:bodyPr wrap="square" rtlCol="0">
            <a:spAutoFit/>
          </a:bodyPr>
          <a:lstStyle/>
          <a:p>
            <a:pPr algn="just"/>
            <a:r>
              <a:rPr lang="es-ES" dirty="0" smtClean="0"/>
              <a:t>Si se deja caer libremente una bola de petanca de acero de 2 kg desde una altura de 3 m, ¿hay alguna fuerza que realice trabajo? Si es así, calcúlalo.</a:t>
            </a:r>
            <a:endParaRPr lang="es-ES" dirty="0"/>
          </a:p>
        </p:txBody>
      </p:sp>
    </p:spTree>
    <p:extLst>
      <p:ext uri="{BB962C8B-B14F-4D97-AF65-F5344CB8AC3E}">
        <p14:creationId xmlns:p14="http://schemas.microsoft.com/office/powerpoint/2010/main" val="107612861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a:solidFill>
                  <a:srgbClr val="00B050"/>
                </a:solidFill>
                <a:latin typeface="+mj-lt"/>
              </a:rPr>
              <a:t>2</a:t>
            </a:r>
            <a:r>
              <a:rPr lang="es-ES" b="1" dirty="0" smtClean="0">
                <a:solidFill>
                  <a:srgbClr val="C00000"/>
                </a:solidFill>
                <a:latin typeface="+mj-lt"/>
              </a:rPr>
              <a:t> Trabajo mecánico</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10</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XIV. TRABAJO Y ENERGÍA MECÁNICA</a:t>
            </a:r>
            <a:endParaRPr lang="es-ES" b="1" dirty="0">
              <a:solidFill>
                <a:schemeClr val="accent1">
                  <a:lumMod val="75000"/>
                </a:schemeClr>
              </a:solidFill>
            </a:endParaRPr>
          </a:p>
        </p:txBody>
      </p:sp>
      <p:sp>
        <p:nvSpPr>
          <p:cNvPr id="7" name="6 CuadroTexto"/>
          <p:cNvSpPr txBox="1"/>
          <p:nvPr/>
        </p:nvSpPr>
        <p:spPr>
          <a:xfrm>
            <a:off x="330200" y="825500"/>
            <a:ext cx="4889500" cy="369332"/>
          </a:xfrm>
          <a:prstGeom prst="rect">
            <a:avLst/>
          </a:prstGeom>
          <a:noFill/>
        </p:spPr>
        <p:txBody>
          <a:bodyPr wrap="square" rtlCol="0">
            <a:spAutoFit/>
          </a:bodyPr>
          <a:lstStyle/>
          <a:p>
            <a:r>
              <a:rPr lang="es-ES" b="1" dirty="0" smtClean="0">
                <a:solidFill>
                  <a:srgbClr val="C00000"/>
                </a:solidFill>
              </a:rPr>
              <a:t>Representación gráfica del trabajo</a:t>
            </a:r>
            <a:endParaRPr lang="es-ES" b="1" dirty="0">
              <a:solidFill>
                <a:srgbClr val="C00000"/>
              </a:solidFill>
            </a:endParaRPr>
          </a:p>
        </p:txBody>
      </p:sp>
      <p:sp>
        <p:nvSpPr>
          <p:cNvPr id="6" name="5 Rectángulo"/>
          <p:cNvSpPr/>
          <p:nvPr/>
        </p:nvSpPr>
        <p:spPr>
          <a:xfrm>
            <a:off x="1485900" y="2247900"/>
            <a:ext cx="1346200" cy="1282700"/>
          </a:xfrm>
          <a:prstGeom prst="rect">
            <a:avLst/>
          </a:prstGeom>
          <a:gradFill>
            <a:gsLst>
              <a:gs pos="0">
                <a:srgbClr val="CCFF66"/>
              </a:gs>
              <a:gs pos="50000">
                <a:srgbClr val="CCFF99"/>
              </a:gs>
              <a:gs pos="100000">
                <a:srgbClr val="CCFFCC"/>
              </a:gs>
            </a:gsLst>
            <a:lin ang="5400000" scaled="0"/>
          </a:gradFill>
          <a:ln w="31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5" name="4 Conector recto"/>
          <p:cNvCxnSpPr/>
          <p:nvPr/>
        </p:nvCxnSpPr>
        <p:spPr>
          <a:xfrm>
            <a:off x="863600" y="3530600"/>
            <a:ext cx="279400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0" name="9 Conector recto"/>
          <p:cNvCxnSpPr/>
          <p:nvPr/>
        </p:nvCxnSpPr>
        <p:spPr>
          <a:xfrm rot="5400000">
            <a:off x="-219575" y="2450013"/>
            <a:ext cx="216000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1" name="10 Conector recto"/>
          <p:cNvCxnSpPr/>
          <p:nvPr/>
        </p:nvCxnSpPr>
        <p:spPr>
          <a:xfrm>
            <a:off x="863600" y="2247900"/>
            <a:ext cx="252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7 CuadroTexto"/>
              <p:cNvSpPr txBox="1"/>
              <p:nvPr/>
            </p:nvSpPr>
            <p:spPr>
              <a:xfrm>
                <a:off x="488950" y="1336040"/>
                <a:ext cx="37542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𝐹</m:t>
                      </m:r>
                    </m:oMath>
                  </m:oMathPara>
                </a14:m>
                <a:endParaRPr lang="es-ES" sz="1600" dirty="0"/>
              </a:p>
            </p:txBody>
          </p:sp>
        </mc:Choice>
        <mc:Fallback xmlns="">
          <p:sp>
            <p:nvSpPr>
              <p:cNvPr id="8" name="7 CuadroTexto"/>
              <p:cNvSpPr txBox="1">
                <a:spLocks noRot="1" noChangeAspect="1" noMove="1" noResize="1" noEditPoints="1" noAdjustHandles="1" noChangeArrowheads="1" noChangeShapeType="1" noTextEdit="1"/>
              </p:cNvSpPr>
              <p:nvPr/>
            </p:nvSpPr>
            <p:spPr>
              <a:xfrm>
                <a:off x="488950" y="1336040"/>
                <a:ext cx="375424" cy="338554"/>
              </a:xfrm>
              <a:prstGeom prst="rect">
                <a:avLst/>
              </a:prstGeom>
              <a:blipFill rotWithShape="1">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4" name="13 CuadroTexto"/>
              <p:cNvSpPr txBox="1"/>
              <p:nvPr/>
            </p:nvSpPr>
            <p:spPr>
              <a:xfrm>
                <a:off x="3473450" y="3456940"/>
                <a:ext cx="357597"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𝑥</m:t>
                      </m:r>
                    </m:oMath>
                  </m:oMathPara>
                </a14:m>
                <a:endParaRPr lang="es-ES" sz="1600" dirty="0"/>
              </a:p>
            </p:txBody>
          </p:sp>
        </mc:Choice>
        <mc:Fallback xmlns="">
          <p:sp>
            <p:nvSpPr>
              <p:cNvPr id="14" name="13 CuadroTexto"/>
              <p:cNvSpPr txBox="1">
                <a:spLocks noRot="1" noChangeAspect="1" noMove="1" noResize="1" noEditPoints="1" noAdjustHandles="1" noChangeArrowheads="1" noChangeShapeType="1" noTextEdit="1"/>
              </p:cNvSpPr>
              <p:nvPr/>
            </p:nvSpPr>
            <p:spPr>
              <a:xfrm>
                <a:off x="3473450" y="3456940"/>
                <a:ext cx="357597" cy="338554"/>
              </a:xfrm>
              <a:prstGeom prst="rect">
                <a:avLst/>
              </a:prstGeom>
              <a:blipFill rotWithShape="1">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5" name="14 CuadroTexto"/>
              <p:cNvSpPr txBox="1"/>
              <p:nvPr/>
            </p:nvSpPr>
            <p:spPr>
              <a:xfrm>
                <a:off x="1924050" y="3596640"/>
                <a:ext cx="479427"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ea typeface="Cambria Math"/>
                        </a:rPr>
                        <m:t>∆</m:t>
                      </m:r>
                      <m:r>
                        <a:rPr lang="es-ES" sz="1600" b="0" i="1" smtClean="0">
                          <a:latin typeface="Cambria Math"/>
                          <a:ea typeface="Cambria Math"/>
                        </a:rPr>
                        <m:t>𝑥</m:t>
                      </m:r>
                    </m:oMath>
                  </m:oMathPara>
                </a14:m>
                <a:endParaRPr lang="es-ES" sz="1600" dirty="0"/>
              </a:p>
            </p:txBody>
          </p:sp>
        </mc:Choice>
        <mc:Fallback xmlns="">
          <p:sp>
            <p:nvSpPr>
              <p:cNvPr id="15" name="14 CuadroTexto"/>
              <p:cNvSpPr txBox="1">
                <a:spLocks noRot="1" noChangeAspect="1" noMove="1" noResize="1" noEditPoints="1" noAdjustHandles="1" noChangeArrowheads="1" noChangeShapeType="1" noTextEdit="1"/>
              </p:cNvSpPr>
              <p:nvPr/>
            </p:nvSpPr>
            <p:spPr>
              <a:xfrm>
                <a:off x="1924050" y="3596640"/>
                <a:ext cx="479427" cy="338554"/>
              </a:xfrm>
              <a:prstGeom prst="rect">
                <a:avLst/>
              </a:prstGeom>
              <a:blipFill rotWithShape="1">
                <a:blip r:embed="rId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6" name="15 CuadroTexto"/>
              <p:cNvSpPr txBox="1"/>
              <p:nvPr/>
            </p:nvSpPr>
            <p:spPr>
              <a:xfrm>
                <a:off x="1619250" y="2707640"/>
                <a:ext cx="1134028"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á</m:t>
                      </m:r>
                      <m:r>
                        <a:rPr lang="es-ES" sz="1600" b="0" i="1" smtClean="0">
                          <a:latin typeface="Cambria Math"/>
                        </a:rPr>
                        <m:t>𝑟𝑒𝑎</m:t>
                      </m:r>
                      <m:r>
                        <a:rPr lang="es-ES" sz="1600" b="0" i="1" smtClean="0">
                          <a:latin typeface="Cambria Math"/>
                        </a:rPr>
                        <m:t>=</m:t>
                      </m:r>
                      <m:r>
                        <a:rPr lang="es-ES" sz="1600" b="0" i="1" smtClean="0">
                          <a:latin typeface="Cambria Math"/>
                        </a:rPr>
                        <m:t>𝑊</m:t>
                      </m:r>
                    </m:oMath>
                  </m:oMathPara>
                </a14:m>
                <a:endParaRPr lang="es-ES" sz="1600" dirty="0"/>
              </a:p>
            </p:txBody>
          </p:sp>
        </mc:Choice>
        <mc:Fallback xmlns="">
          <p:sp>
            <p:nvSpPr>
              <p:cNvPr id="16" name="15 CuadroTexto"/>
              <p:cNvSpPr txBox="1">
                <a:spLocks noRot="1" noChangeAspect="1" noMove="1" noResize="1" noEditPoints="1" noAdjustHandles="1" noChangeArrowheads="1" noChangeShapeType="1" noTextEdit="1"/>
              </p:cNvSpPr>
              <p:nvPr/>
            </p:nvSpPr>
            <p:spPr>
              <a:xfrm>
                <a:off x="1619250" y="2707640"/>
                <a:ext cx="1134028" cy="338554"/>
              </a:xfrm>
              <a:prstGeom prst="rect">
                <a:avLst/>
              </a:prstGeom>
              <a:blipFill rotWithShape="1">
                <a:blip r:embed="rId6"/>
                <a:stretch>
                  <a:fillRect/>
                </a:stretch>
              </a:blipFill>
            </p:spPr>
            <p:txBody>
              <a:bodyPr/>
              <a:lstStyle/>
              <a:p>
                <a:r>
                  <a:rPr lang="es-ES">
                    <a:noFill/>
                  </a:rPr>
                  <a:t> </a:t>
                </a:r>
              </a:p>
            </p:txBody>
          </p:sp>
        </mc:Fallback>
      </mc:AlternateContent>
      <p:cxnSp>
        <p:nvCxnSpPr>
          <p:cNvPr id="13" name="12 Conector recto de flecha"/>
          <p:cNvCxnSpPr/>
          <p:nvPr/>
        </p:nvCxnSpPr>
        <p:spPr>
          <a:xfrm>
            <a:off x="1473200" y="3644900"/>
            <a:ext cx="1368000" cy="0"/>
          </a:xfrm>
          <a:prstGeom prst="straightConnector1">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19 CuadroTexto"/>
              <p:cNvSpPr txBox="1"/>
              <p:nvPr/>
            </p:nvSpPr>
            <p:spPr>
              <a:xfrm>
                <a:off x="501650" y="2021840"/>
                <a:ext cx="42806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i="1" smtClean="0">
                              <a:latin typeface="Cambria Math" panose="02040503050406030204" pitchFamily="18" charset="0"/>
                            </a:rPr>
                          </m:ctrlPr>
                        </m:sSubPr>
                        <m:e>
                          <m:r>
                            <a:rPr lang="es-ES" sz="1600" b="0" i="1" smtClean="0">
                              <a:latin typeface="Cambria Math"/>
                            </a:rPr>
                            <m:t>𝐹</m:t>
                          </m:r>
                        </m:e>
                        <m:sub>
                          <m:r>
                            <a:rPr lang="es-ES" sz="1600" b="0" i="1" smtClean="0">
                              <a:latin typeface="Cambria Math"/>
                            </a:rPr>
                            <m:t>𝑥</m:t>
                          </m:r>
                        </m:sub>
                      </m:sSub>
                    </m:oMath>
                  </m:oMathPara>
                </a14:m>
                <a:endParaRPr lang="es-ES" sz="1600" dirty="0"/>
              </a:p>
            </p:txBody>
          </p:sp>
        </mc:Choice>
        <mc:Fallback xmlns="">
          <p:sp>
            <p:nvSpPr>
              <p:cNvPr id="20" name="19 CuadroTexto"/>
              <p:cNvSpPr txBox="1">
                <a:spLocks noRot="1" noChangeAspect="1" noMove="1" noResize="1" noEditPoints="1" noAdjustHandles="1" noChangeArrowheads="1" noChangeShapeType="1" noTextEdit="1"/>
              </p:cNvSpPr>
              <p:nvPr/>
            </p:nvSpPr>
            <p:spPr>
              <a:xfrm>
                <a:off x="501650" y="2021840"/>
                <a:ext cx="428066" cy="338554"/>
              </a:xfrm>
              <a:prstGeom prst="rect">
                <a:avLst/>
              </a:prstGeom>
              <a:blipFill rotWithShape="1">
                <a:blip r:embed="rId7"/>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3" name="Text Box 174"/>
              <p:cNvSpPr txBox="1">
                <a:spLocks noChangeArrowheads="1"/>
              </p:cNvSpPr>
              <p:nvPr/>
            </p:nvSpPr>
            <p:spPr bwMode="auto">
              <a:xfrm>
                <a:off x="4152900" y="1541519"/>
                <a:ext cx="4559300" cy="2723823"/>
              </a:xfrm>
              <a:prstGeom prst="rect">
                <a:avLst/>
              </a:prstGeom>
              <a:noFill/>
              <a:ln>
                <a:noFill/>
              </a:ln>
              <a:effectLst/>
              <a:extLst>
                <a:ext uri="{909E8E84-426E-40DD-AFC4-6F175D3DCCD1}">
                  <a14:hiddenFill>
                    <a:solidFill>
                      <a:srgbClr val="FFFFFF"/>
                    </a:solidFill>
                  </a14:hiddenFill>
                </a:ext>
                <a:ext uri="{91240B29-F687-4F45-9708-019B960494DF}">
                  <a14:hiddenLine w="28575">
                    <a:solidFill>
                      <a:srgbClr val="FF0000"/>
                    </a:solidFill>
                    <a:miter lim="800000"/>
                    <a:headEnd/>
                    <a:tailEnd type="none" w="lg" len="lg"/>
                  </a14:hiddenLine>
                </a:ext>
                <a:ext uri="{AF507438-7753-43E0-B8FC-AC1667EBCBE1}">
                  <a14:hiddenEffects>
                    <a:effectLst>
                      <a:outerShdw dist="35921" dir="2700000" algn="ctr" rotWithShape="0">
                        <a:srgbClr val="808080"/>
                      </a:outerShdw>
                    </a:effectLst>
                  </a14:hiddenEffects>
                </a:ext>
              </a:extLst>
            </p:spPr>
            <p:txBody>
              <a:bodyPr wrap="square">
                <a:spAutoFit/>
              </a:bodyPr>
              <a:lstStyle>
                <a:lvl1pPr marL="190500" indent="-190500">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marL="355600" indent="-355600" algn="just">
                  <a:spcBef>
                    <a:spcPct val="50000"/>
                  </a:spcBef>
                  <a:buFont typeface="Wingdings" pitchFamily="2" charset="2"/>
                  <a:buChar char="F"/>
                </a:pPr>
                <a:r>
                  <a:rPr lang="es-ES_tradnl" dirty="0" smtClean="0">
                    <a:latin typeface="+mn-lt"/>
                  </a:rPr>
                  <a:t>Una </a:t>
                </a:r>
                <a:r>
                  <a:rPr lang="es-ES_tradnl" dirty="0">
                    <a:latin typeface="+mn-lt"/>
                  </a:rPr>
                  <a:t>fuerza </a:t>
                </a:r>
                <a:r>
                  <a:rPr lang="es-ES_tradnl" dirty="0" smtClean="0">
                    <a:latin typeface="+mn-lt"/>
                  </a:rPr>
                  <a:t>constante </a:t>
                </a:r>
                <a14:m>
                  <m:oMath xmlns:m="http://schemas.openxmlformats.org/officeDocument/2006/math">
                    <m:sSub>
                      <m:sSubPr>
                        <m:ctrlPr>
                          <a:rPr lang="es-ES_tradnl" i="1" smtClean="0">
                            <a:latin typeface="Cambria Math" panose="02040503050406030204" pitchFamily="18" charset="0"/>
                          </a:rPr>
                        </m:ctrlPr>
                      </m:sSubPr>
                      <m:e>
                        <m:r>
                          <a:rPr lang="es-ES" b="0" i="1" smtClean="0">
                            <a:latin typeface="Cambria Math"/>
                          </a:rPr>
                          <m:t>𝐹</m:t>
                        </m:r>
                      </m:e>
                      <m:sub>
                        <m:r>
                          <a:rPr lang="es-ES" b="0" i="1" smtClean="0">
                            <a:latin typeface="Cambria Math"/>
                          </a:rPr>
                          <m:t>𝑥</m:t>
                        </m:r>
                      </m:sub>
                    </m:sSub>
                  </m:oMath>
                </a14:m>
                <a:r>
                  <a:rPr lang="es-ES_tradnl" dirty="0" smtClean="0">
                    <a:latin typeface="+mn-lt"/>
                  </a:rPr>
                  <a:t> </a:t>
                </a:r>
                <a:r>
                  <a:rPr lang="es-ES_tradnl" dirty="0">
                    <a:latin typeface="+mn-lt"/>
                  </a:rPr>
                  <a:t>actúa en la dirección del eje </a:t>
                </a:r>
                <a14:m>
                  <m:oMath xmlns:m="http://schemas.openxmlformats.org/officeDocument/2006/math">
                    <m:r>
                      <a:rPr lang="es-ES" b="0" i="1" smtClean="0">
                        <a:latin typeface="Cambria Math"/>
                      </a:rPr>
                      <m:t>𝑋</m:t>
                    </m:r>
                  </m:oMath>
                </a14:m>
                <a:r>
                  <a:rPr lang="es-ES_tradnl" dirty="0" smtClean="0">
                    <a:latin typeface="+mn-lt"/>
                  </a:rPr>
                  <a:t> </a:t>
                </a:r>
                <a:r>
                  <a:rPr lang="es-ES_tradnl" dirty="0">
                    <a:latin typeface="+mn-lt"/>
                  </a:rPr>
                  <a:t>sobre un cuerpo y lo desplaza en esa misma dirección</a:t>
                </a:r>
                <a:r>
                  <a:rPr lang="es-ES_tradnl" dirty="0" smtClean="0">
                    <a:latin typeface="+mn-lt"/>
                  </a:rPr>
                  <a:t>: </a:t>
                </a:r>
                <a14:m>
                  <m:oMath xmlns:m="http://schemas.openxmlformats.org/officeDocument/2006/math">
                    <m:r>
                      <a:rPr lang="es-ES_tradnl" i="1" smtClean="0">
                        <a:latin typeface="Cambria Math"/>
                        <a:ea typeface="Cambria Math"/>
                      </a:rPr>
                      <m:t>∆</m:t>
                    </m:r>
                    <m:r>
                      <a:rPr lang="es-ES" b="0" i="1" smtClean="0">
                        <a:latin typeface="Cambria Math"/>
                        <a:ea typeface="Cambria Math"/>
                      </a:rPr>
                      <m:t>𝑥</m:t>
                    </m:r>
                    <m:r>
                      <a:rPr lang="es-ES" b="0" i="1" smtClean="0">
                        <a:latin typeface="Cambria Math"/>
                        <a:ea typeface="Cambria Math"/>
                      </a:rPr>
                      <m:t>=</m:t>
                    </m:r>
                    <m:r>
                      <a:rPr lang="es-ES" b="0" i="1" smtClean="0">
                        <a:latin typeface="Cambria Math"/>
                        <a:ea typeface="Cambria Math"/>
                      </a:rPr>
                      <m:t>𝑥</m:t>
                    </m:r>
                    <m:r>
                      <a:rPr lang="es-ES" b="0" i="1" smtClean="0">
                        <a:latin typeface="Cambria Math"/>
                        <a:ea typeface="Cambria Math"/>
                      </a:rPr>
                      <m:t>−</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𝑥</m:t>
                        </m:r>
                      </m:e>
                      <m:sub>
                        <m:r>
                          <a:rPr lang="es-ES" b="0" i="1" smtClean="0">
                            <a:latin typeface="Cambria Math"/>
                            <a:ea typeface="Cambria Math"/>
                          </a:rPr>
                          <m:t>0</m:t>
                        </m:r>
                      </m:sub>
                    </m:sSub>
                  </m:oMath>
                </a14:m>
                <a:r>
                  <a:rPr lang="es-ES_tradnl" dirty="0" smtClean="0">
                    <a:latin typeface="+mn-lt"/>
                    <a:sym typeface="Symbol" pitchFamily="18" charset="2"/>
                  </a:rPr>
                  <a:t>.</a:t>
                </a:r>
              </a:p>
              <a:p>
                <a:pPr marL="355600" indent="-355600" algn="just">
                  <a:spcBef>
                    <a:spcPct val="50000"/>
                  </a:spcBef>
                  <a:buFont typeface="Wingdings" pitchFamily="2" charset="2"/>
                  <a:buChar char="F"/>
                </a:pPr>
                <a:endParaRPr lang="es-ES_tradnl" baseline="-25000" dirty="0">
                  <a:latin typeface="+mn-lt"/>
                  <a:sym typeface="Symbol" pitchFamily="18" charset="2"/>
                </a:endParaRPr>
              </a:p>
              <a:p>
                <a:pPr marL="355600" indent="-355600" algn="just">
                  <a:spcBef>
                    <a:spcPct val="50000"/>
                  </a:spcBef>
                  <a:buFont typeface="Wingdings" pitchFamily="2" charset="2"/>
                  <a:buChar char="F"/>
                </a:pPr>
                <a:r>
                  <a:rPr lang="es-ES" dirty="0">
                    <a:latin typeface="+mn-lt"/>
                    <a:sym typeface="Symbol" pitchFamily="18" charset="2"/>
                  </a:rPr>
                  <a:t>Al representar </a:t>
                </a:r>
                <a14:m>
                  <m:oMath xmlns:m="http://schemas.openxmlformats.org/officeDocument/2006/math">
                    <m:sSub>
                      <m:sSubPr>
                        <m:ctrlPr>
                          <a:rPr lang="es-ES_tradnl" i="1">
                            <a:latin typeface="Cambria Math" panose="02040503050406030204" pitchFamily="18" charset="0"/>
                          </a:rPr>
                        </m:ctrlPr>
                      </m:sSubPr>
                      <m:e>
                        <m:r>
                          <a:rPr lang="es-ES" i="1">
                            <a:latin typeface="Cambria Math"/>
                          </a:rPr>
                          <m:t>𝐹</m:t>
                        </m:r>
                      </m:e>
                      <m:sub>
                        <m:r>
                          <a:rPr lang="es-ES" i="1">
                            <a:latin typeface="Cambria Math"/>
                          </a:rPr>
                          <m:t>𝑥</m:t>
                        </m:r>
                      </m:sub>
                    </m:sSub>
                  </m:oMath>
                </a14:m>
                <a:r>
                  <a:rPr lang="es-ES" dirty="0">
                    <a:latin typeface="+mn-lt"/>
                    <a:sym typeface="Symbol" pitchFamily="18" charset="2"/>
                  </a:rPr>
                  <a:t> en función de </a:t>
                </a:r>
                <a14:m>
                  <m:oMath xmlns:m="http://schemas.openxmlformats.org/officeDocument/2006/math">
                    <m:r>
                      <a:rPr lang="es-ES_tradnl" i="1">
                        <a:latin typeface="Cambria Math"/>
                        <a:ea typeface="Cambria Math"/>
                      </a:rPr>
                      <m:t>∆</m:t>
                    </m:r>
                    <m:r>
                      <a:rPr lang="es-ES" i="1">
                        <a:latin typeface="Cambria Math"/>
                        <a:ea typeface="Cambria Math"/>
                      </a:rPr>
                      <m:t>𝑥</m:t>
                    </m:r>
                  </m:oMath>
                </a14:m>
                <a:r>
                  <a:rPr lang="es-ES" dirty="0">
                    <a:latin typeface="+mn-lt"/>
                    <a:sym typeface="Symbol" pitchFamily="18" charset="2"/>
                  </a:rPr>
                  <a:t>, el </a:t>
                </a:r>
                <a:r>
                  <a:rPr lang="es-ES" b="1" dirty="0">
                    <a:effectLst>
                      <a:outerShdw blurRad="38100" dist="38100" dir="2700000" algn="tl">
                        <a:srgbClr val="000000">
                          <a:alpha val="43137"/>
                        </a:srgbClr>
                      </a:outerShdw>
                    </a:effectLst>
                    <a:latin typeface="+mn-lt"/>
                    <a:sym typeface="Symbol" pitchFamily="18" charset="2"/>
                  </a:rPr>
                  <a:t>área</a:t>
                </a:r>
                <a:r>
                  <a:rPr lang="es-ES" dirty="0">
                    <a:latin typeface="+mn-lt"/>
                    <a:sym typeface="Symbol" pitchFamily="18" charset="2"/>
                  </a:rPr>
                  <a:t> comprendida será </a:t>
                </a:r>
                <a14:m>
                  <m:oMath xmlns:m="http://schemas.openxmlformats.org/officeDocument/2006/math">
                    <m:sSub>
                      <m:sSubPr>
                        <m:ctrlPr>
                          <a:rPr lang="es-ES_tradnl" i="1">
                            <a:latin typeface="Cambria Math" panose="02040503050406030204" pitchFamily="18" charset="0"/>
                          </a:rPr>
                        </m:ctrlPr>
                      </m:sSubPr>
                      <m:e>
                        <m:r>
                          <a:rPr lang="es-ES" i="1">
                            <a:latin typeface="Cambria Math"/>
                          </a:rPr>
                          <m:t>𝐹</m:t>
                        </m:r>
                      </m:e>
                      <m:sub>
                        <m:r>
                          <a:rPr lang="es-ES" i="1">
                            <a:latin typeface="Cambria Math"/>
                          </a:rPr>
                          <m:t>𝑥</m:t>
                        </m:r>
                      </m:sub>
                    </m:sSub>
                    <m:r>
                      <a:rPr lang="es-ES" i="1" smtClean="0">
                        <a:latin typeface="Cambria Math"/>
                        <a:ea typeface="Cambria Math"/>
                      </a:rPr>
                      <m:t>∆</m:t>
                    </m:r>
                    <m:r>
                      <a:rPr lang="es-ES" b="0" i="1" smtClean="0">
                        <a:latin typeface="Cambria Math"/>
                        <a:ea typeface="Cambria Math"/>
                      </a:rPr>
                      <m:t>𝑥</m:t>
                    </m:r>
                    <m:r>
                      <a:rPr lang="es-ES" b="0" i="1" smtClean="0">
                        <a:latin typeface="Cambria Math"/>
                        <a:ea typeface="Cambria Math"/>
                      </a:rPr>
                      <m:t>,</m:t>
                    </m:r>
                  </m:oMath>
                </a14:m>
                <a:r>
                  <a:rPr lang="es-ES" dirty="0">
                    <a:latin typeface="+mn-lt"/>
                    <a:sym typeface="Symbol" pitchFamily="18" charset="2"/>
                  </a:rPr>
                  <a:t>que </a:t>
                </a:r>
                <a:r>
                  <a:rPr lang="es-ES" dirty="0">
                    <a:solidFill>
                      <a:srgbClr val="00B0F0"/>
                    </a:solidFill>
                    <a:latin typeface="+mn-lt"/>
                    <a:sym typeface="Symbol" pitchFamily="18" charset="2"/>
                  </a:rPr>
                  <a:t>coincide numéricamente con el trabajo realizado por la </a:t>
                </a:r>
                <a:r>
                  <a:rPr lang="es-ES" dirty="0" smtClean="0">
                    <a:solidFill>
                      <a:srgbClr val="00B0F0"/>
                    </a:solidFill>
                    <a:latin typeface="+mn-lt"/>
                    <a:sym typeface="Symbol" pitchFamily="18" charset="2"/>
                  </a:rPr>
                  <a:t>fuerza</a:t>
                </a:r>
                <a:r>
                  <a:rPr lang="es-ES" dirty="0" smtClean="0">
                    <a:latin typeface="+mn-lt"/>
                    <a:sym typeface="Symbol" pitchFamily="18" charset="2"/>
                  </a:rPr>
                  <a:t>.</a:t>
                </a:r>
                <a:endParaRPr lang="es-ES" dirty="0">
                  <a:latin typeface="+mn-lt"/>
                  <a:sym typeface="Symbol" pitchFamily="18" charset="2"/>
                </a:endParaRPr>
              </a:p>
            </p:txBody>
          </p:sp>
        </mc:Choice>
        <mc:Fallback xmlns="">
          <p:sp>
            <p:nvSpPr>
              <p:cNvPr id="23" name="Text Box 174"/>
              <p:cNvSpPr txBox="1">
                <a:spLocks noRot="1" noChangeAspect="1" noMove="1" noResize="1" noEditPoints="1" noAdjustHandles="1" noChangeArrowheads="1" noChangeShapeType="1" noTextEdit="1"/>
              </p:cNvSpPr>
              <p:nvPr/>
            </p:nvSpPr>
            <p:spPr bwMode="auto">
              <a:xfrm>
                <a:off x="4152900" y="1541519"/>
                <a:ext cx="4559300" cy="2723823"/>
              </a:xfrm>
              <a:prstGeom prst="rect">
                <a:avLst/>
              </a:prstGeom>
              <a:blipFill rotWithShape="1">
                <a:blip r:embed="rId8"/>
                <a:stretch>
                  <a:fillRect l="-802" t="-1119" r="-1203" b="-2685"/>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es-ES">
                    <a:noFill/>
                  </a:rPr>
                  <a:t> </a:t>
                </a:r>
              </a:p>
            </p:txBody>
          </p:sp>
        </mc:Fallback>
      </mc:AlternateContent>
      <p:sp>
        <p:nvSpPr>
          <p:cNvPr id="17" name="16 Rectángulo"/>
          <p:cNvSpPr/>
          <p:nvPr/>
        </p:nvSpPr>
        <p:spPr>
          <a:xfrm>
            <a:off x="4584700" y="4617135"/>
            <a:ext cx="3949700" cy="646331"/>
          </a:xfrm>
          <a:prstGeom prst="rect">
            <a:avLst/>
          </a:prstGeom>
          <a:solidFill>
            <a:srgbClr val="FFFF99"/>
          </a:solidFill>
          <a:effectLst>
            <a:outerShdw blurRad="50800" dist="38100" dir="2700000" algn="tl" rotWithShape="0">
              <a:prstClr val="black">
                <a:alpha val="40000"/>
              </a:prstClr>
            </a:outerShdw>
          </a:effectLst>
        </p:spPr>
        <p:txBody>
          <a:bodyPr wrap="square">
            <a:spAutoFit/>
          </a:bodyPr>
          <a:lstStyle/>
          <a:p>
            <a:pPr algn="ctr"/>
            <a:r>
              <a:rPr lang="es-ES" dirty="0"/>
              <a:t>Este resultado es válido aunque la fuerza no sea constante</a:t>
            </a:r>
          </a:p>
        </p:txBody>
      </p:sp>
      <p:sp>
        <p:nvSpPr>
          <p:cNvPr id="21" name="20 Entrada manual"/>
          <p:cNvSpPr/>
          <p:nvPr/>
        </p:nvSpPr>
        <p:spPr>
          <a:xfrm>
            <a:off x="1511300" y="4838700"/>
            <a:ext cx="1346200" cy="1282700"/>
          </a:xfrm>
          <a:prstGeom prst="flowChartManualInput">
            <a:avLst/>
          </a:prstGeom>
          <a:gradFill>
            <a:gsLst>
              <a:gs pos="0">
                <a:srgbClr val="CCFF66"/>
              </a:gs>
              <a:gs pos="50000">
                <a:srgbClr val="CCFF99"/>
              </a:gs>
              <a:gs pos="100000">
                <a:srgbClr val="CCFFCC"/>
              </a:gs>
            </a:gsLst>
            <a:lin ang="5400000" scaled="0"/>
          </a:gradFill>
          <a:ln w="31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22" name="21 Conector recto"/>
          <p:cNvCxnSpPr/>
          <p:nvPr/>
        </p:nvCxnSpPr>
        <p:spPr>
          <a:xfrm>
            <a:off x="889000" y="6121400"/>
            <a:ext cx="279400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 name="23 Conector recto"/>
          <p:cNvCxnSpPr/>
          <p:nvPr/>
        </p:nvCxnSpPr>
        <p:spPr>
          <a:xfrm rot="5400000">
            <a:off x="-194175" y="5040813"/>
            <a:ext cx="216000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24 Conector recto"/>
          <p:cNvCxnSpPr/>
          <p:nvPr/>
        </p:nvCxnSpPr>
        <p:spPr>
          <a:xfrm flipV="1">
            <a:off x="914400" y="4737100"/>
            <a:ext cx="2507300" cy="4826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25 CuadroTexto"/>
              <p:cNvSpPr txBox="1"/>
              <p:nvPr/>
            </p:nvSpPr>
            <p:spPr>
              <a:xfrm>
                <a:off x="514350" y="3926840"/>
                <a:ext cx="37542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𝐹</m:t>
                      </m:r>
                    </m:oMath>
                  </m:oMathPara>
                </a14:m>
                <a:endParaRPr lang="es-ES" sz="1600" dirty="0"/>
              </a:p>
            </p:txBody>
          </p:sp>
        </mc:Choice>
        <mc:Fallback xmlns="">
          <p:sp>
            <p:nvSpPr>
              <p:cNvPr id="26" name="25 CuadroTexto"/>
              <p:cNvSpPr txBox="1">
                <a:spLocks noRot="1" noChangeAspect="1" noMove="1" noResize="1" noEditPoints="1" noAdjustHandles="1" noChangeArrowheads="1" noChangeShapeType="1" noTextEdit="1"/>
              </p:cNvSpPr>
              <p:nvPr/>
            </p:nvSpPr>
            <p:spPr>
              <a:xfrm>
                <a:off x="514350" y="3926840"/>
                <a:ext cx="375424" cy="338554"/>
              </a:xfrm>
              <a:prstGeom prst="rect">
                <a:avLst/>
              </a:prstGeom>
              <a:blipFill rotWithShape="1">
                <a:blip r:embed="rId9"/>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7" name="26 CuadroTexto"/>
              <p:cNvSpPr txBox="1"/>
              <p:nvPr/>
            </p:nvSpPr>
            <p:spPr>
              <a:xfrm>
                <a:off x="3498850" y="6047740"/>
                <a:ext cx="357597"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𝑥</m:t>
                      </m:r>
                    </m:oMath>
                  </m:oMathPara>
                </a14:m>
                <a:endParaRPr lang="es-ES" sz="1600" dirty="0"/>
              </a:p>
            </p:txBody>
          </p:sp>
        </mc:Choice>
        <mc:Fallback xmlns="">
          <p:sp>
            <p:nvSpPr>
              <p:cNvPr id="27" name="26 CuadroTexto"/>
              <p:cNvSpPr txBox="1">
                <a:spLocks noRot="1" noChangeAspect="1" noMove="1" noResize="1" noEditPoints="1" noAdjustHandles="1" noChangeArrowheads="1" noChangeShapeType="1" noTextEdit="1"/>
              </p:cNvSpPr>
              <p:nvPr/>
            </p:nvSpPr>
            <p:spPr>
              <a:xfrm>
                <a:off x="3498850" y="6047740"/>
                <a:ext cx="357597" cy="338554"/>
              </a:xfrm>
              <a:prstGeom prst="rect">
                <a:avLst/>
              </a:prstGeom>
              <a:blipFill rotWithShape="1">
                <a:blip r:embed="rId10"/>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8" name="27 CuadroTexto"/>
              <p:cNvSpPr txBox="1"/>
              <p:nvPr/>
            </p:nvSpPr>
            <p:spPr>
              <a:xfrm>
                <a:off x="1949450" y="6187440"/>
                <a:ext cx="479427"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ea typeface="Cambria Math"/>
                        </a:rPr>
                        <m:t>∆</m:t>
                      </m:r>
                      <m:r>
                        <a:rPr lang="es-ES" sz="1600" b="0" i="1" smtClean="0">
                          <a:latin typeface="Cambria Math"/>
                          <a:ea typeface="Cambria Math"/>
                        </a:rPr>
                        <m:t>𝑥</m:t>
                      </m:r>
                    </m:oMath>
                  </m:oMathPara>
                </a14:m>
                <a:endParaRPr lang="es-ES" sz="1600" dirty="0"/>
              </a:p>
            </p:txBody>
          </p:sp>
        </mc:Choice>
        <mc:Fallback xmlns="">
          <p:sp>
            <p:nvSpPr>
              <p:cNvPr id="28" name="27 CuadroTexto"/>
              <p:cNvSpPr txBox="1">
                <a:spLocks noRot="1" noChangeAspect="1" noMove="1" noResize="1" noEditPoints="1" noAdjustHandles="1" noChangeArrowheads="1" noChangeShapeType="1" noTextEdit="1"/>
              </p:cNvSpPr>
              <p:nvPr/>
            </p:nvSpPr>
            <p:spPr>
              <a:xfrm>
                <a:off x="1949450" y="6187440"/>
                <a:ext cx="479427" cy="338554"/>
              </a:xfrm>
              <a:prstGeom prst="rect">
                <a:avLst/>
              </a:prstGeom>
              <a:blipFill rotWithShape="1">
                <a:blip r:embed="rId11"/>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9" name="28 CuadroTexto"/>
              <p:cNvSpPr txBox="1"/>
              <p:nvPr/>
            </p:nvSpPr>
            <p:spPr>
              <a:xfrm>
                <a:off x="1631950" y="5412740"/>
                <a:ext cx="1134028"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á</m:t>
                      </m:r>
                      <m:r>
                        <a:rPr lang="es-ES" sz="1600" b="0" i="1" smtClean="0">
                          <a:latin typeface="Cambria Math"/>
                        </a:rPr>
                        <m:t>𝑟𝑒𝑎</m:t>
                      </m:r>
                      <m:r>
                        <a:rPr lang="es-ES" sz="1600" b="0" i="1" smtClean="0">
                          <a:latin typeface="Cambria Math"/>
                        </a:rPr>
                        <m:t>=</m:t>
                      </m:r>
                      <m:r>
                        <a:rPr lang="es-ES" sz="1600" b="0" i="1" smtClean="0">
                          <a:latin typeface="Cambria Math"/>
                        </a:rPr>
                        <m:t>𝑊</m:t>
                      </m:r>
                    </m:oMath>
                  </m:oMathPara>
                </a14:m>
                <a:endParaRPr lang="es-ES" sz="1600" dirty="0"/>
              </a:p>
            </p:txBody>
          </p:sp>
        </mc:Choice>
        <mc:Fallback xmlns="">
          <p:sp>
            <p:nvSpPr>
              <p:cNvPr id="29" name="28 CuadroTexto"/>
              <p:cNvSpPr txBox="1">
                <a:spLocks noRot="1" noChangeAspect="1" noMove="1" noResize="1" noEditPoints="1" noAdjustHandles="1" noChangeArrowheads="1" noChangeShapeType="1" noTextEdit="1"/>
              </p:cNvSpPr>
              <p:nvPr/>
            </p:nvSpPr>
            <p:spPr>
              <a:xfrm>
                <a:off x="1631950" y="5412740"/>
                <a:ext cx="1134028" cy="338554"/>
              </a:xfrm>
              <a:prstGeom prst="rect">
                <a:avLst/>
              </a:prstGeom>
              <a:blipFill rotWithShape="1">
                <a:blip r:embed="rId12"/>
                <a:stretch>
                  <a:fillRect/>
                </a:stretch>
              </a:blipFill>
            </p:spPr>
            <p:txBody>
              <a:bodyPr/>
              <a:lstStyle/>
              <a:p>
                <a:r>
                  <a:rPr lang="es-ES">
                    <a:noFill/>
                  </a:rPr>
                  <a:t> </a:t>
                </a:r>
              </a:p>
            </p:txBody>
          </p:sp>
        </mc:Fallback>
      </mc:AlternateContent>
      <p:cxnSp>
        <p:nvCxnSpPr>
          <p:cNvPr id="30" name="29 Conector recto de flecha"/>
          <p:cNvCxnSpPr/>
          <p:nvPr/>
        </p:nvCxnSpPr>
        <p:spPr>
          <a:xfrm>
            <a:off x="1498600" y="6235700"/>
            <a:ext cx="1368000" cy="0"/>
          </a:xfrm>
          <a:prstGeom prst="straightConnector1">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30 CuadroTexto"/>
              <p:cNvSpPr txBox="1"/>
              <p:nvPr/>
            </p:nvSpPr>
            <p:spPr>
              <a:xfrm>
                <a:off x="514350" y="5031740"/>
                <a:ext cx="42806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i="1" smtClean="0">
                              <a:latin typeface="Cambria Math" panose="02040503050406030204" pitchFamily="18" charset="0"/>
                            </a:rPr>
                          </m:ctrlPr>
                        </m:sSubPr>
                        <m:e>
                          <m:r>
                            <a:rPr lang="es-ES" sz="1600" b="0" i="1" smtClean="0">
                              <a:latin typeface="Cambria Math"/>
                            </a:rPr>
                            <m:t>𝐹</m:t>
                          </m:r>
                        </m:e>
                        <m:sub>
                          <m:r>
                            <a:rPr lang="es-ES" sz="1600" b="0" i="1" smtClean="0">
                              <a:latin typeface="Cambria Math"/>
                            </a:rPr>
                            <m:t>𝑥</m:t>
                          </m:r>
                        </m:sub>
                      </m:sSub>
                    </m:oMath>
                  </m:oMathPara>
                </a14:m>
                <a:endParaRPr lang="es-ES" sz="1600" dirty="0"/>
              </a:p>
            </p:txBody>
          </p:sp>
        </mc:Choice>
        <mc:Fallback xmlns="">
          <p:sp>
            <p:nvSpPr>
              <p:cNvPr id="31" name="30 CuadroTexto"/>
              <p:cNvSpPr txBox="1">
                <a:spLocks noRot="1" noChangeAspect="1" noMove="1" noResize="1" noEditPoints="1" noAdjustHandles="1" noChangeArrowheads="1" noChangeShapeType="1" noTextEdit="1"/>
              </p:cNvSpPr>
              <p:nvPr/>
            </p:nvSpPr>
            <p:spPr>
              <a:xfrm>
                <a:off x="514350" y="5031740"/>
                <a:ext cx="428066" cy="338554"/>
              </a:xfrm>
              <a:prstGeom prst="rect">
                <a:avLst/>
              </a:prstGeom>
              <a:blipFill rotWithShape="1">
                <a:blip r:embed="rId13"/>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350309819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a:solidFill>
                  <a:srgbClr val="00B050"/>
                </a:solidFill>
              </a:rPr>
              <a:t>2</a:t>
            </a:r>
            <a:r>
              <a:rPr lang="es-ES" b="1" dirty="0" smtClean="0">
                <a:solidFill>
                  <a:srgbClr val="C00000"/>
                </a:solidFill>
              </a:rPr>
              <a:t> Trabajo mecánico</a:t>
            </a:r>
            <a:endParaRPr lang="es-ES" b="1" dirty="0">
              <a:solidFill>
                <a:srgbClr val="C00000"/>
              </a:solidFill>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rgbClr val="F79646">
                    <a:lumMod val="50000"/>
                  </a:srgbClr>
                </a:solidFill>
              </a:rPr>
              <a:pPr/>
              <a:t>11</a:t>
            </a:fld>
            <a:endParaRPr lang="es-ES" dirty="0">
              <a:solidFill>
                <a:srgbClr val="F79646">
                  <a:lumMod val="50000"/>
                </a:srgbClr>
              </a:solidFill>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rgbClr val="4F81BD">
                    <a:lumMod val="75000"/>
                  </a:srgbClr>
                </a:solidFill>
              </a:rPr>
              <a:t>XIV. TRABAJO Y ENERGÍA MECÁNICA</a:t>
            </a:r>
            <a:endParaRPr lang="es-ES" b="1" dirty="0">
              <a:solidFill>
                <a:srgbClr val="4F81BD">
                  <a:lumMod val="75000"/>
                </a:srgbClr>
              </a:solidFill>
            </a:endParaRPr>
          </a:p>
        </p:txBody>
      </p:sp>
      <p:sp>
        <p:nvSpPr>
          <p:cNvPr id="32" name="31 CuadroTexto"/>
          <p:cNvSpPr txBox="1"/>
          <p:nvPr/>
        </p:nvSpPr>
        <p:spPr>
          <a:xfrm>
            <a:off x="406400" y="965200"/>
            <a:ext cx="1727200" cy="369332"/>
          </a:xfrm>
          <a:prstGeom prst="rect">
            <a:avLst/>
          </a:prstGeom>
          <a:solidFill>
            <a:srgbClr val="00B050"/>
          </a:solidFill>
        </p:spPr>
        <p:txBody>
          <a:bodyPr wrap="square" rtlCol="0">
            <a:spAutoFit/>
          </a:bodyPr>
          <a:lstStyle/>
          <a:p>
            <a:r>
              <a:rPr lang="es-ES" b="1" dirty="0" smtClean="0">
                <a:solidFill>
                  <a:schemeClr val="bg1"/>
                </a:solidFill>
              </a:rPr>
              <a:t>EJERCICIO </a:t>
            </a:r>
            <a:r>
              <a:rPr lang="es-ES" b="1" dirty="0">
                <a:solidFill>
                  <a:schemeClr val="bg1"/>
                </a:solidFill>
              </a:rPr>
              <a:t>3</a:t>
            </a:r>
          </a:p>
        </p:txBody>
      </p:sp>
      <p:sp>
        <p:nvSpPr>
          <p:cNvPr id="33" name="32 CuadroTexto"/>
          <p:cNvSpPr txBox="1"/>
          <p:nvPr/>
        </p:nvSpPr>
        <p:spPr>
          <a:xfrm>
            <a:off x="304800" y="1460500"/>
            <a:ext cx="8305800" cy="923330"/>
          </a:xfrm>
          <a:prstGeom prst="rect">
            <a:avLst/>
          </a:prstGeom>
          <a:noFill/>
        </p:spPr>
        <p:txBody>
          <a:bodyPr wrap="square" rtlCol="0">
            <a:spAutoFit/>
          </a:bodyPr>
          <a:lstStyle/>
          <a:p>
            <a:pPr algn="just"/>
            <a:r>
              <a:rPr lang="es-ES" dirty="0" smtClean="0"/>
              <a:t>Determina gráficamente una expresión para el trabajo realizado cuando estiramos un muelle de constante recuperadora k desde su posición de equilibrio (x = 0) hasta una posición . Resuélvela para k = 200 N/m y x = 5 m.</a:t>
            </a:r>
            <a:endParaRPr lang="es-ES" dirty="0"/>
          </a:p>
        </p:txBody>
      </p:sp>
    </p:spTree>
    <p:extLst>
      <p:ext uri="{BB962C8B-B14F-4D97-AF65-F5344CB8AC3E}">
        <p14:creationId xmlns:p14="http://schemas.microsoft.com/office/powerpoint/2010/main" val="135949870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a:solidFill>
                  <a:srgbClr val="00B050"/>
                </a:solidFill>
                <a:latin typeface="+mj-lt"/>
              </a:rPr>
              <a:t>2</a:t>
            </a:r>
            <a:r>
              <a:rPr lang="es-ES" b="1" dirty="0" smtClean="0">
                <a:solidFill>
                  <a:srgbClr val="C00000"/>
                </a:solidFill>
                <a:latin typeface="+mj-lt"/>
              </a:rPr>
              <a:t> Trabajo mecánico</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12</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XIV. TRABAJO Y ENERGÍA MECÁNICA</a:t>
            </a:r>
            <a:endParaRPr lang="es-ES" b="1" dirty="0">
              <a:solidFill>
                <a:schemeClr val="accent1">
                  <a:lumMod val="75000"/>
                </a:schemeClr>
              </a:solidFill>
            </a:endParaRPr>
          </a:p>
        </p:txBody>
      </p:sp>
      <p:sp>
        <p:nvSpPr>
          <p:cNvPr id="2" name="1 CuadroTexto"/>
          <p:cNvSpPr txBox="1"/>
          <p:nvPr/>
        </p:nvSpPr>
        <p:spPr>
          <a:xfrm>
            <a:off x="381000" y="863600"/>
            <a:ext cx="4610100" cy="369332"/>
          </a:xfrm>
          <a:prstGeom prst="rect">
            <a:avLst/>
          </a:prstGeom>
          <a:noFill/>
        </p:spPr>
        <p:txBody>
          <a:bodyPr wrap="square" rtlCol="0">
            <a:spAutoFit/>
          </a:bodyPr>
          <a:lstStyle/>
          <a:p>
            <a:r>
              <a:rPr lang="es-ES" b="1" dirty="0" smtClean="0">
                <a:solidFill>
                  <a:srgbClr val="C00000"/>
                </a:solidFill>
              </a:rPr>
              <a:t>2.1. </a:t>
            </a:r>
            <a:r>
              <a:rPr lang="es-ES" b="1" dirty="0" smtClean="0">
                <a:solidFill>
                  <a:srgbClr val="00B050"/>
                </a:solidFill>
              </a:rPr>
              <a:t>Trabajo realizado por varias fuerzas</a:t>
            </a:r>
            <a:endParaRPr lang="es-ES" b="1" dirty="0">
              <a:solidFill>
                <a:srgbClr val="00B050"/>
              </a:solidFill>
            </a:endParaRPr>
          </a:p>
        </p:txBody>
      </p:sp>
      <p:grpSp>
        <p:nvGrpSpPr>
          <p:cNvPr id="1028" name="1027 Grupo"/>
          <p:cNvGrpSpPr/>
          <p:nvPr/>
        </p:nvGrpSpPr>
        <p:grpSpPr>
          <a:xfrm>
            <a:off x="1054100" y="1539240"/>
            <a:ext cx="3124200" cy="1955999"/>
            <a:chOff x="1054100" y="1539240"/>
            <a:chExt cx="3124200" cy="1955999"/>
          </a:xfrm>
        </p:grpSpPr>
        <p:pic>
          <p:nvPicPr>
            <p:cNvPr id="1026" name="Picture 2"/>
            <p:cNvPicPr>
              <a:picLocks noChangeAspect="1" noChangeArrowheads="1"/>
            </p:cNvPicPr>
            <p:nvPr/>
          </p:nvPicPr>
          <p:blipFill>
            <a:blip r:embed="rId3">
              <a:clrChange>
                <a:clrFrom>
                  <a:srgbClr val="000000"/>
                </a:clrFrom>
                <a:clrTo>
                  <a:srgbClr val="000000">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54100" y="2374900"/>
              <a:ext cx="698500" cy="69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a:blip r:embed="rId3">
              <a:clrChange>
                <a:clrFrom>
                  <a:srgbClr val="000000"/>
                </a:clrFrom>
                <a:clrTo>
                  <a:srgbClr val="000000">
                    <a:alpha val="0"/>
                  </a:srgbClr>
                </a:clrTo>
              </a:clrChange>
              <a:duotone>
                <a:schemeClr val="accent3">
                  <a:shade val="45000"/>
                  <a:satMod val="135000"/>
                </a:schemeClr>
                <a:prstClr val="white"/>
              </a:duotone>
              <a:lum bright="40000" contrast="-40000"/>
              <a:extLst>
                <a:ext uri="{28A0092B-C50C-407E-A947-70E740481C1C}">
                  <a14:useLocalDpi xmlns:a14="http://schemas.microsoft.com/office/drawing/2010/main" val="0"/>
                </a:ext>
              </a:extLst>
            </a:blip>
            <a:srcRect/>
            <a:stretch>
              <a:fillRect/>
            </a:stretch>
          </p:blipFill>
          <p:spPr bwMode="auto">
            <a:xfrm>
              <a:off x="3479800" y="1866900"/>
              <a:ext cx="698500" cy="69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3 Conector recto de flecha"/>
            <p:cNvCxnSpPr/>
            <p:nvPr/>
          </p:nvCxnSpPr>
          <p:spPr>
            <a:xfrm flipV="1">
              <a:off x="1371600" y="2209800"/>
              <a:ext cx="2489200" cy="508000"/>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23 Conector recto de flecha"/>
            <p:cNvCxnSpPr/>
            <p:nvPr/>
          </p:nvCxnSpPr>
          <p:spPr>
            <a:xfrm>
              <a:off x="1371600" y="2705100"/>
              <a:ext cx="1155700" cy="241300"/>
            </a:xfrm>
            <a:prstGeom prst="straightConnector1">
              <a:avLst/>
            </a:prstGeom>
            <a:ln w="3810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6" name="25 Conector recto de flecha"/>
            <p:cNvCxnSpPr/>
            <p:nvPr/>
          </p:nvCxnSpPr>
          <p:spPr>
            <a:xfrm flipV="1">
              <a:off x="1397000" y="1955800"/>
              <a:ext cx="990600" cy="749300"/>
            </a:xfrm>
            <a:prstGeom prst="straightConnector1">
              <a:avLst/>
            </a:prstGeom>
            <a:ln w="3810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27 Conector recto de flecha"/>
            <p:cNvCxnSpPr/>
            <p:nvPr/>
          </p:nvCxnSpPr>
          <p:spPr>
            <a:xfrm flipV="1">
              <a:off x="1384300" y="1828800"/>
              <a:ext cx="330200" cy="901700"/>
            </a:xfrm>
            <a:prstGeom prst="straightConnector1">
              <a:avLst/>
            </a:prstGeom>
            <a:ln w="3810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1" name="30 Conector recto de flecha"/>
            <p:cNvCxnSpPr/>
            <p:nvPr/>
          </p:nvCxnSpPr>
          <p:spPr>
            <a:xfrm>
              <a:off x="1384300" y="2705100"/>
              <a:ext cx="762000" cy="571500"/>
            </a:xfrm>
            <a:prstGeom prst="straightConnector1">
              <a:avLst/>
            </a:prstGeom>
            <a:ln w="3810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24" name="1023 CuadroTexto"/>
                <p:cNvSpPr txBox="1"/>
                <p:nvPr/>
              </p:nvSpPr>
              <p:spPr>
                <a:xfrm>
                  <a:off x="2952750" y="1971040"/>
                  <a:ext cx="46647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i="1" smtClean="0">
                            <a:latin typeface="Cambria Math"/>
                            <a:ea typeface="Cambria Math"/>
                          </a:rPr>
                          <m:t>∆</m:t>
                        </m:r>
                        <m:acc>
                          <m:accPr>
                            <m:chr m:val="⃗"/>
                            <m:ctrlPr>
                              <a:rPr lang="es-ES" sz="1600" i="1" smtClean="0">
                                <a:latin typeface="Cambria Math" panose="02040503050406030204" pitchFamily="18" charset="0"/>
                                <a:ea typeface="Cambria Math"/>
                              </a:rPr>
                            </m:ctrlPr>
                          </m:accPr>
                          <m:e>
                            <m:r>
                              <a:rPr lang="es-ES" sz="1600" b="0" i="1" smtClean="0">
                                <a:latin typeface="Cambria Math"/>
                                <a:ea typeface="Cambria Math"/>
                              </a:rPr>
                              <m:t>𝑟</m:t>
                            </m:r>
                          </m:e>
                        </m:acc>
                      </m:oMath>
                    </m:oMathPara>
                  </a14:m>
                  <a:endParaRPr lang="es-ES" sz="1600" dirty="0"/>
                </a:p>
              </p:txBody>
            </p:sp>
          </mc:Choice>
          <mc:Fallback xmlns="">
            <p:sp>
              <p:nvSpPr>
                <p:cNvPr id="1024" name="1023 CuadroTexto"/>
                <p:cNvSpPr txBox="1">
                  <a:spLocks noRot="1" noChangeAspect="1" noMove="1" noResize="1" noEditPoints="1" noAdjustHandles="1" noChangeArrowheads="1" noChangeShapeType="1" noTextEdit="1"/>
                </p:cNvSpPr>
                <p:nvPr/>
              </p:nvSpPr>
              <p:spPr>
                <a:xfrm>
                  <a:off x="2952750" y="1971040"/>
                  <a:ext cx="466474" cy="338554"/>
                </a:xfrm>
                <a:prstGeom prst="rect">
                  <a:avLst/>
                </a:prstGeom>
                <a:blipFill rotWithShape="1">
                  <a:blip r:embed="rId4"/>
                  <a:stretch>
                    <a:fillRect t="-12500" r="-3896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4" name="33 CuadroTexto"/>
                <p:cNvSpPr txBox="1"/>
                <p:nvPr/>
              </p:nvSpPr>
              <p:spPr>
                <a:xfrm>
                  <a:off x="1339850" y="1539240"/>
                  <a:ext cx="435311" cy="3684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i="1" smtClean="0">
                                <a:latin typeface="Cambria Math" panose="02040503050406030204" pitchFamily="18" charset="0"/>
                              </a:rPr>
                            </m:ctrlPr>
                          </m:sSubPr>
                          <m:e>
                            <m:acc>
                              <m:accPr>
                                <m:chr m:val="⃗"/>
                                <m:ctrlPr>
                                  <a:rPr lang="es-ES" sz="1600" i="1" smtClean="0">
                                    <a:latin typeface="Cambria Math" panose="02040503050406030204" pitchFamily="18" charset="0"/>
                                  </a:rPr>
                                </m:ctrlPr>
                              </m:accPr>
                              <m:e>
                                <m:r>
                                  <a:rPr lang="es-ES" sz="1600" b="0" i="1" smtClean="0">
                                    <a:latin typeface="Cambria Math"/>
                                  </a:rPr>
                                  <m:t>𝐹</m:t>
                                </m:r>
                              </m:e>
                            </m:acc>
                          </m:e>
                          <m:sub>
                            <m:r>
                              <a:rPr lang="es-ES" sz="1600" b="0" i="1" smtClean="0">
                                <a:latin typeface="Cambria Math"/>
                              </a:rPr>
                              <m:t>1</m:t>
                            </m:r>
                          </m:sub>
                        </m:sSub>
                      </m:oMath>
                    </m:oMathPara>
                  </a14:m>
                  <a:endParaRPr lang="es-ES" sz="1600" dirty="0"/>
                </a:p>
              </p:txBody>
            </p:sp>
          </mc:Choice>
          <mc:Fallback xmlns="">
            <p:sp>
              <p:nvSpPr>
                <p:cNvPr id="34" name="33 CuadroTexto"/>
                <p:cNvSpPr txBox="1">
                  <a:spLocks noRot="1" noChangeAspect="1" noMove="1" noResize="1" noEditPoints="1" noAdjustHandles="1" noChangeArrowheads="1" noChangeShapeType="1" noTextEdit="1"/>
                </p:cNvSpPr>
                <p:nvPr/>
              </p:nvSpPr>
              <p:spPr>
                <a:xfrm>
                  <a:off x="1339850" y="1539240"/>
                  <a:ext cx="435311" cy="368499"/>
                </a:xfrm>
                <a:prstGeom prst="rect">
                  <a:avLst/>
                </a:prstGeom>
                <a:blipFill rotWithShape="1">
                  <a:blip r:embed="rId5"/>
                  <a:stretch>
                    <a:fillRect t="-13333" r="-19718"/>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5" name="34 CuadroTexto"/>
                <p:cNvSpPr txBox="1"/>
                <p:nvPr/>
              </p:nvSpPr>
              <p:spPr>
                <a:xfrm>
                  <a:off x="2089150" y="1628140"/>
                  <a:ext cx="440057" cy="3684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i="1" smtClean="0">
                                <a:latin typeface="Cambria Math" panose="02040503050406030204" pitchFamily="18" charset="0"/>
                              </a:rPr>
                            </m:ctrlPr>
                          </m:sSubPr>
                          <m:e>
                            <m:acc>
                              <m:accPr>
                                <m:chr m:val="⃗"/>
                                <m:ctrlPr>
                                  <a:rPr lang="es-ES" sz="1600" i="1" smtClean="0">
                                    <a:latin typeface="Cambria Math" panose="02040503050406030204" pitchFamily="18" charset="0"/>
                                  </a:rPr>
                                </m:ctrlPr>
                              </m:accPr>
                              <m:e>
                                <m:r>
                                  <a:rPr lang="es-ES" sz="1600" b="0" i="1" smtClean="0">
                                    <a:latin typeface="Cambria Math"/>
                                  </a:rPr>
                                  <m:t>𝐹</m:t>
                                </m:r>
                              </m:e>
                            </m:acc>
                          </m:e>
                          <m:sub>
                            <m:r>
                              <a:rPr lang="es-ES" sz="1600" b="0" i="1" smtClean="0">
                                <a:latin typeface="Cambria Math"/>
                              </a:rPr>
                              <m:t>2</m:t>
                            </m:r>
                          </m:sub>
                        </m:sSub>
                      </m:oMath>
                    </m:oMathPara>
                  </a14:m>
                  <a:endParaRPr lang="es-ES" sz="1600" dirty="0"/>
                </a:p>
              </p:txBody>
            </p:sp>
          </mc:Choice>
          <mc:Fallback xmlns="">
            <p:sp>
              <p:nvSpPr>
                <p:cNvPr id="35" name="34 CuadroTexto"/>
                <p:cNvSpPr txBox="1">
                  <a:spLocks noRot="1" noChangeAspect="1" noMove="1" noResize="1" noEditPoints="1" noAdjustHandles="1" noChangeArrowheads="1" noChangeShapeType="1" noTextEdit="1"/>
                </p:cNvSpPr>
                <p:nvPr/>
              </p:nvSpPr>
              <p:spPr>
                <a:xfrm>
                  <a:off x="2089150" y="1628140"/>
                  <a:ext cx="440057" cy="368499"/>
                </a:xfrm>
                <a:prstGeom prst="rect">
                  <a:avLst/>
                </a:prstGeom>
                <a:blipFill rotWithShape="1">
                  <a:blip r:embed="rId6"/>
                  <a:stretch>
                    <a:fillRect t="-13115" r="-1944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6" name="35 CuadroTexto"/>
                <p:cNvSpPr txBox="1"/>
                <p:nvPr/>
              </p:nvSpPr>
              <p:spPr>
                <a:xfrm>
                  <a:off x="2406650" y="2783840"/>
                  <a:ext cx="440057" cy="3684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i="1" smtClean="0">
                                <a:latin typeface="Cambria Math" panose="02040503050406030204" pitchFamily="18" charset="0"/>
                              </a:rPr>
                            </m:ctrlPr>
                          </m:sSubPr>
                          <m:e>
                            <m:acc>
                              <m:accPr>
                                <m:chr m:val="⃗"/>
                                <m:ctrlPr>
                                  <a:rPr lang="es-ES" sz="1600" i="1" smtClean="0">
                                    <a:latin typeface="Cambria Math" panose="02040503050406030204" pitchFamily="18" charset="0"/>
                                  </a:rPr>
                                </m:ctrlPr>
                              </m:accPr>
                              <m:e>
                                <m:r>
                                  <a:rPr lang="es-ES" sz="1600" b="0" i="1" smtClean="0">
                                    <a:latin typeface="Cambria Math"/>
                                  </a:rPr>
                                  <m:t>𝐹</m:t>
                                </m:r>
                              </m:e>
                            </m:acc>
                          </m:e>
                          <m:sub>
                            <m:r>
                              <a:rPr lang="es-ES" sz="1600" b="0" i="1" smtClean="0">
                                <a:latin typeface="Cambria Math"/>
                              </a:rPr>
                              <m:t>3</m:t>
                            </m:r>
                          </m:sub>
                        </m:sSub>
                      </m:oMath>
                    </m:oMathPara>
                  </a14:m>
                  <a:endParaRPr lang="es-ES" sz="1600" dirty="0"/>
                </a:p>
              </p:txBody>
            </p:sp>
          </mc:Choice>
          <mc:Fallback xmlns="">
            <p:sp>
              <p:nvSpPr>
                <p:cNvPr id="36" name="35 CuadroTexto"/>
                <p:cNvSpPr txBox="1">
                  <a:spLocks noRot="1" noChangeAspect="1" noMove="1" noResize="1" noEditPoints="1" noAdjustHandles="1" noChangeArrowheads="1" noChangeShapeType="1" noTextEdit="1"/>
                </p:cNvSpPr>
                <p:nvPr/>
              </p:nvSpPr>
              <p:spPr>
                <a:xfrm>
                  <a:off x="2406650" y="2783840"/>
                  <a:ext cx="440057" cy="368499"/>
                </a:xfrm>
                <a:prstGeom prst="rect">
                  <a:avLst/>
                </a:prstGeom>
                <a:blipFill rotWithShape="1">
                  <a:blip r:embed="rId7"/>
                  <a:stretch>
                    <a:fillRect t="-13333" r="-1944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7" name="36 CuadroTexto"/>
                <p:cNvSpPr txBox="1"/>
                <p:nvPr/>
              </p:nvSpPr>
              <p:spPr>
                <a:xfrm>
                  <a:off x="1682750" y="3126740"/>
                  <a:ext cx="431272" cy="3684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i="1" smtClean="0">
                                <a:latin typeface="Cambria Math" panose="02040503050406030204" pitchFamily="18" charset="0"/>
                              </a:rPr>
                            </m:ctrlPr>
                          </m:sSubPr>
                          <m:e>
                            <m:acc>
                              <m:accPr>
                                <m:chr m:val="⃗"/>
                                <m:ctrlPr>
                                  <a:rPr lang="es-ES" sz="1600" i="1" smtClean="0">
                                    <a:latin typeface="Cambria Math" panose="02040503050406030204" pitchFamily="18" charset="0"/>
                                  </a:rPr>
                                </m:ctrlPr>
                              </m:accPr>
                              <m:e>
                                <m:r>
                                  <a:rPr lang="es-ES" sz="1600" b="0" i="1" smtClean="0">
                                    <a:latin typeface="Cambria Math"/>
                                  </a:rPr>
                                  <m:t>𝐹</m:t>
                                </m:r>
                              </m:e>
                            </m:acc>
                          </m:e>
                          <m:sub>
                            <m:r>
                              <a:rPr lang="es-ES" sz="1600" b="0" i="1" smtClean="0">
                                <a:latin typeface="Cambria Math"/>
                              </a:rPr>
                              <m:t>4</m:t>
                            </m:r>
                          </m:sub>
                        </m:sSub>
                      </m:oMath>
                    </m:oMathPara>
                  </a14:m>
                  <a:endParaRPr lang="es-ES" sz="1600" dirty="0"/>
                </a:p>
              </p:txBody>
            </p:sp>
          </mc:Choice>
          <mc:Fallback xmlns="">
            <p:sp>
              <p:nvSpPr>
                <p:cNvPr id="37" name="36 CuadroTexto"/>
                <p:cNvSpPr txBox="1">
                  <a:spLocks noRot="1" noChangeAspect="1" noMove="1" noResize="1" noEditPoints="1" noAdjustHandles="1" noChangeArrowheads="1" noChangeShapeType="1" noTextEdit="1"/>
                </p:cNvSpPr>
                <p:nvPr/>
              </p:nvSpPr>
              <p:spPr>
                <a:xfrm>
                  <a:off x="1682750" y="3126740"/>
                  <a:ext cx="431272" cy="368499"/>
                </a:xfrm>
                <a:prstGeom prst="rect">
                  <a:avLst/>
                </a:prstGeom>
                <a:blipFill rotWithShape="1">
                  <a:blip r:embed="rId8"/>
                  <a:stretch>
                    <a:fillRect t="-13333" r="-21127"/>
                  </a:stretch>
                </a:blipFill>
              </p:spPr>
              <p:txBody>
                <a:bodyPr/>
                <a:lstStyle/>
                <a:p>
                  <a:r>
                    <a:rPr lang="es-ES">
                      <a:noFill/>
                    </a:rPr>
                    <a:t> </a:t>
                  </a:r>
                </a:p>
              </p:txBody>
            </p:sp>
          </mc:Fallback>
        </mc:AlternateContent>
      </p:grpSp>
      <p:grpSp>
        <p:nvGrpSpPr>
          <p:cNvPr id="1029" name="1028 Grupo"/>
          <p:cNvGrpSpPr/>
          <p:nvPr/>
        </p:nvGrpSpPr>
        <p:grpSpPr>
          <a:xfrm>
            <a:off x="4927600" y="1640840"/>
            <a:ext cx="3124200" cy="1483360"/>
            <a:chOff x="4927600" y="1640840"/>
            <a:chExt cx="3124200" cy="1483360"/>
          </a:xfrm>
        </p:grpSpPr>
        <p:pic>
          <p:nvPicPr>
            <p:cNvPr id="38" name="Picture 2"/>
            <p:cNvPicPr>
              <a:picLocks noChangeAspect="1" noChangeArrowheads="1"/>
            </p:cNvPicPr>
            <p:nvPr/>
          </p:nvPicPr>
          <p:blipFill>
            <a:blip r:embed="rId3">
              <a:clrChange>
                <a:clrFrom>
                  <a:srgbClr val="000000"/>
                </a:clrFrom>
                <a:clrTo>
                  <a:srgbClr val="000000">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927600" y="2425700"/>
              <a:ext cx="698500" cy="69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 name="Picture 2"/>
            <p:cNvPicPr>
              <a:picLocks noChangeAspect="1" noChangeArrowheads="1"/>
            </p:cNvPicPr>
            <p:nvPr/>
          </p:nvPicPr>
          <p:blipFill>
            <a:blip r:embed="rId3">
              <a:clrChange>
                <a:clrFrom>
                  <a:srgbClr val="000000"/>
                </a:clrFrom>
                <a:clrTo>
                  <a:srgbClr val="000000">
                    <a:alpha val="0"/>
                  </a:srgbClr>
                </a:clrTo>
              </a:clrChange>
              <a:duotone>
                <a:schemeClr val="accent3">
                  <a:shade val="45000"/>
                  <a:satMod val="135000"/>
                </a:schemeClr>
                <a:prstClr val="white"/>
              </a:duotone>
              <a:lum bright="40000" contrast="-40000"/>
              <a:extLst>
                <a:ext uri="{28A0092B-C50C-407E-A947-70E740481C1C}">
                  <a14:useLocalDpi xmlns:a14="http://schemas.microsoft.com/office/drawing/2010/main" val="0"/>
                </a:ext>
              </a:extLst>
            </a:blip>
            <a:srcRect/>
            <a:stretch>
              <a:fillRect/>
            </a:stretch>
          </p:blipFill>
          <p:spPr bwMode="auto">
            <a:xfrm>
              <a:off x="7353300" y="1917700"/>
              <a:ext cx="698500" cy="69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0" name="39 Conector recto de flecha"/>
            <p:cNvCxnSpPr/>
            <p:nvPr/>
          </p:nvCxnSpPr>
          <p:spPr>
            <a:xfrm flipV="1">
              <a:off x="5245100" y="2260600"/>
              <a:ext cx="2489200" cy="508000"/>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2" name="41 Conector recto de flecha"/>
            <p:cNvCxnSpPr/>
            <p:nvPr/>
          </p:nvCxnSpPr>
          <p:spPr>
            <a:xfrm flipV="1">
              <a:off x="5270500" y="2032000"/>
              <a:ext cx="1498600" cy="723900"/>
            </a:xfrm>
            <a:prstGeom prst="straightConnector1">
              <a:avLst/>
            </a:prstGeom>
            <a:ln w="3810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5" name="44 CuadroTexto"/>
                <p:cNvSpPr txBox="1"/>
                <p:nvPr/>
              </p:nvSpPr>
              <p:spPr>
                <a:xfrm>
                  <a:off x="6826250" y="2021840"/>
                  <a:ext cx="46647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i="1" smtClean="0">
                            <a:latin typeface="Cambria Math"/>
                            <a:ea typeface="Cambria Math"/>
                          </a:rPr>
                          <m:t>∆</m:t>
                        </m:r>
                        <m:acc>
                          <m:accPr>
                            <m:chr m:val="⃗"/>
                            <m:ctrlPr>
                              <a:rPr lang="es-ES" sz="1600" i="1" smtClean="0">
                                <a:latin typeface="Cambria Math" panose="02040503050406030204" pitchFamily="18" charset="0"/>
                                <a:ea typeface="Cambria Math"/>
                              </a:rPr>
                            </m:ctrlPr>
                          </m:accPr>
                          <m:e>
                            <m:r>
                              <a:rPr lang="es-ES" sz="1600" b="0" i="1" smtClean="0">
                                <a:latin typeface="Cambria Math"/>
                                <a:ea typeface="Cambria Math"/>
                              </a:rPr>
                              <m:t>𝑟</m:t>
                            </m:r>
                          </m:e>
                        </m:acc>
                      </m:oMath>
                    </m:oMathPara>
                  </a14:m>
                  <a:endParaRPr lang="es-ES" sz="1600" dirty="0"/>
                </a:p>
              </p:txBody>
            </p:sp>
          </mc:Choice>
          <mc:Fallback xmlns="">
            <p:sp>
              <p:nvSpPr>
                <p:cNvPr id="45" name="44 CuadroTexto"/>
                <p:cNvSpPr txBox="1">
                  <a:spLocks noRot="1" noChangeAspect="1" noMove="1" noResize="1" noEditPoints="1" noAdjustHandles="1" noChangeArrowheads="1" noChangeShapeType="1" noTextEdit="1"/>
                </p:cNvSpPr>
                <p:nvPr/>
              </p:nvSpPr>
              <p:spPr>
                <a:xfrm>
                  <a:off x="6826250" y="2021840"/>
                  <a:ext cx="466474" cy="338554"/>
                </a:xfrm>
                <a:prstGeom prst="rect">
                  <a:avLst/>
                </a:prstGeom>
                <a:blipFill rotWithShape="1">
                  <a:blip r:embed="rId9"/>
                  <a:stretch>
                    <a:fillRect t="-12727" r="-3947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7" name="46 CuadroTexto"/>
                <p:cNvSpPr txBox="1"/>
                <p:nvPr/>
              </p:nvSpPr>
              <p:spPr>
                <a:xfrm rot="20471539">
                  <a:off x="6064248" y="1640840"/>
                  <a:ext cx="1164358" cy="3684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i="1" smtClean="0">
                                <a:latin typeface="Cambria Math" panose="02040503050406030204" pitchFamily="18" charset="0"/>
                              </a:rPr>
                            </m:ctrlPr>
                          </m:sSubPr>
                          <m:e>
                            <m:acc>
                              <m:accPr>
                                <m:chr m:val="⃗"/>
                                <m:ctrlPr>
                                  <a:rPr lang="es-ES" sz="1600" i="1" smtClean="0">
                                    <a:latin typeface="Cambria Math" panose="02040503050406030204" pitchFamily="18" charset="0"/>
                                  </a:rPr>
                                </m:ctrlPr>
                              </m:accPr>
                              <m:e>
                                <m:r>
                                  <a:rPr lang="es-ES" sz="1600" b="0" i="1" smtClean="0">
                                    <a:latin typeface="Cambria Math"/>
                                  </a:rPr>
                                  <m:t>𝐹</m:t>
                                </m:r>
                              </m:e>
                            </m:acc>
                          </m:e>
                          <m:sub>
                            <m:r>
                              <a:rPr lang="es-ES" sz="1600" b="0" i="1" smtClean="0">
                                <a:latin typeface="Cambria Math"/>
                              </a:rPr>
                              <m:t>𝑅𝑒𝑠𝑢𝑙𝑡𝑎𝑛𝑡𝑒</m:t>
                            </m:r>
                          </m:sub>
                        </m:sSub>
                      </m:oMath>
                    </m:oMathPara>
                  </a14:m>
                  <a:endParaRPr lang="es-ES" sz="1600" dirty="0"/>
                </a:p>
              </p:txBody>
            </p:sp>
          </mc:Choice>
          <mc:Fallback xmlns="">
            <p:sp>
              <p:nvSpPr>
                <p:cNvPr id="47" name="46 CuadroTexto"/>
                <p:cNvSpPr txBox="1">
                  <a:spLocks noRot="1" noChangeAspect="1" noMove="1" noResize="1" noEditPoints="1" noAdjustHandles="1" noChangeArrowheads="1" noChangeShapeType="1" noTextEdit="1"/>
                </p:cNvSpPr>
                <p:nvPr/>
              </p:nvSpPr>
              <p:spPr>
                <a:xfrm rot="20471539">
                  <a:off x="6064248" y="1640840"/>
                  <a:ext cx="1164358" cy="368499"/>
                </a:xfrm>
                <a:prstGeom prst="rect">
                  <a:avLst/>
                </a:prstGeom>
                <a:blipFill rotWithShape="1">
                  <a:blip r:embed="rId10"/>
                  <a:stretch>
                    <a:fillRect/>
                  </a:stretch>
                </a:blipFill>
              </p:spPr>
              <p:txBody>
                <a:bodyPr/>
                <a:lstStyle/>
                <a:p>
                  <a:r>
                    <a:rPr lang="es-ES">
                      <a:noFill/>
                    </a:rPr>
                    <a:t> </a:t>
                  </a:r>
                </a:p>
              </p:txBody>
            </p:sp>
          </mc:Fallback>
        </mc:AlternateContent>
        <p:sp>
          <p:nvSpPr>
            <p:cNvPr id="1027" name="1026 Arco"/>
            <p:cNvSpPr/>
            <p:nvPr/>
          </p:nvSpPr>
          <p:spPr>
            <a:xfrm rot="2295008">
              <a:off x="5698435" y="2421935"/>
              <a:ext cx="286569" cy="325567"/>
            </a:xfrm>
            <a:prstGeom prst="arc">
              <a:avLst>
                <a:gd name="adj1" fmla="val 16200000"/>
                <a:gd name="adj2" fmla="val 19500331"/>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52" name="51 CuadroTexto"/>
                <p:cNvSpPr txBox="1"/>
                <p:nvPr/>
              </p:nvSpPr>
              <p:spPr>
                <a:xfrm>
                  <a:off x="5937250" y="2275840"/>
                  <a:ext cx="372025"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ea typeface="Cambria Math"/>
                          </a:rPr>
                          <m:t>𝛼</m:t>
                        </m:r>
                      </m:oMath>
                    </m:oMathPara>
                  </a14:m>
                  <a:endParaRPr lang="es-ES" sz="1600" dirty="0"/>
                </a:p>
              </p:txBody>
            </p:sp>
          </mc:Choice>
          <mc:Fallback xmlns="">
            <p:sp>
              <p:nvSpPr>
                <p:cNvPr id="52" name="51 CuadroTexto"/>
                <p:cNvSpPr txBox="1">
                  <a:spLocks noRot="1" noChangeAspect="1" noMove="1" noResize="1" noEditPoints="1" noAdjustHandles="1" noChangeArrowheads="1" noChangeShapeType="1" noTextEdit="1"/>
                </p:cNvSpPr>
                <p:nvPr/>
              </p:nvSpPr>
              <p:spPr>
                <a:xfrm>
                  <a:off x="5937250" y="2275840"/>
                  <a:ext cx="372025" cy="338554"/>
                </a:xfrm>
                <a:prstGeom prst="rect">
                  <a:avLst/>
                </a:prstGeom>
                <a:blipFill rotWithShape="1">
                  <a:blip r:embed="rId11"/>
                  <a:stretch>
                    <a:fillRect/>
                  </a:stretch>
                </a:blipFill>
              </p:spPr>
              <p:txBody>
                <a:bodyPr/>
                <a:lstStyle/>
                <a:p>
                  <a:r>
                    <a:rPr lang="es-ES">
                      <a:noFill/>
                    </a:rPr>
                    <a:t> </a:t>
                  </a:r>
                </a:p>
              </p:txBody>
            </p:sp>
          </mc:Fallback>
        </mc:AlternateContent>
      </p:grpSp>
      <p:sp>
        <p:nvSpPr>
          <p:cNvPr id="1030" name="1029 CuadroTexto"/>
          <p:cNvSpPr txBox="1"/>
          <p:nvPr/>
        </p:nvSpPr>
        <p:spPr>
          <a:xfrm>
            <a:off x="508000" y="3619500"/>
            <a:ext cx="8077200" cy="923330"/>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Cuando sobre un cuerpo actúan varias fuerzas, el trabajo realizado por dichas fuerzas al desplazar el cuerpo es el mismo que el que realiza la resultante de todas ellas.</a:t>
            </a:r>
            <a:endParaRPr lang="es-ES" dirty="0"/>
          </a:p>
        </p:txBody>
      </p:sp>
      <mc:AlternateContent xmlns:mc="http://schemas.openxmlformats.org/markup-compatibility/2006" xmlns:a14="http://schemas.microsoft.com/office/drawing/2010/main">
        <mc:Choice Requires="a14">
          <p:sp>
            <p:nvSpPr>
              <p:cNvPr id="1031" name="1030 CuadroTexto"/>
              <p:cNvSpPr txBox="1"/>
              <p:nvPr/>
            </p:nvSpPr>
            <p:spPr>
              <a:xfrm>
                <a:off x="666750" y="4815840"/>
                <a:ext cx="6544997" cy="40293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𝑊</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𝑊</m:t>
                          </m:r>
                        </m:e>
                        <m:sub>
                          <m:r>
                            <a:rPr lang="es-ES" b="0" i="1" smtClean="0">
                              <a:latin typeface="Cambria Math"/>
                            </a:rPr>
                            <m:t>1</m:t>
                          </m:r>
                        </m:sub>
                      </m:sSub>
                      <m:r>
                        <a:rPr lang="es-ES" b="0" i="1" smtClean="0">
                          <a:latin typeface="Cambria Math"/>
                        </a:rPr>
                        <m:t>+</m:t>
                      </m:r>
                      <m:sSub>
                        <m:sSubPr>
                          <m:ctrlPr>
                            <a:rPr lang="es-ES" i="1">
                              <a:latin typeface="Cambria Math" panose="02040503050406030204" pitchFamily="18" charset="0"/>
                            </a:rPr>
                          </m:ctrlPr>
                        </m:sSubPr>
                        <m:e>
                          <m:r>
                            <a:rPr lang="es-ES" i="1">
                              <a:latin typeface="Cambria Math"/>
                            </a:rPr>
                            <m:t>𝑊</m:t>
                          </m:r>
                        </m:e>
                        <m:sub>
                          <m:r>
                            <a:rPr lang="es-ES" b="0" i="1" smtClean="0">
                              <a:latin typeface="Cambria Math"/>
                            </a:rPr>
                            <m:t>2</m:t>
                          </m:r>
                        </m:sub>
                      </m:sSub>
                      <m:r>
                        <a:rPr lang="es-ES" b="0" i="1" smtClean="0">
                          <a:latin typeface="Cambria Math"/>
                        </a:rPr>
                        <m:t>+</m:t>
                      </m:r>
                      <m:sSub>
                        <m:sSubPr>
                          <m:ctrlPr>
                            <a:rPr lang="es-ES" i="1">
                              <a:latin typeface="Cambria Math" panose="02040503050406030204" pitchFamily="18" charset="0"/>
                            </a:rPr>
                          </m:ctrlPr>
                        </m:sSubPr>
                        <m:e>
                          <m:r>
                            <a:rPr lang="es-ES" i="1">
                              <a:latin typeface="Cambria Math"/>
                            </a:rPr>
                            <m:t>𝑊</m:t>
                          </m:r>
                        </m:e>
                        <m:sub>
                          <m:r>
                            <a:rPr lang="es-ES" b="0" i="1" smtClean="0">
                              <a:latin typeface="Cambria Math"/>
                            </a:rPr>
                            <m:t>3</m:t>
                          </m:r>
                        </m:sub>
                      </m:sSub>
                      <m:r>
                        <a:rPr lang="es-ES" b="0" i="1" smtClean="0">
                          <a:latin typeface="Cambria Math"/>
                        </a:rPr>
                        <m:t>+</m:t>
                      </m:r>
                      <m:sSub>
                        <m:sSubPr>
                          <m:ctrlPr>
                            <a:rPr lang="es-ES" i="1">
                              <a:latin typeface="Cambria Math" panose="02040503050406030204" pitchFamily="18" charset="0"/>
                            </a:rPr>
                          </m:ctrlPr>
                        </m:sSubPr>
                        <m:e>
                          <m:r>
                            <a:rPr lang="es-ES" i="1">
                              <a:latin typeface="Cambria Math"/>
                            </a:rPr>
                            <m:t>𝑊</m:t>
                          </m:r>
                        </m:e>
                        <m:sub>
                          <m:r>
                            <a:rPr lang="es-ES" b="0" i="1" smtClean="0">
                              <a:latin typeface="Cambria Math"/>
                            </a:rPr>
                            <m:t>4</m:t>
                          </m:r>
                        </m:sub>
                      </m:sSub>
                      <m:r>
                        <a:rPr lang="es-ES" b="0" i="1" smtClean="0">
                          <a:latin typeface="Cambria Math"/>
                        </a:rPr>
                        <m:t>=</m:t>
                      </m:r>
                      <m:sSub>
                        <m:sSubPr>
                          <m:ctrlPr>
                            <a:rPr lang="es-ES" b="0" i="1" smtClean="0">
                              <a:latin typeface="Cambria Math" panose="02040503050406030204" pitchFamily="18" charset="0"/>
                            </a:rPr>
                          </m:ctrlPr>
                        </m:sSubPr>
                        <m:e>
                          <m:acc>
                            <m:accPr>
                              <m:chr m:val="⃗"/>
                              <m:ctrlPr>
                                <a:rPr lang="es-ES" b="0" i="1" smtClean="0">
                                  <a:latin typeface="Cambria Math" panose="02040503050406030204" pitchFamily="18" charset="0"/>
                                </a:rPr>
                              </m:ctrlPr>
                            </m:accPr>
                            <m:e>
                              <m:r>
                                <a:rPr lang="es-ES" b="0" i="1" smtClean="0">
                                  <a:latin typeface="Cambria Math"/>
                                </a:rPr>
                                <m:t>𝐹</m:t>
                              </m:r>
                            </m:e>
                          </m:acc>
                        </m:e>
                        <m:sub>
                          <m:r>
                            <a:rPr lang="es-ES" b="0" i="1" smtClean="0">
                              <a:latin typeface="Cambria Math"/>
                            </a:rPr>
                            <m:t>1</m:t>
                          </m:r>
                        </m:sub>
                      </m:sSub>
                      <m:r>
                        <a:rPr lang="es-ES" b="0" i="1" smtClean="0">
                          <a:latin typeface="Cambria Math"/>
                        </a:rPr>
                        <m:t>·</m:t>
                      </m:r>
                      <m:r>
                        <a:rPr lang="es-ES" b="0" i="1" smtClean="0">
                          <a:latin typeface="Cambria Math"/>
                          <a:ea typeface="Cambria Math"/>
                        </a:rPr>
                        <m:t>∆</m:t>
                      </m:r>
                      <m:acc>
                        <m:accPr>
                          <m:chr m:val="⃗"/>
                          <m:ctrlPr>
                            <a:rPr lang="es-ES" b="0" i="1" smtClean="0">
                              <a:latin typeface="Cambria Math" panose="02040503050406030204" pitchFamily="18" charset="0"/>
                              <a:ea typeface="Cambria Math"/>
                            </a:rPr>
                          </m:ctrlPr>
                        </m:accPr>
                        <m:e>
                          <m:r>
                            <a:rPr lang="es-ES" b="0" i="1" smtClean="0">
                              <a:latin typeface="Cambria Math"/>
                              <a:ea typeface="Cambria Math"/>
                            </a:rPr>
                            <m:t>𝑟</m:t>
                          </m:r>
                        </m:e>
                      </m:acc>
                      <m:r>
                        <a:rPr lang="es-ES" b="0" i="1" smtClean="0">
                          <a:latin typeface="Cambria Math"/>
                        </a:rPr>
                        <m:t>+</m:t>
                      </m:r>
                      <m:sSub>
                        <m:sSubPr>
                          <m:ctrlPr>
                            <a:rPr lang="es-ES" i="1">
                              <a:latin typeface="Cambria Math" panose="02040503050406030204" pitchFamily="18" charset="0"/>
                            </a:rPr>
                          </m:ctrlPr>
                        </m:sSubPr>
                        <m:e>
                          <m:acc>
                            <m:accPr>
                              <m:chr m:val="⃗"/>
                              <m:ctrlPr>
                                <a:rPr lang="es-ES" i="1">
                                  <a:latin typeface="Cambria Math" panose="02040503050406030204" pitchFamily="18" charset="0"/>
                                </a:rPr>
                              </m:ctrlPr>
                            </m:accPr>
                            <m:e>
                              <m:r>
                                <a:rPr lang="es-ES" i="1">
                                  <a:latin typeface="Cambria Math"/>
                                </a:rPr>
                                <m:t>𝐹</m:t>
                              </m:r>
                            </m:e>
                          </m:acc>
                        </m:e>
                        <m:sub>
                          <m:r>
                            <a:rPr lang="es-ES" b="0" i="1" smtClean="0">
                              <a:latin typeface="Cambria Math"/>
                            </a:rPr>
                            <m:t>2</m:t>
                          </m:r>
                        </m:sub>
                      </m:sSub>
                      <m:r>
                        <a:rPr lang="es-ES" i="1">
                          <a:latin typeface="Cambria Math"/>
                        </a:rPr>
                        <m:t>·</m:t>
                      </m:r>
                      <m:r>
                        <a:rPr lang="es-ES" i="1">
                          <a:latin typeface="Cambria Math"/>
                          <a:ea typeface="Cambria Math"/>
                        </a:rPr>
                        <m:t>∆</m:t>
                      </m:r>
                      <m:acc>
                        <m:accPr>
                          <m:chr m:val="⃗"/>
                          <m:ctrlPr>
                            <a:rPr lang="es-ES" i="1">
                              <a:latin typeface="Cambria Math" panose="02040503050406030204" pitchFamily="18" charset="0"/>
                              <a:ea typeface="Cambria Math"/>
                            </a:rPr>
                          </m:ctrlPr>
                        </m:accPr>
                        <m:e>
                          <m:r>
                            <a:rPr lang="es-ES" i="1">
                              <a:latin typeface="Cambria Math"/>
                              <a:ea typeface="Cambria Math"/>
                            </a:rPr>
                            <m:t>𝑟</m:t>
                          </m:r>
                        </m:e>
                      </m:acc>
                      <m:r>
                        <a:rPr lang="es-ES" b="0" i="1" smtClean="0">
                          <a:latin typeface="Cambria Math"/>
                          <a:ea typeface="Cambria Math"/>
                        </a:rPr>
                        <m:t>+</m:t>
                      </m:r>
                      <m:sSub>
                        <m:sSubPr>
                          <m:ctrlPr>
                            <a:rPr lang="es-ES" i="1">
                              <a:latin typeface="Cambria Math" panose="02040503050406030204" pitchFamily="18" charset="0"/>
                            </a:rPr>
                          </m:ctrlPr>
                        </m:sSubPr>
                        <m:e>
                          <m:acc>
                            <m:accPr>
                              <m:chr m:val="⃗"/>
                              <m:ctrlPr>
                                <a:rPr lang="es-ES" i="1">
                                  <a:latin typeface="Cambria Math" panose="02040503050406030204" pitchFamily="18" charset="0"/>
                                </a:rPr>
                              </m:ctrlPr>
                            </m:accPr>
                            <m:e>
                              <m:r>
                                <a:rPr lang="es-ES" i="1">
                                  <a:latin typeface="Cambria Math"/>
                                </a:rPr>
                                <m:t>𝐹</m:t>
                              </m:r>
                            </m:e>
                          </m:acc>
                        </m:e>
                        <m:sub>
                          <m:r>
                            <a:rPr lang="es-ES" b="0" i="1" smtClean="0">
                              <a:latin typeface="Cambria Math"/>
                            </a:rPr>
                            <m:t>3</m:t>
                          </m:r>
                        </m:sub>
                      </m:sSub>
                      <m:r>
                        <a:rPr lang="es-ES" i="1">
                          <a:latin typeface="Cambria Math"/>
                        </a:rPr>
                        <m:t>·</m:t>
                      </m:r>
                      <m:r>
                        <a:rPr lang="es-ES" i="1">
                          <a:latin typeface="Cambria Math"/>
                          <a:ea typeface="Cambria Math"/>
                        </a:rPr>
                        <m:t>∆</m:t>
                      </m:r>
                      <m:acc>
                        <m:accPr>
                          <m:chr m:val="⃗"/>
                          <m:ctrlPr>
                            <a:rPr lang="es-ES" i="1">
                              <a:latin typeface="Cambria Math" panose="02040503050406030204" pitchFamily="18" charset="0"/>
                              <a:ea typeface="Cambria Math"/>
                            </a:rPr>
                          </m:ctrlPr>
                        </m:accPr>
                        <m:e>
                          <m:r>
                            <a:rPr lang="es-ES" i="1">
                              <a:latin typeface="Cambria Math"/>
                              <a:ea typeface="Cambria Math"/>
                            </a:rPr>
                            <m:t>𝑟</m:t>
                          </m:r>
                        </m:e>
                      </m:acc>
                      <m:r>
                        <a:rPr lang="es-ES" b="0" i="1" smtClean="0">
                          <a:latin typeface="Cambria Math"/>
                          <a:ea typeface="Cambria Math"/>
                        </a:rPr>
                        <m:t>+</m:t>
                      </m:r>
                      <m:sSub>
                        <m:sSubPr>
                          <m:ctrlPr>
                            <a:rPr lang="es-ES" i="1">
                              <a:latin typeface="Cambria Math" panose="02040503050406030204" pitchFamily="18" charset="0"/>
                            </a:rPr>
                          </m:ctrlPr>
                        </m:sSubPr>
                        <m:e>
                          <m:acc>
                            <m:accPr>
                              <m:chr m:val="⃗"/>
                              <m:ctrlPr>
                                <a:rPr lang="es-ES" i="1">
                                  <a:latin typeface="Cambria Math" panose="02040503050406030204" pitchFamily="18" charset="0"/>
                                </a:rPr>
                              </m:ctrlPr>
                            </m:accPr>
                            <m:e>
                              <m:r>
                                <a:rPr lang="es-ES" i="1">
                                  <a:latin typeface="Cambria Math"/>
                                </a:rPr>
                                <m:t>𝐹</m:t>
                              </m:r>
                            </m:e>
                          </m:acc>
                        </m:e>
                        <m:sub>
                          <m:r>
                            <a:rPr lang="es-ES" b="0" i="1" smtClean="0">
                              <a:latin typeface="Cambria Math"/>
                            </a:rPr>
                            <m:t>4</m:t>
                          </m:r>
                        </m:sub>
                      </m:sSub>
                      <m:r>
                        <a:rPr lang="es-ES" i="1">
                          <a:latin typeface="Cambria Math"/>
                        </a:rPr>
                        <m:t>·</m:t>
                      </m:r>
                      <m:r>
                        <a:rPr lang="es-ES" i="1">
                          <a:latin typeface="Cambria Math"/>
                          <a:ea typeface="Cambria Math"/>
                        </a:rPr>
                        <m:t>∆</m:t>
                      </m:r>
                      <m:acc>
                        <m:accPr>
                          <m:chr m:val="⃗"/>
                          <m:ctrlPr>
                            <a:rPr lang="es-ES" i="1">
                              <a:latin typeface="Cambria Math" panose="02040503050406030204" pitchFamily="18" charset="0"/>
                              <a:ea typeface="Cambria Math"/>
                            </a:rPr>
                          </m:ctrlPr>
                        </m:accPr>
                        <m:e>
                          <m:r>
                            <a:rPr lang="es-ES" i="1">
                              <a:latin typeface="Cambria Math"/>
                              <a:ea typeface="Cambria Math"/>
                            </a:rPr>
                            <m:t>𝑟</m:t>
                          </m:r>
                        </m:e>
                      </m:acc>
                    </m:oMath>
                  </m:oMathPara>
                </a14:m>
                <a:endParaRPr lang="es-ES" dirty="0"/>
              </a:p>
            </p:txBody>
          </p:sp>
        </mc:Choice>
        <mc:Fallback xmlns="">
          <p:sp>
            <p:nvSpPr>
              <p:cNvPr id="1031" name="1030 CuadroTexto"/>
              <p:cNvSpPr txBox="1">
                <a:spLocks noRot="1" noChangeAspect="1" noMove="1" noResize="1" noEditPoints="1" noAdjustHandles="1" noChangeArrowheads="1" noChangeShapeType="1" noTextEdit="1"/>
              </p:cNvSpPr>
              <p:nvPr/>
            </p:nvSpPr>
            <p:spPr>
              <a:xfrm>
                <a:off x="666750" y="4815840"/>
                <a:ext cx="6544997" cy="402931"/>
              </a:xfrm>
              <a:prstGeom prst="rect">
                <a:avLst/>
              </a:prstGeom>
              <a:blipFill rotWithShape="1">
                <a:blip r:embed="rId12"/>
                <a:stretch>
                  <a:fillRect t="-21212" r="-2886" b="-151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7" name="56 CuadroTexto"/>
              <p:cNvSpPr txBox="1"/>
              <p:nvPr/>
            </p:nvSpPr>
            <p:spPr>
              <a:xfrm>
                <a:off x="463550" y="5565140"/>
                <a:ext cx="4751044" cy="40293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𝑊</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m:t>
                          </m:r>
                          <m:acc>
                            <m:accPr>
                              <m:chr m:val="⃗"/>
                              <m:ctrlPr>
                                <a:rPr lang="es-ES" b="0" i="1" smtClean="0">
                                  <a:latin typeface="Cambria Math" panose="02040503050406030204" pitchFamily="18" charset="0"/>
                                </a:rPr>
                              </m:ctrlPr>
                            </m:accPr>
                            <m:e>
                              <m:r>
                                <a:rPr lang="es-ES" b="0" i="1" smtClean="0">
                                  <a:latin typeface="Cambria Math"/>
                                </a:rPr>
                                <m:t>𝐹</m:t>
                              </m:r>
                            </m:e>
                          </m:acc>
                        </m:e>
                        <m:sub>
                          <m:r>
                            <a:rPr lang="es-ES" b="0" i="1" smtClean="0">
                              <a:latin typeface="Cambria Math"/>
                            </a:rPr>
                            <m:t>1</m:t>
                          </m:r>
                        </m:sub>
                      </m:sSub>
                      <m:r>
                        <a:rPr lang="es-ES" b="0" i="1" smtClean="0">
                          <a:latin typeface="Cambria Math"/>
                        </a:rPr>
                        <m:t>+</m:t>
                      </m:r>
                      <m:sSub>
                        <m:sSubPr>
                          <m:ctrlPr>
                            <a:rPr lang="es-ES" i="1">
                              <a:latin typeface="Cambria Math" panose="02040503050406030204" pitchFamily="18" charset="0"/>
                            </a:rPr>
                          </m:ctrlPr>
                        </m:sSubPr>
                        <m:e>
                          <m:acc>
                            <m:accPr>
                              <m:chr m:val="⃗"/>
                              <m:ctrlPr>
                                <a:rPr lang="es-ES" i="1">
                                  <a:latin typeface="Cambria Math" panose="02040503050406030204" pitchFamily="18" charset="0"/>
                                </a:rPr>
                              </m:ctrlPr>
                            </m:accPr>
                            <m:e>
                              <m:r>
                                <a:rPr lang="es-ES" i="1">
                                  <a:latin typeface="Cambria Math"/>
                                </a:rPr>
                                <m:t>𝐹</m:t>
                              </m:r>
                            </m:e>
                          </m:acc>
                        </m:e>
                        <m:sub>
                          <m:r>
                            <a:rPr lang="es-ES" b="0" i="1" smtClean="0">
                              <a:latin typeface="Cambria Math"/>
                            </a:rPr>
                            <m:t>2</m:t>
                          </m:r>
                        </m:sub>
                      </m:sSub>
                      <m:r>
                        <a:rPr lang="es-ES" b="0" i="1" smtClean="0">
                          <a:latin typeface="Cambria Math"/>
                          <a:ea typeface="Cambria Math"/>
                        </a:rPr>
                        <m:t>+</m:t>
                      </m:r>
                      <m:sSub>
                        <m:sSubPr>
                          <m:ctrlPr>
                            <a:rPr lang="es-ES" i="1">
                              <a:latin typeface="Cambria Math" panose="02040503050406030204" pitchFamily="18" charset="0"/>
                            </a:rPr>
                          </m:ctrlPr>
                        </m:sSubPr>
                        <m:e>
                          <m:acc>
                            <m:accPr>
                              <m:chr m:val="⃗"/>
                              <m:ctrlPr>
                                <a:rPr lang="es-ES" i="1">
                                  <a:latin typeface="Cambria Math" panose="02040503050406030204" pitchFamily="18" charset="0"/>
                                </a:rPr>
                              </m:ctrlPr>
                            </m:accPr>
                            <m:e>
                              <m:r>
                                <a:rPr lang="es-ES" i="1">
                                  <a:latin typeface="Cambria Math"/>
                                </a:rPr>
                                <m:t>𝐹</m:t>
                              </m:r>
                            </m:e>
                          </m:acc>
                        </m:e>
                        <m:sub>
                          <m:r>
                            <a:rPr lang="es-ES" b="0" i="1" smtClean="0">
                              <a:latin typeface="Cambria Math"/>
                            </a:rPr>
                            <m:t>3</m:t>
                          </m:r>
                        </m:sub>
                      </m:sSub>
                      <m:r>
                        <a:rPr lang="es-ES" b="0" i="1" smtClean="0">
                          <a:latin typeface="Cambria Math"/>
                        </a:rPr>
                        <m:t>+</m:t>
                      </m:r>
                      <m:sSub>
                        <m:sSubPr>
                          <m:ctrlPr>
                            <a:rPr lang="es-ES" i="1">
                              <a:latin typeface="Cambria Math" panose="02040503050406030204" pitchFamily="18" charset="0"/>
                            </a:rPr>
                          </m:ctrlPr>
                        </m:sSubPr>
                        <m:e>
                          <m:acc>
                            <m:accPr>
                              <m:chr m:val="⃗"/>
                              <m:ctrlPr>
                                <a:rPr lang="es-ES" i="1">
                                  <a:latin typeface="Cambria Math" panose="02040503050406030204" pitchFamily="18" charset="0"/>
                                </a:rPr>
                              </m:ctrlPr>
                            </m:accPr>
                            <m:e>
                              <m:r>
                                <a:rPr lang="es-ES" i="1">
                                  <a:latin typeface="Cambria Math"/>
                                </a:rPr>
                                <m:t>𝐹</m:t>
                              </m:r>
                            </m:e>
                          </m:acc>
                        </m:e>
                        <m:sub>
                          <m:r>
                            <a:rPr lang="es-ES" b="0" i="1" smtClean="0">
                              <a:latin typeface="Cambria Math"/>
                            </a:rPr>
                            <m:t>4</m:t>
                          </m:r>
                        </m:sub>
                      </m:sSub>
                      <m:r>
                        <a:rPr lang="es-ES" b="0" i="1" smtClean="0">
                          <a:latin typeface="Cambria Math"/>
                        </a:rPr>
                        <m:t>)</m:t>
                      </m:r>
                      <m:r>
                        <a:rPr lang="es-ES" i="1">
                          <a:latin typeface="Cambria Math"/>
                        </a:rPr>
                        <m:t>·</m:t>
                      </m:r>
                      <m:r>
                        <a:rPr lang="es-ES" i="1">
                          <a:latin typeface="Cambria Math"/>
                          <a:ea typeface="Cambria Math"/>
                        </a:rPr>
                        <m:t>∆</m:t>
                      </m:r>
                      <m:acc>
                        <m:accPr>
                          <m:chr m:val="⃗"/>
                          <m:ctrlPr>
                            <a:rPr lang="es-ES" i="1">
                              <a:latin typeface="Cambria Math" panose="02040503050406030204" pitchFamily="18" charset="0"/>
                              <a:ea typeface="Cambria Math"/>
                            </a:rPr>
                          </m:ctrlPr>
                        </m:accPr>
                        <m:e>
                          <m:r>
                            <a:rPr lang="es-ES" i="1">
                              <a:latin typeface="Cambria Math"/>
                              <a:ea typeface="Cambria Math"/>
                            </a:rPr>
                            <m:t>𝑟</m:t>
                          </m:r>
                        </m:e>
                      </m:acc>
                      <m:r>
                        <a:rPr lang="es-ES" b="0" i="1" smtClean="0">
                          <a:latin typeface="Cambria Math"/>
                          <a:ea typeface="Cambria Math"/>
                        </a:rPr>
                        <m:t>=</m:t>
                      </m:r>
                      <m:sSub>
                        <m:sSubPr>
                          <m:ctrlPr>
                            <a:rPr lang="es-ES" b="0" i="1" smtClean="0">
                              <a:latin typeface="Cambria Math" panose="02040503050406030204" pitchFamily="18" charset="0"/>
                              <a:ea typeface="Cambria Math"/>
                            </a:rPr>
                          </m:ctrlPr>
                        </m:sSubPr>
                        <m:e>
                          <m:acc>
                            <m:accPr>
                              <m:chr m:val="⃗"/>
                              <m:ctrlPr>
                                <a:rPr lang="es-ES" b="0" i="1" smtClean="0">
                                  <a:latin typeface="Cambria Math" panose="02040503050406030204" pitchFamily="18" charset="0"/>
                                  <a:ea typeface="Cambria Math"/>
                                </a:rPr>
                              </m:ctrlPr>
                            </m:accPr>
                            <m:e>
                              <m:r>
                                <a:rPr lang="es-ES" b="0" i="1" smtClean="0">
                                  <a:latin typeface="Cambria Math"/>
                                  <a:ea typeface="Cambria Math"/>
                                </a:rPr>
                                <m:t>𝐹</m:t>
                              </m:r>
                            </m:e>
                          </m:acc>
                        </m:e>
                        <m:sub>
                          <m:r>
                            <a:rPr lang="es-ES" b="0" i="1" smtClean="0">
                              <a:latin typeface="Cambria Math"/>
                              <a:ea typeface="Cambria Math"/>
                            </a:rPr>
                            <m:t>𝑅𝑒𝑠𝑢𝑙𝑡𝑎𝑛𝑡𝑒</m:t>
                          </m:r>
                        </m:sub>
                      </m:sSub>
                      <m:r>
                        <a:rPr lang="es-ES" b="0" i="1" smtClean="0">
                          <a:latin typeface="Cambria Math"/>
                          <a:ea typeface="Cambria Math"/>
                        </a:rPr>
                        <m:t>·∆</m:t>
                      </m:r>
                      <m:acc>
                        <m:accPr>
                          <m:chr m:val="⃗"/>
                          <m:ctrlPr>
                            <a:rPr lang="es-ES" b="0" i="1" smtClean="0">
                              <a:latin typeface="Cambria Math" panose="02040503050406030204" pitchFamily="18" charset="0"/>
                              <a:ea typeface="Cambria Math"/>
                            </a:rPr>
                          </m:ctrlPr>
                        </m:accPr>
                        <m:e>
                          <m:r>
                            <a:rPr lang="es-ES" b="0" i="1" smtClean="0">
                              <a:latin typeface="Cambria Math"/>
                              <a:ea typeface="Cambria Math"/>
                            </a:rPr>
                            <m:t>𝑟</m:t>
                          </m:r>
                        </m:e>
                      </m:acc>
                    </m:oMath>
                  </m:oMathPara>
                </a14:m>
                <a:endParaRPr lang="es-ES" dirty="0"/>
              </a:p>
            </p:txBody>
          </p:sp>
        </mc:Choice>
        <mc:Fallback xmlns="">
          <p:sp>
            <p:nvSpPr>
              <p:cNvPr id="57" name="56 CuadroTexto"/>
              <p:cNvSpPr txBox="1">
                <a:spLocks noRot="1" noChangeAspect="1" noMove="1" noResize="1" noEditPoints="1" noAdjustHandles="1" noChangeArrowheads="1" noChangeShapeType="1" noTextEdit="1"/>
              </p:cNvSpPr>
              <p:nvPr/>
            </p:nvSpPr>
            <p:spPr>
              <a:xfrm>
                <a:off x="463550" y="5565140"/>
                <a:ext cx="4751044" cy="402931"/>
              </a:xfrm>
              <a:prstGeom prst="rect">
                <a:avLst/>
              </a:prstGeom>
              <a:blipFill rotWithShape="1">
                <a:blip r:embed="rId13"/>
                <a:stretch>
                  <a:fillRect t="-21212" r="-5135" b="-13636"/>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032" name="1031 CuadroTexto"/>
              <p:cNvSpPr txBox="1"/>
              <p:nvPr/>
            </p:nvSpPr>
            <p:spPr>
              <a:xfrm>
                <a:off x="5645150" y="5336540"/>
                <a:ext cx="2965620" cy="848566"/>
              </a:xfrm>
              <a:prstGeom prst="rect">
                <a:avLst/>
              </a:prstGeom>
              <a:solidFill>
                <a:srgbClr val="FFFF99"/>
              </a:solidFill>
              <a:effectLst>
                <a:outerShdw blurRad="50800" dist="38100" dir="2700000" algn="tl" rotWithShape="0">
                  <a:prstClr val="black">
                    <a:alpha val="40000"/>
                  </a:prstClr>
                </a:outerShdw>
              </a:effectLst>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𝑊</m:t>
                      </m:r>
                      <m:r>
                        <a:rPr lang="es-ES" b="0" i="1" smtClean="0">
                          <a:latin typeface="Cambria Math"/>
                        </a:rPr>
                        <m:t>=</m:t>
                      </m:r>
                      <m:nary>
                        <m:naryPr>
                          <m:chr m:val="∑"/>
                          <m:ctrlPr>
                            <a:rPr lang="es-ES" i="1" smtClean="0">
                              <a:latin typeface="Cambria Math" panose="02040503050406030204" pitchFamily="18" charset="0"/>
                            </a:rPr>
                          </m:ctrlPr>
                        </m:naryPr>
                        <m:sub>
                          <m:r>
                            <m:rPr>
                              <m:brk m:alnAt="23"/>
                            </m:rPr>
                            <a:rPr lang="es-ES" b="0" i="1" smtClean="0">
                              <a:latin typeface="Cambria Math"/>
                            </a:rPr>
                            <m:t>𝑖</m:t>
                          </m:r>
                          <m:r>
                            <a:rPr lang="es-ES" b="0" i="1" smtClean="0">
                              <a:latin typeface="Cambria Math"/>
                            </a:rPr>
                            <m:t>=1</m:t>
                          </m:r>
                        </m:sub>
                        <m:sup>
                          <m:r>
                            <a:rPr lang="es-ES" b="0" i="1" smtClean="0">
                              <a:latin typeface="Cambria Math"/>
                            </a:rPr>
                            <m:t>𝑛</m:t>
                          </m:r>
                        </m:sup>
                        <m:e>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a:rPr>
                                    <m:t>𝐹</m:t>
                                  </m:r>
                                </m:e>
                              </m:acc>
                            </m:e>
                            <m:sub>
                              <m:r>
                                <a:rPr lang="es-ES" b="0" i="1" smtClean="0">
                                  <a:latin typeface="Cambria Math"/>
                                </a:rPr>
                                <m:t>𝑖</m:t>
                              </m:r>
                            </m:sub>
                          </m:sSub>
                        </m:e>
                      </m:nary>
                      <m:r>
                        <a:rPr lang="es-ES" b="0" i="1" smtClean="0">
                          <a:latin typeface="Cambria Math"/>
                        </a:rPr>
                        <m:t>·</m:t>
                      </m:r>
                      <m:r>
                        <a:rPr lang="es-ES" b="0" i="1" smtClean="0">
                          <a:latin typeface="Cambria Math"/>
                          <a:ea typeface="Cambria Math"/>
                        </a:rPr>
                        <m:t>∆</m:t>
                      </m:r>
                      <m:acc>
                        <m:accPr>
                          <m:chr m:val="⃗"/>
                          <m:ctrlPr>
                            <a:rPr lang="es-ES" b="0" i="1" smtClean="0">
                              <a:latin typeface="Cambria Math" panose="02040503050406030204" pitchFamily="18" charset="0"/>
                              <a:ea typeface="Cambria Math"/>
                            </a:rPr>
                          </m:ctrlPr>
                        </m:accPr>
                        <m:e>
                          <m:r>
                            <a:rPr lang="es-ES" b="0" i="1" smtClean="0">
                              <a:latin typeface="Cambria Math"/>
                              <a:ea typeface="Cambria Math"/>
                            </a:rPr>
                            <m:t>𝑟</m:t>
                          </m:r>
                        </m:e>
                      </m:acc>
                      <m:r>
                        <a:rPr lang="es-ES" b="0" i="1" smtClean="0">
                          <a:latin typeface="Cambria Math"/>
                        </a:rPr>
                        <m:t>=</m:t>
                      </m:r>
                      <m:sSub>
                        <m:sSubPr>
                          <m:ctrlPr>
                            <a:rPr lang="es-ES" b="0" i="1" smtClean="0">
                              <a:latin typeface="Cambria Math" panose="02040503050406030204" pitchFamily="18" charset="0"/>
                            </a:rPr>
                          </m:ctrlPr>
                        </m:sSubPr>
                        <m:e>
                          <m:acc>
                            <m:accPr>
                              <m:chr m:val="⃗"/>
                              <m:ctrlPr>
                                <a:rPr lang="es-ES" b="0" i="1" smtClean="0">
                                  <a:latin typeface="Cambria Math" panose="02040503050406030204" pitchFamily="18" charset="0"/>
                                </a:rPr>
                              </m:ctrlPr>
                            </m:accPr>
                            <m:e>
                              <m:r>
                                <a:rPr lang="es-ES" b="0" i="1" smtClean="0">
                                  <a:latin typeface="Cambria Math"/>
                                </a:rPr>
                                <m:t>𝐹</m:t>
                              </m:r>
                            </m:e>
                          </m:acc>
                        </m:e>
                        <m:sub>
                          <m:r>
                            <a:rPr lang="es-ES" b="0" i="1" smtClean="0">
                              <a:latin typeface="Cambria Math"/>
                            </a:rPr>
                            <m:t>𝑅𝑒𝑠</m:t>
                          </m:r>
                        </m:sub>
                      </m:sSub>
                      <m:r>
                        <a:rPr lang="es-ES" b="0" i="1" smtClean="0">
                          <a:latin typeface="Cambria Math"/>
                        </a:rPr>
                        <m:t>·</m:t>
                      </m:r>
                      <m:r>
                        <a:rPr lang="es-ES" b="0" i="1" smtClean="0">
                          <a:latin typeface="Cambria Math"/>
                          <a:ea typeface="Cambria Math"/>
                        </a:rPr>
                        <m:t>∆</m:t>
                      </m:r>
                      <m:acc>
                        <m:accPr>
                          <m:chr m:val="⃗"/>
                          <m:ctrlPr>
                            <a:rPr lang="es-ES" b="0" i="1" smtClean="0">
                              <a:latin typeface="Cambria Math" panose="02040503050406030204" pitchFamily="18" charset="0"/>
                              <a:ea typeface="Cambria Math"/>
                            </a:rPr>
                          </m:ctrlPr>
                        </m:accPr>
                        <m:e>
                          <m:r>
                            <a:rPr lang="es-ES" b="0" i="1" smtClean="0">
                              <a:latin typeface="Cambria Math"/>
                              <a:ea typeface="Cambria Math"/>
                            </a:rPr>
                            <m:t>𝑟</m:t>
                          </m:r>
                        </m:e>
                      </m:acc>
                    </m:oMath>
                  </m:oMathPara>
                </a14:m>
                <a:endParaRPr lang="es-ES" dirty="0"/>
              </a:p>
            </p:txBody>
          </p:sp>
        </mc:Choice>
        <mc:Fallback xmlns="">
          <p:sp>
            <p:nvSpPr>
              <p:cNvPr id="1032" name="1031 CuadroTexto"/>
              <p:cNvSpPr txBox="1">
                <a:spLocks noRot="1" noChangeAspect="1" noMove="1" noResize="1" noEditPoints="1" noAdjustHandles="1" noChangeArrowheads="1" noChangeShapeType="1" noTextEdit="1"/>
              </p:cNvSpPr>
              <p:nvPr/>
            </p:nvSpPr>
            <p:spPr>
              <a:xfrm>
                <a:off x="5645150" y="5336540"/>
                <a:ext cx="2965620" cy="848566"/>
              </a:xfrm>
              <a:prstGeom prst="rect">
                <a:avLst/>
              </a:prstGeom>
              <a:blipFill rotWithShape="1">
                <a:blip r:embed="rId14"/>
                <a:stretch>
                  <a:fillRect/>
                </a:stretch>
              </a:blipFill>
              <a:effectLst>
                <a:outerShdw blurRad="50800" dist="38100" dir="2700000" algn="tl" rotWithShape="0">
                  <a:prstClr val="black">
                    <a:alpha val="40000"/>
                  </a:prstClr>
                </a:outerShdw>
              </a:effectLst>
            </p:spPr>
            <p:txBody>
              <a:bodyPr/>
              <a:lstStyle/>
              <a:p>
                <a:r>
                  <a:rPr lang="es-ES">
                    <a:noFill/>
                  </a:rPr>
                  <a:t> </a:t>
                </a:r>
              </a:p>
            </p:txBody>
          </p:sp>
        </mc:Fallback>
      </mc:AlternateContent>
    </p:spTree>
    <p:extLst>
      <p:ext uri="{BB962C8B-B14F-4D97-AF65-F5344CB8AC3E}">
        <p14:creationId xmlns:p14="http://schemas.microsoft.com/office/powerpoint/2010/main" val="165011035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a:solidFill>
                  <a:srgbClr val="00B050"/>
                </a:solidFill>
                <a:latin typeface="+mj-lt"/>
              </a:rPr>
              <a:t>2</a:t>
            </a:r>
            <a:r>
              <a:rPr lang="es-ES" b="1" dirty="0" smtClean="0">
                <a:solidFill>
                  <a:srgbClr val="C00000"/>
                </a:solidFill>
                <a:latin typeface="+mj-lt"/>
              </a:rPr>
              <a:t> Trabajo mecánico</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13</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XIV. TRABAJO Y ENERGÍA MECÁNICA</a:t>
            </a:r>
            <a:endParaRPr lang="es-ES" b="1" dirty="0">
              <a:solidFill>
                <a:schemeClr val="accent1">
                  <a:lumMod val="75000"/>
                </a:schemeClr>
              </a:solidFill>
            </a:endParaRPr>
          </a:p>
        </p:txBody>
      </p:sp>
      <p:sp>
        <p:nvSpPr>
          <p:cNvPr id="32" name="31 CuadroTexto"/>
          <p:cNvSpPr txBox="1"/>
          <p:nvPr/>
        </p:nvSpPr>
        <p:spPr>
          <a:xfrm>
            <a:off x="431800" y="952500"/>
            <a:ext cx="1727200" cy="369332"/>
          </a:xfrm>
          <a:prstGeom prst="rect">
            <a:avLst/>
          </a:prstGeom>
          <a:solidFill>
            <a:srgbClr val="00B050"/>
          </a:solidFill>
        </p:spPr>
        <p:txBody>
          <a:bodyPr wrap="square" rtlCol="0">
            <a:spAutoFit/>
          </a:bodyPr>
          <a:lstStyle/>
          <a:p>
            <a:r>
              <a:rPr lang="es-ES" b="1" dirty="0" smtClean="0">
                <a:solidFill>
                  <a:schemeClr val="bg1"/>
                </a:solidFill>
              </a:rPr>
              <a:t>EJERCICIO 4</a:t>
            </a:r>
            <a:endParaRPr lang="es-ES" b="1" dirty="0">
              <a:solidFill>
                <a:schemeClr val="bg1"/>
              </a:solidFill>
            </a:endParaRPr>
          </a:p>
        </p:txBody>
      </p:sp>
      <p:sp>
        <p:nvSpPr>
          <p:cNvPr id="33" name="32 CuadroTexto"/>
          <p:cNvSpPr txBox="1"/>
          <p:nvPr/>
        </p:nvSpPr>
        <p:spPr>
          <a:xfrm>
            <a:off x="330200" y="1473200"/>
            <a:ext cx="5791200" cy="1754326"/>
          </a:xfrm>
          <a:prstGeom prst="rect">
            <a:avLst/>
          </a:prstGeom>
          <a:noFill/>
        </p:spPr>
        <p:txBody>
          <a:bodyPr wrap="square" rtlCol="0">
            <a:spAutoFit/>
          </a:bodyPr>
          <a:lstStyle/>
          <a:p>
            <a:pPr algn="just"/>
            <a:r>
              <a:rPr lang="es-ES" dirty="0" smtClean="0"/>
              <a:t>Un cuerpo de 2 kg recorre un espacio s = 10 m en ascenso por un plano inclinado 30º sobre la horizontal, obligado por una fuerza de 15 N paralela al plano. Si el coeficiente de rozamiento entre el cuerpo y el plano tiene un valor de 0,2, calcula el trabajo realizado por las fuerzas que actúan sobre el cuerpo.</a:t>
            </a:r>
            <a:endParaRPr lang="es-ES" dirty="0"/>
          </a:p>
        </p:txBody>
      </p:sp>
      <p:grpSp>
        <p:nvGrpSpPr>
          <p:cNvPr id="2" name="1 Grupo"/>
          <p:cNvGrpSpPr/>
          <p:nvPr/>
        </p:nvGrpSpPr>
        <p:grpSpPr>
          <a:xfrm>
            <a:off x="6362700" y="1209041"/>
            <a:ext cx="2222500" cy="2270759"/>
            <a:chOff x="3290202" y="3139440"/>
            <a:chExt cx="2551798" cy="2537461"/>
          </a:xfrm>
        </p:grpSpPr>
        <p:grpSp>
          <p:nvGrpSpPr>
            <p:cNvPr id="41" name="40 Grupo"/>
            <p:cNvGrpSpPr/>
            <p:nvPr/>
          </p:nvGrpSpPr>
          <p:grpSpPr>
            <a:xfrm>
              <a:off x="3290202" y="3617860"/>
              <a:ext cx="2551798" cy="2059041"/>
              <a:chOff x="609600" y="4114801"/>
              <a:chExt cx="2933700" cy="2197099"/>
            </a:xfrm>
          </p:grpSpPr>
          <p:sp>
            <p:nvSpPr>
              <p:cNvPr id="43" name="42 Triángulo rectángulo"/>
              <p:cNvSpPr/>
              <p:nvPr/>
            </p:nvSpPr>
            <p:spPr>
              <a:xfrm>
                <a:off x="609600" y="4254500"/>
                <a:ext cx="2933700" cy="1866900"/>
              </a:xfrm>
              <a:prstGeom prst="rtTriangle">
                <a:avLst/>
              </a:prstGeom>
              <a:gradFill flip="none" rotWithShape="1">
                <a:gsLst>
                  <a:gs pos="0">
                    <a:srgbClr val="CC6600"/>
                  </a:gs>
                  <a:gs pos="69000">
                    <a:srgbClr val="FFCC66"/>
                  </a:gs>
                  <a:gs pos="100000">
                    <a:srgbClr val="FFFFCC"/>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4" name="43 Rectángulo"/>
              <p:cNvSpPr/>
              <p:nvPr/>
            </p:nvSpPr>
            <p:spPr>
              <a:xfrm rot="1951811">
                <a:off x="1270001" y="4114801"/>
                <a:ext cx="1003300" cy="800100"/>
              </a:xfrm>
              <a:prstGeom prst="rect">
                <a:avLst/>
              </a:prstGeom>
              <a:blipFill>
                <a:blip r:embed="rId3"/>
                <a:tile tx="0" ty="0" sx="100000" sy="100000" flip="none" algn="tl"/>
              </a:blipFill>
              <a:ln w="31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48" name="47 Conector recto de flecha"/>
              <p:cNvCxnSpPr/>
              <p:nvPr/>
            </p:nvCxnSpPr>
            <p:spPr>
              <a:xfrm>
                <a:off x="1752600" y="4508500"/>
                <a:ext cx="0" cy="123190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4" name="53 Arco"/>
              <p:cNvSpPr/>
              <p:nvPr/>
            </p:nvSpPr>
            <p:spPr>
              <a:xfrm>
                <a:off x="2844800" y="5791200"/>
                <a:ext cx="482600" cy="520700"/>
              </a:xfrm>
              <a:prstGeom prst="arc">
                <a:avLst>
                  <a:gd name="adj1" fmla="val 9981969"/>
                  <a:gd name="adj2" fmla="val 15555258"/>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56" name="55 CuadroTexto"/>
                  <p:cNvSpPr txBox="1"/>
                  <p:nvPr/>
                </p:nvSpPr>
                <p:spPr>
                  <a:xfrm>
                    <a:off x="2546350" y="5666740"/>
                    <a:ext cx="372025"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i="1" smtClean="0">
                              <a:latin typeface="Cambria Math"/>
                              <a:ea typeface="Cambria Math"/>
                            </a:rPr>
                            <m:t>𝛼</m:t>
                          </m:r>
                        </m:oMath>
                      </m:oMathPara>
                    </a14:m>
                    <a:endParaRPr lang="es-ES" sz="1600" dirty="0"/>
                  </a:p>
                </p:txBody>
              </p:sp>
            </mc:Choice>
            <mc:Fallback xmlns="">
              <p:sp>
                <p:nvSpPr>
                  <p:cNvPr id="39" name="38 CuadroTexto"/>
                  <p:cNvSpPr txBox="1">
                    <a:spLocks noRot="1" noChangeAspect="1" noMove="1" noResize="1" noEditPoints="1" noAdjustHandles="1" noChangeArrowheads="1" noChangeShapeType="1" noTextEdit="1"/>
                  </p:cNvSpPr>
                  <p:nvPr/>
                </p:nvSpPr>
                <p:spPr>
                  <a:xfrm>
                    <a:off x="2546350" y="5666740"/>
                    <a:ext cx="372025" cy="338554"/>
                  </a:xfrm>
                  <a:prstGeom prst="rect">
                    <a:avLst/>
                  </a:prstGeom>
                  <a:blipFill rotWithShape="1">
                    <a:blip r:embed="rId1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9" name="58 CuadroTexto"/>
                  <p:cNvSpPr txBox="1"/>
                  <p:nvPr/>
                </p:nvSpPr>
                <p:spPr>
                  <a:xfrm>
                    <a:off x="1530350" y="5628640"/>
                    <a:ext cx="54245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𝑚𝑔</m:t>
                          </m:r>
                        </m:oMath>
                      </m:oMathPara>
                    </a14:m>
                    <a:endParaRPr lang="es-ES" sz="1600" dirty="0"/>
                  </a:p>
                </p:txBody>
              </p:sp>
            </mc:Choice>
            <mc:Fallback xmlns="">
              <p:sp>
                <p:nvSpPr>
                  <p:cNvPr id="41" name="40 CuadroTexto"/>
                  <p:cNvSpPr txBox="1">
                    <a:spLocks noRot="1" noChangeAspect="1" noMove="1" noResize="1" noEditPoints="1" noAdjustHandles="1" noChangeArrowheads="1" noChangeShapeType="1" noTextEdit="1"/>
                  </p:cNvSpPr>
                  <p:nvPr/>
                </p:nvSpPr>
                <p:spPr>
                  <a:xfrm>
                    <a:off x="1530350" y="5628640"/>
                    <a:ext cx="542456" cy="338554"/>
                  </a:xfrm>
                  <a:prstGeom prst="rect">
                    <a:avLst/>
                  </a:prstGeom>
                  <a:blipFill rotWithShape="1">
                    <a:blip r:embed="rId16"/>
                    <a:stretch>
                      <a:fillRect b="-3571"/>
                    </a:stretch>
                  </a:blipFill>
                </p:spPr>
                <p:txBody>
                  <a:bodyPr/>
                  <a:lstStyle/>
                  <a:p>
                    <a:r>
                      <a:rPr lang="es-ES">
                        <a:noFill/>
                      </a:rPr>
                      <a:t> </a:t>
                    </a:r>
                  </a:p>
                </p:txBody>
              </p:sp>
            </mc:Fallback>
          </mc:AlternateContent>
        </p:grpSp>
        <p:cxnSp>
          <p:nvCxnSpPr>
            <p:cNvPr id="65" name="64 Conector recto de flecha"/>
            <p:cNvCxnSpPr/>
            <p:nvPr/>
          </p:nvCxnSpPr>
          <p:spPr>
            <a:xfrm flipH="1" flipV="1">
              <a:off x="3403601" y="3403600"/>
              <a:ext cx="866774" cy="581025"/>
            </a:xfrm>
            <a:prstGeom prst="straightConnector1">
              <a:avLst/>
            </a:prstGeom>
            <a:ln w="38100">
              <a:solidFill>
                <a:srgbClr val="FFC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6" name="65 CuadroTexto"/>
                <p:cNvSpPr txBox="1"/>
                <p:nvPr/>
              </p:nvSpPr>
              <p:spPr>
                <a:xfrm>
                  <a:off x="3482768" y="3139440"/>
                  <a:ext cx="37542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𝐹</m:t>
                        </m:r>
                      </m:oMath>
                    </m:oMathPara>
                  </a14:m>
                  <a:endParaRPr lang="es-ES" sz="1600" dirty="0"/>
                </a:p>
              </p:txBody>
            </p:sp>
          </mc:Choice>
          <mc:Fallback xmlns="">
            <p:sp>
              <p:nvSpPr>
                <p:cNvPr id="66" name="65 CuadroTexto"/>
                <p:cNvSpPr txBox="1">
                  <a:spLocks noRot="1" noChangeAspect="1" noMove="1" noResize="1" noEditPoints="1" noAdjustHandles="1" noChangeArrowheads="1" noChangeShapeType="1" noTextEdit="1"/>
                </p:cNvSpPr>
                <p:nvPr/>
              </p:nvSpPr>
              <p:spPr>
                <a:xfrm>
                  <a:off x="3482768" y="3139440"/>
                  <a:ext cx="375424" cy="338554"/>
                </a:xfrm>
                <a:prstGeom prst="rect">
                  <a:avLst/>
                </a:prstGeom>
                <a:blipFill rotWithShape="1">
                  <a:blip r:embed="rId17"/>
                  <a:stretch>
                    <a:fillRect/>
                  </a:stretch>
                </a:blipFill>
              </p:spPr>
              <p:txBody>
                <a:bodyPr/>
                <a:lstStyle/>
                <a:p>
                  <a:r>
                    <a:rPr lang="es-ES">
                      <a:noFill/>
                    </a:rPr>
                    <a:t> </a:t>
                  </a:r>
                </a:p>
              </p:txBody>
            </p:sp>
          </mc:Fallback>
        </mc:AlternateContent>
      </p:grpSp>
      <p:sp>
        <p:nvSpPr>
          <p:cNvPr id="17" name="16 CuadroTexto"/>
          <p:cNvSpPr txBox="1"/>
          <p:nvPr/>
        </p:nvSpPr>
        <p:spPr>
          <a:xfrm>
            <a:off x="495300" y="3860800"/>
            <a:ext cx="1727200" cy="369332"/>
          </a:xfrm>
          <a:prstGeom prst="rect">
            <a:avLst/>
          </a:prstGeom>
          <a:solidFill>
            <a:srgbClr val="00B050"/>
          </a:solidFill>
        </p:spPr>
        <p:txBody>
          <a:bodyPr wrap="square" rtlCol="0">
            <a:spAutoFit/>
          </a:bodyPr>
          <a:lstStyle/>
          <a:p>
            <a:r>
              <a:rPr lang="es-ES" b="1" dirty="0" smtClean="0">
                <a:solidFill>
                  <a:schemeClr val="bg1"/>
                </a:solidFill>
              </a:rPr>
              <a:t>EJERCICIO </a:t>
            </a:r>
            <a:r>
              <a:rPr lang="es-ES" b="1" dirty="0">
                <a:solidFill>
                  <a:schemeClr val="bg1"/>
                </a:solidFill>
              </a:rPr>
              <a:t>5</a:t>
            </a:r>
          </a:p>
        </p:txBody>
      </p:sp>
      <p:sp>
        <p:nvSpPr>
          <p:cNvPr id="20" name="19 CuadroTexto"/>
          <p:cNvSpPr txBox="1"/>
          <p:nvPr/>
        </p:nvSpPr>
        <p:spPr>
          <a:xfrm>
            <a:off x="368300" y="4356100"/>
            <a:ext cx="8280400" cy="1754326"/>
          </a:xfrm>
          <a:prstGeom prst="rect">
            <a:avLst/>
          </a:prstGeom>
          <a:noFill/>
        </p:spPr>
        <p:txBody>
          <a:bodyPr wrap="square" rtlCol="0">
            <a:spAutoFit/>
          </a:bodyPr>
          <a:lstStyle/>
          <a:p>
            <a:pPr algn="just"/>
            <a:r>
              <a:rPr lang="es-ES" dirty="0" smtClean="0"/>
              <a:t>Un cuerpo de 3 kg se desliza por un plano inclinado 45º con respecto a la horizontal desde una altura de 5 m. El coeficiente de rozamiento entre el cuerpo y el plano es de 0,32. Determina:</a:t>
            </a:r>
          </a:p>
          <a:p>
            <a:pPr marL="342900" indent="-342900" algn="just">
              <a:buAutoNum type="alphaLcParenR"/>
            </a:pPr>
            <a:r>
              <a:rPr lang="es-ES" dirty="0" smtClean="0"/>
              <a:t>El trabajo realizado sobre el cuerpo por cada una de las fuerzas que actúan, hasta que llega al final del plano.</a:t>
            </a:r>
          </a:p>
          <a:p>
            <a:pPr marL="342900" indent="-342900" algn="just">
              <a:buAutoNum type="alphaLcParenR"/>
            </a:pPr>
            <a:r>
              <a:rPr lang="es-ES" dirty="0" smtClean="0"/>
              <a:t>El trabajo total realizado sobre el cuerpo en todo el trayecto.</a:t>
            </a:r>
            <a:endParaRPr lang="es-ES" dirty="0"/>
          </a:p>
        </p:txBody>
      </p:sp>
    </p:spTree>
    <p:extLst>
      <p:ext uri="{BB962C8B-B14F-4D97-AF65-F5344CB8AC3E}">
        <p14:creationId xmlns:p14="http://schemas.microsoft.com/office/powerpoint/2010/main" val="87831687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3</a:t>
            </a:r>
            <a:r>
              <a:rPr lang="es-ES" b="1" dirty="0" smtClean="0">
                <a:solidFill>
                  <a:srgbClr val="C00000"/>
                </a:solidFill>
                <a:latin typeface="+mj-lt"/>
              </a:rPr>
              <a:t> La potencia</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14</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XIV. TRABAJO Y ENERGÍA MECÁNICA</a:t>
            </a:r>
            <a:endParaRPr lang="es-ES" b="1" dirty="0">
              <a:solidFill>
                <a:schemeClr val="accent1">
                  <a:lumMod val="75000"/>
                </a:schemeClr>
              </a:solidFill>
            </a:endParaRPr>
          </a:p>
        </p:txBody>
      </p:sp>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300" y="1219200"/>
            <a:ext cx="3048000" cy="2667000"/>
          </a:xfrm>
          <a:prstGeom prst="rect">
            <a:avLst/>
          </a:prstGeom>
        </p:spPr>
      </p:pic>
      <mc:AlternateContent xmlns:mc="http://schemas.openxmlformats.org/markup-compatibility/2006" xmlns:a14="http://schemas.microsoft.com/office/drawing/2010/main">
        <mc:Choice Requires="a14">
          <p:sp>
            <p:nvSpPr>
              <p:cNvPr id="3" name="2 CuadroTexto"/>
              <p:cNvSpPr txBox="1"/>
              <p:nvPr/>
            </p:nvSpPr>
            <p:spPr>
              <a:xfrm>
                <a:off x="3759200" y="977900"/>
                <a:ext cx="4864100" cy="3970318"/>
              </a:xfrm>
              <a:prstGeom prst="rect">
                <a:avLst/>
              </a:prstGeom>
              <a:noFill/>
            </p:spPr>
            <p:txBody>
              <a:bodyPr wrap="square" rtlCol="0">
                <a:spAutoFit/>
              </a:bodyPr>
              <a:lstStyle/>
              <a:p>
                <a:pPr marL="355600" indent="-355600" algn="just">
                  <a:buFont typeface="Wingdings" pitchFamily="2" charset="2"/>
                  <a:buChar char="F"/>
                </a:pPr>
                <a:r>
                  <a:rPr lang="es-ES" dirty="0" smtClean="0">
                    <a:sym typeface="Wingdings"/>
                  </a:rPr>
                  <a:t>En muchas ocasiones interesa conocer la rapidez con la que se realiza un determinado trabajo.</a:t>
                </a:r>
              </a:p>
              <a:p>
                <a:pPr marL="355600" indent="-355600" algn="just">
                  <a:buFont typeface="Wingdings" pitchFamily="2" charset="2"/>
                  <a:buChar char="F"/>
                </a:pPr>
                <a:endParaRPr lang="es-ES" dirty="0">
                  <a:sym typeface="Wingdings"/>
                </a:endParaRPr>
              </a:p>
              <a:p>
                <a:pPr marL="355600" indent="-355600" algn="just">
                  <a:buFont typeface="Wingdings" pitchFamily="2" charset="2"/>
                  <a:buChar char="F"/>
                </a:pPr>
                <a:r>
                  <a:rPr lang="es-ES" dirty="0" smtClean="0">
                    <a:sym typeface="Wingdings"/>
                  </a:rPr>
                  <a:t>Llamamos </a:t>
                </a:r>
                <a:r>
                  <a:rPr lang="es-ES" b="1" dirty="0" smtClean="0">
                    <a:effectLst>
                      <a:outerShdw blurRad="38100" dist="38100" dir="2700000" algn="tl">
                        <a:srgbClr val="000000">
                          <a:alpha val="43137"/>
                        </a:srgbClr>
                      </a:outerShdw>
                    </a:effectLst>
                    <a:sym typeface="Wingdings"/>
                  </a:rPr>
                  <a:t>potencia</a:t>
                </a:r>
                <a:r>
                  <a:rPr lang="es-ES" dirty="0" smtClean="0">
                    <a:sym typeface="Wingdings"/>
                  </a:rPr>
                  <a:t> a la rapidez con la que se realiza un trabajo:</a:t>
                </a:r>
              </a:p>
              <a:p>
                <a:pPr marL="355600" indent="-355600" algn="just">
                  <a:buFont typeface="Wingdings" pitchFamily="2" charset="2"/>
                  <a:buChar char="F"/>
                </a:pPr>
                <a:endParaRPr lang="es-ES" dirty="0">
                  <a:sym typeface="Wingdings"/>
                </a:endParaRPr>
              </a:p>
              <a:p>
                <a:pPr marL="355600" indent="-355600" algn="just">
                  <a:buFont typeface="Wingdings" pitchFamily="2" charset="2"/>
                  <a:buChar char="F"/>
                </a:pPr>
                <a:endParaRPr lang="es-ES" dirty="0" smtClean="0">
                  <a:sym typeface="Wingdings"/>
                </a:endParaRPr>
              </a:p>
              <a:p>
                <a:pPr marL="355600" indent="-355600" algn="just">
                  <a:buFont typeface="Wingdings" pitchFamily="2" charset="2"/>
                  <a:buChar char="F"/>
                </a:pPr>
                <a:endParaRPr lang="es-ES" dirty="0">
                  <a:sym typeface="Wingdings"/>
                </a:endParaRPr>
              </a:p>
              <a:p>
                <a:pPr marL="355600" indent="-355600" algn="just">
                  <a:buFont typeface="Wingdings" pitchFamily="2" charset="2"/>
                  <a:buChar char="F"/>
                </a:pPr>
                <a:endParaRPr lang="es-ES" dirty="0" smtClean="0">
                  <a:sym typeface="Wingdings"/>
                </a:endParaRPr>
              </a:p>
              <a:p>
                <a:pPr marL="355600" indent="-355600" algn="just">
                  <a:buFont typeface="Wingdings" pitchFamily="2" charset="2"/>
                  <a:buChar char="F"/>
                </a:pPr>
                <a:r>
                  <a:rPr lang="es-ES" dirty="0" smtClean="0">
                    <a:sym typeface="Wingdings"/>
                  </a:rPr>
                  <a:t>La unidad de potencia es el </a:t>
                </a:r>
                <a:r>
                  <a:rPr lang="es-ES" b="1" dirty="0" smtClean="0">
                    <a:effectLst>
                      <a:outerShdw blurRad="38100" dist="38100" dir="2700000" algn="tl">
                        <a:srgbClr val="000000">
                          <a:alpha val="43137"/>
                        </a:srgbClr>
                      </a:outerShdw>
                    </a:effectLst>
                    <a:sym typeface="Wingdings"/>
                  </a:rPr>
                  <a:t>vatio</a:t>
                </a:r>
                <a:r>
                  <a:rPr lang="es-ES" dirty="0" smtClean="0">
                    <a:sym typeface="Wingdings"/>
                  </a:rPr>
                  <a:t> (</a:t>
                </a:r>
                <a:r>
                  <a:rPr lang="es-ES" b="1" dirty="0" smtClean="0">
                    <a:effectLst>
                      <a:outerShdw blurRad="38100" dist="38100" dir="2700000" algn="tl">
                        <a:srgbClr val="000000">
                          <a:alpha val="43137"/>
                        </a:srgbClr>
                      </a:outerShdw>
                    </a:effectLst>
                    <a:sym typeface="Wingdings"/>
                  </a:rPr>
                  <a:t>W</a:t>
                </a:r>
                <a:r>
                  <a:rPr lang="es-ES" dirty="0" smtClean="0">
                    <a:sym typeface="Wingdings"/>
                  </a:rPr>
                  <a:t>), que se define como la potencia desarrollada cuando se realiza el trabajo de 1 julio en 1 segundo: </a:t>
                </a:r>
                <a14:m>
                  <m:oMath xmlns:m="http://schemas.openxmlformats.org/officeDocument/2006/math">
                    <m:r>
                      <a:rPr lang="es-ES" b="0" i="1" smtClean="0">
                        <a:latin typeface="Cambria Math"/>
                        <a:sym typeface="Wingdings"/>
                      </a:rPr>
                      <m:t>1 </m:t>
                    </m:r>
                    <m:r>
                      <a:rPr lang="es-ES" b="0" i="1" smtClean="0">
                        <a:latin typeface="Cambria Math"/>
                        <a:sym typeface="Wingdings"/>
                      </a:rPr>
                      <m:t>𝑊</m:t>
                    </m:r>
                    <m:r>
                      <a:rPr lang="es-ES" b="0" i="1" smtClean="0">
                        <a:latin typeface="Cambria Math"/>
                        <a:sym typeface="Wingdings"/>
                      </a:rPr>
                      <m:t>=1 </m:t>
                    </m:r>
                    <m:r>
                      <a:rPr lang="es-ES" b="0" i="1" smtClean="0">
                        <a:latin typeface="Cambria Math"/>
                        <a:sym typeface="Wingdings"/>
                      </a:rPr>
                      <m:t>𝐽</m:t>
                    </m:r>
                    <m:r>
                      <a:rPr lang="es-ES" b="0" i="1" smtClean="0">
                        <a:latin typeface="Cambria Math"/>
                        <a:sym typeface="Wingdings"/>
                      </a:rPr>
                      <m:t>·1</m:t>
                    </m:r>
                    <m:r>
                      <a:rPr lang="es-ES" b="0" i="1" smtClean="0">
                        <a:latin typeface="Cambria Math"/>
                        <a:sym typeface="Wingdings"/>
                      </a:rPr>
                      <m:t>𝑠</m:t>
                    </m:r>
                  </m:oMath>
                </a14:m>
                <a:r>
                  <a:rPr lang="es-ES" dirty="0" smtClean="0"/>
                  <a:t>. </a:t>
                </a:r>
              </a:p>
            </p:txBody>
          </p:sp>
        </mc:Choice>
        <mc:Fallback xmlns="">
          <p:sp>
            <p:nvSpPr>
              <p:cNvPr id="3" name="2 CuadroTexto"/>
              <p:cNvSpPr txBox="1">
                <a:spLocks noRot="1" noChangeAspect="1" noMove="1" noResize="1" noEditPoints="1" noAdjustHandles="1" noChangeArrowheads="1" noChangeShapeType="1" noTextEdit="1"/>
              </p:cNvSpPr>
              <p:nvPr/>
            </p:nvSpPr>
            <p:spPr>
              <a:xfrm>
                <a:off x="3759200" y="977900"/>
                <a:ext cx="4864100" cy="3970318"/>
              </a:xfrm>
              <a:prstGeom prst="rect">
                <a:avLst/>
              </a:prstGeom>
              <a:blipFill rotWithShape="1">
                <a:blip r:embed="rId4"/>
                <a:stretch>
                  <a:fillRect l="-877" t="-767" r="-1003" b="-138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 name="3 CuadroTexto"/>
              <p:cNvSpPr txBox="1"/>
              <p:nvPr/>
            </p:nvSpPr>
            <p:spPr>
              <a:xfrm>
                <a:off x="5721350" y="2923540"/>
                <a:ext cx="933332" cy="61087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𝑃</m:t>
                      </m:r>
                      <m:r>
                        <a:rPr lang="es-ES" b="0" i="1" smtClean="0">
                          <a:latin typeface="Cambria Math"/>
                        </a:rPr>
                        <m:t>=</m:t>
                      </m:r>
                      <m:f>
                        <m:fPr>
                          <m:ctrlPr>
                            <a:rPr lang="es-ES" b="0" i="1" smtClean="0">
                              <a:latin typeface="Cambria Math" panose="02040503050406030204" pitchFamily="18" charset="0"/>
                            </a:rPr>
                          </m:ctrlPr>
                        </m:fPr>
                        <m:num>
                          <m:r>
                            <m:rPr>
                              <m:sty m:val="p"/>
                            </m:rPr>
                            <a:rPr lang="es-ES" b="0" i="0" smtClean="0">
                              <a:latin typeface="Cambria Math"/>
                            </a:rPr>
                            <m:t>W</m:t>
                          </m:r>
                        </m:num>
                        <m:den>
                          <m:r>
                            <m:rPr>
                              <m:sty m:val="p"/>
                            </m:rPr>
                            <a:rPr lang="el-GR" b="0" i="0" smtClean="0">
                              <a:latin typeface="Cambria Math"/>
                            </a:rPr>
                            <m:t>Δ</m:t>
                          </m:r>
                          <m:r>
                            <a:rPr lang="es-ES" b="0" i="1" smtClean="0">
                              <a:latin typeface="Cambria Math"/>
                            </a:rPr>
                            <m:t>𝑡</m:t>
                          </m:r>
                        </m:den>
                      </m:f>
                    </m:oMath>
                  </m:oMathPara>
                </a14:m>
                <a:endParaRPr lang="es-ES" dirty="0"/>
              </a:p>
            </p:txBody>
          </p:sp>
        </mc:Choice>
        <mc:Fallback xmlns="">
          <p:sp>
            <p:nvSpPr>
              <p:cNvPr id="4" name="3 CuadroTexto"/>
              <p:cNvSpPr txBox="1">
                <a:spLocks noRot="1" noChangeAspect="1" noMove="1" noResize="1" noEditPoints="1" noAdjustHandles="1" noChangeArrowheads="1" noChangeShapeType="1" noTextEdit="1"/>
              </p:cNvSpPr>
              <p:nvPr/>
            </p:nvSpPr>
            <p:spPr>
              <a:xfrm>
                <a:off x="5721350" y="2923540"/>
                <a:ext cx="933332" cy="610873"/>
              </a:xfrm>
              <a:prstGeom prst="rect">
                <a:avLst/>
              </a:prstGeom>
              <a:blipFill rotWithShape="1">
                <a:blip r:embed="rId5"/>
                <a:stretch>
                  <a:fillRect/>
                </a:stretch>
              </a:blipFill>
            </p:spPr>
            <p:txBody>
              <a:bodyPr/>
              <a:lstStyle/>
              <a:p>
                <a:r>
                  <a:rPr lang="es-ES">
                    <a:noFill/>
                  </a:rPr>
                  <a:t> </a:t>
                </a:r>
              </a:p>
            </p:txBody>
          </p:sp>
        </mc:Fallback>
      </mc:AlternateContent>
      <p:sp>
        <p:nvSpPr>
          <p:cNvPr id="6" name="5 CuadroTexto"/>
          <p:cNvSpPr txBox="1"/>
          <p:nvPr/>
        </p:nvSpPr>
        <p:spPr>
          <a:xfrm>
            <a:off x="342900" y="5803900"/>
            <a:ext cx="5676900" cy="369332"/>
          </a:xfrm>
          <a:prstGeom prst="rect">
            <a:avLst/>
          </a:prstGeom>
          <a:noFill/>
        </p:spPr>
        <p:txBody>
          <a:bodyPr wrap="square" rtlCol="0">
            <a:spAutoFit/>
          </a:bodyPr>
          <a:lstStyle/>
          <a:p>
            <a:pPr marL="355600" indent="-355600"/>
            <a:r>
              <a:rPr lang="es-ES" dirty="0" smtClean="0">
                <a:sym typeface="Wingdings"/>
              </a:rPr>
              <a:t>	Podemos relacionar la potencia con la velocidad:</a:t>
            </a:r>
            <a:endParaRPr lang="es-ES" dirty="0"/>
          </a:p>
        </p:txBody>
      </p:sp>
      <mc:AlternateContent xmlns:mc="http://schemas.openxmlformats.org/markup-compatibility/2006" xmlns:a14="http://schemas.microsoft.com/office/drawing/2010/main">
        <mc:Choice Requires="a14">
          <p:sp>
            <p:nvSpPr>
              <p:cNvPr id="21" name="20 CuadroTexto"/>
              <p:cNvSpPr txBox="1"/>
              <p:nvPr/>
            </p:nvSpPr>
            <p:spPr>
              <a:xfrm>
                <a:off x="6064250" y="5666740"/>
                <a:ext cx="2210926" cy="6127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𝑃</m:t>
                      </m:r>
                      <m:r>
                        <a:rPr lang="es-ES" b="0" i="1" smtClean="0">
                          <a:latin typeface="Cambria Math"/>
                        </a:rPr>
                        <m:t>=</m:t>
                      </m:r>
                      <m:f>
                        <m:fPr>
                          <m:ctrlPr>
                            <a:rPr lang="es-ES" b="0" i="1" smtClean="0">
                              <a:latin typeface="Cambria Math" panose="02040503050406030204" pitchFamily="18" charset="0"/>
                            </a:rPr>
                          </m:ctrlPr>
                        </m:fPr>
                        <m:num>
                          <m:r>
                            <m:rPr>
                              <m:sty m:val="p"/>
                            </m:rPr>
                            <a:rPr lang="es-ES" b="0" i="0" smtClean="0">
                              <a:latin typeface="Cambria Math"/>
                            </a:rPr>
                            <m:t>W</m:t>
                          </m:r>
                        </m:num>
                        <m:den>
                          <m:r>
                            <m:rPr>
                              <m:sty m:val="p"/>
                            </m:rPr>
                            <a:rPr lang="el-GR" b="0" i="0" smtClean="0">
                              <a:latin typeface="Cambria Math"/>
                            </a:rPr>
                            <m:t>Δ</m:t>
                          </m:r>
                          <m:r>
                            <a:rPr lang="es-ES" b="0" i="1" smtClean="0">
                              <a:latin typeface="Cambria Math"/>
                            </a:rPr>
                            <m:t>𝑡</m:t>
                          </m:r>
                        </m:den>
                      </m:f>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𝐹</m:t>
                          </m:r>
                          <m:r>
                            <a:rPr lang="es-ES" b="0" i="1" smtClean="0">
                              <a:latin typeface="Cambria Math"/>
                              <a:ea typeface="Cambria Math"/>
                            </a:rPr>
                            <m:t>∆</m:t>
                          </m:r>
                          <m:r>
                            <a:rPr lang="es-ES" b="0" i="1" smtClean="0">
                              <a:latin typeface="Cambria Math"/>
                              <a:ea typeface="Cambria Math"/>
                            </a:rPr>
                            <m:t>𝑟</m:t>
                          </m:r>
                        </m:num>
                        <m:den>
                          <m:r>
                            <a:rPr lang="es-ES" b="0" i="1" smtClean="0">
                              <a:latin typeface="Cambria Math"/>
                              <a:ea typeface="Cambria Math"/>
                            </a:rPr>
                            <m:t>∆</m:t>
                          </m:r>
                          <m:r>
                            <a:rPr lang="es-ES" b="0" i="1" smtClean="0">
                              <a:latin typeface="Cambria Math"/>
                              <a:ea typeface="Cambria Math"/>
                            </a:rPr>
                            <m:t>𝑡</m:t>
                          </m:r>
                        </m:den>
                      </m:f>
                      <m:r>
                        <a:rPr lang="es-ES" b="0" i="1" smtClean="0">
                          <a:latin typeface="Cambria Math"/>
                        </a:rPr>
                        <m:t>=</m:t>
                      </m:r>
                      <m:r>
                        <a:rPr lang="es-ES" b="0" i="1" smtClean="0">
                          <a:latin typeface="Cambria Math"/>
                        </a:rPr>
                        <m:t>𝐹𝑣</m:t>
                      </m:r>
                    </m:oMath>
                  </m:oMathPara>
                </a14:m>
                <a:endParaRPr lang="es-ES" dirty="0"/>
              </a:p>
            </p:txBody>
          </p:sp>
        </mc:Choice>
        <mc:Fallback xmlns="">
          <p:sp>
            <p:nvSpPr>
              <p:cNvPr id="21" name="20 CuadroTexto"/>
              <p:cNvSpPr txBox="1">
                <a:spLocks noRot="1" noChangeAspect="1" noMove="1" noResize="1" noEditPoints="1" noAdjustHandles="1" noChangeArrowheads="1" noChangeShapeType="1" noTextEdit="1"/>
              </p:cNvSpPr>
              <p:nvPr/>
            </p:nvSpPr>
            <p:spPr>
              <a:xfrm>
                <a:off x="6064250" y="5666740"/>
                <a:ext cx="2210926" cy="612732"/>
              </a:xfrm>
              <a:prstGeom prst="rect">
                <a:avLst/>
              </a:prstGeom>
              <a:blipFill rotWithShape="1">
                <a:blip r:embed="rId6"/>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7" name="6 Rectángulo"/>
              <p:cNvSpPr/>
              <p:nvPr/>
            </p:nvSpPr>
            <p:spPr>
              <a:xfrm>
                <a:off x="4609170" y="5111234"/>
                <a:ext cx="1683794"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ES" i="1" smtClean="0">
                          <a:latin typeface="Cambria Math"/>
                          <a:sym typeface="Wingdings"/>
                        </a:rPr>
                        <m:t>1 </m:t>
                      </m:r>
                      <m:r>
                        <a:rPr lang="es-ES" b="0" i="1" smtClean="0">
                          <a:latin typeface="Cambria Math"/>
                          <a:sym typeface="Wingdings"/>
                        </a:rPr>
                        <m:t>𝐶𝑉</m:t>
                      </m:r>
                      <m:r>
                        <a:rPr lang="es-ES" i="1">
                          <a:latin typeface="Cambria Math"/>
                          <a:sym typeface="Wingdings"/>
                        </a:rPr>
                        <m:t>=</m:t>
                      </m:r>
                      <m:r>
                        <a:rPr lang="es-ES" b="0" i="1" smtClean="0">
                          <a:latin typeface="Cambria Math"/>
                          <a:sym typeface="Wingdings"/>
                        </a:rPr>
                        <m:t>735 </m:t>
                      </m:r>
                      <m:r>
                        <a:rPr lang="es-ES" b="0" i="1" smtClean="0">
                          <a:latin typeface="Cambria Math"/>
                          <a:sym typeface="Wingdings"/>
                        </a:rPr>
                        <m:t>𝑊</m:t>
                      </m:r>
                    </m:oMath>
                  </m:oMathPara>
                </a14:m>
                <a:endParaRPr lang="es-ES" dirty="0"/>
              </a:p>
            </p:txBody>
          </p:sp>
        </mc:Choice>
        <mc:Fallback xmlns="">
          <p:sp>
            <p:nvSpPr>
              <p:cNvPr id="7" name="6 Rectángulo"/>
              <p:cNvSpPr>
                <a:spLocks noRot="1" noChangeAspect="1" noMove="1" noResize="1" noEditPoints="1" noAdjustHandles="1" noChangeArrowheads="1" noChangeShapeType="1" noTextEdit="1"/>
              </p:cNvSpPr>
              <p:nvPr/>
            </p:nvSpPr>
            <p:spPr>
              <a:xfrm>
                <a:off x="4609170" y="5111234"/>
                <a:ext cx="1683794" cy="369332"/>
              </a:xfrm>
              <a:prstGeom prst="rect">
                <a:avLst/>
              </a:prstGeom>
              <a:blipFill rotWithShape="1">
                <a:blip r:embed="rId7"/>
                <a:stretch>
                  <a:fillRect/>
                </a:stretch>
              </a:blipFill>
            </p:spPr>
            <p:txBody>
              <a:bodyPr/>
              <a:lstStyle/>
              <a:p>
                <a:r>
                  <a:rPr lang="es-ES">
                    <a:noFill/>
                  </a:rPr>
                  <a:t> </a:t>
                </a:r>
              </a:p>
            </p:txBody>
          </p:sp>
        </mc:Fallback>
      </mc:AlternateContent>
      <p:sp>
        <p:nvSpPr>
          <p:cNvPr id="8" name="7 Rectángulo"/>
          <p:cNvSpPr/>
          <p:nvPr/>
        </p:nvSpPr>
        <p:spPr>
          <a:xfrm>
            <a:off x="338859" y="5111234"/>
            <a:ext cx="4249881" cy="369332"/>
          </a:xfrm>
          <a:prstGeom prst="rect">
            <a:avLst/>
          </a:prstGeom>
        </p:spPr>
        <p:txBody>
          <a:bodyPr wrap="none">
            <a:spAutoFit/>
          </a:bodyPr>
          <a:lstStyle/>
          <a:p>
            <a:pPr marL="355600" indent="-355600" algn="just">
              <a:buFont typeface="Wingdings" pitchFamily="2" charset="2"/>
              <a:buChar char="F"/>
            </a:pPr>
            <a:r>
              <a:rPr lang="es-ES" dirty="0"/>
              <a:t>Otra unidad es el </a:t>
            </a:r>
            <a:r>
              <a:rPr lang="es-ES" b="1" i="1" dirty="0">
                <a:effectLst>
                  <a:outerShdw blurRad="38100" dist="38100" dir="2700000" algn="tl">
                    <a:srgbClr val="000000">
                      <a:alpha val="43137"/>
                    </a:srgbClr>
                  </a:outerShdw>
                </a:effectLst>
              </a:rPr>
              <a:t>caballo de vapor</a:t>
            </a:r>
            <a:r>
              <a:rPr lang="es-ES" dirty="0"/>
              <a:t>:</a:t>
            </a:r>
          </a:p>
        </p:txBody>
      </p:sp>
    </p:spTree>
    <p:extLst>
      <p:ext uri="{BB962C8B-B14F-4D97-AF65-F5344CB8AC3E}">
        <p14:creationId xmlns:p14="http://schemas.microsoft.com/office/powerpoint/2010/main" val="120331387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rPr>
              <a:t>3</a:t>
            </a:r>
            <a:r>
              <a:rPr lang="es-ES" b="1" dirty="0" smtClean="0">
                <a:solidFill>
                  <a:srgbClr val="C00000"/>
                </a:solidFill>
              </a:rPr>
              <a:t> La potencia</a:t>
            </a:r>
            <a:endParaRPr lang="es-ES" b="1" dirty="0">
              <a:solidFill>
                <a:srgbClr val="C00000"/>
              </a:solidFill>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rgbClr val="F79646">
                    <a:lumMod val="50000"/>
                  </a:srgbClr>
                </a:solidFill>
              </a:rPr>
              <a:pPr/>
              <a:t>15</a:t>
            </a:fld>
            <a:endParaRPr lang="es-ES" dirty="0">
              <a:solidFill>
                <a:srgbClr val="F79646">
                  <a:lumMod val="50000"/>
                </a:srgbClr>
              </a:solidFill>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rgbClr val="4F81BD">
                    <a:lumMod val="75000"/>
                  </a:srgbClr>
                </a:solidFill>
              </a:rPr>
              <a:t>XIV. TRABAJO Y ENERGÍA MECÁNICA</a:t>
            </a:r>
            <a:endParaRPr lang="es-ES" b="1" dirty="0">
              <a:solidFill>
                <a:srgbClr val="4F81BD">
                  <a:lumMod val="75000"/>
                </a:srgbClr>
              </a:solidFill>
            </a:endParaRPr>
          </a:p>
        </p:txBody>
      </p:sp>
      <p:sp>
        <p:nvSpPr>
          <p:cNvPr id="12" name="11 CuadroTexto"/>
          <p:cNvSpPr txBox="1"/>
          <p:nvPr/>
        </p:nvSpPr>
        <p:spPr>
          <a:xfrm>
            <a:off x="431800" y="952500"/>
            <a:ext cx="1727200" cy="369332"/>
          </a:xfrm>
          <a:prstGeom prst="rect">
            <a:avLst/>
          </a:prstGeom>
          <a:solidFill>
            <a:srgbClr val="00B050"/>
          </a:solidFill>
        </p:spPr>
        <p:txBody>
          <a:bodyPr wrap="square" rtlCol="0">
            <a:spAutoFit/>
          </a:bodyPr>
          <a:lstStyle/>
          <a:p>
            <a:r>
              <a:rPr lang="es-ES" b="1" dirty="0" smtClean="0">
                <a:solidFill>
                  <a:schemeClr val="bg1"/>
                </a:solidFill>
              </a:rPr>
              <a:t>EJERCICIO </a:t>
            </a:r>
            <a:r>
              <a:rPr lang="es-ES" b="1" dirty="0">
                <a:solidFill>
                  <a:schemeClr val="bg1"/>
                </a:solidFill>
              </a:rPr>
              <a:t>6</a:t>
            </a:r>
          </a:p>
        </p:txBody>
      </p:sp>
      <p:sp>
        <p:nvSpPr>
          <p:cNvPr id="13" name="12 CuadroTexto"/>
          <p:cNvSpPr txBox="1"/>
          <p:nvPr/>
        </p:nvSpPr>
        <p:spPr>
          <a:xfrm>
            <a:off x="330200" y="1473200"/>
            <a:ext cx="8305800" cy="1200329"/>
          </a:xfrm>
          <a:prstGeom prst="rect">
            <a:avLst/>
          </a:prstGeom>
          <a:noFill/>
        </p:spPr>
        <p:txBody>
          <a:bodyPr wrap="square" rtlCol="0">
            <a:spAutoFit/>
          </a:bodyPr>
          <a:lstStyle/>
          <a:p>
            <a:pPr algn="just"/>
            <a:r>
              <a:rPr lang="es-ES" dirty="0" smtClean="0"/>
              <a:t>Cierto automóvil que circula a 129 km/h está sometido a una fuerza de fricción con la carretera de 211 N y a una fricción con el aire de 830 N. ¿Qué potencia debe desarrollar en esas condiciones para mantener constante esa velocidad? Expresa el resultado en kW y en CV.</a:t>
            </a:r>
            <a:endParaRPr lang="es-ES" dirty="0"/>
          </a:p>
        </p:txBody>
      </p:sp>
      <p:sp>
        <p:nvSpPr>
          <p:cNvPr id="27" name="26 CuadroTexto"/>
          <p:cNvSpPr txBox="1"/>
          <p:nvPr/>
        </p:nvSpPr>
        <p:spPr>
          <a:xfrm>
            <a:off x="406400" y="3035300"/>
            <a:ext cx="1727200" cy="369332"/>
          </a:xfrm>
          <a:prstGeom prst="rect">
            <a:avLst/>
          </a:prstGeom>
          <a:solidFill>
            <a:srgbClr val="00B050"/>
          </a:solidFill>
        </p:spPr>
        <p:txBody>
          <a:bodyPr wrap="square" rtlCol="0">
            <a:spAutoFit/>
          </a:bodyPr>
          <a:lstStyle/>
          <a:p>
            <a:r>
              <a:rPr lang="es-ES" b="1" dirty="0" smtClean="0">
                <a:solidFill>
                  <a:schemeClr val="bg1"/>
                </a:solidFill>
              </a:rPr>
              <a:t>EJERCICIO 7</a:t>
            </a:r>
            <a:endParaRPr lang="es-ES" b="1" dirty="0">
              <a:solidFill>
                <a:schemeClr val="bg1"/>
              </a:solidFill>
            </a:endParaRPr>
          </a:p>
        </p:txBody>
      </p:sp>
      <p:sp>
        <p:nvSpPr>
          <p:cNvPr id="28" name="27 CuadroTexto"/>
          <p:cNvSpPr txBox="1"/>
          <p:nvPr/>
        </p:nvSpPr>
        <p:spPr>
          <a:xfrm>
            <a:off x="279400" y="3530600"/>
            <a:ext cx="8280400" cy="1200329"/>
          </a:xfrm>
          <a:prstGeom prst="rect">
            <a:avLst/>
          </a:prstGeom>
          <a:noFill/>
        </p:spPr>
        <p:txBody>
          <a:bodyPr wrap="square" rtlCol="0">
            <a:spAutoFit/>
          </a:bodyPr>
          <a:lstStyle/>
          <a:p>
            <a:pPr algn="just"/>
            <a:r>
              <a:rPr lang="es-ES" dirty="0" smtClean="0"/>
              <a:t>En centros de investigación sobre láseres se han conseguido pulsos de láser de 10 </a:t>
            </a:r>
            <a:r>
              <a:rPr lang="es-ES" dirty="0" err="1" smtClean="0"/>
              <a:t>femtosegundos</a:t>
            </a:r>
            <a:r>
              <a:rPr lang="es-ES" dirty="0" smtClean="0"/>
              <a:t> y 100 </a:t>
            </a:r>
            <a:r>
              <a:rPr lang="es-ES" dirty="0" err="1" smtClean="0"/>
              <a:t>mJ</a:t>
            </a:r>
            <a:r>
              <a:rPr lang="es-ES" dirty="0" smtClean="0"/>
              <a:t> (</a:t>
            </a:r>
            <a:r>
              <a:rPr lang="es-ES" dirty="0" err="1" smtClean="0"/>
              <a:t>milijulios</a:t>
            </a:r>
            <a:r>
              <a:rPr lang="es-ES" dirty="0" smtClean="0"/>
              <a:t>). ¿Cuál es la potencia de ese pulso? Exprésala en </a:t>
            </a:r>
            <a:r>
              <a:rPr lang="es-ES" dirty="0" err="1" smtClean="0"/>
              <a:t>teravatios</a:t>
            </a:r>
            <a:r>
              <a:rPr lang="es-ES" dirty="0" smtClean="0"/>
              <a:t>.</a:t>
            </a:r>
          </a:p>
          <a:p>
            <a:pPr algn="just"/>
            <a:r>
              <a:rPr lang="es-ES" dirty="0" smtClean="0"/>
              <a:t>Datos: 1 </a:t>
            </a:r>
            <a:r>
              <a:rPr lang="es-ES" dirty="0" err="1" smtClean="0"/>
              <a:t>fs</a:t>
            </a:r>
            <a:r>
              <a:rPr lang="es-ES" dirty="0" smtClean="0"/>
              <a:t> = 10</a:t>
            </a:r>
            <a:r>
              <a:rPr lang="es-ES" baseline="30000" dirty="0" smtClean="0"/>
              <a:t>–15</a:t>
            </a:r>
            <a:r>
              <a:rPr lang="es-ES" dirty="0" smtClean="0"/>
              <a:t> s; </a:t>
            </a:r>
            <a:r>
              <a:rPr lang="es-ES" dirty="0" err="1" smtClean="0"/>
              <a:t>tW</a:t>
            </a:r>
            <a:r>
              <a:rPr lang="es-ES" dirty="0" smtClean="0"/>
              <a:t> = 10</a:t>
            </a:r>
            <a:r>
              <a:rPr lang="es-ES" baseline="30000" dirty="0" smtClean="0"/>
              <a:t>12</a:t>
            </a:r>
            <a:r>
              <a:rPr lang="es-ES" dirty="0" smtClean="0"/>
              <a:t> W </a:t>
            </a:r>
            <a:endParaRPr lang="es-ES" dirty="0"/>
          </a:p>
        </p:txBody>
      </p:sp>
    </p:spTree>
    <p:extLst>
      <p:ext uri="{BB962C8B-B14F-4D97-AF65-F5344CB8AC3E}">
        <p14:creationId xmlns:p14="http://schemas.microsoft.com/office/powerpoint/2010/main" val="14924377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4</a:t>
            </a:r>
            <a:r>
              <a:rPr lang="es-ES" b="1" dirty="0" smtClean="0">
                <a:solidFill>
                  <a:srgbClr val="C00000"/>
                </a:solidFill>
                <a:latin typeface="+mj-lt"/>
              </a:rPr>
              <a:t> La energía</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16</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XIV. TRABAJO Y ENERGÍA MECÁNICA</a:t>
            </a:r>
            <a:endParaRPr lang="es-ES" b="1" dirty="0">
              <a:solidFill>
                <a:schemeClr val="accent1">
                  <a:lumMod val="75000"/>
                </a:schemeClr>
              </a:solidFill>
            </a:endParaRPr>
          </a:p>
        </p:txBody>
      </p:sp>
      <p:sp>
        <p:nvSpPr>
          <p:cNvPr id="5" name="4 CuadroTexto"/>
          <p:cNvSpPr txBox="1"/>
          <p:nvPr/>
        </p:nvSpPr>
        <p:spPr>
          <a:xfrm>
            <a:off x="508000" y="1003300"/>
            <a:ext cx="8064500" cy="369332"/>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ctr"/>
            <a:r>
              <a:rPr lang="es-ES" dirty="0" smtClean="0"/>
              <a:t>La </a:t>
            </a:r>
            <a:r>
              <a:rPr lang="es-ES" b="1" dirty="0" smtClean="0">
                <a:effectLst>
                  <a:outerShdw blurRad="38100" dist="38100" dir="2700000" algn="tl">
                    <a:srgbClr val="000000">
                      <a:alpha val="43137"/>
                    </a:srgbClr>
                  </a:outerShdw>
                </a:effectLst>
              </a:rPr>
              <a:t>energía mecánica </a:t>
            </a:r>
            <a:r>
              <a:rPr lang="es-ES" dirty="0" smtClean="0"/>
              <a:t>es la capacidad de un cuerpo para realizar un trabajo</a:t>
            </a:r>
            <a:endParaRPr lang="es-ES" dirty="0"/>
          </a:p>
        </p:txBody>
      </p:sp>
      <p:sp>
        <p:nvSpPr>
          <p:cNvPr id="10" name="9 CuadroTexto"/>
          <p:cNvSpPr txBox="1"/>
          <p:nvPr/>
        </p:nvSpPr>
        <p:spPr>
          <a:xfrm>
            <a:off x="533400" y="1676400"/>
            <a:ext cx="8039100" cy="1477328"/>
          </a:xfrm>
          <a:prstGeom prst="rect">
            <a:avLst/>
          </a:prstGeom>
          <a:noFill/>
        </p:spPr>
        <p:txBody>
          <a:bodyPr wrap="square" rtlCol="0">
            <a:spAutoFit/>
          </a:bodyPr>
          <a:lstStyle/>
          <a:p>
            <a:pPr marL="355600" indent="-355600">
              <a:buFont typeface="Wingdings" pitchFamily="2" charset="2"/>
              <a:buChar char="F"/>
            </a:pPr>
            <a:r>
              <a:rPr lang="es-ES" dirty="0" smtClean="0">
                <a:sym typeface="Wingdings"/>
              </a:rPr>
              <a:t>La </a:t>
            </a:r>
            <a:r>
              <a:rPr lang="es-ES" b="1" dirty="0" smtClean="0">
                <a:effectLst>
                  <a:outerShdw blurRad="38100" dist="38100" dir="2700000" algn="tl">
                    <a:srgbClr val="000000">
                      <a:alpha val="43137"/>
                    </a:srgbClr>
                  </a:outerShdw>
                </a:effectLst>
                <a:sym typeface="Wingdings"/>
              </a:rPr>
              <a:t>energía mecánica </a:t>
            </a:r>
            <a:r>
              <a:rPr lang="es-ES" dirty="0" smtClean="0">
                <a:sym typeface="Wingdings"/>
              </a:rPr>
              <a:t>puede ser de dos tipos:</a:t>
            </a:r>
          </a:p>
          <a:p>
            <a:pPr marL="355600" indent="-355600">
              <a:buFont typeface="Wingdings" pitchFamily="2" charset="2"/>
              <a:buChar char="F"/>
            </a:pPr>
            <a:endParaRPr lang="es-ES" dirty="0" smtClean="0">
              <a:sym typeface="Wingdings"/>
            </a:endParaRPr>
          </a:p>
          <a:p>
            <a:pPr marL="723900" indent="-368300">
              <a:buFont typeface="Wingdings" pitchFamily="2" charset="2"/>
              <a:buChar char=""/>
            </a:pPr>
            <a:r>
              <a:rPr lang="es-ES" b="1" dirty="0" smtClean="0">
                <a:solidFill>
                  <a:srgbClr val="0070C0"/>
                </a:solidFill>
                <a:effectLst>
                  <a:outerShdw blurRad="38100" dist="38100" dir="2700000" algn="tl">
                    <a:srgbClr val="000000">
                      <a:alpha val="43137"/>
                    </a:srgbClr>
                  </a:outerShdw>
                </a:effectLst>
                <a:sym typeface="Wingdings"/>
              </a:rPr>
              <a:t>Cinética</a:t>
            </a:r>
            <a:r>
              <a:rPr lang="es-ES" dirty="0" smtClean="0">
                <a:sym typeface="Wingdings"/>
              </a:rPr>
              <a:t> (asociada a los cambios en el movimiento)</a:t>
            </a:r>
          </a:p>
          <a:p>
            <a:pPr marL="723900" indent="-368300">
              <a:buFont typeface="Wingdings" pitchFamily="2" charset="2"/>
              <a:buChar char=""/>
            </a:pPr>
            <a:endParaRPr lang="es-ES" dirty="0" smtClean="0">
              <a:sym typeface="Wingdings"/>
            </a:endParaRPr>
          </a:p>
          <a:p>
            <a:pPr marL="723900" indent="-368300">
              <a:buFont typeface="Wingdings" pitchFamily="2" charset="2"/>
              <a:buChar char=""/>
            </a:pPr>
            <a:r>
              <a:rPr lang="es-ES" b="1" dirty="0" smtClean="0">
                <a:solidFill>
                  <a:srgbClr val="FF0000"/>
                </a:solidFill>
                <a:effectLst>
                  <a:outerShdw blurRad="38100" dist="38100" dir="2700000" algn="tl">
                    <a:srgbClr val="000000">
                      <a:alpha val="43137"/>
                    </a:srgbClr>
                  </a:outerShdw>
                </a:effectLst>
                <a:sym typeface="Wingdings"/>
              </a:rPr>
              <a:t>Potencial</a:t>
            </a:r>
            <a:r>
              <a:rPr lang="es-ES" dirty="0" smtClean="0">
                <a:sym typeface="Wingdings"/>
              </a:rPr>
              <a:t> (asociada a los cambios de posición)</a:t>
            </a:r>
            <a:r>
              <a:rPr lang="es-ES" dirty="0">
                <a:sym typeface="Wingdings"/>
              </a:rPr>
              <a:t>	</a:t>
            </a:r>
            <a:endParaRPr lang="es-ES" dirty="0"/>
          </a:p>
        </p:txBody>
      </p:sp>
      <p:sp>
        <p:nvSpPr>
          <p:cNvPr id="15" name="14 Rectángulo"/>
          <p:cNvSpPr/>
          <p:nvPr/>
        </p:nvSpPr>
        <p:spPr>
          <a:xfrm>
            <a:off x="673100" y="5562600"/>
            <a:ext cx="7747000" cy="266700"/>
          </a:xfrm>
          <a:prstGeom prst="rect">
            <a:avLst/>
          </a:prstGeom>
          <a:gradFill>
            <a:gsLst>
              <a:gs pos="0">
                <a:schemeClr val="tx1">
                  <a:lumMod val="95000"/>
                  <a:lumOff val="5000"/>
                </a:schemeClr>
              </a:gs>
              <a:gs pos="50000">
                <a:schemeClr val="tx1">
                  <a:lumMod val="75000"/>
                  <a:lumOff val="25000"/>
                </a:schemeClr>
              </a:gs>
              <a:gs pos="100000">
                <a:schemeClr val="accent1">
                  <a:tint val="23500"/>
                  <a:satMod val="16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14" name="13 Grupo"/>
          <p:cNvGrpSpPr/>
          <p:nvPr/>
        </p:nvGrpSpPr>
        <p:grpSpPr>
          <a:xfrm>
            <a:off x="715964" y="4485640"/>
            <a:ext cx="2052636" cy="1111884"/>
            <a:chOff x="754064" y="4041140"/>
            <a:chExt cx="2052636" cy="1111884"/>
          </a:xfrm>
        </p:grpSpPr>
        <p:pic>
          <p:nvPicPr>
            <p:cNvPr id="2051"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54064" y="4041140"/>
              <a:ext cx="1798636" cy="11118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2" name="11 Conector recto de flecha"/>
            <p:cNvCxnSpPr/>
            <p:nvPr/>
          </p:nvCxnSpPr>
          <p:spPr>
            <a:xfrm>
              <a:off x="1727200" y="4648200"/>
              <a:ext cx="1079500" cy="0"/>
            </a:xfrm>
            <a:prstGeom prst="straightConnector1">
              <a:avLst/>
            </a:prstGeom>
            <a:ln w="38100">
              <a:solidFill>
                <a:srgbClr val="FFCC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6" name="15 Grupo"/>
          <p:cNvGrpSpPr/>
          <p:nvPr/>
        </p:nvGrpSpPr>
        <p:grpSpPr>
          <a:xfrm>
            <a:off x="6572068" y="3932350"/>
            <a:ext cx="717732" cy="1631609"/>
            <a:chOff x="6572068" y="3932350"/>
            <a:chExt cx="717732" cy="1631609"/>
          </a:xfrm>
        </p:grpSpPr>
        <p:pic>
          <p:nvPicPr>
            <p:cNvPr id="2052"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1535" t="13259" r="21250" b="13616"/>
            <a:stretch/>
          </p:blipFill>
          <p:spPr bwMode="auto">
            <a:xfrm>
              <a:off x="6572068" y="4830098"/>
              <a:ext cx="717732" cy="7338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2" name="21 Conector recto de flecha"/>
            <p:cNvCxnSpPr/>
            <p:nvPr/>
          </p:nvCxnSpPr>
          <p:spPr>
            <a:xfrm rot="16200000">
              <a:off x="6452450" y="4382350"/>
              <a:ext cx="900000" cy="0"/>
            </a:xfrm>
            <a:prstGeom prst="straightConnector1">
              <a:avLst/>
            </a:prstGeom>
            <a:ln w="38100">
              <a:solidFill>
                <a:srgbClr val="FFCC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6656026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100000" fill="hold" nodeType="clickEffect">
                                  <p:stCondLst>
                                    <p:cond delay="0"/>
                                  </p:stCondLst>
                                  <p:childTnLst>
                                    <p:animMotion origin="layout" path="M 1.94444E-6 -3.7037E-7 L 0.36666 -3.7037E-7 " pathEditMode="relative" rAng="0" ptsTypes="AA">
                                      <p:cBhvr>
                                        <p:cTn id="6" dur="1000" fill="hold"/>
                                        <p:tgtEl>
                                          <p:spTgt spid="14"/>
                                        </p:tgtEl>
                                        <p:attrNameLst>
                                          <p:attrName>ppt_x</p:attrName>
                                          <p:attrName>ppt_y</p:attrName>
                                        </p:attrNameLst>
                                      </p:cBhvr>
                                      <p:rCtr x="18333" y="0"/>
                                    </p:animMotion>
                                  </p:childTnLst>
                                </p:cTn>
                              </p:par>
                            </p:childTnLst>
                          </p:cTn>
                        </p:par>
                      </p:childTnLst>
                    </p:cTn>
                  </p:par>
                  <p:par>
                    <p:cTn id="7" fill="hold">
                      <p:stCondLst>
                        <p:cond delay="indefinite"/>
                      </p:stCondLst>
                      <p:childTnLst>
                        <p:par>
                          <p:cTn id="8" fill="hold">
                            <p:stCondLst>
                              <p:cond delay="0"/>
                            </p:stCondLst>
                            <p:childTnLst>
                              <p:par>
                                <p:cTn id="9" presetID="64" presetClass="path" presetSubtype="0" fill="hold" nodeType="clickEffect">
                                  <p:stCondLst>
                                    <p:cond delay="0"/>
                                  </p:stCondLst>
                                  <p:childTnLst>
                                    <p:animMotion origin="layout" path="M 3.88889E-6 -1.11111E-6 L 3.88889E-6 -0.19259 " pathEditMode="relative" rAng="0" ptsTypes="AA">
                                      <p:cBhvr>
                                        <p:cTn id="10" dur="2000" fill="hold"/>
                                        <p:tgtEl>
                                          <p:spTgt spid="16"/>
                                        </p:tgtEl>
                                        <p:attrNameLst>
                                          <p:attrName>ppt_x</p:attrName>
                                          <p:attrName>ppt_y</p:attrName>
                                        </p:attrNameLst>
                                      </p:cBhvr>
                                      <p:rCtr x="0" y="-963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4</a:t>
            </a:r>
            <a:r>
              <a:rPr lang="es-ES" b="1" dirty="0" smtClean="0">
                <a:solidFill>
                  <a:srgbClr val="C00000"/>
                </a:solidFill>
                <a:latin typeface="+mj-lt"/>
              </a:rPr>
              <a:t> La energía</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17</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XIV. TRABAJO Y ENERGÍA MECÁNICA</a:t>
            </a:r>
            <a:endParaRPr lang="es-ES" b="1" dirty="0">
              <a:solidFill>
                <a:schemeClr val="accent1">
                  <a:lumMod val="75000"/>
                </a:schemeClr>
              </a:solidFill>
            </a:endParaRPr>
          </a:p>
        </p:txBody>
      </p:sp>
      <p:sp>
        <p:nvSpPr>
          <p:cNvPr id="2" name="1 CuadroTexto"/>
          <p:cNvSpPr txBox="1"/>
          <p:nvPr/>
        </p:nvSpPr>
        <p:spPr>
          <a:xfrm>
            <a:off x="342900" y="850900"/>
            <a:ext cx="3619500" cy="369332"/>
          </a:xfrm>
          <a:prstGeom prst="rect">
            <a:avLst/>
          </a:prstGeom>
          <a:noFill/>
        </p:spPr>
        <p:txBody>
          <a:bodyPr wrap="square" rtlCol="0">
            <a:spAutoFit/>
          </a:bodyPr>
          <a:lstStyle/>
          <a:p>
            <a:r>
              <a:rPr lang="es-ES" b="1" dirty="0" smtClean="0">
                <a:solidFill>
                  <a:srgbClr val="C00000"/>
                </a:solidFill>
              </a:rPr>
              <a:t>4.1. </a:t>
            </a:r>
            <a:r>
              <a:rPr lang="es-ES" b="1" dirty="0" smtClean="0">
                <a:solidFill>
                  <a:srgbClr val="00B050"/>
                </a:solidFill>
              </a:rPr>
              <a:t>Trabajo y energía cinética</a:t>
            </a:r>
            <a:endParaRPr lang="es-ES" b="1" dirty="0">
              <a:solidFill>
                <a:srgbClr val="00B050"/>
              </a:solidFill>
            </a:endParaRPr>
          </a:p>
        </p:txBody>
      </p:sp>
      <p:sp>
        <p:nvSpPr>
          <p:cNvPr id="20" name="19 Rectángulo"/>
          <p:cNvSpPr/>
          <p:nvPr/>
        </p:nvSpPr>
        <p:spPr>
          <a:xfrm>
            <a:off x="469900" y="2435225"/>
            <a:ext cx="3162300" cy="155575"/>
          </a:xfrm>
          <a:prstGeom prst="rect">
            <a:avLst/>
          </a:prstGeom>
          <a:gradFill>
            <a:gsLst>
              <a:gs pos="0">
                <a:schemeClr val="tx1">
                  <a:lumMod val="95000"/>
                  <a:lumOff val="5000"/>
                </a:schemeClr>
              </a:gs>
              <a:gs pos="50000">
                <a:schemeClr val="tx1">
                  <a:lumMod val="75000"/>
                  <a:lumOff val="25000"/>
                </a:schemeClr>
              </a:gs>
              <a:gs pos="100000">
                <a:schemeClr val="accent1">
                  <a:tint val="23500"/>
                  <a:satMod val="16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21" name="20 Grupo"/>
          <p:cNvGrpSpPr/>
          <p:nvPr/>
        </p:nvGrpSpPr>
        <p:grpSpPr>
          <a:xfrm>
            <a:off x="755468" y="1272540"/>
            <a:ext cx="1929032" cy="1167219"/>
            <a:chOff x="755468" y="1272540"/>
            <a:chExt cx="1929032" cy="1167219"/>
          </a:xfrm>
        </p:grpSpPr>
        <p:pic>
          <p:nvPicPr>
            <p:cNvPr id="17"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1535" t="13259" r="21250" b="13616"/>
            <a:stretch/>
          </p:blipFill>
          <p:spPr bwMode="auto">
            <a:xfrm>
              <a:off x="755468" y="1705898"/>
              <a:ext cx="717732" cy="7338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 name="3 Conector recto de flecha"/>
            <p:cNvCxnSpPr/>
            <p:nvPr/>
          </p:nvCxnSpPr>
          <p:spPr>
            <a:xfrm flipV="1">
              <a:off x="1460500" y="1435100"/>
              <a:ext cx="800100" cy="60960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 name="7 Conector recto"/>
            <p:cNvCxnSpPr/>
            <p:nvPr/>
          </p:nvCxnSpPr>
          <p:spPr>
            <a:xfrm>
              <a:off x="1460500" y="2057400"/>
              <a:ext cx="1224000" cy="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23" name="22 Conector recto de flecha"/>
            <p:cNvCxnSpPr/>
            <p:nvPr/>
          </p:nvCxnSpPr>
          <p:spPr>
            <a:xfrm>
              <a:off x="1460500" y="2057400"/>
              <a:ext cx="792000" cy="0"/>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 name="12 CuadroTexto"/>
                <p:cNvSpPr txBox="1"/>
                <p:nvPr/>
              </p:nvSpPr>
              <p:spPr>
                <a:xfrm>
                  <a:off x="2178050" y="1272540"/>
                  <a:ext cx="37542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𝐹</m:t>
                        </m:r>
                      </m:oMath>
                    </m:oMathPara>
                  </a14:m>
                  <a:endParaRPr lang="es-ES" sz="1600" dirty="0"/>
                </a:p>
              </p:txBody>
            </p:sp>
          </mc:Choice>
          <mc:Fallback xmlns="">
            <p:sp>
              <p:nvSpPr>
                <p:cNvPr id="13" name="12 CuadroTexto"/>
                <p:cNvSpPr txBox="1">
                  <a:spLocks noRot="1" noChangeAspect="1" noMove="1" noResize="1" noEditPoints="1" noAdjustHandles="1" noChangeArrowheads="1" noChangeShapeType="1" noTextEdit="1"/>
                </p:cNvSpPr>
                <p:nvPr/>
              </p:nvSpPr>
              <p:spPr>
                <a:xfrm>
                  <a:off x="2178050" y="1272540"/>
                  <a:ext cx="375424" cy="338554"/>
                </a:xfrm>
                <a:prstGeom prst="rect">
                  <a:avLst/>
                </a:prstGeom>
                <a:blipFill rotWithShape="1">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6" name="25 CuadroTexto"/>
                <p:cNvSpPr txBox="1"/>
                <p:nvPr/>
              </p:nvSpPr>
              <p:spPr>
                <a:xfrm>
                  <a:off x="2101850" y="1691640"/>
                  <a:ext cx="42806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latin typeface="Cambria Math" panose="02040503050406030204" pitchFamily="18" charset="0"/>
                              </a:rPr>
                            </m:ctrlPr>
                          </m:sSubPr>
                          <m:e>
                            <m:r>
                              <a:rPr lang="es-ES" sz="1600" b="0" i="1" smtClean="0">
                                <a:latin typeface="Cambria Math"/>
                              </a:rPr>
                              <m:t>𝐹</m:t>
                            </m:r>
                          </m:e>
                          <m:sub>
                            <m:r>
                              <a:rPr lang="es-ES" sz="1600" b="0" i="1" smtClean="0">
                                <a:latin typeface="Cambria Math"/>
                              </a:rPr>
                              <m:t>𝑥</m:t>
                            </m:r>
                          </m:sub>
                        </m:sSub>
                      </m:oMath>
                    </m:oMathPara>
                  </a14:m>
                  <a:endParaRPr lang="es-ES" sz="1600" dirty="0"/>
                </a:p>
              </p:txBody>
            </p:sp>
          </mc:Choice>
          <mc:Fallback xmlns="">
            <p:sp>
              <p:nvSpPr>
                <p:cNvPr id="26" name="25 CuadroTexto"/>
                <p:cNvSpPr txBox="1">
                  <a:spLocks noRot="1" noChangeAspect="1" noMove="1" noResize="1" noEditPoints="1" noAdjustHandles="1" noChangeArrowheads="1" noChangeShapeType="1" noTextEdit="1"/>
                </p:cNvSpPr>
                <p:nvPr/>
              </p:nvSpPr>
              <p:spPr>
                <a:xfrm>
                  <a:off x="2101850" y="1691640"/>
                  <a:ext cx="428066" cy="338554"/>
                </a:xfrm>
                <a:prstGeom prst="rect">
                  <a:avLst/>
                </a:prstGeom>
                <a:blipFill rotWithShape="1">
                  <a:blip r:embed="rId5"/>
                  <a:stretch>
                    <a:fillRect/>
                  </a:stretch>
                </a:blipFill>
              </p:spPr>
              <p:txBody>
                <a:bodyPr/>
                <a:lstStyle/>
                <a:p>
                  <a:r>
                    <a:rPr lang="es-ES">
                      <a:noFill/>
                    </a:rPr>
                    <a:t> </a:t>
                  </a:r>
                </a:p>
              </p:txBody>
            </p:sp>
          </mc:Fallback>
        </mc:AlternateContent>
      </p:grpSp>
      <p:grpSp>
        <p:nvGrpSpPr>
          <p:cNvPr id="28" name="27 Grupo"/>
          <p:cNvGrpSpPr/>
          <p:nvPr/>
        </p:nvGrpSpPr>
        <p:grpSpPr>
          <a:xfrm>
            <a:off x="1447800" y="2669540"/>
            <a:ext cx="2052000" cy="246221"/>
            <a:chOff x="1447800" y="2758440"/>
            <a:chExt cx="2052000" cy="246221"/>
          </a:xfrm>
        </p:grpSpPr>
        <p:cxnSp>
          <p:nvCxnSpPr>
            <p:cNvPr id="27" name="26 Conector recto de flecha"/>
            <p:cNvCxnSpPr/>
            <p:nvPr/>
          </p:nvCxnSpPr>
          <p:spPr>
            <a:xfrm>
              <a:off x="1447800" y="2768600"/>
              <a:ext cx="2052000" cy="0"/>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0" name="29 CuadroTexto"/>
                <p:cNvSpPr txBox="1"/>
                <p:nvPr/>
              </p:nvSpPr>
              <p:spPr>
                <a:xfrm>
                  <a:off x="2254250" y="2758440"/>
                  <a:ext cx="294761"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ea typeface="Cambria Math"/>
                          </a:rPr>
                          <m:t>∆</m:t>
                        </m:r>
                        <m:r>
                          <a:rPr lang="es-ES" sz="1600" b="0" i="1" smtClean="0">
                            <a:latin typeface="Cambria Math"/>
                            <a:ea typeface="Cambria Math"/>
                          </a:rPr>
                          <m:t>𝑥</m:t>
                        </m:r>
                      </m:oMath>
                    </m:oMathPara>
                  </a14:m>
                  <a:endParaRPr lang="es-ES" sz="1600" dirty="0"/>
                </a:p>
              </p:txBody>
            </p:sp>
          </mc:Choice>
          <mc:Fallback xmlns="">
            <p:sp>
              <p:nvSpPr>
                <p:cNvPr id="30" name="29 CuadroTexto"/>
                <p:cNvSpPr txBox="1">
                  <a:spLocks noRot="1" noChangeAspect="1" noMove="1" noResize="1" noEditPoints="1" noAdjustHandles="1" noChangeArrowheads="1" noChangeShapeType="1" noTextEdit="1"/>
                </p:cNvSpPr>
                <p:nvPr/>
              </p:nvSpPr>
              <p:spPr>
                <a:xfrm>
                  <a:off x="2254250" y="2758440"/>
                  <a:ext cx="294761" cy="246221"/>
                </a:xfrm>
                <a:prstGeom prst="rect">
                  <a:avLst/>
                </a:prstGeom>
                <a:blipFill rotWithShape="1">
                  <a:blip r:embed="rId6"/>
                  <a:stretch>
                    <a:fillRect l="-14583" r="-6250" b="-7500"/>
                  </a:stretch>
                </a:blipFill>
              </p:spPr>
              <p:txBody>
                <a:bodyPr/>
                <a:lstStyle/>
                <a:p>
                  <a:r>
                    <a:rPr lang="es-ES">
                      <a:noFill/>
                    </a:rPr>
                    <a:t> </a:t>
                  </a:r>
                </a:p>
              </p:txBody>
            </p:sp>
          </mc:Fallback>
        </mc:AlternateContent>
      </p:grpSp>
      <p:sp>
        <p:nvSpPr>
          <p:cNvPr id="29" name="28 CuadroTexto"/>
          <p:cNvSpPr txBox="1"/>
          <p:nvPr/>
        </p:nvSpPr>
        <p:spPr>
          <a:xfrm>
            <a:off x="4127500" y="1612900"/>
            <a:ext cx="4470400" cy="369332"/>
          </a:xfrm>
          <a:prstGeom prst="rect">
            <a:avLst/>
          </a:prstGeom>
          <a:noFill/>
        </p:spPr>
        <p:txBody>
          <a:bodyPr wrap="square" rtlCol="0">
            <a:spAutoFit/>
          </a:bodyPr>
          <a:lstStyle/>
          <a:p>
            <a:pPr marL="355600" indent="-355600" algn="just"/>
            <a:r>
              <a:rPr lang="es-ES" dirty="0" smtClean="0">
                <a:sym typeface="Wingdings"/>
              </a:rPr>
              <a:t>	El trabajo realizado por la fuerza F:</a:t>
            </a:r>
            <a:endParaRPr lang="es-ES" dirty="0"/>
          </a:p>
        </p:txBody>
      </p:sp>
      <mc:AlternateContent xmlns:mc="http://schemas.openxmlformats.org/markup-compatibility/2006" xmlns:a14="http://schemas.microsoft.com/office/drawing/2010/main">
        <mc:Choice Requires="a14">
          <p:sp>
            <p:nvSpPr>
              <p:cNvPr id="31" name="30 CuadroTexto"/>
              <p:cNvSpPr txBox="1"/>
              <p:nvPr/>
            </p:nvSpPr>
            <p:spPr>
              <a:xfrm>
                <a:off x="5391150" y="2085340"/>
                <a:ext cx="2128211" cy="40293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𝑊</m:t>
                      </m:r>
                      <m:r>
                        <a:rPr lang="es-ES" b="0" i="1" smtClean="0">
                          <a:latin typeface="Cambria Math"/>
                        </a:rPr>
                        <m:t>=</m:t>
                      </m:r>
                      <m:acc>
                        <m:accPr>
                          <m:chr m:val="⃗"/>
                          <m:ctrlPr>
                            <a:rPr lang="es-ES" b="0" i="1" smtClean="0">
                              <a:latin typeface="Cambria Math" panose="02040503050406030204" pitchFamily="18" charset="0"/>
                            </a:rPr>
                          </m:ctrlPr>
                        </m:accPr>
                        <m:e>
                          <m:r>
                            <a:rPr lang="es-ES" b="0" i="1" smtClean="0">
                              <a:latin typeface="Cambria Math"/>
                            </a:rPr>
                            <m:t>𝐹</m:t>
                          </m:r>
                        </m:e>
                      </m:acc>
                      <m:r>
                        <a:rPr lang="es-ES" b="0" i="1" smtClean="0">
                          <a:latin typeface="Cambria Math"/>
                        </a:rPr>
                        <m:t>·</m:t>
                      </m:r>
                      <m:r>
                        <a:rPr lang="es-ES" b="0" i="1" smtClean="0">
                          <a:latin typeface="Cambria Math"/>
                          <a:ea typeface="Cambria Math"/>
                        </a:rPr>
                        <m:t>∆</m:t>
                      </m:r>
                      <m:acc>
                        <m:accPr>
                          <m:chr m:val="⃗"/>
                          <m:ctrlPr>
                            <a:rPr lang="es-ES" b="0" i="1" smtClean="0">
                              <a:latin typeface="Cambria Math" panose="02040503050406030204" pitchFamily="18" charset="0"/>
                              <a:ea typeface="Cambria Math"/>
                            </a:rPr>
                          </m:ctrlPr>
                        </m:accPr>
                        <m:e>
                          <m:r>
                            <a:rPr lang="es-ES" b="0" i="1" smtClean="0">
                              <a:latin typeface="Cambria Math"/>
                              <a:ea typeface="Cambria Math"/>
                            </a:rPr>
                            <m:t>𝑟</m:t>
                          </m:r>
                        </m:e>
                      </m:acc>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𝐹</m:t>
                          </m:r>
                        </m:e>
                        <m:sub>
                          <m:r>
                            <a:rPr lang="es-ES" b="0" i="1" smtClean="0">
                              <a:latin typeface="Cambria Math"/>
                            </a:rPr>
                            <m:t>𝑥</m:t>
                          </m:r>
                        </m:sub>
                      </m:sSub>
                      <m:r>
                        <a:rPr lang="es-ES" b="0" i="1" smtClean="0">
                          <a:latin typeface="Cambria Math"/>
                          <a:ea typeface="Cambria Math"/>
                        </a:rPr>
                        <m:t>∆</m:t>
                      </m:r>
                      <m:r>
                        <a:rPr lang="es-ES" b="0" i="1" smtClean="0">
                          <a:latin typeface="Cambria Math"/>
                          <a:ea typeface="Cambria Math"/>
                        </a:rPr>
                        <m:t>𝑥</m:t>
                      </m:r>
                    </m:oMath>
                  </m:oMathPara>
                </a14:m>
                <a:endParaRPr lang="es-ES" dirty="0"/>
              </a:p>
            </p:txBody>
          </p:sp>
        </mc:Choice>
        <mc:Fallback xmlns="">
          <p:sp>
            <p:nvSpPr>
              <p:cNvPr id="31" name="30 CuadroTexto"/>
              <p:cNvSpPr txBox="1">
                <a:spLocks noRot="1" noChangeAspect="1" noMove="1" noResize="1" noEditPoints="1" noAdjustHandles="1" noChangeArrowheads="1" noChangeShapeType="1" noTextEdit="1"/>
              </p:cNvSpPr>
              <p:nvPr/>
            </p:nvSpPr>
            <p:spPr>
              <a:xfrm>
                <a:off x="5391150" y="2085340"/>
                <a:ext cx="2128211" cy="402931"/>
              </a:xfrm>
              <a:prstGeom prst="rect">
                <a:avLst/>
              </a:prstGeom>
              <a:blipFill rotWithShape="1">
                <a:blip r:embed="rId7"/>
                <a:stretch>
                  <a:fillRect t="-21212"/>
                </a:stretch>
              </a:blipFill>
            </p:spPr>
            <p:txBody>
              <a:bodyPr/>
              <a:lstStyle/>
              <a:p>
                <a:r>
                  <a:rPr lang="es-ES">
                    <a:noFill/>
                  </a:rPr>
                  <a:t> </a:t>
                </a:r>
              </a:p>
            </p:txBody>
          </p:sp>
        </mc:Fallback>
      </mc:AlternateContent>
      <p:sp>
        <p:nvSpPr>
          <p:cNvPr id="34" name="33 CuadroTexto"/>
          <p:cNvSpPr txBox="1"/>
          <p:nvPr/>
        </p:nvSpPr>
        <p:spPr>
          <a:xfrm>
            <a:off x="342900" y="2971800"/>
            <a:ext cx="8356600" cy="1477328"/>
          </a:xfrm>
          <a:prstGeom prst="rect">
            <a:avLst/>
          </a:prstGeom>
          <a:noFill/>
        </p:spPr>
        <p:txBody>
          <a:bodyPr wrap="square" rtlCol="0">
            <a:spAutoFit/>
          </a:bodyPr>
          <a:lstStyle/>
          <a:p>
            <a:pPr marL="355600" indent="-355600" algn="just">
              <a:buFont typeface="Wingdings" pitchFamily="2" charset="2"/>
              <a:buChar char="F"/>
            </a:pPr>
            <a:r>
              <a:rPr lang="es-ES" dirty="0" smtClean="0">
                <a:sym typeface="Wingdings"/>
              </a:rPr>
              <a:t>Teniendo en cuenta la 2ª ley de Newton:</a:t>
            </a:r>
          </a:p>
          <a:p>
            <a:pPr marL="355600" indent="-355600" algn="just">
              <a:buFont typeface="Wingdings" pitchFamily="2" charset="2"/>
              <a:buChar char="F"/>
            </a:pPr>
            <a:endParaRPr lang="es-ES" dirty="0">
              <a:sym typeface="Wingdings"/>
            </a:endParaRPr>
          </a:p>
          <a:p>
            <a:pPr marL="355600" indent="-355600" algn="just">
              <a:buFont typeface="Wingdings" pitchFamily="2" charset="2"/>
              <a:buChar char="F"/>
            </a:pPr>
            <a:endParaRPr lang="es-ES" dirty="0" smtClean="0">
              <a:sym typeface="Wingdings"/>
            </a:endParaRPr>
          </a:p>
          <a:p>
            <a:pPr marL="355600" indent="-355600" algn="just">
              <a:buFont typeface="Wingdings" pitchFamily="2" charset="2"/>
              <a:buChar char="F"/>
            </a:pPr>
            <a:endParaRPr lang="es-ES" dirty="0">
              <a:sym typeface="Wingdings"/>
            </a:endParaRPr>
          </a:p>
          <a:p>
            <a:pPr marL="355600" indent="-355600" algn="just">
              <a:buFont typeface="Wingdings" pitchFamily="2" charset="2"/>
              <a:buChar char="F"/>
            </a:pPr>
            <a:r>
              <a:rPr lang="es-ES" dirty="0" smtClean="0">
                <a:sym typeface="Wingdings"/>
              </a:rPr>
              <a:t>Obtenemos: </a:t>
            </a:r>
            <a:endParaRPr lang="es-ES" dirty="0"/>
          </a:p>
        </p:txBody>
      </p:sp>
      <mc:AlternateContent xmlns:mc="http://schemas.openxmlformats.org/markup-compatibility/2006" xmlns:a14="http://schemas.microsoft.com/office/drawing/2010/main">
        <mc:Choice Requires="a14">
          <p:sp>
            <p:nvSpPr>
              <p:cNvPr id="35" name="34 CuadroTexto"/>
              <p:cNvSpPr txBox="1"/>
              <p:nvPr/>
            </p:nvSpPr>
            <p:spPr>
              <a:xfrm>
                <a:off x="2584450" y="3545840"/>
                <a:ext cx="137492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𝑊</m:t>
                      </m:r>
                      <m:r>
                        <a:rPr lang="es-ES" b="0" i="1" smtClean="0">
                          <a:latin typeface="Cambria Math"/>
                        </a:rPr>
                        <m:t>=</m:t>
                      </m:r>
                      <m:r>
                        <a:rPr lang="es-ES" b="0" i="1" smtClean="0">
                          <a:latin typeface="Cambria Math"/>
                        </a:rPr>
                        <m:t>𝑚𝑎</m:t>
                      </m:r>
                      <m:r>
                        <a:rPr lang="es-ES" b="0" i="1" smtClean="0">
                          <a:latin typeface="Cambria Math"/>
                          <a:ea typeface="Cambria Math"/>
                        </a:rPr>
                        <m:t>∆</m:t>
                      </m:r>
                      <m:r>
                        <a:rPr lang="es-ES" b="0" i="1" smtClean="0">
                          <a:latin typeface="Cambria Math"/>
                          <a:ea typeface="Cambria Math"/>
                        </a:rPr>
                        <m:t>𝑥</m:t>
                      </m:r>
                    </m:oMath>
                  </m:oMathPara>
                </a14:m>
                <a:endParaRPr lang="es-ES" dirty="0"/>
              </a:p>
            </p:txBody>
          </p:sp>
        </mc:Choice>
        <mc:Fallback xmlns="">
          <p:sp>
            <p:nvSpPr>
              <p:cNvPr id="35" name="34 CuadroTexto"/>
              <p:cNvSpPr txBox="1">
                <a:spLocks noRot="1" noChangeAspect="1" noMove="1" noResize="1" noEditPoints="1" noAdjustHandles="1" noChangeArrowheads="1" noChangeShapeType="1" noTextEdit="1"/>
              </p:cNvSpPr>
              <p:nvPr/>
            </p:nvSpPr>
            <p:spPr>
              <a:xfrm>
                <a:off x="2584450" y="3545840"/>
                <a:ext cx="1374928" cy="369332"/>
              </a:xfrm>
              <a:prstGeom prst="rect">
                <a:avLst/>
              </a:prstGeom>
              <a:blipFill rotWithShape="1">
                <a:blip r:embed="rId8"/>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048" name="2047 CuadroTexto"/>
              <p:cNvSpPr txBox="1"/>
              <p:nvPr/>
            </p:nvSpPr>
            <p:spPr>
              <a:xfrm>
                <a:off x="4895850" y="3545840"/>
                <a:ext cx="193957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s-ES" i="1" smtClean="0">
                              <a:latin typeface="Cambria Math" panose="02040503050406030204" pitchFamily="18" charset="0"/>
                            </a:rPr>
                          </m:ctrlPr>
                        </m:sSupPr>
                        <m:e>
                          <m:r>
                            <a:rPr lang="es-ES" b="0" i="1" smtClean="0">
                              <a:latin typeface="Cambria Math"/>
                            </a:rPr>
                            <m:t>𝑣</m:t>
                          </m:r>
                        </m:e>
                        <m:sup>
                          <m:r>
                            <a:rPr lang="es-ES" i="1" smtClean="0">
                              <a:latin typeface="Cambria Math"/>
                            </a:rPr>
                            <m:t>2</m:t>
                          </m:r>
                        </m:sup>
                      </m:sSup>
                      <m:r>
                        <a:rPr lang="es-ES" b="0" i="1" smtClean="0">
                          <a:latin typeface="Cambria Math"/>
                        </a:rPr>
                        <m:t>−</m:t>
                      </m:r>
                      <m:sSup>
                        <m:sSupPr>
                          <m:ctrlPr>
                            <a:rPr lang="es-ES" i="1" smtClean="0">
                              <a:latin typeface="Cambria Math" panose="02040503050406030204" pitchFamily="18" charset="0"/>
                            </a:rPr>
                          </m:ctrlPr>
                        </m:sSupPr>
                        <m:e>
                          <m:sSub>
                            <m:sSubPr>
                              <m:ctrlPr>
                                <a:rPr lang="es-ES" i="1" smtClean="0">
                                  <a:latin typeface="Cambria Math" panose="02040503050406030204" pitchFamily="18" charset="0"/>
                                </a:rPr>
                              </m:ctrlPr>
                            </m:sSubPr>
                            <m:e>
                              <m:r>
                                <a:rPr lang="es-ES" b="0" i="1" smtClean="0">
                                  <a:latin typeface="Cambria Math"/>
                                </a:rPr>
                                <m:t>𝑣</m:t>
                              </m:r>
                            </m:e>
                            <m:sub>
                              <m:r>
                                <a:rPr lang="es-ES" b="0" i="1" smtClean="0">
                                  <a:latin typeface="Cambria Math"/>
                                </a:rPr>
                                <m:t>0</m:t>
                              </m:r>
                            </m:sub>
                          </m:sSub>
                        </m:e>
                        <m:sup>
                          <m:r>
                            <a:rPr lang="es-ES" i="1" smtClean="0">
                              <a:latin typeface="Cambria Math"/>
                            </a:rPr>
                            <m:t>2</m:t>
                          </m:r>
                        </m:sup>
                      </m:sSup>
                      <m:r>
                        <a:rPr lang="es-ES" i="1" smtClean="0">
                          <a:latin typeface="Cambria Math"/>
                        </a:rPr>
                        <m:t>=</m:t>
                      </m:r>
                      <m:r>
                        <a:rPr lang="es-ES" b="0" i="1" smtClean="0">
                          <a:latin typeface="Cambria Math"/>
                        </a:rPr>
                        <m:t>2</m:t>
                      </m:r>
                      <m:r>
                        <a:rPr lang="es-ES" b="0" i="1" smtClean="0">
                          <a:latin typeface="Cambria Math"/>
                        </a:rPr>
                        <m:t>𝑎</m:t>
                      </m:r>
                      <m:r>
                        <a:rPr lang="es-ES" b="0" i="1" smtClean="0">
                          <a:latin typeface="Cambria Math"/>
                          <a:ea typeface="Cambria Math"/>
                        </a:rPr>
                        <m:t>∆</m:t>
                      </m:r>
                      <m:r>
                        <a:rPr lang="es-ES" b="0" i="1" smtClean="0">
                          <a:latin typeface="Cambria Math"/>
                          <a:ea typeface="Cambria Math"/>
                        </a:rPr>
                        <m:t>𝑥</m:t>
                      </m:r>
                    </m:oMath>
                  </m:oMathPara>
                </a14:m>
                <a:endParaRPr lang="es-ES" dirty="0"/>
              </a:p>
            </p:txBody>
          </p:sp>
        </mc:Choice>
        <mc:Fallback xmlns="">
          <p:sp>
            <p:nvSpPr>
              <p:cNvPr id="2048" name="2047 CuadroTexto"/>
              <p:cNvSpPr txBox="1">
                <a:spLocks noRot="1" noChangeAspect="1" noMove="1" noResize="1" noEditPoints="1" noAdjustHandles="1" noChangeArrowheads="1" noChangeShapeType="1" noTextEdit="1"/>
              </p:cNvSpPr>
              <p:nvPr/>
            </p:nvSpPr>
            <p:spPr>
              <a:xfrm>
                <a:off x="4895850" y="3545840"/>
                <a:ext cx="1939570" cy="369332"/>
              </a:xfrm>
              <a:prstGeom prst="rect">
                <a:avLst/>
              </a:prstGeom>
              <a:blipFill rotWithShape="1">
                <a:blip r:embed="rId9"/>
                <a:stretch>
                  <a:fillRect b="-166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7" name="36 CuadroTexto"/>
              <p:cNvSpPr txBox="1"/>
              <p:nvPr/>
            </p:nvSpPr>
            <p:spPr>
              <a:xfrm>
                <a:off x="3181350" y="4396740"/>
                <a:ext cx="3057760" cy="610936"/>
              </a:xfrm>
              <a:prstGeom prst="rect">
                <a:avLst/>
              </a:prstGeom>
              <a:solidFill>
                <a:srgbClr val="FFFF99"/>
              </a:solidFill>
              <a:effectLst>
                <a:outerShdw blurRad="50800" dist="38100" dir="2700000" algn="tl" rotWithShape="0">
                  <a:prstClr val="black">
                    <a:alpha val="40000"/>
                  </a:prstClr>
                </a:outerShdw>
              </a:effectLst>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𝑊</m:t>
                      </m:r>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1</m:t>
                          </m:r>
                        </m:num>
                        <m:den>
                          <m:r>
                            <a:rPr lang="es-ES" b="0" i="1" smtClean="0">
                              <a:latin typeface="Cambria Math"/>
                            </a:rPr>
                            <m:t>2</m:t>
                          </m:r>
                        </m:den>
                      </m:f>
                      <m:r>
                        <a:rPr lang="es-ES" b="0" i="1" smtClean="0">
                          <a:latin typeface="Cambria Math"/>
                        </a:rPr>
                        <m:t>𝑚</m:t>
                      </m:r>
                      <m:sSup>
                        <m:sSupPr>
                          <m:ctrlPr>
                            <a:rPr lang="es-ES" b="0" i="1" smtClean="0">
                              <a:latin typeface="Cambria Math" panose="02040503050406030204" pitchFamily="18" charset="0"/>
                            </a:rPr>
                          </m:ctrlPr>
                        </m:sSupPr>
                        <m:e>
                          <m:r>
                            <a:rPr lang="es-ES" b="0" i="1" smtClean="0">
                              <a:latin typeface="Cambria Math"/>
                            </a:rPr>
                            <m:t>𝑣</m:t>
                          </m:r>
                        </m:e>
                        <m:sup>
                          <m:r>
                            <a:rPr lang="es-ES" b="0" i="1" smtClean="0">
                              <a:latin typeface="Cambria Math"/>
                            </a:rPr>
                            <m:t>2</m:t>
                          </m:r>
                        </m:sup>
                      </m:sSup>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1</m:t>
                          </m:r>
                        </m:num>
                        <m:den>
                          <m:r>
                            <a:rPr lang="es-ES" b="0" i="1" smtClean="0">
                              <a:latin typeface="Cambria Math"/>
                            </a:rPr>
                            <m:t>2</m:t>
                          </m:r>
                        </m:den>
                      </m:f>
                      <m:r>
                        <a:rPr lang="es-ES" b="0" i="1" smtClean="0">
                          <a:latin typeface="Cambria Math"/>
                        </a:rPr>
                        <m:t>𝑚</m:t>
                      </m:r>
                      <m:sSup>
                        <m:sSupPr>
                          <m:ctrlPr>
                            <a:rPr lang="es-ES" b="0" i="1" smtClean="0">
                              <a:latin typeface="Cambria Math" panose="02040503050406030204" pitchFamily="18" charset="0"/>
                            </a:rPr>
                          </m:ctrlPr>
                        </m:sSupPr>
                        <m:e>
                          <m:sSub>
                            <m:sSubPr>
                              <m:ctrlPr>
                                <a:rPr lang="es-ES" b="0" i="1" smtClean="0">
                                  <a:latin typeface="Cambria Math" panose="02040503050406030204" pitchFamily="18" charset="0"/>
                                </a:rPr>
                              </m:ctrlPr>
                            </m:sSubPr>
                            <m:e>
                              <m:r>
                                <a:rPr lang="es-ES" b="0" i="1" smtClean="0">
                                  <a:latin typeface="Cambria Math"/>
                                </a:rPr>
                                <m:t>𝑣</m:t>
                              </m:r>
                            </m:e>
                            <m:sub>
                              <m:r>
                                <a:rPr lang="es-ES" b="0" i="1" smtClean="0">
                                  <a:latin typeface="Cambria Math"/>
                                </a:rPr>
                                <m:t>0</m:t>
                              </m:r>
                            </m:sub>
                          </m:sSub>
                        </m:e>
                        <m:sup>
                          <m:r>
                            <a:rPr lang="es-ES" b="0" i="1" smtClean="0">
                              <a:latin typeface="Cambria Math"/>
                            </a:rPr>
                            <m:t>2</m:t>
                          </m:r>
                        </m:sup>
                      </m:sSup>
                      <m:r>
                        <a:rPr lang="es-ES" b="0" i="1" smtClean="0">
                          <a:latin typeface="Cambria Math"/>
                        </a:rPr>
                        <m:t>=</m:t>
                      </m:r>
                      <m:r>
                        <a:rPr lang="es-ES" b="0" i="1" smtClean="0">
                          <a:latin typeface="Cambria Math"/>
                          <a:ea typeface="Cambria Math"/>
                        </a:rPr>
                        <m:t>∆</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𝐸</m:t>
                          </m:r>
                        </m:e>
                        <m:sub>
                          <m:r>
                            <a:rPr lang="es-ES" b="0" i="1" smtClean="0">
                              <a:latin typeface="Cambria Math"/>
                              <a:ea typeface="Cambria Math"/>
                            </a:rPr>
                            <m:t>𝐶</m:t>
                          </m:r>
                        </m:sub>
                      </m:sSub>
                    </m:oMath>
                  </m:oMathPara>
                </a14:m>
                <a:endParaRPr lang="es-ES" dirty="0"/>
              </a:p>
            </p:txBody>
          </p:sp>
        </mc:Choice>
        <mc:Fallback xmlns="">
          <p:sp>
            <p:nvSpPr>
              <p:cNvPr id="37" name="36 CuadroTexto"/>
              <p:cNvSpPr txBox="1">
                <a:spLocks noRot="1" noChangeAspect="1" noMove="1" noResize="1" noEditPoints="1" noAdjustHandles="1" noChangeArrowheads="1" noChangeShapeType="1" noTextEdit="1"/>
              </p:cNvSpPr>
              <p:nvPr/>
            </p:nvSpPr>
            <p:spPr>
              <a:xfrm>
                <a:off x="3181350" y="4396740"/>
                <a:ext cx="3057760" cy="610936"/>
              </a:xfrm>
              <a:prstGeom prst="rect">
                <a:avLst/>
              </a:prstGeom>
              <a:blipFill rotWithShape="1">
                <a:blip r:embed="rId10"/>
                <a:stretch>
                  <a:fillRect/>
                </a:stretch>
              </a:blipFill>
              <a:effectLst>
                <a:outerShdw blurRad="50800" dist="38100" dir="2700000" algn="tl" rotWithShape="0">
                  <a:prstClr val="black">
                    <a:alpha val="40000"/>
                  </a:prstClr>
                </a:outerShdw>
              </a:effectLst>
            </p:spPr>
            <p:txBody>
              <a:bodyPr/>
              <a:lstStyle/>
              <a:p>
                <a:r>
                  <a:rPr lang="es-ES">
                    <a:noFill/>
                  </a:rPr>
                  <a:t> </a:t>
                </a:r>
              </a:p>
            </p:txBody>
          </p:sp>
        </mc:Fallback>
      </mc:AlternateContent>
      <p:sp>
        <p:nvSpPr>
          <p:cNvPr id="2049" name="2048 CuadroTexto"/>
          <p:cNvSpPr txBox="1"/>
          <p:nvPr/>
        </p:nvSpPr>
        <p:spPr>
          <a:xfrm>
            <a:off x="546100" y="5334000"/>
            <a:ext cx="8102600" cy="923330"/>
          </a:xfrm>
          <a:prstGeom prst="rect">
            <a:avLst/>
          </a:prstGeom>
          <a:solidFill>
            <a:srgbClr val="CCFF66"/>
          </a:solidFill>
          <a:effectLst>
            <a:outerShdw blurRad="50800" dist="38100" dir="2700000" algn="tl" rotWithShape="0">
              <a:prstClr val="black">
                <a:alpha val="40000"/>
              </a:prstClr>
            </a:outerShdw>
          </a:effectLst>
        </p:spPr>
        <p:txBody>
          <a:bodyPr wrap="square" rtlCol="0">
            <a:spAutoFit/>
          </a:bodyPr>
          <a:lstStyle/>
          <a:p>
            <a:pPr algn="just"/>
            <a:r>
              <a:rPr lang="es-ES" dirty="0"/>
              <a:t>El </a:t>
            </a:r>
            <a:r>
              <a:rPr lang="es-ES" b="1" dirty="0">
                <a:effectLst>
                  <a:outerShdw blurRad="38100" dist="38100" dir="2700000" algn="tl">
                    <a:srgbClr val="000000">
                      <a:alpha val="43137"/>
                    </a:srgbClr>
                  </a:outerShdw>
                </a:effectLst>
              </a:rPr>
              <a:t>trabajo</a:t>
            </a:r>
            <a:r>
              <a:rPr lang="es-ES" dirty="0"/>
              <a:t> realizado por la fuerza resultante que actúa sobre un cuerpo se emplea en </a:t>
            </a:r>
            <a:r>
              <a:rPr lang="es-ES" b="1" dirty="0">
                <a:effectLst>
                  <a:outerShdw blurRad="38100" dist="38100" dir="2700000" algn="tl">
                    <a:srgbClr val="000000">
                      <a:alpha val="43137"/>
                    </a:srgbClr>
                  </a:outerShdw>
                </a:effectLst>
              </a:rPr>
              <a:t>variar la energía cinética </a:t>
            </a:r>
            <a:r>
              <a:rPr lang="es-ES" dirty="0"/>
              <a:t>del </a:t>
            </a:r>
            <a:r>
              <a:rPr lang="es-ES" dirty="0" smtClean="0"/>
              <a:t>mismo (teorema de las “</a:t>
            </a:r>
            <a:r>
              <a:rPr lang="es-ES" b="1" i="1" dirty="0" smtClean="0">
                <a:effectLst>
                  <a:outerShdw blurRad="38100" dist="38100" dir="2700000" algn="tl">
                    <a:srgbClr val="000000">
                      <a:alpha val="43137"/>
                    </a:srgbClr>
                  </a:outerShdw>
                </a:effectLst>
              </a:rPr>
              <a:t>fuerzas vivas</a:t>
            </a:r>
            <a:r>
              <a:rPr lang="es-ES" dirty="0" smtClean="0"/>
              <a:t>”</a:t>
            </a:r>
            <a:endParaRPr lang="es-ES" dirty="0"/>
          </a:p>
        </p:txBody>
      </p:sp>
    </p:spTree>
    <p:extLst>
      <p:ext uri="{BB962C8B-B14F-4D97-AF65-F5344CB8AC3E}">
        <p14:creationId xmlns:p14="http://schemas.microsoft.com/office/powerpoint/2010/main" val="91723450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100000" fill="hold" nodeType="clickEffect">
                                  <p:stCondLst>
                                    <p:cond delay="0"/>
                                  </p:stCondLst>
                                  <p:childTnLst>
                                    <p:animMotion origin="layout" path="M -8.33333E-7 -1.85185E-6 L 0.22222 -1.85185E-6 " pathEditMode="relative" rAng="0" ptsTypes="AA">
                                      <p:cBhvr>
                                        <p:cTn id="6" dur="1000" fill="hold"/>
                                        <p:tgtEl>
                                          <p:spTgt spid="21"/>
                                        </p:tgtEl>
                                        <p:attrNameLst>
                                          <p:attrName>ppt_x</p:attrName>
                                          <p:attrName>ppt_y</p:attrName>
                                        </p:attrNameLst>
                                      </p:cBhvr>
                                      <p:rCtr x="11111" y="0"/>
                                    </p:animMotion>
                                  </p:childTnLst>
                                </p:cTn>
                              </p:par>
                            </p:childTnLst>
                          </p:cTn>
                        </p:par>
                        <p:par>
                          <p:cTn id="7" fill="hold">
                            <p:stCondLst>
                              <p:cond delay="1000"/>
                            </p:stCondLst>
                            <p:childTnLst>
                              <p:par>
                                <p:cTn id="8" presetID="1" presetClass="entr" presetSubtype="0" fill="hold" nodeType="afterEffect">
                                  <p:stCondLst>
                                    <p:cond delay="500"/>
                                  </p:stCondLst>
                                  <p:childTnLst>
                                    <p:set>
                                      <p:cBhvr>
                                        <p:cTn id="9"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4</a:t>
            </a:r>
            <a:r>
              <a:rPr lang="es-ES" b="1" dirty="0" smtClean="0">
                <a:solidFill>
                  <a:srgbClr val="C00000"/>
                </a:solidFill>
                <a:latin typeface="+mj-lt"/>
              </a:rPr>
              <a:t> La energía</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18</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XIV. TRABAJO Y ENERGÍA MECÁNICA</a:t>
            </a:r>
            <a:endParaRPr lang="es-ES" b="1" dirty="0">
              <a:solidFill>
                <a:schemeClr val="accent1">
                  <a:lumMod val="75000"/>
                </a:schemeClr>
              </a:solidFill>
            </a:endParaRPr>
          </a:p>
        </p:txBody>
      </p:sp>
      <p:sp>
        <p:nvSpPr>
          <p:cNvPr id="2" name="1 CuadroTexto"/>
          <p:cNvSpPr txBox="1"/>
          <p:nvPr/>
        </p:nvSpPr>
        <p:spPr>
          <a:xfrm>
            <a:off x="342900" y="850900"/>
            <a:ext cx="3619500" cy="369332"/>
          </a:xfrm>
          <a:prstGeom prst="rect">
            <a:avLst/>
          </a:prstGeom>
          <a:noFill/>
        </p:spPr>
        <p:txBody>
          <a:bodyPr wrap="square" rtlCol="0">
            <a:spAutoFit/>
          </a:bodyPr>
          <a:lstStyle/>
          <a:p>
            <a:r>
              <a:rPr lang="es-ES" b="1" dirty="0" smtClean="0">
                <a:solidFill>
                  <a:srgbClr val="C00000"/>
                </a:solidFill>
              </a:rPr>
              <a:t>4.1. </a:t>
            </a:r>
            <a:r>
              <a:rPr lang="es-ES" b="1" dirty="0" smtClean="0">
                <a:solidFill>
                  <a:srgbClr val="00B050"/>
                </a:solidFill>
              </a:rPr>
              <a:t>Trabajo y energía cinética</a:t>
            </a:r>
            <a:endParaRPr lang="es-ES" b="1" dirty="0">
              <a:solidFill>
                <a:srgbClr val="00B050"/>
              </a:solidFill>
            </a:endParaRPr>
          </a:p>
        </p:txBody>
      </p:sp>
      <p:sp>
        <p:nvSpPr>
          <p:cNvPr id="3" name="2 CuadroTexto"/>
          <p:cNvSpPr txBox="1"/>
          <p:nvPr/>
        </p:nvSpPr>
        <p:spPr>
          <a:xfrm>
            <a:off x="342900" y="1270000"/>
            <a:ext cx="5092700" cy="369332"/>
          </a:xfrm>
          <a:prstGeom prst="rect">
            <a:avLst/>
          </a:prstGeom>
          <a:noFill/>
        </p:spPr>
        <p:txBody>
          <a:bodyPr wrap="square" rtlCol="0">
            <a:spAutoFit/>
          </a:bodyPr>
          <a:lstStyle/>
          <a:p>
            <a:r>
              <a:rPr lang="es-ES" b="1" dirty="0" smtClean="0">
                <a:solidFill>
                  <a:srgbClr val="C00000"/>
                </a:solidFill>
              </a:rPr>
              <a:t>Algunas precisiones obre la energía cinética</a:t>
            </a:r>
            <a:endParaRPr lang="es-ES" b="1" dirty="0">
              <a:solidFill>
                <a:srgbClr val="C00000"/>
              </a:solidFill>
            </a:endParaRPr>
          </a:p>
        </p:txBody>
      </p:sp>
      <p:sp>
        <p:nvSpPr>
          <p:cNvPr id="5" name="4 CuadroTexto"/>
          <p:cNvSpPr txBox="1"/>
          <p:nvPr/>
        </p:nvSpPr>
        <p:spPr>
          <a:xfrm>
            <a:off x="368300" y="1752600"/>
            <a:ext cx="8191500" cy="3970318"/>
          </a:xfrm>
          <a:prstGeom prst="rect">
            <a:avLst/>
          </a:prstGeom>
          <a:noFill/>
        </p:spPr>
        <p:txBody>
          <a:bodyPr wrap="square" rtlCol="0">
            <a:spAutoFit/>
          </a:bodyPr>
          <a:lstStyle/>
          <a:p>
            <a:pPr marL="355600" indent="-355600" algn="just">
              <a:buFont typeface="Wingdings" pitchFamily="2" charset="2"/>
              <a:buChar char="F"/>
            </a:pPr>
            <a:r>
              <a:rPr lang="es-ES" b="1" dirty="0" smtClean="0">
                <a:effectLst>
                  <a:outerShdw blurRad="38100" dist="38100" dir="2700000" algn="tl">
                    <a:srgbClr val="000000">
                      <a:alpha val="43137"/>
                    </a:srgbClr>
                  </a:outerShdw>
                </a:effectLst>
                <a:sym typeface="Wingdings"/>
              </a:rPr>
              <a:t>La energía cinética es una magnitud escalar y siempre positiva</a:t>
            </a:r>
            <a:r>
              <a:rPr lang="es-ES" dirty="0" smtClean="0">
                <a:sym typeface="Wingdings"/>
              </a:rPr>
              <a:t>.</a:t>
            </a:r>
          </a:p>
          <a:p>
            <a:pPr marL="355600" indent="-355600" algn="just">
              <a:buFont typeface="Wingdings" pitchFamily="2" charset="2"/>
              <a:buChar char="F"/>
            </a:pPr>
            <a:endParaRPr lang="es-ES" dirty="0">
              <a:sym typeface="Wingdings"/>
            </a:endParaRPr>
          </a:p>
          <a:p>
            <a:pPr marL="355600" indent="-355600" algn="just">
              <a:buFont typeface="Wingdings" pitchFamily="2" charset="2"/>
              <a:buChar char="F"/>
            </a:pPr>
            <a:r>
              <a:rPr lang="es-ES" dirty="0" smtClean="0"/>
              <a:t>Cuando sobre un cuerpo se realiza un </a:t>
            </a:r>
            <a:r>
              <a:rPr lang="es-ES" b="1" dirty="0" smtClean="0">
                <a:effectLst>
                  <a:outerShdw blurRad="38100" dist="38100" dir="2700000" algn="tl">
                    <a:srgbClr val="000000">
                      <a:alpha val="43137"/>
                    </a:srgbClr>
                  </a:outerShdw>
                </a:effectLst>
              </a:rPr>
              <a:t>trabajo positivo</a:t>
            </a:r>
            <a:r>
              <a:rPr lang="es-ES" dirty="0" smtClean="0"/>
              <a:t>, su </a:t>
            </a:r>
            <a:r>
              <a:rPr lang="es-ES" b="1" dirty="0" smtClean="0">
                <a:effectLst>
                  <a:outerShdw blurRad="38100" dist="38100" dir="2700000" algn="tl">
                    <a:srgbClr val="000000">
                      <a:alpha val="43137"/>
                    </a:srgbClr>
                  </a:outerShdw>
                </a:effectLst>
              </a:rPr>
              <a:t>energía cinética aumenta</a:t>
            </a:r>
            <a:r>
              <a:rPr lang="es-ES" dirty="0" smtClean="0"/>
              <a:t>. Cuando sobre un cuerpo se realiza un </a:t>
            </a:r>
            <a:r>
              <a:rPr lang="es-ES" b="1" dirty="0" smtClean="0">
                <a:effectLst>
                  <a:outerShdw blurRad="38100" dist="38100" dir="2700000" algn="tl">
                    <a:srgbClr val="000000">
                      <a:alpha val="43137"/>
                    </a:srgbClr>
                  </a:outerShdw>
                </a:effectLst>
              </a:rPr>
              <a:t>trabajo negativo</a:t>
            </a:r>
            <a:r>
              <a:rPr lang="es-ES" dirty="0" smtClean="0"/>
              <a:t>, su </a:t>
            </a:r>
            <a:r>
              <a:rPr lang="es-ES" b="1" dirty="0" smtClean="0">
                <a:effectLst>
                  <a:outerShdw blurRad="38100" dist="38100" dir="2700000" algn="tl">
                    <a:srgbClr val="000000">
                      <a:alpha val="43137"/>
                    </a:srgbClr>
                  </a:outerShdw>
                </a:effectLst>
              </a:rPr>
              <a:t>energía cinética disminuye</a:t>
            </a:r>
            <a:r>
              <a:rPr lang="es-ES" dirty="0" smtClean="0"/>
              <a:t>.</a:t>
            </a:r>
          </a:p>
          <a:p>
            <a:pPr marL="355600" indent="-355600" algn="just">
              <a:buFont typeface="Wingdings" pitchFamily="2" charset="2"/>
              <a:buChar char="F"/>
            </a:pPr>
            <a:endParaRPr lang="es-ES" dirty="0"/>
          </a:p>
          <a:p>
            <a:pPr marL="355600" indent="-355600" algn="just">
              <a:buFont typeface="Wingdings" pitchFamily="2" charset="2"/>
              <a:buChar char="F"/>
            </a:pPr>
            <a:endParaRPr lang="es-ES" dirty="0" smtClean="0"/>
          </a:p>
          <a:p>
            <a:pPr marL="355600" indent="-355600" algn="just">
              <a:buFont typeface="Wingdings" pitchFamily="2" charset="2"/>
              <a:buChar char="F"/>
            </a:pPr>
            <a:endParaRPr lang="es-ES" dirty="0"/>
          </a:p>
          <a:p>
            <a:pPr marL="355600" indent="-355600" algn="just">
              <a:buFont typeface="Wingdings" pitchFamily="2" charset="2"/>
              <a:buChar char="F"/>
            </a:pPr>
            <a:endParaRPr lang="es-ES" dirty="0" smtClean="0"/>
          </a:p>
          <a:p>
            <a:pPr marL="355600" indent="-355600" algn="just">
              <a:buFont typeface="Wingdings" pitchFamily="2" charset="2"/>
              <a:buChar char="F"/>
            </a:pPr>
            <a:endParaRPr lang="es-ES" dirty="0"/>
          </a:p>
          <a:p>
            <a:pPr marL="355600" indent="-355600" algn="just">
              <a:buFont typeface="Wingdings" pitchFamily="2" charset="2"/>
              <a:buChar char="F"/>
            </a:pPr>
            <a:endParaRPr lang="es-ES" dirty="0" smtClean="0"/>
          </a:p>
          <a:p>
            <a:pPr marL="355600" indent="-355600" algn="just">
              <a:buFont typeface="Wingdings" pitchFamily="2" charset="2"/>
              <a:buChar char="F"/>
            </a:pPr>
            <a:endParaRPr lang="es-ES" dirty="0"/>
          </a:p>
          <a:p>
            <a:pPr marL="355600" indent="-355600" algn="just">
              <a:buFont typeface="Wingdings" pitchFamily="2" charset="2"/>
              <a:buChar char="F"/>
            </a:pPr>
            <a:r>
              <a:rPr lang="es-ES" dirty="0" smtClean="0"/>
              <a:t>Finalmente, podemos relacionar la energía cinética con el módulo del momento lineal:</a:t>
            </a:r>
          </a:p>
        </p:txBody>
      </p:sp>
      <p:sp>
        <p:nvSpPr>
          <p:cNvPr id="32" name="31 Rectángulo"/>
          <p:cNvSpPr/>
          <p:nvPr/>
        </p:nvSpPr>
        <p:spPr>
          <a:xfrm>
            <a:off x="673100" y="4581525"/>
            <a:ext cx="3162300" cy="155575"/>
          </a:xfrm>
          <a:prstGeom prst="rect">
            <a:avLst/>
          </a:prstGeom>
          <a:gradFill>
            <a:gsLst>
              <a:gs pos="0">
                <a:schemeClr val="tx1">
                  <a:lumMod val="95000"/>
                  <a:lumOff val="5000"/>
                </a:schemeClr>
              </a:gs>
              <a:gs pos="50000">
                <a:schemeClr val="tx1">
                  <a:lumMod val="75000"/>
                  <a:lumOff val="25000"/>
                </a:schemeClr>
              </a:gs>
              <a:gs pos="100000">
                <a:schemeClr val="accent1">
                  <a:tint val="23500"/>
                  <a:satMod val="16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33" name="32 Grupo"/>
          <p:cNvGrpSpPr/>
          <p:nvPr/>
        </p:nvGrpSpPr>
        <p:grpSpPr>
          <a:xfrm>
            <a:off x="958668" y="3418840"/>
            <a:ext cx="1798006" cy="1167219"/>
            <a:chOff x="755468" y="1272540"/>
            <a:chExt cx="1798006" cy="1167219"/>
          </a:xfrm>
        </p:grpSpPr>
        <p:pic>
          <p:nvPicPr>
            <p:cNvPr id="36"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1535" t="13259" r="21250" b="13616"/>
            <a:stretch/>
          </p:blipFill>
          <p:spPr bwMode="auto">
            <a:xfrm>
              <a:off x="755468" y="1705898"/>
              <a:ext cx="717732" cy="7338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8" name="37 Conector recto de flecha"/>
            <p:cNvCxnSpPr/>
            <p:nvPr/>
          </p:nvCxnSpPr>
          <p:spPr>
            <a:xfrm flipV="1">
              <a:off x="1460500" y="1435100"/>
              <a:ext cx="800100" cy="60960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0" name="39 Conector recto de flecha"/>
            <p:cNvCxnSpPr/>
            <p:nvPr/>
          </p:nvCxnSpPr>
          <p:spPr>
            <a:xfrm>
              <a:off x="1460500" y="2057400"/>
              <a:ext cx="792000" cy="0"/>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1" name="40 CuadroTexto"/>
                <p:cNvSpPr txBox="1"/>
                <p:nvPr/>
              </p:nvSpPr>
              <p:spPr>
                <a:xfrm>
                  <a:off x="2178050" y="1272540"/>
                  <a:ext cx="37542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𝐹</m:t>
                        </m:r>
                      </m:oMath>
                    </m:oMathPara>
                  </a14:m>
                  <a:endParaRPr lang="es-ES" sz="1600" dirty="0"/>
                </a:p>
              </p:txBody>
            </p:sp>
          </mc:Choice>
          <mc:Fallback xmlns="">
            <p:sp>
              <p:nvSpPr>
                <p:cNvPr id="41" name="40 CuadroTexto"/>
                <p:cNvSpPr txBox="1">
                  <a:spLocks noRot="1" noChangeAspect="1" noMove="1" noResize="1" noEditPoints="1" noAdjustHandles="1" noChangeArrowheads="1" noChangeShapeType="1" noTextEdit="1"/>
                </p:cNvSpPr>
                <p:nvPr/>
              </p:nvSpPr>
              <p:spPr>
                <a:xfrm>
                  <a:off x="2178050" y="1272540"/>
                  <a:ext cx="375424" cy="338554"/>
                </a:xfrm>
                <a:prstGeom prst="rect">
                  <a:avLst/>
                </a:prstGeom>
                <a:blipFill rotWithShape="1">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2" name="41 CuadroTexto"/>
                <p:cNvSpPr txBox="1"/>
                <p:nvPr/>
              </p:nvSpPr>
              <p:spPr>
                <a:xfrm>
                  <a:off x="2101850" y="1691640"/>
                  <a:ext cx="42806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latin typeface="Cambria Math" panose="02040503050406030204" pitchFamily="18" charset="0"/>
                              </a:rPr>
                            </m:ctrlPr>
                          </m:sSubPr>
                          <m:e>
                            <m:r>
                              <a:rPr lang="es-ES" sz="1600" b="0" i="1" smtClean="0">
                                <a:latin typeface="Cambria Math"/>
                              </a:rPr>
                              <m:t>𝐹</m:t>
                            </m:r>
                          </m:e>
                          <m:sub>
                            <m:r>
                              <a:rPr lang="es-ES" sz="1600" b="0" i="1" smtClean="0">
                                <a:latin typeface="Cambria Math"/>
                              </a:rPr>
                              <m:t>𝑥</m:t>
                            </m:r>
                          </m:sub>
                        </m:sSub>
                      </m:oMath>
                    </m:oMathPara>
                  </a14:m>
                  <a:endParaRPr lang="es-ES" sz="1600" dirty="0"/>
                </a:p>
              </p:txBody>
            </p:sp>
          </mc:Choice>
          <mc:Fallback xmlns="">
            <p:sp>
              <p:nvSpPr>
                <p:cNvPr id="42" name="41 CuadroTexto"/>
                <p:cNvSpPr txBox="1">
                  <a:spLocks noRot="1" noChangeAspect="1" noMove="1" noResize="1" noEditPoints="1" noAdjustHandles="1" noChangeArrowheads="1" noChangeShapeType="1" noTextEdit="1"/>
                </p:cNvSpPr>
                <p:nvPr/>
              </p:nvSpPr>
              <p:spPr>
                <a:xfrm>
                  <a:off x="2101850" y="1691640"/>
                  <a:ext cx="428066" cy="338554"/>
                </a:xfrm>
                <a:prstGeom prst="rect">
                  <a:avLst/>
                </a:prstGeom>
                <a:blipFill rotWithShape="1">
                  <a:blip r:embed="rId5"/>
                  <a:stretch>
                    <a:fillRect/>
                  </a:stretch>
                </a:blipFill>
              </p:spPr>
              <p:txBody>
                <a:bodyPr/>
                <a:lstStyle/>
                <a:p>
                  <a:r>
                    <a:rPr lang="es-ES">
                      <a:noFill/>
                    </a:rPr>
                    <a:t> </a:t>
                  </a:r>
                </a:p>
              </p:txBody>
            </p:sp>
          </mc:Fallback>
        </mc:AlternateContent>
      </p:grpSp>
      <p:sp>
        <p:nvSpPr>
          <p:cNvPr id="46" name="45 Rectángulo"/>
          <p:cNvSpPr/>
          <p:nvPr/>
        </p:nvSpPr>
        <p:spPr>
          <a:xfrm>
            <a:off x="5435600" y="4581525"/>
            <a:ext cx="3162300" cy="155575"/>
          </a:xfrm>
          <a:prstGeom prst="rect">
            <a:avLst/>
          </a:prstGeom>
          <a:gradFill>
            <a:gsLst>
              <a:gs pos="0">
                <a:schemeClr val="tx1">
                  <a:lumMod val="95000"/>
                  <a:lumOff val="5000"/>
                </a:schemeClr>
              </a:gs>
              <a:gs pos="50000">
                <a:schemeClr val="tx1">
                  <a:lumMod val="75000"/>
                  <a:lumOff val="25000"/>
                </a:schemeClr>
              </a:gs>
              <a:gs pos="100000">
                <a:schemeClr val="accent1">
                  <a:tint val="23500"/>
                  <a:satMod val="16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47" name="46 Grupo"/>
          <p:cNvGrpSpPr/>
          <p:nvPr/>
        </p:nvGrpSpPr>
        <p:grpSpPr>
          <a:xfrm>
            <a:off x="4914900" y="3406140"/>
            <a:ext cx="1524000" cy="1179919"/>
            <a:chOff x="-50800" y="1259840"/>
            <a:chExt cx="1524000" cy="1179919"/>
          </a:xfrm>
        </p:grpSpPr>
        <p:pic>
          <p:nvPicPr>
            <p:cNvPr id="48"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1535" t="13259" r="21250" b="13616"/>
            <a:stretch/>
          </p:blipFill>
          <p:spPr bwMode="auto">
            <a:xfrm>
              <a:off x="755468" y="1705898"/>
              <a:ext cx="717732" cy="7338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9" name="48 Conector recto de flecha"/>
            <p:cNvCxnSpPr/>
            <p:nvPr/>
          </p:nvCxnSpPr>
          <p:spPr>
            <a:xfrm flipH="1" flipV="1">
              <a:off x="-50800" y="1435100"/>
              <a:ext cx="800100" cy="60960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1" name="50 Conector recto de flecha"/>
            <p:cNvCxnSpPr/>
            <p:nvPr/>
          </p:nvCxnSpPr>
          <p:spPr>
            <a:xfrm flipH="1">
              <a:off x="-38100" y="2057400"/>
              <a:ext cx="792000" cy="0"/>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2" name="51 CuadroTexto"/>
                <p:cNvSpPr txBox="1"/>
                <p:nvPr/>
              </p:nvSpPr>
              <p:spPr>
                <a:xfrm>
                  <a:off x="133350" y="1259840"/>
                  <a:ext cx="37542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𝐹</m:t>
                        </m:r>
                      </m:oMath>
                    </m:oMathPara>
                  </a14:m>
                  <a:endParaRPr lang="es-ES" sz="1600" dirty="0"/>
                </a:p>
              </p:txBody>
            </p:sp>
          </mc:Choice>
          <mc:Fallback xmlns="">
            <p:sp>
              <p:nvSpPr>
                <p:cNvPr id="52" name="51 CuadroTexto"/>
                <p:cNvSpPr txBox="1">
                  <a:spLocks noRot="1" noChangeAspect="1" noMove="1" noResize="1" noEditPoints="1" noAdjustHandles="1" noChangeArrowheads="1" noChangeShapeType="1" noTextEdit="1"/>
                </p:cNvSpPr>
                <p:nvPr/>
              </p:nvSpPr>
              <p:spPr>
                <a:xfrm>
                  <a:off x="133350" y="1259840"/>
                  <a:ext cx="375424" cy="338554"/>
                </a:xfrm>
                <a:prstGeom prst="rect">
                  <a:avLst/>
                </a:prstGeom>
                <a:blipFill rotWithShape="1">
                  <a:blip r:embed="rId6"/>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3" name="52 CuadroTexto"/>
                <p:cNvSpPr txBox="1"/>
                <p:nvPr/>
              </p:nvSpPr>
              <p:spPr>
                <a:xfrm>
                  <a:off x="6350" y="1717040"/>
                  <a:ext cx="42806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latin typeface="Cambria Math" panose="02040503050406030204" pitchFamily="18" charset="0"/>
                              </a:rPr>
                            </m:ctrlPr>
                          </m:sSubPr>
                          <m:e>
                            <m:r>
                              <a:rPr lang="es-ES" sz="1600" b="0" i="1" smtClean="0">
                                <a:latin typeface="Cambria Math"/>
                              </a:rPr>
                              <m:t>𝐹</m:t>
                            </m:r>
                          </m:e>
                          <m:sub>
                            <m:r>
                              <a:rPr lang="es-ES" sz="1600" b="0" i="1" smtClean="0">
                                <a:latin typeface="Cambria Math"/>
                              </a:rPr>
                              <m:t>𝑥</m:t>
                            </m:r>
                          </m:sub>
                        </m:sSub>
                      </m:oMath>
                    </m:oMathPara>
                  </a14:m>
                  <a:endParaRPr lang="es-ES" sz="1600" dirty="0"/>
                </a:p>
              </p:txBody>
            </p:sp>
          </mc:Choice>
          <mc:Fallback xmlns="">
            <p:sp>
              <p:nvSpPr>
                <p:cNvPr id="53" name="52 CuadroTexto"/>
                <p:cNvSpPr txBox="1">
                  <a:spLocks noRot="1" noChangeAspect="1" noMove="1" noResize="1" noEditPoints="1" noAdjustHandles="1" noChangeArrowheads="1" noChangeShapeType="1" noTextEdit="1"/>
                </p:cNvSpPr>
                <p:nvPr/>
              </p:nvSpPr>
              <p:spPr>
                <a:xfrm>
                  <a:off x="6350" y="1717040"/>
                  <a:ext cx="428066" cy="338554"/>
                </a:xfrm>
                <a:prstGeom prst="rect">
                  <a:avLst/>
                </a:prstGeom>
                <a:blipFill rotWithShape="1">
                  <a:blip r:embed="rId7"/>
                  <a:stretch>
                    <a:fillRect/>
                  </a:stretch>
                </a:blipFill>
              </p:spPr>
              <p:txBody>
                <a:bodyPr/>
                <a:lstStyle/>
                <a:p>
                  <a:r>
                    <a:rPr lang="es-ES">
                      <a:noFill/>
                    </a:rPr>
                    <a:t> </a:t>
                  </a:r>
                </a:p>
              </p:txBody>
            </p:sp>
          </mc:Fallback>
        </mc:AlternateContent>
      </p:grpSp>
      <mc:AlternateContent xmlns:mc="http://schemas.openxmlformats.org/markup-compatibility/2006" xmlns:a14="http://schemas.microsoft.com/office/drawing/2010/main">
        <mc:Choice Requires="a14">
          <p:sp>
            <p:nvSpPr>
              <p:cNvPr id="7" name="6 Rectángulo"/>
              <p:cNvSpPr/>
              <p:nvPr/>
            </p:nvSpPr>
            <p:spPr>
              <a:xfrm>
                <a:off x="3215263" y="5612732"/>
                <a:ext cx="2864246" cy="6726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𝐸</m:t>
                          </m:r>
                        </m:e>
                        <m:sub>
                          <m:r>
                            <a:rPr lang="es-ES" b="0" i="1" smtClean="0">
                              <a:latin typeface="Cambria Math"/>
                            </a:rPr>
                            <m:t>𝐶</m:t>
                          </m:r>
                        </m:sub>
                      </m:sSub>
                      <m:r>
                        <a:rPr lang="es-ES" b="0" i="1" smtClean="0">
                          <a:latin typeface="Cambria Math"/>
                        </a:rPr>
                        <m:t>=</m:t>
                      </m:r>
                      <m:f>
                        <m:fPr>
                          <m:ctrlPr>
                            <a:rPr lang="es-ES" i="1">
                              <a:latin typeface="Cambria Math" panose="02040503050406030204" pitchFamily="18" charset="0"/>
                            </a:rPr>
                          </m:ctrlPr>
                        </m:fPr>
                        <m:num>
                          <m:r>
                            <a:rPr lang="es-ES" i="1">
                              <a:latin typeface="Cambria Math"/>
                            </a:rPr>
                            <m:t>1</m:t>
                          </m:r>
                        </m:num>
                        <m:den>
                          <m:r>
                            <a:rPr lang="es-ES" i="1">
                              <a:latin typeface="Cambria Math"/>
                            </a:rPr>
                            <m:t>2</m:t>
                          </m:r>
                        </m:den>
                      </m:f>
                      <m:r>
                        <a:rPr lang="es-ES" i="1">
                          <a:latin typeface="Cambria Math"/>
                        </a:rPr>
                        <m:t>𝑚</m:t>
                      </m:r>
                      <m:sSup>
                        <m:sSupPr>
                          <m:ctrlPr>
                            <a:rPr lang="es-ES" i="1">
                              <a:latin typeface="Cambria Math" panose="02040503050406030204" pitchFamily="18" charset="0"/>
                            </a:rPr>
                          </m:ctrlPr>
                        </m:sSupPr>
                        <m:e>
                          <m:r>
                            <a:rPr lang="es-ES" i="1">
                              <a:latin typeface="Cambria Math"/>
                            </a:rPr>
                            <m:t>𝑣</m:t>
                          </m:r>
                        </m:e>
                        <m:sup>
                          <m:r>
                            <a:rPr lang="es-ES" i="1">
                              <a:latin typeface="Cambria Math"/>
                            </a:rPr>
                            <m:t>2</m:t>
                          </m:r>
                        </m:sup>
                      </m:sSup>
                      <m:r>
                        <a:rPr lang="es-ES" b="0" i="1" smtClean="0">
                          <a:latin typeface="Cambria Math"/>
                        </a:rPr>
                        <m:t>=</m:t>
                      </m:r>
                      <m:f>
                        <m:fPr>
                          <m:ctrlPr>
                            <a:rPr lang="es-ES" b="0" i="1" smtClean="0">
                              <a:latin typeface="Cambria Math" panose="02040503050406030204" pitchFamily="18" charset="0"/>
                            </a:rPr>
                          </m:ctrlPr>
                        </m:fPr>
                        <m:num>
                          <m:sSup>
                            <m:sSupPr>
                              <m:ctrlPr>
                                <a:rPr lang="es-ES" b="0" i="1" smtClean="0">
                                  <a:latin typeface="Cambria Math" panose="02040503050406030204" pitchFamily="18" charset="0"/>
                                </a:rPr>
                              </m:ctrlPr>
                            </m:sSupPr>
                            <m:e>
                              <m:r>
                                <a:rPr lang="es-ES" b="0" i="1" smtClean="0">
                                  <a:latin typeface="Cambria Math"/>
                                </a:rPr>
                                <m:t>𝑚</m:t>
                              </m:r>
                            </m:e>
                            <m:sup>
                              <m:r>
                                <a:rPr lang="es-ES" b="0" i="1" smtClean="0">
                                  <a:latin typeface="Cambria Math"/>
                                </a:rPr>
                                <m:t>2</m:t>
                              </m:r>
                            </m:sup>
                          </m:sSup>
                          <m:sSup>
                            <m:sSupPr>
                              <m:ctrlPr>
                                <a:rPr lang="es-ES" b="0" i="1" smtClean="0">
                                  <a:latin typeface="Cambria Math" panose="02040503050406030204" pitchFamily="18" charset="0"/>
                                </a:rPr>
                              </m:ctrlPr>
                            </m:sSupPr>
                            <m:e>
                              <m:r>
                                <a:rPr lang="es-ES" b="0" i="1" smtClean="0">
                                  <a:latin typeface="Cambria Math"/>
                                </a:rPr>
                                <m:t>𝑣</m:t>
                              </m:r>
                            </m:e>
                            <m:sup>
                              <m:r>
                                <a:rPr lang="es-ES" b="0" i="1" smtClean="0">
                                  <a:latin typeface="Cambria Math"/>
                                </a:rPr>
                                <m:t>2</m:t>
                              </m:r>
                            </m:sup>
                          </m:sSup>
                        </m:num>
                        <m:den>
                          <m:r>
                            <a:rPr lang="es-ES" b="0" i="1" smtClean="0">
                              <a:latin typeface="Cambria Math"/>
                            </a:rPr>
                            <m:t>2</m:t>
                          </m:r>
                          <m:r>
                            <a:rPr lang="es-ES" b="0" i="1" smtClean="0">
                              <a:latin typeface="Cambria Math"/>
                            </a:rPr>
                            <m:t>𝑚</m:t>
                          </m:r>
                        </m:den>
                      </m:f>
                      <m:r>
                        <a:rPr lang="es-ES" b="0" i="1" smtClean="0">
                          <a:latin typeface="Cambria Math"/>
                        </a:rPr>
                        <m:t>=</m:t>
                      </m:r>
                      <m:f>
                        <m:fPr>
                          <m:ctrlPr>
                            <a:rPr lang="es-ES" b="0" i="1" smtClean="0">
                              <a:latin typeface="Cambria Math" panose="02040503050406030204" pitchFamily="18" charset="0"/>
                            </a:rPr>
                          </m:ctrlPr>
                        </m:fPr>
                        <m:num>
                          <m:sSup>
                            <m:sSupPr>
                              <m:ctrlPr>
                                <a:rPr lang="es-ES" b="0" i="1" smtClean="0">
                                  <a:latin typeface="Cambria Math" panose="02040503050406030204" pitchFamily="18" charset="0"/>
                                </a:rPr>
                              </m:ctrlPr>
                            </m:sSupPr>
                            <m:e>
                              <m:r>
                                <a:rPr lang="es-ES" b="0" i="1" smtClean="0">
                                  <a:latin typeface="Cambria Math"/>
                                </a:rPr>
                                <m:t>𝑝</m:t>
                              </m:r>
                            </m:e>
                            <m:sup>
                              <m:r>
                                <a:rPr lang="es-ES" b="0" i="1" smtClean="0">
                                  <a:latin typeface="Cambria Math"/>
                                </a:rPr>
                                <m:t>2</m:t>
                              </m:r>
                            </m:sup>
                          </m:sSup>
                        </m:num>
                        <m:den>
                          <m:r>
                            <a:rPr lang="es-ES" b="0" i="1" smtClean="0">
                              <a:latin typeface="Cambria Math"/>
                            </a:rPr>
                            <m:t>2</m:t>
                          </m:r>
                          <m:r>
                            <a:rPr lang="es-ES" b="0" i="1" smtClean="0">
                              <a:latin typeface="Cambria Math"/>
                            </a:rPr>
                            <m:t>𝑚</m:t>
                          </m:r>
                        </m:den>
                      </m:f>
                    </m:oMath>
                  </m:oMathPara>
                </a14:m>
                <a:endParaRPr lang="es-ES" dirty="0"/>
              </a:p>
            </p:txBody>
          </p:sp>
        </mc:Choice>
        <mc:Fallback xmlns="">
          <p:sp>
            <p:nvSpPr>
              <p:cNvPr id="7" name="6 Rectángulo"/>
              <p:cNvSpPr>
                <a:spLocks noRot="1" noChangeAspect="1" noMove="1" noResize="1" noEditPoints="1" noAdjustHandles="1" noChangeArrowheads="1" noChangeShapeType="1" noTextEdit="1"/>
              </p:cNvSpPr>
              <p:nvPr/>
            </p:nvSpPr>
            <p:spPr>
              <a:xfrm>
                <a:off x="3215263" y="5612732"/>
                <a:ext cx="2864246" cy="672620"/>
              </a:xfrm>
              <a:prstGeom prst="rect">
                <a:avLst/>
              </a:prstGeom>
              <a:blipFill rotWithShape="1">
                <a:blip r:embed="rId8"/>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9134015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100000" fill="hold" nodeType="clickEffect">
                                  <p:stCondLst>
                                    <p:cond delay="0"/>
                                  </p:stCondLst>
                                  <p:childTnLst>
                                    <p:animMotion origin="layout" path="M -8.33333E-7 -1.85185E-6 L 0.22222 -1.85185E-6 " pathEditMode="relative" rAng="0" ptsTypes="AA">
                                      <p:cBhvr>
                                        <p:cTn id="6" dur="1000" fill="hold"/>
                                        <p:tgtEl>
                                          <p:spTgt spid="33"/>
                                        </p:tgtEl>
                                        <p:attrNameLst>
                                          <p:attrName>ppt_x</p:attrName>
                                          <p:attrName>ppt_y</p:attrName>
                                        </p:attrNameLst>
                                      </p:cBhvr>
                                      <p:rCtr x="11111" y="0"/>
                                    </p:animMotion>
                                  </p:childTnLst>
                                </p:cTn>
                              </p:par>
                            </p:childTnLst>
                          </p:cTn>
                        </p:par>
                      </p:childTnLst>
                    </p:cTn>
                  </p:par>
                  <p:par>
                    <p:cTn id="7" fill="hold">
                      <p:stCondLst>
                        <p:cond delay="indefinite"/>
                      </p:stCondLst>
                      <p:childTnLst>
                        <p:par>
                          <p:cTn id="8" fill="hold">
                            <p:stCondLst>
                              <p:cond delay="0"/>
                            </p:stCondLst>
                            <p:childTnLst>
                              <p:par>
                                <p:cTn id="9" presetID="63" presetClass="path" presetSubtype="0" decel="100000" fill="hold" nodeType="clickEffect">
                                  <p:stCondLst>
                                    <p:cond delay="0"/>
                                  </p:stCondLst>
                                  <p:childTnLst>
                                    <p:animMotion origin="layout" path="M -8.33333E-7 -1.85185E-6 L 0.22222 -1.85185E-6 " pathEditMode="relative" rAng="0" ptsTypes="AA">
                                      <p:cBhvr>
                                        <p:cTn id="10" dur="3000" fill="hold"/>
                                        <p:tgtEl>
                                          <p:spTgt spid="47"/>
                                        </p:tgtEl>
                                        <p:attrNameLst>
                                          <p:attrName>ppt_x</p:attrName>
                                          <p:attrName>ppt_y</p:attrName>
                                        </p:attrNameLst>
                                      </p:cBhvr>
                                      <p:rCtr x="1111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4</a:t>
            </a:r>
            <a:r>
              <a:rPr lang="es-ES" b="1" dirty="0" smtClean="0">
                <a:solidFill>
                  <a:srgbClr val="C00000"/>
                </a:solidFill>
                <a:latin typeface="+mj-lt"/>
              </a:rPr>
              <a:t> La energía</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19</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XIV. TRABAJO Y ENERGÍA MECÁNICA</a:t>
            </a:r>
            <a:endParaRPr lang="es-ES" b="1" dirty="0">
              <a:solidFill>
                <a:schemeClr val="accent1">
                  <a:lumMod val="75000"/>
                </a:schemeClr>
              </a:solidFill>
            </a:endParaRPr>
          </a:p>
        </p:txBody>
      </p:sp>
      <p:sp>
        <p:nvSpPr>
          <p:cNvPr id="23" name="22 CuadroTexto"/>
          <p:cNvSpPr txBox="1"/>
          <p:nvPr/>
        </p:nvSpPr>
        <p:spPr>
          <a:xfrm>
            <a:off x="520700" y="2260600"/>
            <a:ext cx="1727200" cy="369332"/>
          </a:xfrm>
          <a:prstGeom prst="rect">
            <a:avLst/>
          </a:prstGeom>
          <a:solidFill>
            <a:srgbClr val="00B050"/>
          </a:solidFill>
        </p:spPr>
        <p:txBody>
          <a:bodyPr wrap="square" rtlCol="0">
            <a:spAutoFit/>
          </a:bodyPr>
          <a:lstStyle/>
          <a:p>
            <a:r>
              <a:rPr lang="es-ES" b="1" dirty="0" smtClean="0">
                <a:solidFill>
                  <a:schemeClr val="bg1"/>
                </a:solidFill>
              </a:rPr>
              <a:t>EJERCICIO 9</a:t>
            </a:r>
            <a:endParaRPr lang="es-ES" b="1" dirty="0">
              <a:solidFill>
                <a:schemeClr val="bg1"/>
              </a:solidFill>
            </a:endParaRPr>
          </a:p>
        </p:txBody>
      </p:sp>
      <p:sp>
        <p:nvSpPr>
          <p:cNvPr id="24" name="23 CuadroTexto"/>
          <p:cNvSpPr txBox="1"/>
          <p:nvPr/>
        </p:nvSpPr>
        <p:spPr>
          <a:xfrm>
            <a:off x="393700" y="2743200"/>
            <a:ext cx="6959600" cy="1200329"/>
          </a:xfrm>
          <a:prstGeom prst="rect">
            <a:avLst/>
          </a:prstGeom>
          <a:noFill/>
        </p:spPr>
        <p:txBody>
          <a:bodyPr wrap="square" rtlCol="0">
            <a:spAutoFit/>
          </a:bodyPr>
          <a:lstStyle/>
          <a:p>
            <a:pPr algn="just"/>
            <a:r>
              <a:rPr lang="es-ES" dirty="0" smtClean="0"/>
              <a:t>Se deja caer un cuerpo libremente (en ausencia de rozamiento) desde una cierta altura, h. Aplicando el teorema de las fuerzas vivas, deduce cuál es su velocidad en el momento en que llega al suelo. ¿Qué conclusiones obtienes?</a:t>
            </a:r>
            <a:endParaRPr lang="es-ES" dirty="0"/>
          </a:p>
        </p:txBody>
      </p:sp>
      <p:grpSp>
        <p:nvGrpSpPr>
          <p:cNvPr id="2" name="1 Grupo"/>
          <p:cNvGrpSpPr/>
          <p:nvPr/>
        </p:nvGrpSpPr>
        <p:grpSpPr>
          <a:xfrm>
            <a:off x="7543800" y="2374900"/>
            <a:ext cx="1054100" cy="1968500"/>
            <a:chOff x="2917825" y="2844800"/>
            <a:chExt cx="1679575" cy="2844800"/>
          </a:xfrm>
        </p:grpSpPr>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7600" r="70800" b="6534"/>
            <a:stretch/>
          </p:blipFill>
          <p:spPr bwMode="auto">
            <a:xfrm>
              <a:off x="2917825" y="2844800"/>
              <a:ext cx="1451113" cy="284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5 Conector recto de flecha"/>
            <p:cNvCxnSpPr/>
            <p:nvPr/>
          </p:nvCxnSpPr>
          <p:spPr>
            <a:xfrm flipH="1">
              <a:off x="4330700" y="3238500"/>
              <a:ext cx="0" cy="2349500"/>
            </a:xfrm>
            <a:prstGeom prst="straightConnector1">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7 CuadroTexto"/>
                <p:cNvSpPr txBox="1"/>
                <p:nvPr/>
              </p:nvSpPr>
              <p:spPr>
                <a:xfrm>
                  <a:off x="4311650" y="4206240"/>
                  <a:ext cx="28575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h</m:t>
                        </m:r>
                      </m:oMath>
                    </m:oMathPara>
                  </a14:m>
                  <a:endParaRPr lang="es-ES" sz="1600" dirty="0"/>
                </a:p>
              </p:txBody>
            </p:sp>
          </mc:Choice>
          <mc:Fallback xmlns="">
            <p:sp>
              <p:nvSpPr>
                <p:cNvPr id="8" name="7 CuadroTexto"/>
                <p:cNvSpPr txBox="1">
                  <a:spLocks noRot="1" noChangeAspect="1" noMove="1" noResize="1" noEditPoints="1" noAdjustHandles="1" noChangeArrowheads="1" noChangeShapeType="1" noTextEdit="1"/>
                </p:cNvSpPr>
                <p:nvPr/>
              </p:nvSpPr>
              <p:spPr>
                <a:xfrm>
                  <a:off x="4311650" y="4206240"/>
                  <a:ext cx="285750" cy="338554"/>
                </a:xfrm>
                <a:prstGeom prst="rect">
                  <a:avLst/>
                </a:prstGeom>
                <a:blipFill rotWithShape="1">
                  <a:blip r:embed="rId4"/>
                  <a:stretch>
                    <a:fillRect/>
                  </a:stretch>
                </a:blipFill>
              </p:spPr>
              <p:txBody>
                <a:bodyPr/>
                <a:lstStyle/>
                <a:p>
                  <a:r>
                    <a:rPr lang="es-ES">
                      <a:noFill/>
                    </a:rPr>
                    <a:t> </a:t>
                  </a:r>
                </a:p>
              </p:txBody>
            </p:sp>
          </mc:Fallback>
        </mc:AlternateContent>
      </p:grpSp>
      <p:sp>
        <p:nvSpPr>
          <p:cNvPr id="11" name="10 CuadroTexto"/>
          <p:cNvSpPr txBox="1"/>
          <p:nvPr/>
        </p:nvSpPr>
        <p:spPr>
          <a:xfrm>
            <a:off x="482600" y="939800"/>
            <a:ext cx="1727200" cy="369332"/>
          </a:xfrm>
          <a:prstGeom prst="rect">
            <a:avLst/>
          </a:prstGeom>
          <a:solidFill>
            <a:srgbClr val="00B050"/>
          </a:solidFill>
        </p:spPr>
        <p:txBody>
          <a:bodyPr wrap="square" rtlCol="0">
            <a:spAutoFit/>
          </a:bodyPr>
          <a:lstStyle/>
          <a:p>
            <a:r>
              <a:rPr lang="es-ES" b="1" dirty="0" smtClean="0">
                <a:solidFill>
                  <a:schemeClr val="bg1"/>
                </a:solidFill>
              </a:rPr>
              <a:t>EJERCICIO 8</a:t>
            </a:r>
            <a:endParaRPr lang="es-ES" b="1" dirty="0">
              <a:solidFill>
                <a:schemeClr val="bg1"/>
              </a:solidFill>
            </a:endParaRPr>
          </a:p>
        </p:txBody>
      </p:sp>
      <p:sp>
        <p:nvSpPr>
          <p:cNvPr id="12" name="11 CuadroTexto"/>
          <p:cNvSpPr txBox="1"/>
          <p:nvPr/>
        </p:nvSpPr>
        <p:spPr>
          <a:xfrm>
            <a:off x="431800" y="1384300"/>
            <a:ext cx="8216900" cy="646331"/>
          </a:xfrm>
          <a:prstGeom prst="rect">
            <a:avLst/>
          </a:prstGeom>
          <a:noFill/>
        </p:spPr>
        <p:txBody>
          <a:bodyPr wrap="square" rtlCol="0">
            <a:spAutoFit/>
          </a:bodyPr>
          <a:lstStyle/>
          <a:p>
            <a:pPr algn="just"/>
            <a:r>
              <a:rPr lang="es-ES" dirty="0" smtClean="0"/>
              <a:t>Sobre un cuerpo de 5 kg de masa que se mueve con una velocidad de 2 m/s se realiza un trabajo de 50 J. ¿Cuál será su velocidad final? </a:t>
            </a:r>
            <a:endParaRPr lang="es-ES" dirty="0"/>
          </a:p>
        </p:txBody>
      </p:sp>
      <p:sp>
        <p:nvSpPr>
          <p:cNvPr id="13" name="12 CuadroTexto"/>
          <p:cNvSpPr txBox="1"/>
          <p:nvPr/>
        </p:nvSpPr>
        <p:spPr>
          <a:xfrm>
            <a:off x="508000" y="4229100"/>
            <a:ext cx="1854200" cy="369332"/>
          </a:xfrm>
          <a:prstGeom prst="rect">
            <a:avLst/>
          </a:prstGeom>
          <a:solidFill>
            <a:srgbClr val="00B050"/>
          </a:solidFill>
        </p:spPr>
        <p:txBody>
          <a:bodyPr wrap="square" rtlCol="0">
            <a:spAutoFit/>
          </a:bodyPr>
          <a:lstStyle/>
          <a:p>
            <a:r>
              <a:rPr lang="es-ES" b="1" dirty="0" smtClean="0">
                <a:solidFill>
                  <a:schemeClr val="bg1"/>
                </a:solidFill>
              </a:rPr>
              <a:t>EJERCICIO 10</a:t>
            </a:r>
            <a:endParaRPr lang="es-ES" b="1" dirty="0">
              <a:solidFill>
                <a:schemeClr val="bg1"/>
              </a:solidFill>
            </a:endParaRPr>
          </a:p>
        </p:txBody>
      </p:sp>
      <p:sp>
        <p:nvSpPr>
          <p:cNvPr id="14" name="13 CuadroTexto"/>
          <p:cNvSpPr txBox="1"/>
          <p:nvPr/>
        </p:nvSpPr>
        <p:spPr>
          <a:xfrm>
            <a:off x="406400" y="4737100"/>
            <a:ext cx="8293100" cy="1477328"/>
          </a:xfrm>
          <a:prstGeom prst="rect">
            <a:avLst/>
          </a:prstGeom>
          <a:noFill/>
        </p:spPr>
        <p:txBody>
          <a:bodyPr wrap="square" rtlCol="0">
            <a:spAutoFit/>
          </a:bodyPr>
          <a:lstStyle/>
          <a:p>
            <a:pPr algn="just"/>
            <a:r>
              <a:rPr lang="es-ES" dirty="0" smtClean="0"/>
              <a:t>La fuerza de fricción entre las ruedas de un coche de 1 300 kg y el suelo es de 220 N. Si el coche se mueve por una pista horizontal a una velocidad de 110 km/h y se deja en “punto muerto”, ¿qué distancia recorrerá hasta que se detenga por completo? Resuelve el problema por métodos energéticos y dinámicos y comprueba la identidad de los resultados.</a:t>
            </a:r>
            <a:endParaRPr lang="es-ES" dirty="0"/>
          </a:p>
        </p:txBody>
      </p:sp>
    </p:spTree>
    <p:extLst>
      <p:ext uri="{BB962C8B-B14F-4D97-AF65-F5344CB8AC3E}">
        <p14:creationId xmlns:p14="http://schemas.microsoft.com/office/powerpoint/2010/main" val="184924876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4</a:t>
            </a:r>
            <a:r>
              <a:rPr lang="es-ES" b="1" dirty="0" smtClean="0">
                <a:solidFill>
                  <a:srgbClr val="C00000"/>
                </a:solidFill>
                <a:latin typeface="+mj-lt"/>
              </a:rPr>
              <a:t> La energía</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20</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XIV. TRABAJO Y ENERGÍA MECÁNICA</a:t>
            </a:r>
            <a:endParaRPr lang="es-ES" b="1" dirty="0">
              <a:solidFill>
                <a:schemeClr val="accent1">
                  <a:lumMod val="75000"/>
                </a:schemeClr>
              </a:solidFill>
            </a:endParaRPr>
          </a:p>
        </p:txBody>
      </p:sp>
      <p:sp>
        <p:nvSpPr>
          <p:cNvPr id="10" name="9 CuadroTexto"/>
          <p:cNvSpPr txBox="1"/>
          <p:nvPr/>
        </p:nvSpPr>
        <p:spPr>
          <a:xfrm>
            <a:off x="342900" y="850900"/>
            <a:ext cx="3619500" cy="369332"/>
          </a:xfrm>
          <a:prstGeom prst="rect">
            <a:avLst/>
          </a:prstGeom>
          <a:noFill/>
        </p:spPr>
        <p:txBody>
          <a:bodyPr wrap="square" rtlCol="0">
            <a:spAutoFit/>
          </a:bodyPr>
          <a:lstStyle/>
          <a:p>
            <a:r>
              <a:rPr lang="es-ES" b="1" dirty="0" smtClean="0">
                <a:solidFill>
                  <a:srgbClr val="C00000"/>
                </a:solidFill>
              </a:rPr>
              <a:t>4.2. </a:t>
            </a:r>
            <a:r>
              <a:rPr lang="es-ES" b="1" dirty="0" smtClean="0">
                <a:solidFill>
                  <a:srgbClr val="00B050"/>
                </a:solidFill>
              </a:rPr>
              <a:t>La energía potencial</a:t>
            </a:r>
            <a:endParaRPr lang="es-ES" b="1" dirty="0">
              <a:solidFill>
                <a:srgbClr val="00B050"/>
              </a:solidFill>
            </a:endParaRPr>
          </a:p>
        </p:txBody>
      </p:sp>
      <p:sp>
        <p:nvSpPr>
          <p:cNvPr id="2" name="1 CuadroTexto"/>
          <p:cNvSpPr txBox="1"/>
          <p:nvPr/>
        </p:nvSpPr>
        <p:spPr>
          <a:xfrm>
            <a:off x="457200" y="1435100"/>
            <a:ext cx="8191500" cy="646331"/>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La energía asociada a la </a:t>
            </a:r>
            <a:r>
              <a:rPr lang="es-ES" b="1" dirty="0" smtClean="0">
                <a:effectLst>
                  <a:outerShdw blurRad="38100" dist="38100" dir="2700000" algn="tl">
                    <a:srgbClr val="000000">
                      <a:alpha val="43137"/>
                    </a:srgbClr>
                  </a:outerShdw>
                </a:effectLst>
              </a:rPr>
              <a:t>posición</a:t>
            </a:r>
            <a:r>
              <a:rPr lang="es-ES" dirty="0" smtClean="0"/>
              <a:t> de los cuerpos se denomina </a:t>
            </a:r>
            <a:r>
              <a:rPr lang="es-ES" b="1" dirty="0" smtClean="0">
                <a:effectLst>
                  <a:outerShdw blurRad="38100" dist="38100" dir="2700000" algn="tl">
                    <a:srgbClr val="000000">
                      <a:alpha val="43137"/>
                    </a:srgbClr>
                  </a:outerShdw>
                </a:effectLst>
              </a:rPr>
              <a:t>energía potencial</a:t>
            </a:r>
            <a:endParaRPr lang="es-ES" b="1" dirty="0">
              <a:effectLst>
                <a:outerShdw blurRad="38100" dist="38100" dir="2700000" algn="tl">
                  <a:srgbClr val="000000">
                    <a:alpha val="43137"/>
                  </a:srgbClr>
                </a:outerShdw>
              </a:effectLst>
            </a:endParaRPr>
          </a:p>
        </p:txBody>
      </p:sp>
      <p:sp>
        <p:nvSpPr>
          <p:cNvPr id="3" name="2 CuadroTexto"/>
          <p:cNvSpPr txBox="1"/>
          <p:nvPr/>
        </p:nvSpPr>
        <p:spPr>
          <a:xfrm>
            <a:off x="457200" y="2311400"/>
            <a:ext cx="8216900" cy="923330"/>
          </a:xfrm>
          <a:prstGeom prst="rect">
            <a:avLst/>
          </a:prstGeom>
          <a:noFill/>
        </p:spPr>
        <p:txBody>
          <a:bodyPr wrap="square" rtlCol="0">
            <a:spAutoFit/>
          </a:bodyPr>
          <a:lstStyle/>
          <a:p>
            <a:pPr marL="355600" indent="-355600" algn="just"/>
            <a:r>
              <a:rPr lang="es-ES" dirty="0" smtClean="0">
                <a:sym typeface="Wingdings"/>
              </a:rPr>
              <a:t>	Dependiendo de cuál sea la fuerza involucrada (gravitatoria, elástica, et.), la energía potencial se denominará </a:t>
            </a:r>
            <a:r>
              <a:rPr lang="es-ES" b="1" dirty="0" smtClean="0">
                <a:effectLst>
                  <a:outerShdw blurRad="38100" dist="38100" dir="2700000" algn="tl">
                    <a:srgbClr val="000000">
                      <a:alpha val="43137"/>
                    </a:srgbClr>
                  </a:outerShdw>
                </a:effectLst>
                <a:sym typeface="Wingdings"/>
              </a:rPr>
              <a:t>energía potencial gravitatoria</a:t>
            </a:r>
            <a:r>
              <a:rPr lang="es-ES" dirty="0" smtClean="0">
                <a:sym typeface="Wingdings"/>
              </a:rPr>
              <a:t>, </a:t>
            </a:r>
            <a:r>
              <a:rPr lang="es-ES" b="1" dirty="0" smtClean="0">
                <a:effectLst>
                  <a:outerShdw blurRad="38100" dist="38100" dir="2700000" algn="tl">
                    <a:srgbClr val="000000">
                      <a:alpha val="43137"/>
                    </a:srgbClr>
                  </a:outerShdw>
                </a:effectLst>
                <a:sym typeface="Wingdings"/>
              </a:rPr>
              <a:t>energía potencial elástica</a:t>
            </a:r>
            <a:r>
              <a:rPr lang="es-ES" dirty="0" smtClean="0">
                <a:sym typeface="Wingdings"/>
              </a:rPr>
              <a:t>, etc.</a:t>
            </a:r>
            <a:endParaRPr lang="es-ES" dirty="0"/>
          </a:p>
        </p:txBody>
      </p:sp>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9799" y="3438524"/>
            <a:ext cx="3797301" cy="2847976"/>
          </a:xfrm>
          <a:prstGeom prst="rect">
            <a:avLst/>
          </a:prstGeom>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3429000"/>
            <a:ext cx="3391692" cy="285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2707919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4</a:t>
            </a:r>
            <a:r>
              <a:rPr lang="es-ES" b="1" dirty="0" smtClean="0">
                <a:solidFill>
                  <a:srgbClr val="C00000"/>
                </a:solidFill>
                <a:latin typeface="+mj-lt"/>
              </a:rPr>
              <a:t> La energía</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21</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XIV. TRABAJO Y ENERGÍA MECÁNICA</a:t>
            </a:r>
            <a:endParaRPr lang="es-ES" b="1" dirty="0">
              <a:solidFill>
                <a:schemeClr val="accent1">
                  <a:lumMod val="75000"/>
                </a:schemeClr>
              </a:solidFill>
            </a:endParaRPr>
          </a:p>
        </p:txBody>
      </p:sp>
      <p:sp>
        <p:nvSpPr>
          <p:cNvPr id="10" name="9 CuadroTexto"/>
          <p:cNvSpPr txBox="1"/>
          <p:nvPr/>
        </p:nvSpPr>
        <p:spPr>
          <a:xfrm>
            <a:off x="342900" y="850900"/>
            <a:ext cx="3619500" cy="369332"/>
          </a:xfrm>
          <a:prstGeom prst="rect">
            <a:avLst/>
          </a:prstGeom>
          <a:noFill/>
        </p:spPr>
        <p:txBody>
          <a:bodyPr wrap="square" rtlCol="0">
            <a:spAutoFit/>
          </a:bodyPr>
          <a:lstStyle/>
          <a:p>
            <a:r>
              <a:rPr lang="es-ES" b="1" dirty="0" smtClean="0">
                <a:solidFill>
                  <a:srgbClr val="C00000"/>
                </a:solidFill>
              </a:rPr>
              <a:t>4.2. </a:t>
            </a:r>
            <a:r>
              <a:rPr lang="es-ES" b="1" dirty="0" smtClean="0">
                <a:solidFill>
                  <a:srgbClr val="00B050"/>
                </a:solidFill>
              </a:rPr>
              <a:t>La energía potencial</a:t>
            </a:r>
            <a:endParaRPr lang="es-ES" b="1" dirty="0">
              <a:solidFill>
                <a:srgbClr val="00B050"/>
              </a:solidFill>
            </a:endParaRPr>
          </a:p>
        </p:txBody>
      </p:sp>
      <p:sp>
        <p:nvSpPr>
          <p:cNvPr id="2" name="1 CuadroTexto"/>
          <p:cNvSpPr txBox="1"/>
          <p:nvPr/>
        </p:nvSpPr>
        <p:spPr>
          <a:xfrm>
            <a:off x="342900" y="1244600"/>
            <a:ext cx="3898900" cy="369332"/>
          </a:xfrm>
          <a:prstGeom prst="rect">
            <a:avLst/>
          </a:prstGeom>
          <a:noFill/>
        </p:spPr>
        <p:txBody>
          <a:bodyPr wrap="square" rtlCol="0">
            <a:spAutoFit/>
          </a:bodyPr>
          <a:lstStyle/>
          <a:p>
            <a:r>
              <a:rPr lang="es-ES" b="1" dirty="0" smtClean="0">
                <a:solidFill>
                  <a:srgbClr val="C00000"/>
                </a:solidFill>
              </a:rPr>
              <a:t>La energía potencial gravitatoria</a:t>
            </a:r>
            <a:endParaRPr lang="es-ES" b="1" dirty="0">
              <a:solidFill>
                <a:srgbClr val="C00000"/>
              </a:solidFill>
            </a:endParaRPr>
          </a:p>
        </p:txBody>
      </p:sp>
      <p:sp>
        <p:nvSpPr>
          <p:cNvPr id="8" name="7 Rectángulo"/>
          <p:cNvSpPr/>
          <p:nvPr/>
        </p:nvSpPr>
        <p:spPr>
          <a:xfrm>
            <a:off x="596900" y="5407025"/>
            <a:ext cx="3162300" cy="155575"/>
          </a:xfrm>
          <a:prstGeom prst="rect">
            <a:avLst/>
          </a:prstGeom>
          <a:gradFill>
            <a:gsLst>
              <a:gs pos="0">
                <a:schemeClr val="tx1">
                  <a:lumMod val="95000"/>
                  <a:lumOff val="5000"/>
                </a:schemeClr>
              </a:gs>
              <a:gs pos="50000">
                <a:schemeClr val="tx1">
                  <a:lumMod val="75000"/>
                  <a:lumOff val="25000"/>
                </a:schemeClr>
              </a:gs>
              <a:gs pos="100000">
                <a:schemeClr val="accent1">
                  <a:tint val="23500"/>
                  <a:satMod val="16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17" name="16 Grupo"/>
          <p:cNvGrpSpPr/>
          <p:nvPr/>
        </p:nvGrpSpPr>
        <p:grpSpPr>
          <a:xfrm>
            <a:off x="1644468" y="2973500"/>
            <a:ext cx="764372" cy="1808050"/>
            <a:chOff x="1644468" y="2973500"/>
            <a:chExt cx="764372" cy="1808050"/>
          </a:xfrm>
        </p:grpSpPr>
        <p:grpSp>
          <p:nvGrpSpPr>
            <p:cNvPr id="3" name="2 Grupo"/>
            <p:cNvGrpSpPr/>
            <p:nvPr/>
          </p:nvGrpSpPr>
          <p:grpSpPr>
            <a:xfrm>
              <a:off x="1644468" y="2973500"/>
              <a:ext cx="717732" cy="1808050"/>
              <a:chOff x="1644468" y="2973500"/>
              <a:chExt cx="717732" cy="1808050"/>
            </a:xfrm>
          </p:grpSpPr>
          <p:pic>
            <p:nvPicPr>
              <p:cNvPr id="12"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1535" t="13259" r="21250" b="13616"/>
              <a:stretch/>
            </p:blipFill>
            <p:spPr bwMode="auto">
              <a:xfrm>
                <a:off x="1644468" y="3534698"/>
                <a:ext cx="717732" cy="7338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12 Conector recto de flecha"/>
              <p:cNvCxnSpPr/>
              <p:nvPr/>
            </p:nvCxnSpPr>
            <p:spPr>
              <a:xfrm rot="16200000">
                <a:off x="1528024" y="3423500"/>
                <a:ext cx="900000" cy="0"/>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13 Conector recto de flecha"/>
              <p:cNvCxnSpPr/>
              <p:nvPr/>
            </p:nvCxnSpPr>
            <p:spPr>
              <a:xfrm rot="5400000" flipV="1">
                <a:off x="1524850" y="4331550"/>
                <a:ext cx="900000" cy="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6" name="15 CuadroTexto"/>
                <p:cNvSpPr txBox="1"/>
                <p:nvPr/>
              </p:nvSpPr>
              <p:spPr>
                <a:xfrm>
                  <a:off x="2012950" y="3164840"/>
                  <a:ext cx="190757"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𝐹</m:t>
                        </m:r>
                      </m:oMath>
                    </m:oMathPara>
                  </a14:m>
                  <a:endParaRPr lang="es-ES" sz="1600" dirty="0"/>
                </a:p>
              </p:txBody>
            </p:sp>
          </mc:Choice>
          <mc:Fallback xmlns="">
            <p:sp>
              <p:nvSpPr>
                <p:cNvPr id="16" name="15 CuadroTexto"/>
                <p:cNvSpPr txBox="1">
                  <a:spLocks noRot="1" noChangeAspect="1" noMove="1" noResize="1" noEditPoints="1" noAdjustHandles="1" noChangeArrowheads="1" noChangeShapeType="1" noTextEdit="1"/>
                </p:cNvSpPr>
                <p:nvPr/>
              </p:nvSpPr>
              <p:spPr>
                <a:xfrm>
                  <a:off x="2012950" y="3164840"/>
                  <a:ext cx="190757" cy="246221"/>
                </a:xfrm>
                <a:prstGeom prst="rect">
                  <a:avLst/>
                </a:prstGeom>
                <a:blipFill rotWithShape="1">
                  <a:blip r:embed="rId4"/>
                  <a:stretch>
                    <a:fillRect l="-18750" r="-15625" b="-731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0" name="19 CuadroTexto"/>
                <p:cNvSpPr txBox="1"/>
                <p:nvPr/>
              </p:nvSpPr>
              <p:spPr>
                <a:xfrm>
                  <a:off x="2051050" y="4498340"/>
                  <a:ext cx="357790"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𝑚𝑔</m:t>
                        </m:r>
                      </m:oMath>
                    </m:oMathPara>
                  </a14:m>
                  <a:endParaRPr lang="es-ES" sz="1600" dirty="0"/>
                </a:p>
              </p:txBody>
            </p:sp>
          </mc:Choice>
          <mc:Fallback xmlns="">
            <p:sp>
              <p:nvSpPr>
                <p:cNvPr id="20" name="19 CuadroTexto"/>
                <p:cNvSpPr txBox="1">
                  <a:spLocks noRot="1" noChangeAspect="1" noMove="1" noResize="1" noEditPoints="1" noAdjustHandles="1" noChangeArrowheads="1" noChangeShapeType="1" noTextEdit="1"/>
                </p:cNvSpPr>
                <p:nvPr/>
              </p:nvSpPr>
              <p:spPr>
                <a:xfrm>
                  <a:off x="2051050" y="4498340"/>
                  <a:ext cx="357790" cy="246221"/>
                </a:xfrm>
                <a:prstGeom prst="rect">
                  <a:avLst/>
                </a:prstGeom>
                <a:blipFill rotWithShape="1">
                  <a:blip r:embed="rId5"/>
                  <a:stretch>
                    <a:fillRect l="-10169" r="-11864" b="-25000"/>
                  </a:stretch>
                </a:blipFill>
              </p:spPr>
              <p:txBody>
                <a:bodyPr/>
                <a:lstStyle/>
                <a:p>
                  <a:r>
                    <a:rPr lang="es-ES">
                      <a:noFill/>
                    </a:rPr>
                    <a:t> </a:t>
                  </a:r>
                </a:p>
              </p:txBody>
            </p:sp>
          </mc:Fallback>
        </mc:AlternateContent>
      </p:grpSp>
      <p:grpSp>
        <p:nvGrpSpPr>
          <p:cNvPr id="22" name="21 Grupo"/>
          <p:cNvGrpSpPr/>
          <p:nvPr/>
        </p:nvGrpSpPr>
        <p:grpSpPr>
          <a:xfrm>
            <a:off x="2374900" y="2882900"/>
            <a:ext cx="640201" cy="2520000"/>
            <a:chOff x="2374900" y="2882900"/>
            <a:chExt cx="640201" cy="2520000"/>
          </a:xfrm>
        </p:grpSpPr>
        <p:grpSp>
          <p:nvGrpSpPr>
            <p:cNvPr id="15" name="14 Grupo"/>
            <p:cNvGrpSpPr/>
            <p:nvPr/>
          </p:nvGrpSpPr>
          <p:grpSpPr>
            <a:xfrm>
              <a:off x="2374900" y="2882900"/>
              <a:ext cx="576000" cy="2520000"/>
              <a:chOff x="2374900" y="2882900"/>
              <a:chExt cx="576000" cy="2520000"/>
            </a:xfrm>
          </p:grpSpPr>
          <p:cxnSp>
            <p:nvCxnSpPr>
              <p:cNvPr id="5" name="4 Conector recto de flecha"/>
              <p:cNvCxnSpPr/>
              <p:nvPr/>
            </p:nvCxnSpPr>
            <p:spPr>
              <a:xfrm flipV="1">
                <a:off x="2794000" y="2882900"/>
                <a:ext cx="0" cy="2520000"/>
              </a:xfrm>
              <a:prstGeom prst="straightConnector1">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 name="6 Conector recto"/>
              <p:cNvCxnSpPr/>
              <p:nvPr/>
            </p:nvCxnSpPr>
            <p:spPr>
              <a:xfrm>
                <a:off x="2374900" y="2895600"/>
                <a:ext cx="576000" cy="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21" name="20 CuadroTexto"/>
                <p:cNvSpPr txBox="1"/>
                <p:nvPr/>
              </p:nvSpPr>
              <p:spPr>
                <a:xfrm>
                  <a:off x="2838450" y="3977640"/>
                  <a:ext cx="176651"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𝑦</m:t>
                        </m:r>
                      </m:oMath>
                    </m:oMathPara>
                  </a14:m>
                  <a:endParaRPr lang="es-ES" sz="1600" dirty="0"/>
                </a:p>
              </p:txBody>
            </p:sp>
          </mc:Choice>
          <mc:Fallback xmlns="">
            <p:sp>
              <p:nvSpPr>
                <p:cNvPr id="21" name="20 CuadroTexto"/>
                <p:cNvSpPr txBox="1">
                  <a:spLocks noRot="1" noChangeAspect="1" noMove="1" noResize="1" noEditPoints="1" noAdjustHandles="1" noChangeArrowheads="1" noChangeShapeType="1" noTextEdit="1"/>
                </p:cNvSpPr>
                <p:nvPr/>
              </p:nvSpPr>
              <p:spPr>
                <a:xfrm>
                  <a:off x="2838450" y="3977640"/>
                  <a:ext cx="176651" cy="246221"/>
                </a:xfrm>
                <a:prstGeom prst="rect">
                  <a:avLst/>
                </a:prstGeom>
                <a:blipFill rotWithShape="1">
                  <a:blip r:embed="rId6"/>
                  <a:stretch>
                    <a:fillRect l="-24138" r="-20690" b="-25000"/>
                  </a:stretch>
                </a:blipFill>
              </p:spPr>
              <p:txBody>
                <a:bodyPr/>
                <a:lstStyle/>
                <a:p>
                  <a:r>
                    <a:rPr lang="es-ES">
                      <a:noFill/>
                    </a:rPr>
                    <a:t> </a:t>
                  </a:r>
                </a:p>
              </p:txBody>
            </p:sp>
          </mc:Fallback>
        </mc:AlternateContent>
      </p:grpSp>
      <mc:AlternateContent xmlns:mc="http://schemas.openxmlformats.org/markup-compatibility/2006" xmlns:a14="http://schemas.microsoft.com/office/drawing/2010/main">
        <mc:Choice Requires="a14">
          <p:sp>
            <p:nvSpPr>
              <p:cNvPr id="23" name="22 CuadroTexto"/>
              <p:cNvSpPr txBox="1"/>
              <p:nvPr/>
            </p:nvSpPr>
            <p:spPr>
              <a:xfrm>
                <a:off x="4127500" y="1752600"/>
                <a:ext cx="4559300" cy="2308324"/>
              </a:xfrm>
              <a:prstGeom prst="rect">
                <a:avLst/>
              </a:prstGeom>
              <a:noFill/>
            </p:spPr>
            <p:txBody>
              <a:bodyPr wrap="square" rtlCol="0">
                <a:spAutoFit/>
              </a:bodyPr>
              <a:lstStyle/>
              <a:p>
                <a:pPr marL="355600" indent="-355600" algn="just">
                  <a:buFont typeface="Wingdings" pitchFamily="2" charset="2"/>
                  <a:buChar char="F"/>
                </a:pPr>
                <a:r>
                  <a:rPr lang="es-ES" dirty="0" smtClean="0">
                    <a:sym typeface="Wingdings"/>
                  </a:rPr>
                  <a:t>El trabajo realizado por la fuerza </a:t>
                </a:r>
                <a14:m>
                  <m:oMath xmlns:m="http://schemas.openxmlformats.org/officeDocument/2006/math">
                    <m:r>
                      <a:rPr lang="es-ES" b="0" i="1" smtClean="0">
                        <a:latin typeface="Cambria Math"/>
                        <a:sym typeface="Wingdings"/>
                      </a:rPr>
                      <m:t>𝐹</m:t>
                    </m:r>
                    <m:r>
                      <a:rPr lang="es-ES" b="0" i="1" smtClean="0">
                        <a:latin typeface="Cambria Math"/>
                        <a:sym typeface="Wingdings"/>
                      </a:rPr>
                      <m:t>=</m:t>
                    </m:r>
                    <m:r>
                      <a:rPr lang="es-ES" b="0" i="1" smtClean="0">
                        <a:latin typeface="Cambria Math"/>
                        <a:sym typeface="Wingdings"/>
                      </a:rPr>
                      <m:t>𝑚𝑔</m:t>
                    </m:r>
                  </m:oMath>
                </a14:m>
                <a:r>
                  <a:rPr lang="es-ES" dirty="0" smtClean="0"/>
                  <a:t>:</a:t>
                </a:r>
              </a:p>
              <a:p>
                <a:pPr marL="355600" indent="-355600" algn="just">
                  <a:buFont typeface="Wingdings" pitchFamily="2" charset="2"/>
                  <a:buChar char="F"/>
                </a:pPr>
                <a:endParaRPr lang="es-ES" dirty="0"/>
              </a:p>
              <a:p>
                <a:pPr marL="355600" indent="-355600" algn="just">
                  <a:buFont typeface="Wingdings" pitchFamily="2" charset="2"/>
                  <a:buChar char="F"/>
                </a:pPr>
                <a:endParaRPr lang="es-ES" dirty="0" smtClean="0"/>
              </a:p>
              <a:p>
                <a:pPr marL="355600" indent="-355600" algn="just">
                  <a:buFont typeface="Wingdings" pitchFamily="2" charset="2"/>
                  <a:buChar char="F"/>
                </a:pPr>
                <a:endParaRPr lang="es-ES" dirty="0"/>
              </a:p>
              <a:p>
                <a:pPr marL="355600" indent="-355600" algn="just">
                  <a:buFont typeface="Wingdings" pitchFamily="2" charset="2"/>
                  <a:buChar char="F"/>
                </a:pPr>
                <a:r>
                  <a:rPr lang="es-ES" dirty="0" smtClean="0"/>
                  <a:t>La expresión </a:t>
                </a:r>
                <a14:m>
                  <m:oMath xmlns:m="http://schemas.openxmlformats.org/officeDocument/2006/math">
                    <m:r>
                      <a:rPr lang="es-ES" b="1" i="1" smtClean="0">
                        <a:effectLst>
                          <a:outerShdw blurRad="38100" dist="38100" dir="2700000" algn="tl">
                            <a:srgbClr val="000000">
                              <a:alpha val="43137"/>
                            </a:srgbClr>
                          </a:outerShdw>
                        </a:effectLst>
                        <a:latin typeface="Cambria Math"/>
                      </a:rPr>
                      <m:t>𝒎𝒈𝒚</m:t>
                    </m:r>
                  </m:oMath>
                </a14:m>
                <a:r>
                  <a:rPr lang="es-ES" dirty="0" smtClean="0"/>
                  <a:t> representa el valor de la </a:t>
                </a:r>
                <a:r>
                  <a:rPr lang="es-ES" b="1" dirty="0" smtClean="0">
                    <a:effectLst>
                      <a:outerShdw blurRad="38100" dist="38100" dir="2700000" algn="tl">
                        <a:srgbClr val="000000">
                          <a:alpha val="43137"/>
                        </a:srgbClr>
                      </a:outerShdw>
                    </a:effectLst>
                  </a:rPr>
                  <a:t>energía potencial gravitatoria </a:t>
                </a:r>
                <a:r>
                  <a:rPr lang="es-ES" dirty="0" smtClean="0"/>
                  <a:t>(</a:t>
                </a:r>
                <a:r>
                  <a:rPr lang="es-ES" b="1" dirty="0" err="1" smtClean="0">
                    <a:effectLst>
                      <a:outerShdw blurRad="38100" dist="38100" dir="2700000" algn="tl">
                        <a:srgbClr val="000000">
                          <a:alpha val="43137"/>
                        </a:srgbClr>
                      </a:outerShdw>
                    </a:effectLst>
                  </a:rPr>
                  <a:t>E</a:t>
                </a:r>
                <a:r>
                  <a:rPr lang="es-ES" b="1" baseline="-25000" dirty="0" err="1" smtClean="0">
                    <a:effectLst>
                      <a:outerShdw blurRad="38100" dist="38100" dir="2700000" algn="tl">
                        <a:srgbClr val="000000">
                          <a:alpha val="43137"/>
                        </a:srgbClr>
                      </a:outerShdw>
                    </a:effectLst>
                  </a:rPr>
                  <a:t>p</a:t>
                </a:r>
                <a:r>
                  <a:rPr lang="es-ES" dirty="0" smtClean="0"/>
                  <a:t>) sobre la superficie terrestre.</a:t>
                </a:r>
                <a:endParaRPr lang="es-ES" dirty="0"/>
              </a:p>
            </p:txBody>
          </p:sp>
        </mc:Choice>
        <mc:Fallback xmlns="">
          <p:sp>
            <p:nvSpPr>
              <p:cNvPr id="23" name="22 CuadroTexto"/>
              <p:cNvSpPr txBox="1">
                <a:spLocks noRot="1" noChangeAspect="1" noMove="1" noResize="1" noEditPoints="1" noAdjustHandles="1" noChangeArrowheads="1" noChangeShapeType="1" noTextEdit="1"/>
              </p:cNvSpPr>
              <p:nvPr/>
            </p:nvSpPr>
            <p:spPr>
              <a:xfrm>
                <a:off x="4127500" y="1752600"/>
                <a:ext cx="4559300" cy="2308324"/>
              </a:xfrm>
              <a:prstGeom prst="rect">
                <a:avLst/>
              </a:prstGeom>
              <a:blipFill rotWithShape="1">
                <a:blip r:embed="rId7"/>
                <a:stretch>
                  <a:fillRect l="-802" t="-1323" r="-1738" b="-449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4" name="23 CuadroTexto"/>
              <p:cNvSpPr txBox="1"/>
              <p:nvPr/>
            </p:nvSpPr>
            <p:spPr>
              <a:xfrm>
                <a:off x="5162550" y="2542540"/>
                <a:ext cx="281570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𝑊</m:t>
                      </m:r>
                      <m:r>
                        <a:rPr lang="es-ES" b="0" i="1" smtClean="0">
                          <a:latin typeface="Cambria Math"/>
                        </a:rPr>
                        <m:t>=</m:t>
                      </m:r>
                      <m:r>
                        <a:rPr lang="es-ES" b="0" i="1" smtClean="0">
                          <a:latin typeface="Cambria Math"/>
                        </a:rPr>
                        <m:t>𝐹</m:t>
                      </m:r>
                      <m:r>
                        <a:rPr lang="es-ES" b="0" i="1" smtClean="0">
                          <a:latin typeface="Cambria Math"/>
                          <a:ea typeface="Cambria Math"/>
                        </a:rPr>
                        <m:t>∆</m:t>
                      </m:r>
                      <m:r>
                        <a:rPr lang="es-ES" b="0" i="1" smtClean="0">
                          <a:latin typeface="Cambria Math"/>
                          <a:ea typeface="Cambria Math"/>
                        </a:rPr>
                        <m:t>𝑦</m:t>
                      </m:r>
                      <m:r>
                        <a:rPr lang="es-ES" b="0" i="1" smtClean="0">
                          <a:latin typeface="Cambria Math"/>
                          <a:ea typeface="Cambria Math"/>
                        </a:rPr>
                        <m:t>=</m:t>
                      </m:r>
                      <m:r>
                        <a:rPr lang="es-ES" b="0" i="1" smtClean="0">
                          <a:latin typeface="Cambria Math"/>
                          <a:ea typeface="Cambria Math"/>
                        </a:rPr>
                        <m:t>𝑚𝑔𝑦</m:t>
                      </m:r>
                      <m:r>
                        <a:rPr lang="es-ES" b="0" i="1" smtClean="0">
                          <a:latin typeface="Cambria Math"/>
                          <a:ea typeface="Cambria Math"/>
                        </a:rPr>
                        <m:t>−</m:t>
                      </m:r>
                      <m:r>
                        <a:rPr lang="es-ES" b="0" i="1" smtClean="0">
                          <a:latin typeface="Cambria Math"/>
                          <a:ea typeface="Cambria Math"/>
                        </a:rPr>
                        <m:t>𝑚𝑔</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𝑦</m:t>
                          </m:r>
                        </m:e>
                        <m:sub>
                          <m:r>
                            <a:rPr lang="es-ES" b="0" i="1" smtClean="0">
                              <a:latin typeface="Cambria Math"/>
                              <a:ea typeface="Cambria Math"/>
                            </a:rPr>
                            <m:t>0</m:t>
                          </m:r>
                        </m:sub>
                      </m:sSub>
                    </m:oMath>
                  </m:oMathPara>
                </a14:m>
                <a:endParaRPr lang="es-ES" dirty="0"/>
              </a:p>
            </p:txBody>
          </p:sp>
        </mc:Choice>
        <mc:Fallback xmlns="">
          <p:sp>
            <p:nvSpPr>
              <p:cNvPr id="24" name="23 CuadroTexto"/>
              <p:cNvSpPr txBox="1">
                <a:spLocks noRot="1" noChangeAspect="1" noMove="1" noResize="1" noEditPoints="1" noAdjustHandles="1" noChangeArrowheads="1" noChangeShapeType="1" noTextEdit="1"/>
              </p:cNvSpPr>
              <p:nvPr/>
            </p:nvSpPr>
            <p:spPr>
              <a:xfrm>
                <a:off x="5162550" y="2542540"/>
                <a:ext cx="2815707" cy="369332"/>
              </a:xfrm>
              <a:prstGeom prst="rect">
                <a:avLst/>
              </a:prstGeom>
              <a:blipFill rotWithShape="1">
                <a:blip r:embed="rId8"/>
                <a:stretch>
                  <a:fillRect b="-6557"/>
                </a:stretch>
              </a:blipFill>
            </p:spPr>
            <p:txBody>
              <a:bodyPr/>
              <a:lstStyle/>
              <a:p>
                <a:r>
                  <a:rPr lang="es-ES">
                    <a:noFill/>
                  </a:rPr>
                  <a:t> </a:t>
                </a:r>
              </a:p>
            </p:txBody>
          </p:sp>
        </mc:Fallback>
      </mc:AlternateContent>
      <p:grpSp>
        <p:nvGrpSpPr>
          <p:cNvPr id="25" name="24 Grupo"/>
          <p:cNvGrpSpPr/>
          <p:nvPr/>
        </p:nvGrpSpPr>
        <p:grpSpPr>
          <a:xfrm>
            <a:off x="2349500" y="4254500"/>
            <a:ext cx="420745" cy="1152000"/>
            <a:chOff x="2349500" y="4254500"/>
            <a:chExt cx="420745" cy="1152000"/>
          </a:xfrm>
        </p:grpSpPr>
        <p:cxnSp>
          <p:nvCxnSpPr>
            <p:cNvPr id="26" name="25 Conector recto"/>
            <p:cNvCxnSpPr/>
            <p:nvPr/>
          </p:nvCxnSpPr>
          <p:spPr>
            <a:xfrm>
              <a:off x="2349500" y="4254500"/>
              <a:ext cx="393700" cy="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27" name="26 Conector recto de flecha"/>
            <p:cNvCxnSpPr/>
            <p:nvPr/>
          </p:nvCxnSpPr>
          <p:spPr>
            <a:xfrm flipV="1">
              <a:off x="2501900" y="4254500"/>
              <a:ext cx="0" cy="1152000"/>
            </a:xfrm>
            <a:prstGeom prst="straightConnector1">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27 CuadroTexto"/>
                <p:cNvSpPr txBox="1"/>
                <p:nvPr/>
              </p:nvSpPr>
              <p:spPr>
                <a:xfrm>
                  <a:off x="2508250" y="4701540"/>
                  <a:ext cx="261995"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latin typeface="Cambria Math" panose="02040503050406030204" pitchFamily="18" charset="0"/>
                              </a:rPr>
                            </m:ctrlPr>
                          </m:sSubPr>
                          <m:e>
                            <m:r>
                              <a:rPr lang="es-ES" sz="1600" b="0" i="1" smtClean="0">
                                <a:latin typeface="Cambria Math"/>
                              </a:rPr>
                              <m:t>𝑦</m:t>
                            </m:r>
                          </m:e>
                          <m:sub>
                            <m:r>
                              <a:rPr lang="es-ES" sz="1600" b="0" i="1" smtClean="0">
                                <a:latin typeface="Cambria Math"/>
                              </a:rPr>
                              <m:t>0</m:t>
                            </m:r>
                          </m:sub>
                        </m:sSub>
                      </m:oMath>
                    </m:oMathPara>
                  </a14:m>
                  <a:endParaRPr lang="es-ES" sz="1600" dirty="0"/>
                </a:p>
              </p:txBody>
            </p:sp>
          </mc:Choice>
          <mc:Fallback xmlns="">
            <p:sp>
              <p:nvSpPr>
                <p:cNvPr id="28" name="27 CuadroTexto"/>
                <p:cNvSpPr txBox="1">
                  <a:spLocks noRot="1" noChangeAspect="1" noMove="1" noResize="1" noEditPoints="1" noAdjustHandles="1" noChangeArrowheads="1" noChangeShapeType="1" noTextEdit="1"/>
                </p:cNvSpPr>
                <p:nvPr/>
              </p:nvSpPr>
              <p:spPr>
                <a:xfrm>
                  <a:off x="2508250" y="4701540"/>
                  <a:ext cx="261995" cy="246221"/>
                </a:xfrm>
                <a:prstGeom prst="rect">
                  <a:avLst/>
                </a:prstGeom>
                <a:blipFill rotWithShape="1">
                  <a:blip r:embed="rId9"/>
                  <a:stretch>
                    <a:fillRect l="-13953" r="-4651" b="-24390"/>
                  </a:stretch>
                </a:blipFill>
              </p:spPr>
              <p:txBody>
                <a:bodyPr/>
                <a:lstStyle/>
                <a:p>
                  <a:r>
                    <a:rPr lang="es-ES">
                      <a:noFill/>
                    </a:rPr>
                    <a:t> </a:t>
                  </a:r>
                </a:p>
              </p:txBody>
            </p:sp>
          </mc:Fallback>
        </mc:AlternateContent>
      </p:grpSp>
      <mc:AlternateContent xmlns:mc="http://schemas.openxmlformats.org/markup-compatibility/2006" xmlns:a14="http://schemas.microsoft.com/office/drawing/2010/main">
        <mc:Choice Requires="a14">
          <p:sp>
            <p:nvSpPr>
              <p:cNvPr id="29" name="28 CuadroTexto"/>
              <p:cNvSpPr txBox="1"/>
              <p:nvPr/>
            </p:nvSpPr>
            <p:spPr>
              <a:xfrm>
                <a:off x="5899150" y="4282440"/>
                <a:ext cx="1268296" cy="390748"/>
              </a:xfrm>
              <a:prstGeom prst="rect">
                <a:avLst/>
              </a:prstGeom>
              <a:solidFill>
                <a:srgbClr val="FFFF99"/>
              </a:solidFill>
              <a:effectLst>
                <a:outerShdw blurRad="50800" dist="38100" dir="2700000" algn="tl" rotWithShape="0">
                  <a:prstClr val="black">
                    <a:alpha val="40000"/>
                  </a:prstClr>
                </a:outerShdw>
              </a:effectLst>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𝐸</m:t>
                          </m:r>
                        </m:e>
                        <m:sub>
                          <m:r>
                            <a:rPr lang="es-ES" b="0" i="1" smtClean="0">
                              <a:latin typeface="Cambria Math"/>
                            </a:rPr>
                            <m:t>𝑝</m:t>
                          </m:r>
                        </m:sub>
                      </m:sSub>
                      <m:r>
                        <a:rPr lang="es-ES" b="0" i="1" smtClean="0">
                          <a:latin typeface="Cambria Math"/>
                        </a:rPr>
                        <m:t>=</m:t>
                      </m:r>
                      <m:r>
                        <a:rPr lang="es-ES" b="0" i="1" smtClean="0">
                          <a:latin typeface="Cambria Math"/>
                        </a:rPr>
                        <m:t>𝑚𝑔𝑦</m:t>
                      </m:r>
                    </m:oMath>
                  </m:oMathPara>
                </a14:m>
                <a:endParaRPr lang="es-ES" dirty="0"/>
              </a:p>
            </p:txBody>
          </p:sp>
        </mc:Choice>
        <mc:Fallback xmlns="">
          <p:sp>
            <p:nvSpPr>
              <p:cNvPr id="29" name="28 CuadroTexto"/>
              <p:cNvSpPr txBox="1">
                <a:spLocks noRot="1" noChangeAspect="1" noMove="1" noResize="1" noEditPoints="1" noAdjustHandles="1" noChangeArrowheads="1" noChangeShapeType="1" noTextEdit="1"/>
              </p:cNvSpPr>
              <p:nvPr/>
            </p:nvSpPr>
            <p:spPr>
              <a:xfrm>
                <a:off x="5899150" y="4282440"/>
                <a:ext cx="1268296" cy="390748"/>
              </a:xfrm>
              <a:prstGeom prst="rect">
                <a:avLst/>
              </a:prstGeom>
              <a:blipFill rotWithShape="1">
                <a:blip r:embed="rId10"/>
                <a:stretch>
                  <a:fillRect/>
                </a:stretch>
              </a:blipFill>
              <a:effectLst>
                <a:outerShdw blurRad="50800" dist="38100" dir="2700000" algn="tl" rotWithShape="0">
                  <a:prstClr val="black">
                    <a:alpha val="40000"/>
                  </a:prstClr>
                </a:outerShdw>
              </a:effectLst>
            </p:spPr>
            <p:txBody>
              <a:bodyPr/>
              <a:lstStyle/>
              <a:p>
                <a:r>
                  <a:rPr lang="es-ES">
                    <a:noFill/>
                  </a:rPr>
                  <a:t> </a:t>
                </a:r>
              </a:p>
            </p:txBody>
          </p:sp>
        </mc:Fallback>
      </mc:AlternateContent>
    </p:spTree>
    <p:extLst>
      <p:ext uri="{BB962C8B-B14F-4D97-AF65-F5344CB8AC3E}">
        <p14:creationId xmlns:p14="http://schemas.microsoft.com/office/powerpoint/2010/main" val="147880888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fill="hold" nodeType="clickEffect">
                                  <p:stCondLst>
                                    <p:cond delay="0"/>
                                  </p:stCondLst>
                                  <p:childTnLst>
                                    <p:animMotion origin="layout" path="M 2.22222E-6 2.22222E-6 L 2.22222E-6 -0.2 " pathEditMode="relative" rAng="0" ptsTypes="AA">
                                      <p:cBhvr>
                                        <p:cTn id="6" dur="2000" fill="hold"/>
                                        <p:tgtEl>
                                          <p:spTgt spid="17"/>
                                        </p:tgtEl>
                                        <p:attrNameLst>
                                          <p:attrName>ppt_x</p:attrName>
                                          <p:attrName>ppt_y</p:attrName>
                                        </p:attrNameLst>
                                      </p:cBhvr>
                                      <p:rCtr x="0" y="-10000"/>
                                    </p:animMotion>
                                  </p:childTnLst>
                                </p:cTn>
                              </p:par>
                            </p:childTnLst>
                          </p:cTn>
                        </p:par>
                        <p:par>
                          <p:cTn id="7" fill="hold">
                            <p:stCondLst>
                              <p:cond delay="2000"/>
                            </p:stCondLst>
                            <p:childTnLst>
                              <p:par>
                                <p:cTn id="8" presetID="1" presetClass="entr" presetSubtype="0" fill="hold" nodeType="afterEffect">
                                  <p:stCondLst>
                                    <p:cond delay="0"/>
                                  </p:stCondLst>
                                  <p:childTnLst>
                                    <p:set>
                                      <p:cBhvr>
                                        <p:cTn id="9" dur="1" fill="hold">
                                          <p:stCondLst>
                                            <p:cond delay="0"/>
                                          </p:stCondLst>
                                        </p:cTn>
                                        <p:tgtEl>
                                          <p:spTgt spid="22"/>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3">
                                            <p:txEl>
                                              <p:pRg st="0" end="0"/>
                                            </p:txEl>
                                          </p:spTgt>
                                        </p:tgtEl>
                                        <p:attrNameLst>
                                          <p:attrName>style.visibility</p:attrName>
                                        </p:attrNameLst>
                                      </p:cBhvr>
                                      <p:to>
                                        <p:strVal val="visible"/>
                                      </p:to>
                                    </p:set>
                                    <p:animEffect transition="in" filter="fade">
                                      <p:cBhvr>
                                        <p:cTn id="14" dur="1000"/>
                                        <p:tgtEl>
                                          <p:spTgt spid="23">
                                            <p:txEl>
                                              <p:pRg st="0" end="0"/>
                                            </p:txEl>
                                          </p:spTgt>
                                        </p:tgtEl>
                                      </p:cBhvr>
                                    </p:animEffect>
                                    <p:anim calcmode="lin" valueType="num">
                                      <p:cBhvr>
                                        <p:cTn id="15" dur="1000" fill="hold"/>
                                        <p:tgtEl>
                                          <p:spTgt spid="2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p:cTn id="21" dur="500" fill="hold"/>
                                        <p:tgtEl>
                                          <p:spTgt spid="24"/>
                                        </p:tgtEl>
                                        <p:attrNameLst>
                                          <p:attrName>ppt_w</p:attrName>
                                        </p:attrNameLst>
                                      </p:cBhvr>
                                      <p:tavLst>
                                        <p:tav tm="0">
                                          <p:val>
                                            <p:fltVal val="0"/>
                                          </p:val>
                                        </p:tav>
                                        <p:tav tm="100000">
                                          <p:val>
                                            <p:strVal val="#ppt_w"/>
                                          </p:val>
                                        </p:tav>
                                      </p:tavLst>
                                    </p:anim>
                                    <p:anim calcmode="lin" valueType="num">
                                      <p:cBhvr>
                                        <p:cTn id="22" dur="500" fill="hold"/>
                                        <p:tgtEl>
                                          <p:spTgt spid="24"/>
                                        </p:tgtEl>
                                        <p:attrNameLst>
                                          <p:attrName>ppt_h</p:attrName>
                                        </p:attrNameLst>
                                      </p:cBhvr>
                                      <p:tavLst>
                                        <p:tav tm="0">
                                          <p:val>
                                            <p:fltVal val="0"/>
                                          </p:val>
                                        </p:tav>
                                        <p:tav tm="100000">
                                          <p:val>
                                            <p:strVal val="#ppt_h"/>
                                          </p:val>
                                        </p:tav>
                                      </p:tavLst>
                                    </p:anim>
                                    <p:animEffect transition="in" filter="fade">
                                      <p:cBhvr>
                                        <p:cTn id="23" dur="500"/>
                                        <p:tgtEl>
                                          <p:spTgt spid="24"/>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3">
                                            <p:txEl>
                                              <p:pRg st="4" end="4"/>
                                            </p:txEl>
                                          </p:spTgt>
                                        </p:tgtEl>
                                        <p:attrNameLst>
                                          <p:attrName>style.visibility</p:attrName>
                                        </p:attrNameLst>
                                      </p:cBhvr>
                                      <p:to>
                                        <p:strVal val="visible"/>
                                      </p:to>
                                    </p:set>
                                    <p:animEffect transition="in" filter="fade">
                                      <p:cBhvr>
                                        <p:cTn id="28" dur="1000"/>
                                        <p:tgtEl>
                                          <p:spTgt spid="23">
                                            <p:txEl>
                                              <p:pRg st="4" end="4"/>
                                            </p:txEl>
                                          </p:spTgt>
                                        </p:tgtEl>
                                      </p:cBhvr>
                                    </p:animEffect>
                                    <p:anim calcmode="lin" valueType="num">
                                      <p:cBhvr>
                                        <p:cTn id="29" dur="1000" fill="hold"/>
                                        <p:tgtEl>
                                          <p:spTgt spid="2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grpId="0" nodeType="click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p:cTn id="35" dur="1000" fill="hold"/>
                                        <p:tgtEl>
                                          <p:spTgt spid="29"/>
                                        </p:tgtEl>
                                        <p:attrNameLst>
                                          <p:attrName>ppt_w</p:attrName>
                                        </p:attrNameLst>
                                      </p:cBhvr>
                                      <p:tavLst>
                                        <p:tav tm="0">
                                          <p:val>
                                            <p:fltVal val="0"/>
                                          </p:val>
                                        </p:tav>
                                        <p:tav tm="100000">
                                          <p:val>
                                            <p:strVal val="#ppt_w"/>
                                          </p:val>
                                        </p:tav>
                                      </p:tavLst>
                                    </p:anim>
                                    <p:anim calcmode="lin" valueType="num">
                                      <p:cBhvr>
                                        <p:cTn id="36" dur="1000" fill="hold"/>
                                        <p:tgtEl>
                                          <p:spTgt spid="29"/>
                                        </p:tgtEl>
                                        <p:attrNameLst>
                                          <p:attrName>ppt_h</p:attrName>
                                        </p:attrNameLst>
                                      </p:cBhvr>
                                      <p:tavLst>
                                        <p:tav tm="0">
                                          <p:val>
                                            <p:fltVal val="0"/>
                                          </p:val>
                                        </p:tav>
                                        <p:tav tm="100000">
                                          <p:val>
                                            <p:strVal val="#ppt_h"/>
                                          </p:val>
                                        </p:tav>
                                      </p:tavLst>
                                    </p:anim>
                                    <p:anim calcmode="lin" valueType="num">
                                      <p:cBhvr>
                                        <p:cTn id="37" dur="1000" fill="hold"/>
                                        <p:tgtEl>
                                          <p:spTgt spid="29"/>
                                        </p:tgtEl>
                                        <p:attrNameLst>
                                          <p:attrName>style.rotation</p:attrName>
                                        </p:attrNameLst>
                                      </p:cBhvr>
                                      <p:tavLst>
                                        <p:tav tm="0">
                                          <p:val>
                                            <p:fltVal val="90"/>
                                          </p:val>
                                        </p:tav>
                                        <p:tav tm="100000">
                                          <p:val>
                                            <p:fltVal val="0"/>
                                          </p:val>
                                        </p:tav>
                                      </p:tavLst>
                                    </p:anim>
                                    <p:animEffect transition="in" filter="fade">
                                      <p:cBhvr>
                                        <p:cTn id="38"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uiExpand="1" build="p"/>
      <p:bldP spid="24" grpId="0"/>
      <p:bldP spid="29"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4</a:t>
            </a:r>
            <a:r>
              <a:rPr lang="es-ES" b="1" dirty="0" smtClean="0">
                <a:solidFill>
                  <a:srgbClr val="C00000"/>
                </a:solidFill>
                <a:latin typeface="+mj-lt"/>
              </a:rPr>
              <a:t> La energía</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22</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XIV. TRABAJO Y ENERGÍA MECÁNICA</a:t>
            </a:r>
            <a:endParaRPr lang="es-ES" b="1" dirty="0">
              <a:solidFill>
                <a:schemeClr val="accent1">
                  <a:lumMod val="75000"/>
                </a:schemeClr>
              </a:solidFill>
            </a:endParaRPr>
          </a:p>
        </p:txBody>
      </p:sp>
      <p:sp>
        <p:nvSpPr>
          <p:cNvPr id="10" name="9 CuadroTexto"/>
          <p:cNvSpPr txBox="1"/>
          <p:nvPr/>
        </p:nvSpPr>
        <p:spPr>
          <a:xfrm>
            <a:off x="342900" y="850900"/>
            <a:ext cx="3619500" cy="369332"/>
          </a:xfrm>
          <a:prstGeom prst="rect">
            <a:avLst/>
          </a:prstGeom>
          <a:noFill/>
        </p:spPr>
        <p:txBody>
          <a:bodyPr wrap="square" rtlCol="0">
            <a:spAutoFit/>
          </a:bodyPr>
          <a:lstStyle/>
          <a:p>
            <a:r>
              <a:rPr lang="es-ES" b="1" dirty="0" smtClean="0">
                <a:solidFill>
                  <a:srgbClr val="C00000"/>
                </a:solidFill>
              </a:rPr>
              <a:t>4.2. </a:t>
            </a:r>
            <a:r>
              <a:rPr lang="es-ES" b="1" dirty="0" smtClean="0">
                <a:solidFill>
                  <a:srgbClr val="00B050"/>
                </a:solidFill>
              </a:rPr>
              <a:t>La energía potencial</a:t>
            </a:r>
            <a:endParaRPr lang="es-ES" b="1" dirty="0">
              <a:solidFill>
                <a:srgbClr val="00B050"/>
              </a:solidFill>
            </a:endParaRPr>
          </a:p>
        </p:txBody>
      </p:sp>
      <p:sp>
        <p:nvSpPr>
          <p:cNvPr id="2" name="1 CuadroTexto"/>
          <p:cNvSpPr txBox="1"/>
          <p:nvPr/>
        </p:nvSpPr>
        <p:spPr>
          <a:xfrm>
            <a:off x="342900" y="1244600"/>
            <a:ext cx="5346700" cy="369332"/>
          </a:xfrm>
          <a:prstGeom prst="rect">
            <a:avLst/>
          </a:prstGeom>
          <a:noFill/>
        </p:spPr>
        <p:txBody>
          <a:bodyPr wrap="square" rtlCol="0">
            <a:spAutoFit/>
          </a:bodyPr>
          <a:lstStyle/>
          <a:p>
            <a:r>
              <a:rPr lang="es-ES" b="1" dirty="0" smtClean="0">
                <a:solidFill>
                  <a:srgbClr val="C00000"/>
                </a:solidFill>
              </a:rPr>
              <a:t>Trabajo energía potencial gravitatoria</a:t>
            </a:r>
            <a:endParaRPr lang="es-ES" b="1" dirty="0">
              <a:solidFill>
                <a:srgbClr val="C00000"/>
              </a:solidFill>
            </a:endParaRPr>
          </a:p>
        </p:txBody>
      </p:sp>
      <p:sp>
        <p:nvSpPr>
          <p:cNvPr id="8" name="7 Rectángulo"/>
          <p:cNvSpPr/>
          <p:nvPr/>
        </p:nvSpPr>
        <p:spPr>
          <a:xfrm>
            <a:off x="596900" y="5407025"/>
            <a:ext cx="3162300" cy="155575"/>
          </a:xfrm>
          <a:prstGeom prst="rect">
            <a:avLst/>
          </a:prstGeom>
          <a:gradFill>
            <a:gsLst>
              <a:gs pos="0">
                <a:schemeClr val="tx1">
                  <a:lumMod val="95000"/>
                  <a:lumOff val="5000"/>
                </a:schemeClr>
              </a:gs>
              <a:gs pos="50000">
                <a:schemeClr val="tx1">
                  <a:lumMod val="75000"/>
                  <a:lumOff val="25000"/>
                </a:schemeClr>
              </a:gs>
              <a:gs pos="100000">
                <a:schemeClr val="accent1">
                  <a:tint val="23500"/>
                  <a:satMod val="16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17" name="16 Grupo"/>
          <p:cNvGrpSpPr/>
          <p:nvPr/>
        </p:nvGrpSpPr>
        <p:grpSpPr>
          <a:xfrm>
            <a:off x="1644468" y="2973500"/>
            <a:ext cx="764372" cy="1808050"/>
            <a:chOff x="1644468" y="2973500"/>
            <a:chExt cx="764372" cy="1808050"/>
          </a:xfrm>
        </p:grpSpPr>
        <p:grpSp>
          <p:nvGrpSpPr>
            <p:cNvPr id="3" name="2 Grupo"/>
            <p:cNvGrpSpPr/>
            <p:nvPr/>
          </p:nvGrpSpPr>
          <p:grpSpPr>
            <a:xfrm>
              <a:off x="1644468" y="2973500"/>
              <a:ext cx="717732" cy="1808050"/>
              <a:chOff x="1644468" y="2973500"/>
              <a:chExt cx="717732" cy="1808050"/>
            </a:xfrm>
          </p:grpSpPr>
          <p:pic>
            <p:nvPicPr>
              <p:cNvPr id="12"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1535" t="13259" r="21250" b="13616"/>
              <a:stretch/>
            </p:blipFill>
            <p:spPr bwMode="auto">
              <a:xfrm>
                <a:off x="1644468" y="3534698"/>
                <a:ext cx="717732" cy="7338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12 Conector recto de flecha"/>
              <p:cNvCxnSpPr/>
              <p:nvPr/>
            </p:nvCxnSpPr>
            <p:spPr>
              <a:xfrm rot="16200000">
                <a:off x="1528024" y="3423500"/>
                <a:ext cx="900000" cy="0"/>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13 Conector recto de flecha"/>
              <p:cNvCxnSpPr/>
              <p:nvPr/>
            </p:nvCxnSpPr>
            <p:spPr>
              <a:xfrm rot="5400000" flipV="1">
                <a:off x="1524850" y="4331550"/>
                <a:ext cx="900000" cy="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6" name="15 CuadroTexto"/>
                <p:cNvSpPr txBox="1"/>
                <p:nvPr/>
              </p:nvSpPr>
              <p:spPr>
                <a:xfrm>
                  <a:off x="2012950" y="3164840"/>
                  <a:ext cx="190757"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𝐹</m:t>
                        </m:r>
                      </m:oMath>
                    </m:oMathPara>
                  </a14:m>
                  <a:endParaRPr lang="es-ES" sz="1600" dirty="0"/>
                </a:p>
              </p:txBody>
            </p:sp>
          </mc:Choice>
          <mc:Fallback xmlns="">
            <p:sp>
              <p:nvSpPr>
                <p:cNvPr id="16" name="15 CuadroTexto"/>
                <p:cNvSpPr txBox="1">
                  <a:spLocks noRot="1" noChangeAspect="1" noMove="1" noResize="1" noEditPoints="1" noAdjustHandles="1" noChangeArrowheads="1" noChangeShapeType="1" noTextEdit="1"/>
                </p:cNvSpPr>
                <p:nvPr/>
              </p:nvSpPr>
              <p:spPr>
                <a:xfrm>
                  <a:off x="2012950" y="3164840"/>
                  <a:ext cx="190757" cy="246221"/>
                </a:xfrm>
                <a:prstGeom prst="rect">
                  <a:avLst/>
                </a:prstGeom>
                <a:blipFill rotWithShape="1">
                  <a:blip r:embed="rId4"/>
                  <a:stretch>
                    <a:fillRect l="-18750" r="-15625" b="-731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0" name="19 CuadroTexto"/>
                <p:cNvSpPr txBox="1"/>
                <p:nvPr/>
              </p:nvSpPr>
              <p:spPr>
                <a:xfrm>
                  <a:off x="2051050" y="4498340"/>
                  <a:ext cx="357790"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𝑚𝑔</m:t>
                        </m:r>
                      </m:oMath>
                    </m:oMathPara>
                  </a14:m>
                  <a:endParaRPr lang="es-ES" sz="1600" dirty="0"/>
                </a:p>
              </p:txBody>
            </p:sp>
          </mc:Choice>
          <mc:Fallback xmlns="">
            <p:sp>
              <p:nvSpPr>
                <p:cNvPr id="20" name="19 CuadroTexto"/>
                <p:cNvSpPr txBox="1">
                  <a:spLocks noRot="1" noChangeAspect="1" noMove="1" noResize="1" noEditPoints="1" noAdjustHandles="1" noChangeArrowheads="1" noChangeShapeType="1" noTextEdit="1"/>
                </p:cNvSpPr>
                <p:nvPr/>
              </p:nvSpPr>
              <p:spPr>
                <a:xfrm>
                  <a:off x="2051050" y="4498340"/>
                  <a:ext cx="357790" cy="246221"/>
                </a:xfrm>
                <a:prstGeom prst="rect">
                  <a:avLst/>
                </a:prstGeom>
                <a:blipFill rotWithShape="1">
                  <a:blip r:embed="rId5"/>
                  <a:stretch>
                    <a:fillRect l="-10169" r="-11864" b="-25000"/>
                  </a:stretch>
                </a:blipFill>
              </p:spPr>
              <p:txBody>
                <a:bodyPr/>
                <a:lstStyle/>
                <a:p>
                  <a:r>
                    <a:rPr lang="es-ES">
                      <a:noFill/>
                    </a:rPr>
                    <a:t> </a:t>
                  </a:r>
                </a:p>
              </p:txBody>
            </p:sp>
          </mc:Fallback>
        </mc:AlternateContent>
      </p:grpSp>
      <p:grpSp>
        <p:nvGrpSpPr>
          <p:cNvPr id="22" name="21 Grupo"/>
          <p:cNvGrpSpPr/>
          <p:nvPr/>
        </p:nvGrpSpPr>
        <p:grpSpPr>
          <a:xfrm>
            <a:off x="2374900" y="2882900"/>
            <a:ext cx="640201" cy="2520000"/>
            <a:chOff x="2374900" y="2882900"/>
            <a:chExt cx="640201" cy="2520000"/>
          </a:xfrm>
        </p:grpSpPr>
        <p:grpSp>
          <p:nvGrpSpPr>
            <p:cNvPr id="15" name="14 Grupo"/>
            <p:cNvGrpSpPr/>
            <p:nvPr/>
          </p:nvGrpSpPr>
          <p:grpSpPr>
            <a:xfrm>
              <a:off x="2374900" y="2882900"/>
              <a:ext cx="576000" cy="2520000"/>
              <a:chOff x="2374900" y="2882900"/>
              <a:chExt cx="576000" cy="2520000"/>
            </a:xfrm>
          </p:grpSpPr>
          <p:cxnSp>
            <p:nvCxnSpPr>
              <p:cNvPr id="5" name="4 Conector recto de flecha"/>
              <p:cNvCxnSpPr/>
              <p:nvPr/>
            </p:nvCxnSpPr>
            <p:spPr>
              <a:xfrm flipV="1">
                <a:off x="2794000" y="2882900"/>
                <a:ext cx="0" cy="2520000"/>
              </a:xfrm>
              <a:prstGeom prst="straightConnector1">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 name="6 Conector recto"/>
              <p:cNvCxnSpPr/>
              <p:nvPr/>
            </p:nvCxnSpPr>
            <p:spPr>
              <a:xfrm>
                <a:off x="2374900" y="2895600"/>
                <a:ext cx="576000" cy="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21" name="20 CuadroTexto"/>
                <p:cNvSpPr txBox="1"/>
                <p:nvPr/>
              </p:nvSpPr>
              <p:spPr>
                <a:xfrm>
                  <a:off x="2838450" y="3977640"/>
                  <a:ext cx="176651"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𝑦</m:t>
                        </m:r>
                      </m:oMath>
                    </m:oMathPara>
                  </a14:m>
                  <a:endParaRPr lang="es-ES" sz="1600" dirty="0"/>
                </a:p>
              </p:txBody>
            </p:sp>
          </mc:Choice>
          <mc:Fallback xmlns="">
            <p:sp>
              <p:nvSpPr>
                <p:cNvPr id="21" name="20 CuadroTexto"/>
                <p:cNvSpPr txBox="1">
                  <a:spLocks noRot="1" noChangeAspect="1" noMove="1" noResize="1" noEditPoints="1" noAdjustHandles="1" noChangeArrowheads="1" noChangeShapeType="1" noTextEdit="1"/>
                </p:cNvSpPr>
                <p:nvPr/>
              </p:nvSpPr>
              <p:spPr>
                <a:xfrm>
                  <a:off x="2838450" y="3977640"/>
                  <a:ext cx="176651" cy="246221"/>
                </a:xfrm>
                <a:prstGeom prst="rect">
                  <a:avLst/>
                </a:prstGeom>
                <a:blipFill rotWithShape="1">
                  <a:blip r:embed="rId6"/>
                  <a:stretch>
                    <a:fillRect l="-24138" r="-20690" b="-25000"/>
                  </a:stretch>
                </a:blipFill>
              </p:spPr>
              <p:txBody>
                <a:bodyPr/>
                <a:lstStyle/>
                <a:p>
                  <a:r>
                    <a:rPr lang="es-ES">
                      <a:noFill/>
                    </a:rPr>
                    <a:t> </a:t>
                  </a:r>
                </a:p>
              </p:txBody>
            </p:sp>
          </mc:Fallback>
        </mc:AlternateContent>
      </p:grpSp>
      <p:grpSp>
        <p:nvGrpSpPr>
          <p:cNvPr id="25" name="24 Grupo"/>
          <p:cNvGrpSpPr/>
          <p:nvPr/>
        </p:nvGrpSpPr>
        <p:grpSpPr>
          <a:xfrm>
            <a:off x="2349500" y="4254500"/>
            <a:ext cx="420745" cy="1152000"/>
            <a:chOff x="2349500" y="4254500"/>
            <a:chExt cx="420745" cy="1152000"/>
          </a:xfrm>
        </p:grpSpPr>
        <p:cxnSp>
          <p:nvCxnSpPr>
            <p:cNvPr id="26" name="25 Conector recto"/>
            <p:cNvCxnSpPr/>
            <p:nvPr/>
          </p:nvCxnSpPr>
          <p:spPr>
            <a:xfrm>
              <a:off x="2349500" y="4254500"/>
              <a:ext cx="393700" cy="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27" name="26 Conector recto de flecha"/>
            <p:cNvCxnSpPr/>
            <p:nvPr/>
          </p:nvCxnSpPr>
          <p:spPr>
            <a:xfrm flipV="1">
              <a:off x="2501900" y="4254500"/>
              <a:ext cx="0" cy="1152000"/>
            </a:xfrm>
            <a:prstGeom prst="straightConnector1">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27 CuadroTexto"/>
                <p:cNvSpPr txBox="1"/>
                <p:nvPr/>
              </p:nvSpPr>
              <p:spPr>
                <a:xfrm>
                  <a:off x="2508250" y="4701540"/>
                  <a:ext cx="261995"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latin typeface="Cambria Math" panose="02040503050406030204" pitchFamily="18" charset="0"/>
                              </a:rPr>
                            </m:ctrlPr>
                          </m:sSubPr>
                          <m:e>
                            <m:r>
                              <a:rPr lang="es-ES" sz="1600" b="0" i="1" smtClean="0">
                                <a:latin typeface="Cambria Math"/>
                              </a:rPr>
                              <m:t>𝑦</m:t>
                            </m:r>
                          </m:e>
                          <m:sub>
                            <m:r>
                              <a:rPr lang="es-ES" sz="1600" b="0" i="1" smtClean="0">
                                <a:latin typeface="Cambria Math"/>
                              </a:rPr>
                              <m:t>0</m:t>
                            </m:r>
                          </m:sub>
                        </m:sSub>
                      </m:oMath>
                    </m:oMathPara>
                  </a14:m>
                  <a:endParaRPr lang="es-ES" sz="1600" dirty="0"/>
                </a:p>
              </p:txBody>
            </p:sp>
          </mc:Choice>
          <mc:Fallback xmlns="">
            <p:sp>
              <p:nvSpPr>
                <p:cNvPr id="28" name="27 CuadroTexto"/>
                <p:cNvSpPr txBox="1">
                  <a:spLocks noRot="1" noChangeAspect="1" noMove="1" noResize="1" noEditPoints="1" noAdjustHandles="1" noChangeArrowheads="1" noChangeShapeType="1" noTextEdit="1"/>
                </p:cNvSpPr>
                <p:nvPr/>
              </p:nvSpPr>
              <p:spPr>
                <a:xfrm>
                  <a:off x="2508250" y="4701540"/>
                  <a:ext cx="261995" cy="246221"/>
                </a:xfrm>
                <a:prstGeom prst="rect">
                  <a:avLst/>
                </a:prstGeom>
                <a:blipFill rotWithShape="1">
                  <a:blip r:embed="rId7"/>
                  <a:stretch>
                    <a:fillRect l="-13953" r="-4651" b="-24390"/>
                  </a:stretch>
                </a:blipFill>
              </p:spPr>
              <p:txBody>
                <a:bodyPr/>
                <a:lstStyle/>
                <a:p>
                  <a:r>
                    <a:rPr lang="es-ES">
                      <a:noFill/>
                    </a:rPr>
                    <a:t> </a:t>
                  </a:r>
                </a:p>
              </p:txBody>
            </p:sp>
          </mc:Fallback>
        </mc:AlternateContent>
      </p:grpSp>
      <mc:AlternateContent xmlns:mc="http://schemas.openxmlformats.org/markup-compatibility/2006" xmlns:a14="http://schemas.microsoft.com/office/drawing/2010/main">
        <mc:Choice Requires="a14">
          <p:sp>
            <p:nvSpPr>
              <p:cNvPr id="24" name="23 CuadroTexto"/>
              <p:cNvSpPr txBox="1"/>
              <p:nvPr/>
            </p:nvSpPr>
            <p:spPr>
              <a:xfrm>
                <a:off x="4127500" y="1752600"/>
                <a:ext cx="4559300" cy="2585323"/>
              </a:xfrm>
              <a:prstGeom prst="rect">
                <a:avLst/>
              </a:prstGeom>
              <a:noFill/>
            </p:spPr>
            <p:txBody>
              <a:bodyPr wrap="square" rtlCol="0">
                <a:spAutoFit/>
              </a:bodyPr>
              <a:lstStyle/>
              <a:p>
                <a:pPr marL="355600" indent="-355600" algn="just">
                  <a:buFont typeface="Wingdings" pitchFamily="2" charset="2"/>
                  <a:buChar char="F"/>
                </a:pPr>
                <a:r>
                  <a:rPr lang="es-ES" dirty="0" smtClean="0">
                    <a:sym typeface="Wingdings"/>
                  </a:rPr>
                  <a:t>El trabajo realizado por la fuerza gravitatoria en el ascenso </a:t>
                </a:r>
                <a14:m>
                  <m:oMath xmlns:m="http://schemas.openxmlformats.org/officeDocument/2006/math">
                    <m:r>
                      <a:rPr lang="es-ES" b="0" i="0" smtClean="0">
                        <a:latin typeface="Cambria Math"/>
                        <a:sym typeface="Wingdings"/>
                      </a:rPr>
                      <m:t> </m:t>
                    </m:r>
                    <m:r>
                      <a:rPr lang="es-ES" b="0" i="1" smtClean="0">
                        <a:latin typeface="Cambria Math"/>
                        <a:sym typeface="Wingdings"/>
                      </a:rPr>
                      <m:t>𝑚𝑔</m:t>
                    </m:r>
                  </m:oMath>
                </a14:m>
                <a:r>
                  <a:rPr lang="es-ES" dirty="0" smtClean="0"/>
                  <a:t>:</a:t>
                </a:r>
              </a:p>
              <a:p>
                <a:pPr marL="355600" indent="-355600" algn="just">
                  <a:buFont typeface="Wingdings" pitchFamily="2" charset="2"/>
                  <a:buChar char="F"/>
                </a:pPr>
                <a:endParaRPr lang="es-ES" dirty="0"/>
              </a:p>
              <a:p>
                <a:pPr marL="355600" indent="-355600" algn="just">
                  <a:buFont typeface="Wingdings" pitchFamily="2" charset="2"/>
                  <a:buChar char="F"/>
                </a:pPr>
                <a:endParaRPr lang="es-ES" dirty="0" smtClean="0"/>
              </a:p>
              <a:p>
                <a:pPr marL="355600" indent="-355600" algn="just">
                  <a:buFont typeface="Wingdings" pitchFamily="2" charset="2"/>
                  <a:buChar char="F"/>
                </a:pPr>
                <a:endParaRPr lang="es-ES" dirty="0"/>
              </a:p>
              <a:p>
                <a:pPr marL="355600" indent="-355600" algn="just">
                  <a:buFont typeface="Wingdings" pitchFamily="2" charset="2"/>
                  <a:buChar char="F"/>
                </a:pPr>
                <a:r>
                  <a:rPr lang="es-ES" dirty="0" smtClean="0"/>
                  <a:t>El trabajo realizado por fuerza gravitacional es igual a la variación negativa de su energía potencial gravitatoria.</a:t>
                </a:r>
                <a:endParaRPr lang="es-ES" dirty="0"/>
              </a:p>
            </p:txBody>
          </p:sp>
        </mc:Choice>
        <mc:Fallback xmlns="">
          <p:sp>
            <p:nvSpPr>
              <p:cNvPr id="24" name="23 CuadroTexto"/>
              <p:cNvSpPr txBox="1">
                <a:spLocks noRot="1" noChangeAspect="1" noMove="1" noResize="1" noEditPoints="1" noAdjustHandles="1" noChangeArrowheads="1" noChangeShapeType="1" noTextEdit="1"/>
              </p:cNvSpPr>
              <p:nvPr/>
            </p:nvSpPr>
            <p:spPr>
              <a:xfrm>
                <a:off x="4127500" y="1752600"/>
                <a:ext cx="4559300" cy="2585323"/>
              </a:xfrm>
              <a:prstGeom prst="rect">
                <a:avLst/>
              </a:prstGeom>
              <a:blipFill rotWithShape="1">
                <a:blip r:embed="rId8"/>
                <a:stretch>
                  <a:fillRect l="-802" t="-1179" r="-1203" b="-259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9" name="28 CuadroTexto"/>
              <p:cNvSpPr txBox="1"/>
              <p:nvPr/>
            </p:nvSpPr>
            <p:spPr>
              <a:xfrm>
                <a:off x="5035550" y="2529840"/>
                <a:ext cx="354321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𝑊</m:t>
                      </m:r>
                      <m:r>
                        <a:rPr lang="es-ES" b="0" i="1" smtClean="0">
                          <a:latin typeface="Cambria Math"/>
                        </a:rPr>
                        <m:t>=−</m:t>
                      </m:r>
                      <m:r>
                        <a:rPr lang="es-ES" b="0" i="1" smtClean="0">
                          <a:latin typeface="Cambria Math"/>
                        </a:rPr>
                        <m:t>𝑚𝑔</m:t>
                      </m:r>
                      <m:r>
                        <a:rPr lang="es-ES" b="0" i="1" smtClean="0">
                          <a:latin typeface="Cambria Math"/>
                          <a:ea typeface="Cambria Math"/>
                        </a:rPr>
                        <m:t>∆</m:t>
                      </m:r>
                      <m:r>
                        <a:rPr lang="es-ES" b="0" i="1" smtClean="0">
                          <a:latin typeface="Cambria Math"/>
                          <a:ea typeface="Cambria Math"/>
                        </a:rPr>
                        <m:t>𝑦</m:t>
                      </m:r>
                      <m:r>
                        <a:rPr lang="es-ES" b="0" i="1" smtClean="0">
                          <a:latin typeface="Cambria Math"/>
                          <a:ea typeface="Cambria Math"/>
                        </a:rPr>
                        <m:t>=−(</m:t>
                      </m:r>
                      <m:r>
                        <a:rPr lang="es-ES" b="0" i="1" smtClean="0">
                          <a:latin typeface="Cambria Math"/>
                          <a:ea typeface="Cambria Math"/>
                        </a:rPr>
                        <m:t>𝑚𝑔𝑦</m:t>
                      </m:r>
                      <m:r>
                        <a:rPr lang="es-ES" b="0" i="1" smtClean="0">
                          <a:latin typeface="Cambria Math"/>
                          <a:ea typeface="Cambria Math"/>
                        </a:rPr>
                        <m:t>−</m:t>
                      </m:r>
                      <m:r>
                        <a:rPr lang="es-ES" b="0" i="1" smtClean="0">
                          <a:latin typeface="Cambria Math"/>
                          <a:ea typeface="Cambria Math"/>
                        </a:rPr>
                        <m:t>𝑚𝑔</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𝑦</m:t>
                          </m:r>
                        </m:e>
                        <m:sub>
                          <m:r>
                            <a:rPr lang="es-ES" b="0" i="1" smtClean="0">
                              <a:latin typeface="Cambria Math"/>
                              <a:ea typeface="Cambria Math"/>
                            </a:rPr>
                            <m:t>0</m:t>
                          </m:r>
                        </m:sub>
                      </m:sSub>
                      <m:r>
                        <a:rPr lang="es-ES" b="0" i="1" smtClean="0">
                          <a:latin typeface="Cambria Math"/>
                          <a:ea typeface="Cambria Math"/>
                        </a:rPr>
                        <m:t>)</m:t>
                      </m:r>
                    </m:oMath>
                  </m:oMathPara>
                </a14:m>
                <a:endParaRPr lang="es-ES" dirty="0"/>
              </a:p>
            </p:txBody>
          </p:sp>
        </mc:Choice>
        <mc:Fallback xmlns="">
          <p:sp>
            <p:nvSpPr>
              <p:cNvPr id="29" name="28 CuadroTexto"/>
              <p:cNvSpPr txBox="1">
                <a:spLocks noRot="1" noChangeAspect="1" noMove="1" noResize="1" noEditPoints="1" noAdjustHandles="1" noChangeArrowheads="1" noChangeShapeType="1" noTextEdit="1"/>
              </p:cNvSpPr>
              <p:nvPr/>
            </p:nvSpPr>
            <p:spPr>
              <a:xfrm>
                <a:off x="5035550" y="2529840"/>
                <a:ext cx="3543214" cy="369332"/>
              </a:xfrm>
              <a:prstGeom prst="rect">
                <a:avLst/>
              </a:prstGeom>
              <a:blipFill rotWithShape="1">
                <a:blip r:embed="rId9"/>
                <a:stretch>
                  <a:fillRect b="-1311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0" name="29 CuadroTexto"/>
              <p:cNvSpPr txBox="1"/>
              <p:nvPr/>
            </p:nvSpPr>
            <p:spPr>
              <a:xfrm>
                <a:off x="5886450" y="4422140"/>
                <a:ext cx="1339085" cy="390748"/>
              </a:xfrm>
              <a:prstGeom prst="rect">
                <a:avLst/>
              </a:prstGeom>
              <a:solidFill>
                <a:srgbClr val="FFFF99"/>
              </a:solidFill>
              <a:effectLst>
                <a:outerShdw blurRad="50800" dist="38100" dir="2700000" algn="tl" rotWithShape="0">
                  <a:prstClr val="black">
                    <a:alpha val="40000"/>
                  </a:prstClr>
                </a:outerShdw>
              </a:effectLst>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𝑊</m:t>
                      </m:r>
                      <m:r>
                        <a:rPr lang="es-ES" b="0" i="1" smtClean="0">
                          <a:latin typeface="Cambria Math"/>
                        </a:rPr>
                        <m:t>=−∆</m:t>
                      </m:r>
                      <m:sSub>
                        <m:sSubPr>
                          <m:ctrlPr>
                            <a:rPr lang="es-ES" i="1" smtClean="0">
                              <a:latin typeface="Cambria Math" panose="02040503050406030204" pitchFamily="18" charset="0"/>
                            </a:rPr>
                          </m:ctrlPr>
                        </m:sSubPr>
                        <m:e>
                          <m:r>
                            <a:rPr lang="es-ES" b="0" i="1" smtClean="0">
                              <a:latin typeface="Cambria Math"/>
                            </a:rPr>
                            <m:t>𝐸</m:t>
                          </m:r>
                        </m:e>
                        <m:sub>
                          <m:r>
                            <a:rPr lang="es-ES" b="0" i="1" smtClean="0">
                              <a:latin typeface="Cambria Math"/>
                            </a:rPr>
                            <m:t>𝑝</m:t>
                          </m:r>
                        </m:sub>
                      </m:sSub>
                    </m:oMath>
                  </m:oMathPara>
                </a14:m>
                <a:endParaRPr lang="es-ES" dirty="0"/>
              </a:p>
            </p:txBody>
          </p:sp>
        </mc:Choice>
        <mc:Fallback xmlns="">
          <p:sp>
            <p:nvSpPr>
              <p:cNvPr id="30" name="29 CuadroTexto"/>
              <p:cNvSpPr txBox="1">
                <a:spLocks noRot="1" noChangeAspect="1" noMove="1" noResize="1" noEditPoints="1" noAdjustHandles="1" noChangeArrowheads="1" noChangeShapeType="1" noTextEdit="1"/>
              </p:cNvSpPr>
              <p:nvPr/>
            </p:nvSpPr>
            <p:spPr>
              <a:xfrm>
                <a:off x="5886450" y="4422140"/>
                <a:ext cx="1339085" cy="390748"/>
              </a:xfrm>
              <a:prstGeom prst="rect">
                <a:avLst/>
              </a:prstGeom>
              <a:blipFill rotWithShape="1">
                <a:blip r:embed="rId10"/>
                <a:stretch>
                  <a:fillRect/>
                </a:stretch>
              </a:blipFill>
              <a:effectLst>
                <a:outerShdw blurRad="50800" dist="38100" dir="2700000" algn="tl" rotWithShape="0">
                  <a:prstClr val="black">
                    <a:alpha val="40000"/>
                  </a:prstClr>
                </a:outerShdw>
              </a:effectLst>
            </p:spPr>
            <p:txBody>
              <a:bodyPr/>
              <a:lstStyle/>
              <a:p>
                <a:r>
                  <a:rPr lang="es-ES">
                    <a:noFill/>
                  </a:rPr>
                  <a:t> </a:t>
                </a:r>
              </a:p>
            </p:txBody>
          </p:sp>
        </mc:Fallback>
      </mc:AlternateContent>
    </p:spTree>
    <p:extLst>
      <p:ext uri="{BB962C8B-B14F-4D97-AF65-F5344CB8AC3E}">
        <p14:creationId xmlns:p14="http://schemas.microsoft.com/office/powerpoint/2010/main" val="44444705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fill="hold" nodeType="clickEffect">
                                  <p:stCondLst>
                                    <p:cond delay="0"/>
                                  </p:stCondLst>
                                  <p:childTnLst>
                                    <p:animMotion origin="layout" path="M 2.22222E-6 2.22222E-6 L 2.22222E-6 -0.2 " pathEditMode="relative" rAng="0" ptsTypes="AA">
                                      <p:cBhvr>
                                        <p:cTn id="6" dur="2000" fill="hold"/>
                                        <p:tgtEl>
                                          <p:spTgt spid="17"/>
                                        </p:tgtEl>
                                        <p:attrNameLst>
                                          <p:attrName>ppt_x</p:attrName>
                                          <p:attrName>ppt_y</p:attrName>
                                        </p:attrNameLst>
                                      </p:cBhvr>
                                      <p:rCtr x="0" y="-10000"/>
                                    </p:animMotion>
                                  </p:childTnLst>
                                </p:cTn>
                              </p:par>
                            </p:childTnLst>
                          </p:cTn>
                        </p:par>
                        <p:par>
                          <p:cTn id="7" fill="hold">
                            <p:stCondLst>
                              <p:cond delay="2000"/>
                            </p:stCondLst>
                            <p:childTnLst>
                              <p:par>
                                <p:cTn id="8" presetID="1" presetClass="entr" presetSubtype="0" fill="hold" nodeType="afterEffect">
                                  <p:stCondLst>
                                    <p:cond delay="0"/>
                                  </p:stCondLst>
                                  <p:childTnLst>
                                    <p:set>
                                      <p:cBhvr>
                                        <p:cTn id="9" dur="1" fill="hold">
                                          <p:stCondLst>
                                            <p:cond delay="0"/>
                                          </p:stCondLst>
                                        </p:cTn>
                                        <p:tgtEl>
                                          <p:spTgt spid="22"/>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4">
                                            <p:txEl>
                                              <p:pRg st="0" end="0"/>
                                            </p:txEl>
                                          </p:spTgt>
                                        </p:tgtEl>
                                        <p:attrNameLst>
                                          <p:attrName>style.visibility</p:attrName>
                                        </p:attrNameLst>
                                      </p:cBhvr>
                                      <p:to>
                                        <p:strVal val="visible"/>
                                      </p:to>
                                    </p:set>
                                    <p:animEffect transition="in" filter="fade">
                                      <p:cBhvr>
                                        <p:cTn id="14" dur="1000"/>
                                        <p:tgtEl>
                                          <p:spTgt spid="24">
                                            <p:txEl>
                                              <p:pRg st="0" end="0"/>
                                            </p:txEl>
                                          </p:spTgt>
                                        </p:tgtEl>
                                      </p:cBhvr>
                                    </p:animEffect>
                                    <p:anim calcmode="lin" valueType="num">
                                      <p:cBhvr>
                                        <p:cTn id="15" dur="1000" fill="hold"/>
                                        <p:tgtEl>
                                          <p:spTgt spid="2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4">
                                            <p:txEl>
                                              <p:pRg st="4" end="4"/>
                                            </p:txEl>
                                          </p:spTgt>
                                        </p:tgtEl>
                                        <p:attrNameLst>
                                          <p:attrName>style.visibility</p:attrName>
                                        </p:attrNameLst>
                                      </p:cBhvr>
                                      <p:to>
                                        <p:strVal val="visible"/>
                                      </p:to>
                                    </p:set>
                                    <p:animEffect transition="in" filter="fade">
                                      <p:cBhvr>
                                        <p:cTn id="21" dur="1000"/>
                                        <p:tgtEl>
                                          <p:spTgt spid="24">
                                            <p:txEl>
                                              <p:pRg st="4" end="4"/>
                                            </p:txEl>
                                          </p:spTgt>
                                        </p:tgtEl>
                                      </p:cBhvr>
                                    </p:animEffect>
                                    <p:anim calcmode="lin" valueType="num">
                                      <p:cBhvr>
                                        <p:cTn id="22" dur="1000" fill="hold"/>
                                        <p:tgtEl>
                                          <p:spTgt spid="2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29"/>
                                        </p:tgtEl>
                                        <p:attrNameLst>
                                          <p:attrName>style.visibility</p:attrName>
                                        </p:attrNameLst>
                                      </p:cBhvr>
                                      <p:to>
                                        <p:strVal val="visible"/>
                                      </p:to>
                                    </p:set>
                                    <p:anim calcmode="lin" valueType="num">
                                      <p:cBhvr>
                                        <p:cTn id="28" dur="500" fill="hold"/>
                                        <p:tgtEl>
                                          <p:spTgt spid="29"/>
                                        </p:tgtEl>
                                        <p:attrNameLst>
                                          <p:attrName>ppt_w</p:attrName>
                                        </p:attrNameLst>
                                      </p:cBhvr>
                                      <p:tavLst>
                                        <p:tav tm="0">
                                          <p:val>
                                            <p:fltVal val="0"/>
                                          </p:val>
                                        </p:tav>
                                        <p:tav tm="100000">
                                          <p:val>
                                            <p:strVal val="#ppt_w"/>
                                          </p:val>
                                        </p:tav>
                                      </p:tavLst>
                                    </p:anim>
                                    <p:anim calcmode="lin" valueType="num">
                                      <p:cBhvr>
                                        <p:cTn id="29" dur="500" fill="hold"/>
                                        <p:tgtEl>
                                          <p:spTgt spid="29"/>
                                        </p:tgtEl>
                                        <p:attrNameLst>
                                          <p:attrName>ppt_h</p:attrName>
                                        </p:attrNameLst>
                                      </p:cBhvr>
                                      <p:tavLst>
                                        <p:tav tm="0">
                                          <p:val>
                                            <p:fltVal val="0"/>
                                          </p:val>
                                        </p:tav>
                                        <p:tav tm="100000">
                                          <p:val>
                                            <p:strVal val="#ppt_h"/>
                                          </p:val>
                                        </p:tav>
                                      </p:tavLst>
                                    </p:anim>
                                    <p:animEffect transition="in" filter="fade">
                                      <p:cBhvr>
                                        <p:cTn id="30" dur="500"/>
                                        <p:tgtEl>
                                          <p:spTgt spid="29"/>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grpId="0" nodeType="click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p:cTn id="35" dur="1000" fill="hold"/>
                                        <p:tgtEl>
                                          <p:spTgt spid="30"/>
                                        </p:tgtEl>
                                        <p:attrNameLst>
                                          <p:attrName>ppt_w</p:attrName>
                                        </p:attrNameLst>
                                      </p:cBhvr>
                                      <p:tavLst>
                                        <p:tav tm="0">
                                          <p:val>
                                            <p:fltVal val="0"/>
                                          </p:val>
                                        </p:tav>
                                        <p:tav tm="100000">
                                          <p:val>
                                            <p:strVal val="#ppt_w"/>
                                          </p:val>
                                        </p:tav>
                                      </p:tavLst>
                                    </p:anim>
                                    <p:anim calcmode="lin" valueType="num">
                                      <p:cBhvr>
                                        <p:cTn id="36" dur="1000" fill="hold"/>
                                        <p:tgtEl>
                                          <p:spTgt spid="30"/>
                                        </p:tgtEl>
                                        <p:attrNameLst>
                                          <p:attrName>ppt_h</p:attrName>
                                        </p:attrNameLst>
                                      </p:cBhvr>
                                      <p:tavLst>
                                        <p:tav tm="0">
                                          <p:val>
                                            <p:fltVal val="0"/>
                                          </p:val>
                                        </p:tav>
                                        <p:tav tm="100000">
                                          <p:val>
                                            <p:strVal val="#ppt_h"/>
                                          </p:val>
                                        </p:tav>
                                      </p:tavLst>
                                    </p:anim>
                                    <p:anim calcmode="lin" valueType="num">
                                      <p:cBhvr>
                                        <p:cTn id="37" dur="1000" fill="hold"/>
                                        <p:tgtEl>
                                          <p:spTgt spid="30"/>
                                        </p:tgtEl>
                                        <p:attrNameLst>
                                          <p:attrName>style.rotation</p:attrName>
                                        </p:attrNameLst>
                                      </p:cBhvr>
                                      <p:tavLst>
                                        <p:tav tm="0">
                                          <p:val>
                                            <p:fltVal val="90"/>
                                          </p:val>
                                        </p:tav>
                                        <p:tav tm="100000">
                                          <p:val>
                                            <p:fltVal val="0"/>
                                          </p:val>
                                        </p:tav>
                                      </p:tavLst>
                                    </p:anim>
                                    <p:animEffect transition="in" filter="fade">
                                      <p:cBhvr>
                                        <p:cTn id="38"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uild="p"/>
      <p:bldP spid="29" grpId="0"/>
      <p:bldP spid="30"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4</a:t>
            </a:r>
            <a:r>
              <a:rPr lang="es-ES" b="1" dirty="0" smtClean="0">
                <a:solidFill>
                  <a:srgbClr val="C00000"/>
                </a:solidFill>
                <a:latin typeface="+mj-lt"/>
              </a:rPr>
              <a:t> La energía</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23</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XIV. TRABAJO Y ENERGÍA MECÁNICA</a:t>
            </a:r>
            <a:endParaRPr lang="es-ES" b="1" dirty="0">
              <a:solidFill>
                <a:schemeClr val="accent1">
                  <a:lumMod val="75000"/>
                </a:schemeClr>
              </a:solidFill>
            </a:endParaRPr>
          </a:p>
        </p:txBody>
      </p:sp>
      <p:sp>
        <p:nvSpPr>
          <p:cNvPr id="10" name="9 CuadroTexto"/>
          <p:cNvSpPr txBox="1"/>
          <p:nvPr/>
        </p:nvSpPr>
        <p:spPr>
          <a:xfrm>
            <a:off x="342900" y="850900"/>
            <a:ext cx="3619500" cy="369332"/>
          </a:xfrm>
          <a:prstGeom prst="rect">
            <a:avLst/>
          </a:prstGeom>
          <a:noFill/>
        </p:spPr>
        <p:txBody>
          <a:bodyPr wrap="square" rtlCol="0">
            <a:spAutoFit/>
          </a:bodyPr>
          <a:lstStyle/>
          <a:p>
            <a:r>
              <a:rPr lang="es-ES" b="1" dirty="0" smtClean="0">
                <a:solidFill>
                  <a:srgbClr val="C00000"/>
                </a:solidFill>
              </a:rPr>
              <a:t>4.2. </a:t>
            </a:r>
            <a:r>
              <a:rPr lang="es-ES" b="1" dirty="0" smtClean="0">
                <a:solidFill>
                  <a:srgbClr val="00B050"/>
                </a:solidFill>
              </a:rPr>
              <a:t>La energía potencial</a:t>
            </a:r>
            <a:endParaRPr lang="es-ES" b="1" dirty="0">
              <a:solidFill>
                <a:srgbClr val="00B050"/>
              </a:solidFill>
            </a:endParaRPr>
          </a:p>
        </p:txBody>
      </p:sp>
      <p:sp>
        <p:nvSpPr>
          <p:cNvPr id="2" name="1 CuadroTexto"/>
          <p:cNvSpPr txBox="1"/>
          <p:nvPr/>
        </p:nvSpPr>
        <p:spPr>
          <a:xfrm>
            <a:off x="342900" y="1244600"/>
            <a:ext cx="6832600" cy="369332"/>
          </a:xfrm>
          <a:prstGeom prst="rect">
            <a:avLst/>
          </a:prstGeom>
          <a:noFill/>
        </p:spPr>
        <p:txBody>
          <a:bodyPr wrap="square" rtlCol="0">
            <a:spAutoFit/>
          </a:bodyPr>
          <a:lstStyle/>
          <a:p>
            <a:r>
              <a:rPr lang="es-ES" b="1" dirty="0" smtClean="0">
                <a:solidFill>
                  <a:srgbClr val="C00000"/>
                </a:solidFill>
              </a:rPr>
              <a:t>Precisiones  sobre la energía potencial gravitatoria</a:t>
            </a:r>
            <a:endParaRPr lang="es-ES" b="1" dirty="0">
              <a:solidFill>
                <a:srgbClr val="C00000"/>
              </a:solidFill>
            </a:endParaRPr>
          </a:p>
        </p:txBody>
      </p:sp>
      <mc:AlternateContent xmlns:mc="http://schemas.openxmlformats.org/markup-compatibility/2006" xmlns:a14="http://schemas.microsoft.com/office/drawing/2010/main">
        <mc:Choice Requires="a14">
          <p:sp>
            <p:nvSpPr>
              <p:cNvPr id="4" name="3 CuadroTexto"/>
              <p:cNvSpPr txBox="1"/>
              <p:nvPr/>
            </p:nvSpPr>
            <p:spPr>
              <a:xfrm>
                <a:off x="330200" y="1701800"/>
                <a:ext cx="8343900" cy="3693319"/>
              </a:xfrm>
              <a:prstGeom prst="rect">
                <a:avLst/>
              </a:prstGeom>
              <a:noFill/>
            </p:spPr>
            <p:txBody>
              <a:bodyPr wrap="square" rtlCol="0">
                <a:spAutoFit/>
              </a:bodyPr>
              <a:lstStyle/>
              <a:p>
                <a:pPr marL="355600" indent="-355600" algn="just">
                  <a:buFont typeface="Wingdings"/>
                  <a:buChar char="F"/>
                </a:pPr>
                <a:r>
                  <a:rPr lang="es-ES" dirty="0" smtClean="0">
                    <a:sym typeface="Wingdings"/>
                  </a:rPr>
                  <a:t>La expresión </a:t>
                </a:r>
                <a14:m>
                  <m:oMath xmlns:m="http://schemas.openxmlformats.org/officeDocument/2006/math">
                    <m:r>
                      <a:rPr lang="es-ES" b="1" i="1">
                        <a:effectLst>
                          <a:outerShdw blurRad="38100" dist="38100" dir="2700000" algn="tl">
                            <a:srgbClr val="000000">
                              <a:alpha val="43137"/>
                            </a:srgbClr>
                          </a:outerShdw>
                        </a:effectLst>
                        <a:latin typeface="Cambria Math"/>
                      </a:rPr>
                      <m:t>𝒎𝒈𝒚</m:t>
                    </m:r>
                  </m:oMath>
                </a14:m>
                <a:r>
                  <a:rPr lang="es-ES" dirty="0" smtClean="0"/>
                  <a:t> solamente es válida a pequeñas alturas, cerca de la superficie terrestre, ya que </a:t>
                </a:r>
                <a14:m>
                  <m:oMath xmlns:m="http://schemas.openxmlformats.org/officeDocument/2006/math">
                    <m:r>
                      <a:rPr lang="es-ES" b="1" i="1">
                        <a:effectLst>
                          <a:outerShdw blurRad="38100" dist="38100" dir="2700000" algn="tl">
                            <a:srgbClr val="000000">
                              <a:alpha val="43137"/>
                            </a:srgbClr>
                          </a:outerShdw>
                        </a:effectLst>
                        <a:latin typeface="Cambria Math"/>
                      </a:rPr>
                      <m:t>𝒈</m:t>
                    </m:r>
                  </m:oMath>
                </a14:m>
                <a:r>
                  <a:rPr lang="es-ES" dirty="0" smtClean="0"/>
                  <a:t> depende también de la altura.</a:t>
                </a:r>
              </a:p>
              <a:p>
                <a:pPr marL="355600" indent="-355600" algn="just">
                  <a:buFont typeface="Wingdings"/>
                  <a:buChar char="F"/>
                </a:pPr>
                <a:endParaRPr lang="es-ES" dirty="0"/>
              </a:p>
              <a:p>
                <a:pPr marL="355600" indent="-355600" algn="just">
                  <a:buFont typeface="Wingdings"/>
                  <a:buChar char="F"/>
                </a:pPr>
                <a:r>
                  <a:rPr lang="es-ES" dirty="0" smtClean="0"/>
                  <a:t>Al establecer que </a:t>
                </a:r>
                <a14:m>
                  <m:oMath xmlns:m="http://schemas.openxmlformats.org/officeDocument/2006/math">
                    <m:r>
                      <a:rPr lang="es-ES" b="1" i="1">
                        <a:effectLst>
                          <a:outerShdw blurRad="38100" dist="38100" dir="2700000" algn="tl">
                            <a:srgbClr val="000000">
                              <a:alpha val="43137"/>
                            </a:srgbClr>
                          </a:outerShdw>
                        </a:effectLst>
                        <a:latin typeface="Cambria Math"/>
                      </a:rPr>
                      <m:t>𝒎𝒈𝒚</m:t>
                    </m:r>
                  </m:oMath>
                </a14:m>
                <a:r>
                  <a:rPr lang="es-ES" dirty="0" smtClean="0"/>
                  <a:t> es la expresión de la energía potencial gravitatoria, consideramos que arbitrariamente hemos fijado un “</a:t>
                </a:r>
                <a:r>
                  <a:rPr lang="es-ES" b="1" i="1" dirty="0" smtClean="0">
                    <a:effectLst>
                      <a:outerShdw blurRad="38100" dist="38100" dir="2700000" algn="tl">
                        <a:srgbClr val="000000">
                          <a:alpha val="43137"/>
                        </a:srgbClr>
                      </a:outerShdw>
                    </a:effectLst>
                  </a:rPr>
                  <a:t>valor cero</a:t>
                </a:r>
                <a:r>
                  <a:rPr lang="es-ES" dirty="0" smtClean="0"/>
                  <a:t>” para una altura </a:t>
                </a:r>
                <a14:m>
                  <m:oMath xmlns:m="http://schemas.openxmlformats.org/officeDocument/2006/math">
                    <m:r>
                      <a:rPr lang="es-ES" b="1" i="1">
                        <a:effectLst>
                          <a:outerShdw blurRad="38100" dist="38100" dir="2700000" algn="tl">
                            <a:srgbClr val="000000">
                              <a:alpha val="43137"/>
                            </a:srgbClr>
                          </a:outerShdw>
                        </a:effectLst>
                        <a:latin typeface="Cambria Math"/>
                      </a:rPr>
                      <m:t>𝒚</m:t>
                    </m:r>
                    <m:r>
                      <a:rPr lang="es-ES" b="1" i="1" smtClean="0">
                        <a:effectLst>
                          <a:outerShdw blurRad="38100" dist="38100" dir="2700000" algn="tl">
                            <a:srgbClr val="000000">
                              <a:alpha val="43137"/>
                            </a:srgbClr>
                          </a:outerShdw>
                        </a:effectLst>
                        <a:latin typeface="Cambria Math"/>
                      </a:rPr>
                      <m:t>=</m:t>
                    </m:r>
                    <m:r>
                      <a:rPr lang="es-ES" b="1" i="1" smtClean="0">
                        <a:effectLst>
                          <a:outerShdw blurRad="38100" dist="38100" dir="2700000" algn="tl">
                            <a:srgbClr val="000000">
                              <a:alpha val="43137"/>
                            </a:srgbClr>
                          </a:outerShdw>
                        </a:effectLst>
                        <a:latin typeface="Cambria Math"/>
                      </a:rPr>
                      <m:t>𝟎</m:t>
                    </m:r>
                  </m:oMath>
                </a14:m>
                <a:r>
                  <a:rPr lang="es-ES" dirty="0" smtClean="0"/>
                  <a:t>. Solamente tiene sentido físico la variación de la energía potencial y no su valor absoluto.</a:t>
                </a:r>
              </a:p>
              <a:p>
                <a:pPr marL="355600" indent="-355600" algn="just">
                  <a:buFont typeface="Wingdings"/>
                  <a:buChar char="F"/>
                </a:pPr>
                <a:endParaRPr lang="es-ES" dirty="0"/>
              </a:p>
              <a:p>
                <a:pPr marL="355600" indent="-355600" algn="just">
                  <a:buFont typeface="Wingdings"/>
                  <a:buChar char="F"/>
                </a:pPr>
                <a:r>
                  <a:rPr lang="es-ES" dirty="0" smtClean="0"/>
                  <a:t>La energía potencial es una característica del sistema Tierra-cuerpo y no del cuerpo.</a:t>
                </a:r>
              </a:p>
              <a:p>
                <a:pPr marL="355600" indent="-355600" algn="just">
                  <a:buFont typeface="Wingdings"/>
                  <a:buChar char="F"/>
                </a:pPr>
                <a:endParaRPr lang="es-ES" dirty="0"/>
              </a:p>
              <a:p>
                <a:pPr marL="355600" indent="-355600" algn="just">
                  <a:buFont typeface="Wingdings"/>
                  <a:buChar char="F"/>
                </a:pPr>
                <a:r>
                  <a:rPr lang="es-ES" dirty="0" smtClean="0"/>
                  <a:t>La energía potencial puede ser tanto positiva como negativa, dependiendo del nivel de referencia.</a:t>
                </a:r>
                <a:endParaRPr lang="es-ES" dirty="0"/>
              </a:p>
            </p:txBody>
          </p:sp>
        </mc:Choice>
        <mc:Fallback xmlns="">
          <p:sp>
            <p:nvSpPr>
              <p:cNvPr id="4" name="3 CuadroTexto"/>
              <p:cNvSpPr txBox="1">
                <a:spLocks noRot="1" noChangeAspect="1" noMove="1" noResize="1" noEditPoints="1" noAdjustHandles="1" noChangeArrowheads="1" noChangeShapeType="1" noTextEdit="1"/>
              </p:cNvSpPr>
              <p:nvPr/>
            </p:nvSpPr>
            <p:spPr>
              <a:xfrm>
                <a:off x="330200" y="1701800"/>
                <a:ext cx="8343900" cy="3693319"/>
              </a:xfrm>
              <a:prstGeom prst="rect">
                <a:avLst/>
              </a:prstGeom>
              <a:blipFill rotWithShape="1">
                <a:blip r:embed="rId3"/>
                <a:stretch>
                  <a:fillRect l="-438" t="-825" r="-657" b="-1650"/>
                </a:stretch>
              </a:blipFill>
            </p:spPr>
            <p:txBody>
              <a:bodyPr/>
              <a:lstStyle/>
              <a:p>
                <a:r>
                  <a:rPr lang="es-ES">
                    <a:noFill/>
                  </a:rPr>
                  <a:t> </a:t>
                </a:r>
              </a:p>
            </p:txBody>
          </p:sp>
        </mc:Fallback>
      </mc:AlternateContent>
    </p:spTree>
    <p:extLst>
      <p:ext uri="{BB962C8B-B14F-4D97-AF65-F5344CB8AC3E}">
        <p14:creationId xmlns:p14="http://schemas.microsoft.com/office/powerpoint/2010/main" val="353214756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rPr>
              <a:t>4</a:t>
            </a:r>
            <a:r>
              <a:rPr lang="es-ES" b="1" dirty="0" smtClean="0">
                <a:solidFill>
                  <a:srgbClr val="C00000"/>
                </a:solidFill>
              </a:rPr>
              <a:t> La energía</a:t>
            </a:r>
            <a:endParaRPr lang="es-ES" b="1" dirty="0">
              <a:solidFill>
                <a:srgbClr val="C00000"/>
              </a:solidFill>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rgbClr val="F79646">
                    <a:lumMod val="50000"/>
                  </a:srgbClr>
                </a:solidFill>
              </a:rPr>
              <a:pPr/>
              <a:t>24</a:t>
            </a:fld>
            <a:endParaRPr lang="es-ES" dirty="0">
              <a:solidFill>
                <a:srgbClr val="F79646">
                  <a:lumMod val="50000"/>
                </a:srgbClr>
              </a:solidFill>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rgbClr val="4F81BD">
                    <a:lumMod val="75000"/>
                  </a:srgbClr>
                </a:solidFill>
              </a:rPr>
              <a:t>XIV. TRABAJO Y ENERGÍA MECÁNICA</a:t>
            </a:r>
            <a:endParaRPr lang="es-ES" b="1" dirty="0">
              <a:solidFill>
                <a:srgbClr val="4F81BD">
                  <a:lumMod val="75000"/>
                </a:srgbClr>
              </a:solidFill>
            </a:endParaRPr>
          </a:p>
        </p:txBody>
      </p:sp>
      <p:sp>
        <p:nvSpPr>
          <p:cNvPr id="8" name="7 CuadroTexto"/>
          <p:cNvSpPr txBox="1"/>
          <p:nvPr/>
        </p:nvSpPr>
        <p:spPr>
          <a:xfrm>
            <a:off x="393700" y="952500"/>
            <a:ext cx="1854200" cy="369332"/>
          </a:xfrm>
          <a:prstGeom prst="rect">
            <a:avLst/>
          </a:prstGeom>
          <a:solidFill>
            <a:srgbClr val="00B050"/>
          </a:solidFill>
        </p:spPr>
        <p:txBody>
          <a:bodyPr wrap="square" rtlCol="0">
            <a:spAutoFit/>
          </a:bodyPr>
          <a:lstStyle/>
          <a:p>
            <a:r>
              <a:rPr lang="es-ES" b="1" dirty="0" smtClean="0">
                <a:solidFill>
                  <a:schemeClr val="bg1"/>
                </a:solidFill>
              </a:rPr>
              <a:t>EJERCICIO 11</a:t>
            </a:r>
            <a:endParaRPr lang="es-ES" b="1" dirty="0">
              <a:solidFill>
                <a:schemeClr val="bg1"/>
              </a:solidFill>
            </a:endParaRPr>
          </a:p>
        </p:txBody>
      </p:sp>
      <p:sp>
        <p:nvSpPr>
          <p:cNvPr id="11" name="10 CuadroTexto"/>
          <p:cNvSpPr txBox="1"/>
          <p:nvPr/>
        </p:nvSpPr>
        <p:spPr>
          <a:xfrm>
            <a:off x="292100" y="1460500"/>
            <a:ext cx="5994400" cy="1477328"/>
          </a:xfrm>
          <a:prstGeom prst="rect">
            <a:avLst/>
          </a:prstGeom>
          <a:noFill/>
        </p:spPr>
        <p:txBody>
          <a:bodyPr wrap="square" rtlCol="0">
            <a:spAutoFit/>
          </a:bodyPr>
          <a:lstStyle/>
          <a:p>
            <a:pPr algn="just"/>
            <a:r>
              <a:rPr lang="es-ES" dirty="0" smtClean="0"/>
              <a:t>En una de sus infructuosas persecuciones tras el Correcaminos, el Coyote, de 45 kg, está a punto de caer por un precipicio de 50 m de altura. Determina cuánto variará la energía potencial del Coyote y con qué velocidad aterrizará.</a:t>
            </a:r>
            <a:endParaRPr lang="es-E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6239" y="1489075"/>
            <a:ext cx="1928649" cy="1444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11 CuadroTexto"/>
          <p:cNvSpPr txBox="1"/>
          <p:nvPr/>
        </p:nvSpPr>
        <p:spPr>
          <a:xfrm>
            <a:off x="495300" y="3467100"/>
            <a:ext cx="1854200" cy="369332"/>
          </a:xfrm>
          <a:prstGeom prst="rect">
            <a:avLst/>
          </a:prstGeom>
          <a:solidFill>
            <a:srgbClr val="00B050"/>
          </a:solidFill>
        </p:spPr>
        <p:txBody>
          <a:bodyPr wrap="square" rtlCol="0">
            <a:spAutoFit/>
          </a:bodyPr>
          <a:lstStyle/>
          <a:p>
            <a:r>
              <a:rPr lang="es-ES" b="1" dirty="0" smtClean="0">
                <a:solidFill>
                  <a:schemeClr val="bg1"/>
                </a:solidFill>
              </a:rPr>
              <a:t>EJERCICIO 12</a:t>
            </a:r>
            <a:endParaRPr lang="es-ES" b="1" dirty="0">
              <a:solidFill>
                <a:schemeClr val="bg1"/>
              </a:solidFill>
            </a:endParaRPr>
          </a:p>
        </p:txBody>
      </p:sp>
      <p:sp>
        <p:nvSpPr>
          <p:cNvPr id="13" name="12 CuadroTexto"/>
          <p:cNvSpPr txBox="1"/>
          <p:nvPr/>
        </p:nvSpPr>
        <p:spPr>
          <a:xfrm>
            <a:off x="393700" y="3975100"/>
            <a:ext cx="8204200" cy="1754326"/>
          </a:xfrm>
          <a:prstGeom prst="rect">
            <a:avLst/>
          </a:prstGeom>
          <a:noFill/>
        </p:spPr>
        <p:txBody>
          <a:bodyPr wrap="square" rtlCol="0">
            <a:spAutoFit/>
          </a:bodyPr>
          <a:lstStyle/>
          <a:p>
            <a:pPr algn="just"/>
            <a:r>
              <a:rPr lang="es-ES" dirty="0" smtClean="0"/>
              <a:t>Se deja caer un objeto de 2 kg desde 100 m de altura. Calcula:</a:t>
            </a:r>
          </a:p>
          <a:p>
            <a:pPr marL="342900" indent="-342900" algn="just">
              <a:buAutoNum type="alphaLcParenR"/>
            </a:pPr>
            <a:r>
              <a:rPr lang="es-ES" dirty="0" smtClean="0"/>
              <a:t>Su energía potencial inicial.</a:t>
            </a:r>
          </a:p>
          <a:p>
            <a:pPr marL="342900" indent="-342900" algn="just">
              <a:buAutoNum type="alphaLcParenR"/>
            </a:pPr>
            <a:r>
              <a:rPr lang="es-ES" dirty="0" smtClean="0"/>
              <a:t>Su energía potencial cuando se encuentre a 50 m del suelo.</a:t>
            </a:r>
          </a:p>
          <a:p>
            <a:pPr marL="342900" indent="-342900" algn="just">
              <a:buAutoNum type="alphaLcParenR"/>
            </a:pPr>
            <a:r>
              <a:rPr lang="es-ES" dirty="0" smtClean="0"/>
              <a:t>Su velocidad y su energía cinética a 50 m de altura.</a:t>
            </a:r>
          </a:p>
          <a:p>
            <a:pPr marL="342900" indent="-342900" algn="just">
              <a:buAutoNum type="alphaLcParenR"/>
            </a:pPr>
            <a:r>
              <a:rPr lang="es-ES" dirty="0" smtClean="0"/>
              <a:t>La suma de ambas energías a esa altura.</a:t>
            </a:r>
          </a:p>
          <a:p>
            <a:pPr algn="just"/>
            <a:r>
              <a:rPr lang="es-ES" dirty="0" smtClean="0"/>
              <a:t>¿Qué conclusión obtienes?</a:t>
            </a:r>
            <a:endParaRPr lang="es-ES" dirty="0"/>
          </a:p>
        </p:txBody>
      </p:sp>
    </p:spTree>
    <p:extLst>
      <p:ext uri="{BB962C8B-B14F-4D97-AF65-F5344CB8AC3E}">
        <p14:creationId xmlns:p14="http://schemas.microsoft.com/office/powerpoint/2010/main" val="168741463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 name="30 Triángulo rectángulo"/>
          <p:cNvSpPr/>
          <p:nvPr/>
        </p:nvSpPr>
        <p:spPr>
          <a:xfrm flipH="1">
            <a:off x="749300" y="4800600"/>
            <a:ext cx="1803400" cy="1473200"/>
          </a:xfrm>
          <a:prstGeom prst="rtTriangle">
            <a:avLst/>
          </a:prstGeom>
          <a:solidFill>
            <a:srgbClr val="FFCC00"/>
          </a:solidFill>
          <a:ln w="9525">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4</a:t>
            </a:r>
            <a:r>
              <a:rPr lang="es-ES" b="1" dirty="0" smtClean="0">
                <a:solidFill>
                  <a:srgbClr val="C00000"/>
                </a:solidFill>
                <a:latin typeface="+mj-lt"/>
              </a:rPr>
              <a:t> La energía</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25</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XIV. TRABAJO Y ENERGÍA MECÁNICA</a:t>
            </a:r>
            <a:endParaRPr lang="es-ES" b="1" dirty="0">
              <a:solidFill>
                <a:schemeClr val="accent1">
                  <a:lumMod val="75000"/>
                </a:schemeClr>
              </a:solidFill>
            </a:endParaRPr>
          </a:p>
        </p:txBody>
      </p:sp>
      <p:sp>
        <p:nvSpPr>
          <p:cNvPr id="10" name="9 CuadroTexto"/>
          <p:cNvSpPr txBox="1"/>
          <p:nvPr/>
        </p:nvSpPr>
        <p:spPr>
          <a:xfrm>
            <a:off x="342900" y="850900"/>
            <a:ext cx="3619500" cy="369332"/>
          </a:xfrm>
          <a:prstGeom prst="rect">
            <a:avLst/>
          </a:prstGeom>
          <a:noFill/>
        </p:spPr>
        <p:txBody>
          <a:bodyPr wrap="square" rtlCol="0">
            <a:spAutoFit/>
          </a:bodyPr>
          <a:lstStyle/>
          <a:p>
            <a:r>
              <a:rPr lang="es-ES" b="1" dirty="0" smtClean="0">
                <a:solidFill>
                  <a:srgbClr val="C00000"/>
                </a:solidFill>
              </a:rPr>
              <a:t>4.2. </a:t>
            </a:r>
            <a:r>
              <a:rPr lang="es-ES" b="1" dirty="0" smtClean="0">
                <a:solidFill>
                  <a:srgbClr val="00B050"/>
                </a:solidFill>
              </a:rPr>
              <a:t>La energía potencial</a:t>
            </a:r>
            <a:endParaRPr lang="es-ES" b="1" dirty="0">
              <a:solidFill>
                <a:srgbClr val="00B050"/>
              </a:solidFill>
            </a:endParaRPr>
          </a:p>
        </p:txBody>
      </p:sp>
      <p:sp>
        <p:nvSpPr>
          <p:cNvPr id="2" name="1 CuadroTexto"/>
          <p:cNvSpPr txBox="1"/>
          <p:nvPr/>
        </p:nvSpPr>
        <p:spPr>
          <a:xfrm>
            <a:off x="342900" y="1244600"/>
            <a:ext cx="6832600" cy="369332"/>
          </a:xfrm>
          <a:prstGeom prst="rect">
            <a:avLst/>
          </a:prstGeom>
          <a:noFill/>
        </p:spPr>
        <p:txBody>
          <a:bodyPr wrap="square" rtlCol="0">
            <a:spAutoFit/>
          </a:bodyPr>
          <a:lstStyle/>
          <a:p>
            <a:r>
              <a:rPr lang="es-ES" b="1" dirty="0">
                <a:solidFill>
                  <a:srgbClr val="C00000"/>
                </a:solidFill>
              </a:rPr>
              <a:t>L</a:t>
            </a:r>
            <a:r>
              <a:rPr lang="es-ES" b="1" dirty="0" smtClean="0">
                <a:solidFill>
                  <a:srgbClr val="C00000"/>
                </a:solidFill>
              </a:rPr>
              <a:t>a energía potencial elástica</a:t>
            </a:r>
            <a:endParaRPr lang="es-ES" b="1" dirty="0">
              <a:solidFill>
                <a:srgbClr val="C00000"/>
              </a:solidFill>
            </a:endParaRPr>
          </a:p>
        </p:txBody>
      </p:sp>
      <mc:AlternateContent xmlns:mc="http://schemas.openxmlformats.org/markup-compatibility/2006" xmlns:a14="http://schemas.microsoft.com/office/drawing/2010/main">
        <mc:Choice Requires="a14">
          <p:sp>
            <p:nvSpPr>
              <p:cNvPr id="6" name="5 CuadroTexto"/>
              <p:cNvSpPr txBox="1"/>
              <p:nvPr/>
            </p:nvSpPr>
            <p:spPr>
              <a:xfrm>
                <a:off x="2266950" y="3444240"/>
                <a:ext cx="37542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𝐹</m:t>
                      </m:r>
                    </m:oMath>
                  </m:oMathPara>
                </a14:m>
                <a:endParaRPr lang="es-ES" sz="1600" dirty="0"/>
              </a:p>
            </p:txBody>
          </p:sp>
        </mc:Choice>
        <mc:Fallback xmlns="">
          <p:sp>
            <p:nvSpPr>
              <p:cNvPr id="6" name="5 CuadroTexto"/>
              <p:cNvSpPr txBox="1">
                <a:spLocks noRot="1" noChangeAspect="1" noMove="1" noResize="1" noEditPoints="1" noAdjustHandles="1" noChangeArrowheads="1" noChangeShapeType="1" noTextEdit="1"/>
              </p:cNvSpPr>
              <p:nvPr/>
            </p:nvSpPr>
            <p:spPr>
              <a:xfrm>
                <a:off x="2266950" y="3444240"/>
                <a:ext cx="375424" cy="338554"/>
              </a:xfrm>
              <a:prstGeom prst="rect">
                <a:avLst/>
              </a:prstGeom>
              <a:blipFill rotWithShape="1">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7" name="6 CuadroTexto"/>
              <p:cNvSpPr txBox="1"/>
              <p:nvPr/>
            </p:nvSpPr>
            <p:spPr>
              <a:xfrm>
                <a:off x="3492500" y="1727200"/>
                <a:ext cx="5181600" cy="2308324"/>
              </a:xfrm>
              <a:prstGeom prst="rect">
                <a:avLst/>
              </a:prstGeom>
              <a:noFill/>
            </p:spPr>
            <p:txBody>
              <a:bodyPr wrap="square" rtlCol="0">
                <a:spAutoFit/>
              </a:bodyPr>
              <a:lstStyle/>
              <a:p>
                <a:pPr marL="355600" indent="-355600" algn="just">
                  <a:buFont typeface="Wingdings"/>
                  <a:buChar char="F"/>
                </a:pPr>
                <a:r>
                  <a:rPr lang="es-ES" dirty="0" smtClean="0">
                    <a:sym typeface="Wingdings"/>
                  </a:rPr>
                  <a:t>Al estirar un muelle desde su posición de equilibrio (</a:t>
                </a:r>
                <a14:m>
                  <m:oMath xmlns:m="http://schemas.openxmlformats.org/officeDocument/2006/math">
                    <m:sSub>
                      <m:sSubPr>
                        <m:ctrlPr>
                          <a:rPr lang="es-ES" i="1" smtClean="0">
                            <a:latin typeface="Cambria Math" panose="02040503050406030204" pitchFamily="18" charset="0"/>
                            <a:sym typeface="Wingdings"/>
                          </a:rPr>
                        </m:ctrlPr>
                      </m:sSubPr>
                      <m:e>
                        <m:r>
                          <a:rPr lang="es-ES" b="0" i="1" smtClean="0">
                            <a:latin typeface="Cambria Math"/>
                            <a:sym typeface="Wingdings"/>
                          </a:rPr>
                          <m:t>𝑥</m:t>
                        </m:r>
                      </m:e>
                      <m:sub>
                        <m:r>
                          <a:rPr lang="es-ES" b="0" i="1" smtClean="0">
                            <a:latin typeface="Cambria Math"/>
                            <a:sym typeface="Wingdings"/>
                          </a:rPr>
                          <m:t>0</m:t>
                        </m:r>
                      </m:sub>
                    </m:sSub>
                    <m:r>
                      <a:rPr lang="es-ES" b="0" i="1" smtClean="0">
                        <a:latin typeface="Cambria Math"/>
                        <a:sym typeface="Wingdings"/>
                      </a:rPr>
                      <m:t>=0</m:t>
                    </m:r>
                  </m:oMath>
                </a14:m>
                <a:r>
                  <a:rPr lang="es-ES" dirty="0" smtClean="0"/>
                  <a:t>) hasta otra distinta </a:t>
                </a:r>
                <a14:m>
                  <m:oMath xmlns:m="http://schemas.openxmlformats.org/officeDocument/2006/math">
                    <m:r>
                      <a:rPr lang="es-ES" b="0" i="1" smtClean="0">
                        <a:latin typeface="Cambria Math"/>
                      </a:rPr>
                      <m:t>𝑥</m:t>
                    </m:r>
                  </m:oMath>
                </a14:m>
                <a:r>
                  <a:rPr lang="es-ES" dirty="0" smtClean="0"/>
                  <a:t> mediante una fuerza,</a:t>
                </a:r>
                <a14:m>
                  <m:oMath xmlns:m="http://schemas.openxmlformats.org/officeDocument/2006/math">
                    <m:r>
                      <a:rPr lang="es-ES" b="0" i="1" smtClean="0">
                        <a:latin typeface="Cambria Math"/>
                      </a:rPr>
                      <m:t>𝐹</m:t>
                    </m:r>
                    <m:r>
                      <a:rPr lang="es-ES" b="0" i="1" smtClean="0">
                        <a:latin typeface="Cambria Math"/>
                      </a:rPr>
                      <m:t>,</m:t>
                    </m:r>
                  </m:oMath>
                </a14:m>
                <a:r>
                  <a:rPr lang="es-ES" dirty="0" smtClean="0"/>
                  <a:t>aparece otra recuperadora elástica </a:t>
                </a:r>
                <a14:m>
                  <m:oMath xmlns:m="http://schemas.openxmlformats.org/officeDocument/2006/math">
                    <m:r>
                      <a:rPr lang="es-ES" b="0" i="1" smtClean="0">
                        <a:latin typeface="Cambria Math"/>
                      </a:rPr>
                      <m:t>−</m:t>
                    </m:r>
                    <m:r>
                      <a:rPr lang="es-ES" b="0" i="1" smtClean="0">
                        <a:latin typeface="Cambria Math"/>
                      </a:rPr>
                      <m:t>𝑘𝑥</m:t>
                    </m:r>
                  </m:oMath>
                </a14:m>
                <a:r>
                  <a:rPr lang="es-ES" dirty="0" smtClean="0"/>
                  <a:t>.</a:t>
                </a:r>
              </a:p>
              <a:p>
                <a:pPr marL="355600" indent="-355600" algn="just">
                  <a:buFont typeface="Wingdings"/>
                  <a:buChar char="F"/>
                </a:pPr>
                <a:endParaRPr lang="es-ES" dirty="0"/>
              </a:p>
              <a:p>
                <a:pPr marL="355600" indent="-355600" algn="just">
                  <a:buFont typeface="Wingdings"/>
                  <a:buChar char="F"/>
                </a:pPr>
                <a:r>
                  <a:rPr lang="es-ES" dirty="0" smtClean="0"/>
                  <a:t>El trabajo realizado viene dado por el área de la figura formada entre la fuerza y el alargamiento.</a:t>
                </a:r>
                <a:endParaRPr lang="es-ES" dirty="0"/>
              </a:p>
            </p:txBody>
          </p:sp>
        </mc:Choice>
        <mc:Fallback xmlns="">
          <p:sp>
            <p:nvSpPr>
              <p:cNvPr id="7" name="6 CuadroTexto"/>
              <p:cNvSpPr txBox="1">
                <a:spLocks noRot="1" noChangeAspect="1" noMove="1" noResize="1" noEditPoints="1" noAdjustHandles="1" noChangeArrowheads="1" noChangeShapeType="1" noTextEdit="1"/>
              </p:cNvSpPr>
              <p:nvPr/>
            </p:nvSpPr>
            <p:spPr>
              <a:xfrm>
                <a:off x="3492500" y="1727200"/>
                <a:ext cx="5181600" cy="2308324"/>
              </a:xfrm>
              <a:prstGeom prst="rect">
                <a:avLst/>
              </a:prstGeom>
              <a:blipFill rotWithShape="1">
                <a:blip r:embed="rId4"/>
                <a:stretch>
                  <a:fillRect l="-824" t="-1319" r="-941" b="-3166"/>
                </a:stretch>
              </a:blipFill>
            </p:spPr>
            <p:txBody>
              <a:bodyPr/>
              <a:lstStyle/>
              <a:p>
                <a:r>
                  <a:rPr lang="es-ES">
                    <a:noFill/>
                  </a:rPr>
                  <a:t> </a:t>
                </a:r>
              </a:p>
            </p:txBody>
          </p:sp>
        </mc:Fallback>
      </mc:AlternateContent>
      <p:pic>
        <p:nvPicPr>
          <p:cNvPr id="8" name="7 Imagen"/>
          <p:cNvPicPr>
            <a:picLocks noChangeAspect="1"/>
          </p:cNvPicPr>
          <p:nvPr/>
        </p:nvPicPr>
        <p:blipFill rotWithShape="1">
          <a:blip r:embed="rId5">
            <a:extLst>
              <a:ext uri="{28A0092B-C50C-407E-A947-70E740481C1C}">
                <a14:useLocalDpi xmlns:a14="http://schemas.microsoft.com/office/drawing/2010/main" val="0"/>
              </a:ext>
            </a:extLst>
          </a:blip>
          <a:srcRect l="3178" t="23064" r="72741" b="65264"/>
          <a:stretch/>
        </p:blipFill>
        <p:spPr>
          <a:xfrm>
            <a:off x="520699" y="2260600"/>
            <a:ext cx="685801" cy="330200"/>
          </a:xfrm>
          <a:prstGeom prst="rect">
            <a:avLst/>
          </a:prstGeom>
        </p:spPr>
      </p:pic>
      <p:pic>
        <p:nvPicPr>
          <p:cNvPr id="12" name="11 Imagen"/>
          <p:cNvPicPr>
            <a:picLocks noChangeAspect="1"/>
          </p:cNvPicPr>
          <p:nvPr/>
        </p:nvPicPr>
        <p:blipFill rotWithShape="1">
          <a:blip r:embed="rId5">
            <a:extLst>
              <a:ext uri="{28A0092B-C50C-407E-A947-70E740481C1C}">
                <a14:useLocalDpi xmlns:a14="http://schemas.microsoft.com/office/drawing/2010/main" val="0"/>
              </a:ext>
            </a:extLst>
          </a:blip>
          <a:srcRect l="2731" t="79181" r="45542" b="11840"/>
          <a:stretch/>
        </p:blipFill>
        <p:spPr>
          <a:xfrm>
            <a:off x="520699" y="3784600"/>
            <a:ext cx="1473201" cy="254000"/>
          </a:xfrm>
          <a:prstGeom prst="rect">
            <a:avLst/>
          </a:prstGeom>
        </p:spPr>
      </p:pic>
      <p:sp>
        <p:nvSpPr>
          <p:cNvPr id="15" name="14 Medio marco"/>
          <p:cNvSpPr/>
          <p:nvPr/>
        </p:nvSpPr>
        <p:spPr>
          <a:xfrm rot="16200000">
            <a:off x="1238250" y="908050"/>
            <a:ext cx="965200" cy="2527300"/>
          </a:xfrm>
          <a:prstGeom prst="halfFrame">
            <a:avLst>
              <a:gd name="adj1" fmla="val 4575"/>
              <a:gd name="adj2" fmla="val 5229"/>
            </a:avLst>
          </a:prstGeom>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20" name="19 Medio marco"/>
          <p:cNvSpPr/>
          <p:nvPr/>
        </p:nvSpPr>
        <p:spPr>
          <a:xfrm rot="16200000">
            <a:off x="1250950" y="2355850"/>
            <a:ext cx="965200" cy="2527300"/>
          </a:xfrm>
          <a:prstGeom prst="halfFrame">
            <a:avLst>
              <a:gd name="adj1" fmla="val 4575"/>
              <a:gd name="adj2" fmla="val 5229"/>
            </a:avLst>
          </a:prstGeom>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cxnSp>
        <p:nvCxnSpPr>
          <p:cNvPr id="21" name="20 Conector recto de flecha"/>
          <p:cNvCxnSpPr/>
          <p:nvPr/>
        </p:nvCxnSpPr>
        <p:spPr>
          <a:xfrm>
            <a:off x="1955800" y="3911600"/>
            <a:ext cx="900000" cy="0"/>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3" name="22 Conector recto de flecha"/>
          <p:cNvCxnSpPr/>
          <p:nvPr/>
        </p:nvCxnSpPr>
        <p:spPr>
          <a:xfrm flipH="1">
            <a:off x="990600" y="3911600"/>
            <a:ext cx="900000" cy="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 name="12 CuadroTexto"/>
              <p:cNvSpPr txBox="1"/>
              <p:nvPr/>
            </p:nvSpPr>
            <p:spPr>
              <a:xfrm>
                <a:off x="1238250" y="3507740"/>
                <a:ext cx="452432"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latin typeface="Cambria Math" panose="02040503050406030204" pitchFamily="18" charset="0"/>
                            </a:rPr>
                          </m:ctrlPr>
                        </m:sSubPr>
                        <m:e>
                          <m:r>
                            <a:rPr lang="es-ES" sz="1600" b="0" i="1" smtClean="0">
                              <a:latin typeface="Cambria Math"/>
                            </a:rPr>
                            <m:t>𝐹</m:t>
                          </m:r>
                        </m:e>
                        <m:sub>
                          <m:r>
                            <a:rPr lang="es-ES" sz="1600" b="0" i="1" smtClean="0">
                              <a:latin typeface="Cambria Math"/>
                            </a:rPr>
                            <m:t>𝑒𝑙</m:t>
                          </m:r>
                          <m:r>
                            <a:rPr lang="es-ES" sz="1600" b="0" i="1" smtClean="0">
                              <a:latin typeface="Cambria Math"/>
                            </a:rPr>
                            <m:t>á</m:t>
                          </m:r>
                          <m:r>
                            <a:rPr lang="es-ES" sz="1600" b="0" i="1" smtClean="0">
                              <a:latin typeface="Cambria Math"/>
                            </a:rPr>
                            <m:t>𝑠</m:t>
                          </m:r>
                        </m:sub>
                      </m:sSub>
                    </m:oMath>
                  </m:oMathPara>
                </a14:m>
                <a:endParaRPr lang="es-ES" sz="1600" dirty="0"/>
              </a:p>
            </p:txBody>
          </p:sp>
        </mc:Choice>
        <mc:Fallback xmlns="">
          <p:sp>
            <p:nvSpPr>
              <p:cNvPr id="13" name="12 CuadroTexto"/>
              <p:cNvSpPr txBox="1">
                <a:spLocks noRot="1" noChangeAspect="1" noMove="1" noResize="1" noEditPoints="1" noAdjustHandles="1" noChangeArrowheads="1" noChangeShapeType="1" noTextEdit="1"/>
              </p:cNvSpPr>
              <p:nvPr/>
            </p:nvSpPr>
            <p:spPr>
              <a:xfrm>
                <a:off x="1238250" y="3507740"/>
                <a:ext cx="452432" cy="246221"/>
              </a:xfrm>
              <a:prstGeom prst="rect">
                <a:avLst/>
              </a:prstGeom>
              <a:blipFill rotWithShape="1">
                <a:blip r:embed="rId6"/>
                <a:stretch>
                  <a:fillRect l="-8108" r="-2703" b="-17073"/>
                </a:stretch>
              </a:blipFill>
            </p:spPr>
            <p:txBody>
              <a:bodyPr/>
              <a:lstStyle/>
              <a:p>
                <a:r>
                  <a:rPr lang="es-ES">
                    <a:noFill/>
                  </a:rPr>
                  <a:t> </a:t>
                </a:r>
              </a:p>
            </p:txBody>
          </p:sp>
        </mc:Fallback>
      </mc:AlternateContent>
      <p:cxnSp>
        <p:nvCxnSpPr>
          <p:cNvPr id="24" name="23 Conector recto"/>
          <p:cNvCxnSpPr/>
          <p:nvPr/>
        </p:nvCxnSpPr>
        <p:spPr>
          <a:xfrm>
            <a:off x="1168400" y="2476500"/>
            <a:ext cx="0" cy="90000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26" name="25 Conector recto"/>
          <p:cNvCxnSpPr/>
          <p:nvPr/>
        </p:nvCxnSpPr>
        <p:spPr>
          <a:xfrm>
            <a:off x="1955800" y="2959100"/>
            <a:ext cx="0" cy="90000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27" name="26 Conector recto de flecha"/>
          <p:cNvCxnSpPr/>
          <p:nvPr/>
        </p:nvCxnSpPr>
        <p:spPr>
          <a:xfrm>
            <a:off x="1168400" y="3340100"/>
            <a:ext cx="792000" cy="0"/>
          </a:xfrm>
          <a:prstGeom prst="straightConnector1">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9" name="28 CuadroTexto"/>
              <p:cNvSpPr txBox="1"/>
              <p:nvPr/>
            </p:nvSpPr>
            <p:spPr>
              <a:xfrm>
                <a:off x="1377950" y="3025140"/>
                <a:ext cx="357597"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𝑥</m:t>
                      </m:r>
                    </m:oMath>
                  </m:oMathPara>
                </a14:m>
                <a:endParaRPr lang="es-ES" sz="1600" dirty="0"/>
              </a:p>
            </p:txBody>
          </p:sp>
        </mc:Choice>
        <mc:Fallback xmlns="">
          <p:sp>
            <p:nvSpPr>
              <p:cNvPr id="29" name="28 CuadroTexto"/>
              <p:cNvSpPr txBox="1">
                <a:spLocks noRot="1" noChangeAspect="1" noMove="1" noResize="1" noEditPoints="1" noAdjustHandles="1" noChangeArrowheads="1" noChangeShapeType="1" noTextEdit="1"/>
              </p:cNvSpPr>
              <p:nvPr/>
            </p:nvSpPr>
            <p:spPr>
              <a:xfrm>
                <a:off x="1377950" y="3025140"/>
                <a:ext cx="357597" cy="338554"/>
              </a:xfrm>
              <a:prstGeom prst="rect">
                <a:avLst/>
              </a:prstGeom>
              <a:blipFill rotWithShape="1">
                <a:blip r:embed="rId7"/>
                <a:stretch>
                  <a:fillRect/>
                </a:stretch>
              </a:blipFill>
            </p:spPr>
            <p:txBody>
              <a:bodyPr/>
              <a:lstStyle/>
              <a:p>
                <a:r>
                  <a:rPr lang="es-ES">
                    <a:noFill/>
                  </a:rPr>
                  <a:t> </a:t>
                </a:r>
              </a:p>
            </p:txBody>
          </p:sp>
        </mc:Fallback>
      </mc:AlternateContent>
      <p:cxnSp>
        <p:nvCxnSpPr>
          <p:cNvPr id="30" name="29 Conector recto"/>
          <p:cNvCxnSpPr/>
          <p:nvPr/>
        </p:nvCxnSpPr>
        <p:spPr>
          <a:xfrm>
            <a:off x="749300" y="6273800"/>
            <a:ext cx="247650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2" name="31 Conector recto"/>
          <p:cNvCxnSpPr/>
          <p:nvPr/>
        </p:nvCxnSpPr>
        <p:spPr>
          <a:xfrm rot="16200000">
            <a:off x="-260288" y="5254688"/>
            <a:ext cx="201600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4" name="33 Conector recto"/>
          <p:cNvCxnSpPr/>
          <p:nvPr/>
        </p:nvCxnSpPr>
        <p:spPr>
          <a:xfrm flipV="1">
            <a:off x="747713" y="4548188"/>
            <a:ext cx="2120900" cy="1727200"/>
          </a:xfrm>
          <a:prstGeom prst="line">
            <a:avLst/>
          </a:prstGeom>
          <a:ln w="19050">
            <a:solidFill>
              <a:srgbClr val="CC66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7" name="36 CuadroTexto"/>
              <p:cNvSpPr txBox="1"/>
              <p:nvPr/>
            </p:nvSpPr>
            <p:spPr>
              <a:xfrm>
                <a:off x="400050" y="4257040"/>
                <a:ext cx="37542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𝐹</m:t>
                      </m:r>
                    </m:oMath>
                  </m:oMathPara>
                </a14:m>
                <a:endParaRPr lang="es-ES" sz="1600" dirty="0"/>
              </a:p>
            </p:txBody>
          </p:sp>
        </mc:Choice>
        <mc:Fallback xmlns="">
          <p:sp>
            <p:nvSpPr>
              <p:cNvPr id="37" name="36 CuadroTexto"/>
              <p:cNvSpPr txBox="1">
                <a:spLocks noRot="1" noChangeAspect="1" noMove="1" noResize="1" noEditPoints="1" noAdjustHandles="1" noChangeArrowheads="1" noChangeShapeType="1" noTextEdit="1"/>
              </p:cNvSpPr>
              <p:nvPr/>
            </p:nvSpPr>
            <p:spPr>
              <a:xfrm>
                <a:off x="400050" y="4257040"/>
                <a:ext cx="375424" cy="338554"/>
              </a:xfrm>
              <a:prstGeom prst="rect">
                <a:avLst/>
              </a:prstGeom>
              <a:blipFill rotWithShape="1">
                <a:blip r:embed="rId8"/>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8" name="37 CuadroTexto"/>
              <p:cNvSpPr txBox="1"/>
              <p:nvPr/>
            </p:nvSpPr>
            <p:spPr>
              <a:xfrm>
                <a:off x="3054350" y="6187440"/>
                <a:ext cx="357597"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𝑥</m:t>
                      </m:r>
                    </m:oMath>
                  </m:oMathPara>
                </a14:m>
                <a:endParaRPr lang="es-ES" sz="1600" dirty="0"/>
              </a:p>
            </p:txBody>
          </p:sp>
        </mc:Choice>
        <mc:Fallback xmlns="">
          <p:sp>
            <p:nvSpPr>
              <p:cNvPr id="38" name="37 CuadroTexto"/>
              <p:cNvSpPr txBox="1">
                <a:spLocks noRot="1" noChangeAspect="1" noMove="1" noResize="1" noEditPoints="1" noAdjustHandles="1" noChangeArrowheads="1" noChangeShapeType="1" noTextEdit="1"/>
              </p:cNvSpPr>
              <p:nvPr/>
            </p:nvSpPr>
            <p:spPr>
              <a:xfrm>
                <a:off x="3054350" y="6187440"/>
                <a:ext cx="357597" cy="338554"/>
              </a:xfrm>
              <a:prstGeom prst="rect">
                <a:avLst/>
              </a:prstGeom>
              <a:blipFill rotWithShape="1">
                <a:blip r:embed="rId9"/>
                <a:stretch>
                  <a:fillRect/>
                </a:stretch>
              </a:blipFill>
            </p:spPr>
            <p:txBody>
              <a:bodyPr/>
              <a:lstStyle/>
              <a:p>
                <a:r>
                  <a:rPr lang="es-ES">
                    <a:noFill/>
                  </a:rPr>
                  <a:t> </a:t>
                </a:r>
              </a:p>
            </p:txBody>
          </p:sp>
        </mc:Fallback>
      </mc:AlternateContent>
      <p:cxnSp>
        <p:nvCxnSpPr>
          <p:cNvPr id="39" name="38 Conector recto"/>
          <p:cNvCxnSpPr/>
          <p:nvPr/>
        </p:nvCxnSpPr>
        <p:spPr>
          <a:xfrm>
            <a:off x="736600" y="4787900"/>
            <a:ext cx="1836000" cy="0"/>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0" name="39 CuadroTexto"/>
              <p:cNvSpPr txBox="1"/>
              <p:nvPr/>
            </p:nvSpPr>
            <p:spPr>
              <a:xfrm>
                <a:off x="323850" y="4599940"/>
                <a:ext cx="47141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𝑘𝑥</m:t>
                      </m:r>
                    </m:oMath>
                  </m:oMathPara>
                </a14:m>
                <a:endParaRPr lang="es-ES" sz="1600" dirty="0"/>
              </a:p>
            </p:txBody>
          </p:sp>
        </mc:Choice>
        <mc:Fallback xmlns="">
          <p:sp>
            <p:nvSpPr>
              <p:cNvPr id="40" name="39 CuadroTexto"/>
              <p:cNvSpPr txBox="1">
                <a:spLocks noRot="1" noChangeAspect="1" noMove="1" noResize="1" noEditPoints="1" noAdjustHandles="1" noChangeArrowheads="1" noChangeShapeType="1" noTextEdit="1"/>
              </p:cNvSpPr>
              <p:nvPr/>
            </p:nvSpPr>
            <p:spPr>
              <a:xfrm>
                <a:off x="323850" y="4599940"/>
                <a:ext cx="471411" cy="338554"/>
              </a:xfrm>
              <a:prstGeom prst="rect">
                <a:avLst/>
              </a:prstGeom>
              <a:blipFill rotWithShape="1">
                <a:blip r:embed="rId10"/>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1" name="40 CuadroTexto"/>
              <p:cNvSpPr txBox="1"/>
              <p:nvPr/>
            </p:nvSpPr>
            <p:spPr>
              <a:xfrm>
                <a:off x="2368550" y="6174740"/>
                <a:ext cx="357597"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𝑥</m:t>
                      </m:r>
                    </m:oMath>
                  </m:oMathPara>
                </a14:m>
                <a:endParaRPr lang="es-ES" sz="1600" dirty="0"/>
              </a:p>
            </p:txBody>
          </p:sp>
        </mc:Choice>
        <mc:Fallback xmlns="">
          <p:sp>
            <p:nvSpPr>
              <p:cNvPr id="41" name="40 CuadroTexto"/>
              <p:cNvSpPr txBox="1">
                <a:spLocks noRot="1" noChangeAspect="1" noMove="1" noResize="1" noEditPoints="1" noAdjustHandles="1" noChangeArrowheads="1" noChangeShapeType="1" noTextEdit="1"/>
              </p:cNvSpPr>
              <p:nvPr/>
            </p:nvSpPr>
            <p:spPr>
              <a:xfrm>
                <a:off x="2368550" y="6174740"/>
                <a:ext cx="357597" cy="338554"/>
              </a:xfrm>
              <a:prstGeom prst="rect">
                <a:avLst/>
              </a:prstGeom>
              <a:blipFill rotWithShape="1">
                <a:blip r:embed="rId11"/>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6" name="35 CuadroTexto"/>
              <p:cNvSpPr txBox="1"/>
              <p:nvPr/>
            </p:nvSpPr>
            <p:spPr>
              <a:xfrm>
                <a:off x="4781550" y="4091940"/>
                <a:ext cx="2929648" cy="61645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𝑊</m:t>
                      </m:r>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𝐹</m:t>
                          </m:r>
                          <m:r>
                            <a:rPr lang="es-ES" b="0" i="1" smtClean="0">
                              <a:latin typeface="Cambria Math"/>
                            </a:rPr>
                            <m:t>·</m:t>
                          </m:r>
                          <m:r>
                            <a:rPr lang="es-ES" b="0" i="1" smtClean="0">
                              <a:latin typeface="Cambria Math"/>
                            </a:rPr>
                            <m:t>𝑥</m:t>
                          </m:r>
                        </m:num>
                        <m:den>
                          <m:r>
                            <a:rPr lang="es-ES" b="0" i="1" smtClean="0">
                              <a:latin typeface="Cambria Math"/>
                            </a:rPr>
                            <m:t>2</m:t>
                          </m:r>
                        </m:den>
                      </m:f>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𝑘𝑥</m:t>
                          </m:r>
                          <m:r>
                            <a:rPr lang="es-ES" b="0" i="1" smtClean="0">
                              <a:latin typeface="Cambria Math"/>
                            </a:rPr>
                            <m:t>·</m:t>
                          </m:r>
                          <m:r>
                            <a:rPr lang="es-ES" b="0" i="1" smtClean="0">
                              <a:latin typeface="Cambria Math"/>
                            </a:rPr>
                            <m:t>𝑥</m:t>
                          </m:r>
                        </m:num>
                        <m:den>
                          <m:r>
                            <a:rPr lang="es-ES" b="0" i="1" smtClean="0">
                              <a:latin typeface="Cambria Math"/>
                            </a:rPr>
                            <m:t>2</m:t>
                          </m:r>
                        </m:den>
                      </m:f>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1</m:t>
                          </m:r>
                        </m:num>
                        <m:den>
                          <m:r>
                            <a:rPr lang="es-ES" b="0" i="1" smtClean="0">
                              <a:latin typeface="Cambria Math"/>
                            </a:rPr>
                            <m:t>2</m:t>
                          </m:r>
                        </m:den>
                      </m:f>
                      <m:r>
                        <a:rPr lang="es-ES" b="0" i="1" smtClean="0">
                          <a:latin typeface="Cambria Math"/>
                        </a:rPr>
                        <m:t>𝑘</m:t>
                      </m:r>
                      <m:sSup>
                        <m:sSupPr>
                          <m:ctrlPr>
                            <a:rPr lang="es-ES" b="0" i="1" smtClean="0">
                              <a:latin typeface="Cambria Math" panose="02040503050406030204" pitchFamily="18" charset="0"/>
                            </a:rPr>
                          </m:ctrlPr>
                        </m:sSupPr>
                        <m:e>
                          <m:r>
                            <a:rPr lang="es-ES" b="0" i="1" smtClean="0">
                              <a:latin typeface="Cambria Math"/>
                            </a:rPr>
                            <m:t>𝑥</m:t>
                          </m:r>
                        </m:e>
                        <m:sup>
                          <m:r>
                            <a:rPr lang="es-ES" b="0" i="1" smtClean="0">
                              <a:latin typeface="Cambria Math"/>
                            </a:rPr>
                            <m:t>2</m:t>
                          </m:r>
                        </m:sup>
                      </m:sSup>
                    </m:oMath>
                  </m:oMathPara>
                </a14:m>
                <a:endParaRPr lang="es-ES" dirty="0"/>
              </a:p>
            </p:txBody>
          </p:sp>
        </mc:Choice>
        <mc:Fallback xmlns="">
          <p:sp>
            <p:nvSpPr>
              <p:cNvPr id="36" name="35 CuadroTexto"/>
              <p:cNvSpPr txBox="1">
                <a:spLocks noRot="1" noChangeAspect="1" noMove="1" noResize="1" noEditPoints="1" noAdjustHandles="1" noChangeArrowheads="1" noChangeShapeType="1" noTextEdit="1"/>
              </p:cNvSpPr>
              <p:nvPr/>
            </p:nvSpPr>
            <p:spPr>
              <a:xfrm>
                <a:off x="4781550" y="4091940"/>
                <a:ext cx="2929648" cy="616451"/>
              </a:xfrm>
              <a:prstGeom prst="rect">
                <a:avLst/>
              </a:prstGeom>
              <a:blipFill rotWithShape="1">
                <a:blip r:embed="rId12"/>
                <a:stretch>
                  <a:fillRect/>
                </a:stretch>
              </a:blipFill>
            </p:spPr>
            <p:txBody>
              <a:bodyPr/>
              <a:lstStyle/>
              <a:p>
                <a:r>
                  <a:rPr lang="es-ES">
                    <a:noFill/>
                  </a:rPr>
                  <a:t> </a:t>
                </a:r>
              </a:p>
            </p:txBody>
          </p:sp>
        </mc:Fallback>
      </mc:AlternateContent>
      <p:sp>
        <p:nvSpPr>
          <p:cNvPr id="42" name="41 CuadroTexto"/>
          <p:cNvSpPr txBox="1"/>
          <p:nvPr/>
        </p:nvSpPr>
        <p:spPr>
          <a:xfrm>
            <a:off x="3886200" y="4876800"/>
            <a:ext cx="4851400" cy="1200329"/>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La </a:t>
            </a:r>
            <a:r>
              <a:rPr lang="es-ES" b="1" dirty="0" smtClean="0">
                <a:effectLst>
                  <a:outerShdw blurRad="38100" dist="38100" dir="2700000" algn="tl">
                    <a:srgbClr val="000000">
                      <a:alpha val="43137"/>
                    </a:srgbClr>
                  </a:outerShdw>
                </a:effectLst>
              </a:rPr>
              <a:t>energía potencial elástica </a:t>
            </a:r>
            <a:r>
              <a:rPr lang="es-ES" dirty="0" smtClean="0"/>
              <a:t>en función de la posición x se representa como:</a:t>
            </a:r>
          </a:p>
          <a:p>
            <a:pPr algn="just"/>
            <a:endParaRPr lang="es-ES" dirty="0"/>
          </a:p>
          <a:p>
            <a:pPr algn="just"/>
            <a:endParaRPr lang="es-ES" dirty="0" smtClean="0"/>
          </a:p>
        </p:txBody>
      </p:sp>
      <mc:AlternateContent xmlns:mc="http://schemas.openxmlformats.org/markup-compatibility/2006" xmlns:a14="http://schemas.microsoft.com/office/drawing/2010/main">
        <mc:Choice Requires="a14">
          <p:sp>
            <p:nvSpPr>
              <p:cNvPr id="44" name="43 CuadroTexto"/>
              <p:cNvSpPr txBox="1"/>
              <p:nvPr/>
            </p:nvSpPr>
            <p:spPr>
              <a:xfrm>
                <a:off x="5657850" y="5463540"/>
                <a:ext cx="1342932" cy="61093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b="0" i="1" smtClean="0">
                              <a:latin typeface="Cambria Math" panose="02040503050406030204" pitchFamily="18" charset="0"/>
                            </a:rPr>
                          </m:ctrlPr>
                        </m:sSubPr>
                        <m:e>
                          <m:r>
                            <a:rPr lang="es-ES" b="0" i="1" smtClean="0">
                              <a:latin typeface="Cambria Math"/>
                            </a:rPr>
                            <m:t>𝐸</m:t>
                          </m:r>
                        </m:e>
                        <m:sub>
                          <m:r>
                            <a:rPr lang="es-ES" b="0" i="1" smtClean="0">
                              <a:latin typeface="Cambria Math"/>
                            </a:rPr>
                            <m:t>𝑝</m:t>
                          </m:r>
                        </m:sub>
                      </m:sSub>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1</m:t>
                          </m:r>
                        </m:num>
                        <m:den>
                          <m:r>
                            <a:rPr lang="es-ES" b="0" i="1" smtClean="0">
                              <a:latin typeface="Cambria Math"/>
                            </a:rPr>
                            <m:t>2</m:t>
                          </m:r>
                        </m:den>
                      </m:f>
                      <m:r>
                        <a:rPr lang="es-ES" b="0" i="1" smtClean="0">
                          <a:latin typeface="Cambria Math"/>
                        </a:rPr>
                        <m:t>𝑘</m:t>
                      </m:r>
                      <m:sSup>
                        <m:sSupPr>
                          <m:ctrlPr>
                            <a:rPr lang="es-ES" b="0" i="1" smtClean="0">
                              <a:latin typeface="Cambria Math" panose="02040503050406030204" pitchFamily="18" charset="0"/>
                            </a:rPr>
                          </m:ctrlPr>
                        </m:sSupPr>
                        <m:e>
                          <m:r>
                            <a:rPr lang="es-ES" b="0" i="1" smtClean="0">
                              <a:latin typeface="Cambria Math"/>
                            </a:rPr>
                            <m:t>𝑥</m:t>
                          </m:r>
                        </m:e>
                        <m:sup>
                          <m:r>
                            <a:rPr lang="es-ES" b="0" i="1" smtClean="0">
                              <a:latin typeface="Cambria Math"/>
                            </a:rPr>
                            <m:t>2</m:t>
                          </m:r>
                        </m:sup>
                      </m:sSup>
                    </m:oMath>
                  </m:oMathPara>
                </a14:m>
                <a:endParaRPr lang="es-ES" dirty="0"/>
              </a:p>
            </p:txBody>
          </p:sp>
        </mc:Choice>
        <mc:Fallback xmlns="">
          <p:sp>
            <p:nvSpPr>
              <p:cNvPr id="44" name="43 CuadroTexto"/>
              <p:cNvSpPr txBox="1">
                <a:spLocks noRot="1" noChangeAspect="1" noMove="1" noResize="1" noEditPoints="1" noAdjustHandles="1" noChangeArrowheads="1" noChangeShapeType="1" noTextEdit="1"/>
              </p:cNvSpPr>
              <p:nvPr/>
            </p:nvSpPr>
            <p:spPr>
              <a:xfrm>
                <a:off x="5657850" y="5463540"/>
                <a:ext cx="1342932" cy="610936"/>
              </a:xfrm>
              <a:prstGeom prst="rect">
                <a:avLst/>
              </a:prstGeom>
              <a:blipFill rotWithShape="1">
                <a:blip r:embed="rId13"/>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55091604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 name="30 Triángulo rectángulo"/>
          <p:cNvSpPr/>
          <p:nvPr/>
        </p:nvSpPr>
        <p:spPr>
          <a:xfrm flipH="1">
            <a:off x="749300" y="4800600"/>
            <a:ext cx="1803400" cy="1473200"/>
          </a:xfrm>
          <a:prstGeom prst="rtTriangle">
            <a:avLst/>
          </a:prstGeom>
          <a:solidFill>
            <a:srgbClr val="FFCC00"/>
          </a:solidFill>
          <a:ln w="9525">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4</a:t>
            </a:r>
            <a:r>
              <a:rPr lang="es-ES" b="1" dirty="0" smtClean="0">
                <a:solidFill>
                  <a:srgbClr val="C00000"/>
                </a:solidFill>
                <a:latin typeface="+mj-lt"/>
              </a:rPr>
              <a:t> La energía</a:t>
            </a:r>
            <a:endParaRPr lang="es-ES" b="1"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26</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XIV. TRABAJO Y ENERGÍA MECÁNICA</a:t>
            </a:r>
            <a:endParaRPr lang="es-ES" b="1" dirty="0">
              <a:solidFill>
                <a:schemeClr val="accent1">
                  <a:lumMod val="75000"/>
                </a:schemeClr>
              </a:solidFill>
            </a:endParaRPr>
          </a:p>
        </p:txBody>
      </p:sp>
      <p:sp>
        <p:nvSpPr>
          <p:cNvPr id="10" name="9 CuadroTexto"/>
          <p:cNvSpPr txBox="1"/>
          <p:nvPr/>
        </p:nvSpPr>
        <p:spPr>
          <a:xfrm>
            <a:off x="342900" y="850900"/>
            <a:ext cx="3619500" cy="369332"/>
          </a:xfrm>
          <a:prstGeom prst="rect">
            <a:avLst/>
          </a:prstGeom>
          <a:noFill/>
        </p:spPr>
        <p:txBody>
          <a:bodyPr wrap="square" rtlCol="0">
            <a:spAutoFit/>
          </a:bodyPr>
          <a:lstStyle/>
          <a:p>
            <a:r>
              <a:rPr lang="es-ES" b="1" dirty="0" smtClean="0">
                <a:solidFill>
                  <a:srgbClr val="C00000"/>
                </a:solidFill>
              </a:rPr>
              <a:t>4.2. </a:t>
            </a:r>
            <a:r>
              <a:rPr lang="es-ES" b="1" dirty="0" smtClean="0">
                <a:solidFill>
                  <a:srgbClr val="00B050"/>
                </a:solidFill>
              </a:rPr>
              <a:t>La energía potencial</a:t>
            </a:r>
            <a:endParaRPr lang="es-ES" b="1" dirty="0">
              <a:solidFill>
                <a:srgbClr val="00B050"/>
              </a:solidFill>
            </a:endParaRPr>
          </a:p>
        </p:txBody>
      </p:sp>
      <p:sp>
        <p:nvSpPr>
          <p:cNvPr id="2" name="1 CuadroTexto"/>
          <p:cNvSpPr txBox="1"/>
          <p:nvPr/>
        </p:nvSpPr>
        <p:spPr>
          <a:xfrm>
            <a:off x="342900" y="1244600"/>
            <a:ext cx="6832600" cy="369332"/>
          </a:xfrm>
          <a:prstGeom prst="rect">
            <a:avLst/>
          </a:prstGeom>
          <a:noFill/>
        </p:spPr>
        <p:txBody>
          <a:bodyPr wrap="square" rtlCol="0">
            <a:spAutoFit/>
          </a:bodyPr>
          <a:lstStyle/>
          <a:p>
            <a:r>
              <a:rPr lang="es-ES" b="1" dirty="0" smtClean="0">
                <a:solidFill>
                  <a:srgbClr val="C00000"/>
                </a:solidFill>
              </a:rPr>
              <a:t>Trabajo y energía potencial elástica</a:t>
            </a:r>
            <a:endParaRPr lang="es-ES" b="1" dirty="0">
              <a:solidFill>
                <a:srgbClr val="C00000"/>
              </a:solidFill>
            </a:endParaRPr>
          </a:p>
        </p:txBody>
      </p:sp>
      <mc:AlternateContent xmlns:mc="http://schemas.openxmlformats.org/markup-compatibility/2006" xmlns:a14="http://schemas.microsoft.com/office/drawing/2010/main">
        <mc:Choice Requires="a14">
          <p:sp>
            <p:nvSpPr>
              <p:cNvPr id="6" name="5 CuadroTexto"/>
              <p:cNvSpPr txBox="1"/>
              <p:nvPr/>
            </p:nvSpPr>
            <p:spPr>
              <a:xfrm>
                <a:off x="2266950" y="3444240"/>
                <a:ext cx="37542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𝐹</m:t>
                      </m:r>
                    </m:oMath>
                  </m:oMathPara>
                </a14:m>
                <a:endParaRPr lang="es-ES" sz="1600" dirty="0"/>
              </a:p>
            </p:txBody>
          </p:sp>
        </mc:Choice>
        <mc:Fallback xmlns="">
          <p:sp>
            <p:nvSpPr>
              <p:cNvPr id="6" name="5 CuadroTexto"/>
              <p:cNvSpPr txBox="1">
                <a:spLocks noRot="1" noChangeAspect="1" noMove="1" noResize="1" noEditPoints="1" noAdjustHandles="1" noChangeArrowheads="1" noChangeShapeType="1" noTextEdit="1"/>
              </p:cNvSpPr>
              <p:nvPr/>
            </p:nvSpPr>
            <p:spPr>
              <a:xfrm>
                <a:off x="2266950" y="3444240"/>
                <a:ext cx="375424" cy="338554"/>
              </a:xfrm>
              <a:prstGeom prst="rect">
                <a:avLst/>
              </a:prstGeom>
              <a:blipFill rotWithShape="1">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7" name="6 CuadroTexto"/>
              <p:cNvSpPr txBox="1"/>
              <p:nvPr/>
            </p:nvSpPr>
            <p:spPr>
              <a:xfrm>
                <a:off x="3492500" y="1727200"/>
                <a:ext cx="5181600" cy="2308324"/>
              </a:xfrm>
              <a:prstGeom prst="rect">
                <a:avLst/>
              </a:prstGeom>
              <a:noFill/>
            </p:spPr>
            <p:txBody>
              <a:bodyPr wrap="square" rtlCol="0">
                <a:spAutoFit/>
              </a:bodyPr>
              <a:lstStyle/>
              <a:p>
                <a:pPr marL="355600" indent="-355600" algn="just">
                  <a:buFont typeface="Wingdings"/>
                  <a:buChar char="F"/>
                </a:pPr>
                <a:r>
                  <a:rPr lang="es-ES" dirty="0" smtClean="0">
                    <a:sym typeface="Wingdings"/>
                  </a:rPr>
                  <a:t>Al estirar un muelle desde su posición de equilibrio (</a:t>
                </a:r>
                <a14:m>
                  <m:oMath xmlns:m="http://schemas.openxmlformats.org/officeDocument/2006/math">
                    <m:sSub>
                      <m:sSubPr>
                        <m:ctrlPr>
                          <a:rPr lang="es-ES" i="1" smtClean="0">
                            <a:latin typeface="Cambria Math" panose="02040503050406030204" pitchFamily="18" charset="0"/>
                            <a:sym typeface="Wingdings"/>
                          </a:rPr>
                        </m:ctrlPr>
                      </m:sSubPr>
                      <m:e>
                        <m:r>
                          <a:rPr lang="es-ES" b="0" i="1" smtClean="0">
                            <a:latin typeface="Cambria Math"/>
                            <a:sym typeface="Wingdings"/>
                          </a:rPr>
                          <m:t>𝑥</m:t>
                        </m:r>
                      </m:e>
                      <m:sub>
                        <m:r>
                          <a:rPr lang="es-ES" b="0" i="1" smtClean="0">
                            <a:latin typeface="Cambria Math"/>
                            <a:sym typeface="Wingdings"/>
                          </a:rPr>
                          <m:t>0</m:t>
                        </m:r>
                      </m:sub>
                    </m:sSub>
                    <m:r>
                      <a:rPr lang="es-ES" b="0" i="1" smtClean="0">
                        <a:latin typeface="Cambria Math"/>
                        <a:sym typeface="Wingdings"/>
                      </a:rPr>
                      <m:t>=0</m:t>
                    </m:r>
                  </m:oMath>
                </a14:m>
                <a:r>
                  <a:rPr lang="es-ES" dirty="0" smtClean="0"/>
                  <a:t>) hasta otra distinta </a:t>
                </a:r>
                <a14:m>
                  <m:oMath xmlns:m="http://schemas.openxmlformats.org/officeDocument/2006/math">
                    <m:r>
                      <a:rPr lang="es-ES" b="0" i="1" smtClean="0">
                        <a:latin typeface="Cambria Math"/>
                      </a:rPr>
                      <m:t>𝑥</m:t>
                    </m:r>
                  </m:oMath>
                </a14:m>
                <a:r>
                  <a:rPr lang="es-ES" dirty="0" smtClean="0"/>
                  <a:t> mediante una fuerza,</a:t>
                </a:r>
                <a14:m>
                  <m:oMath xmlns:m="http://schemas.openxmlformats.org/officeDocument/2006/math">
                    <m:r>
                      <a:rPr lang="es-ES" b="0" i="1" smtClean="0">
                        <a:latin typeface="Cambria Math"/>
                      </a:rPr>
                      <m:t>𝐹</m:t>
                    </m:r>
                    <m:r>
                      <a:rPr lang="es-ES" b="0" i="1" smtClean="0">
                        <a:latin typeface="Cambria Math"/>
                      </a:rPr>
                      <m:t>,</m:t>
                    </m:r>
                  </m:oMath>
                </a14:m>
                <a:r>
                  <a:rPr lang="es-ES" dirty="0" smtClean="0"/>
                  <a:t>aparece otra recuperadora elástica </a:t>
                </a:r>
                <a14:m>
                  <m:oMath xmlns:m="http://schemas.openxmlformats.org/officeDocument/2006/math">
                    <m:r>
                      <a:rPr lang="es-ES" b="0" i="1" smtClean="0">
                        <a:latin typeface="Cambria Math"/>
                      </a:rPr>
                      <m:t>−</m:t>
                    </m:r>
                    <m:r>
                      <a:rPr lang="es-ES" b="0" i="1" smtClean="0">
                        <a:latin typeface="Cambria Math"/>
                      </a:rPr>
                      <m:t>𝑘𝑥</m:t>
                    </m:r>
                  </m:oMath>
                </a14:m>
                <a:r>
                  <a:rPr lang="es-ES" dirty="0" smtClean="0"/>
                  <a:t>.</a:t>
                </a:r>
              </a:p>
              <a:p>
                <a:pPr marL="355600" indent="-355600" algn="just">
                  <a:buFont typeface="Wingdings"/>
                  <a:buChar char="F"/>
                </a:pPr>
                <a:endParaRPr lang="es-ES" dirty="0"/>
              </a:p>
              <a:p>
                <a:pPr marL="355600" indent="-355600" algn="just">
                  <a:buFont typeface="Wingdings"/>
                  <a:buChar char="F"/>
                </a:pPr>
                <a:r>
                  <a:rPr lang="es-ES" dirty="0" smtClean="0"/>
                  <a:t>El trabajo realizado por la </a:t>
                </a:r>
                <a:r>
                  <a:rPr lang="es-ES" b="1" dirty="0" smtClean="0">
                    <a:effectLst>
                      <a:outerShdw blurRad="38100" dist="38100" dir="2700000" algn="tl">
                        <a:srgbClr val="000000">
                          <a:alpha val="43137"/>
                        </a:srgbClr>
                      </a:outerShdw>
                    </a:effectLst>
                  </a:rPr>
                  <a:t>fuerza elástica </a:t>
                </a:r>
                <a:r>
                  <a:rPr lang="es-ES" dirty="0" smtClean="0"/>
                  <a:t>será idéntico al que realiza la fuerza </a:t>
                </a:r>
                <a14:m>
                  <m:oMath xmlns:m="http://schemas.openxmlformats.org/officeDocument/2006/math">
                    <m:r>
                      <a:rPr lang="es-ES" i="1">
                        <a:latin typeface="Cambria Math"/>
                      </a:rPr>
                      <m:t>𝐹</m:t>
                    </m:r>
                  </m:oMath>
                </a14:m>
                <a:r>
                  <a:rPr lang="es-ES" dirty="0" smtClean="0"/>
                  <a:t> pero de signo contrario </a:t>
                </a:r>
                <a:endParaRPr lang="es-ES" dirty="0"/>
              </a:p>
            </p:txBody>
          </p:sp>
        </mc:Choice>
        <mc:Fallback xmlns="">
          <p:sp>
            <p:nvSpPr>
              <p:cNvPr id="7" name="6 CuadroTexto"/>
              <p:cNvSpPr txBox="1">
                <a:spLocks noRot="1" noChangeAspect="1" noMove="1" noResize="1" noEditPoints="1" noAdjustHandles="1" noChangeArrowheads="1" noChangeShapeType="1" noTextEdit="1"/>
              </p:cNvSpPr>
              <p:nvPr/>
            </p:nvSpPr>
            <p:spPr>
              <a:xfrm>
                <a:off x="3492500" y="1727200"/>
                <a:ext cx="5181600" cy="2308324"/>
              </a:xfrm>
              <a:prstGeom prst="rect">
                <a:avLst/>
              </a:prstGeom>
              <a:blipFill rotWithShape="1">
                <a:blip r:embed="rId4"/>
                <a:stretch>
                  <a:fillRect l="-824" t="-1319" r="-1529" b="-3166"/>
                </a:stretch>
              </a:blipFill>
            </p:spPr>
            <p:txBody>
              <a:bodyPr/>
              <a:lstStyle/>
              <a:p>
                <a:r>
                  <a:rPr lang="es-ES">
                    <a:noFill/>
                  </a:rPr>
                  <a:t> </a:t>
                </a:r>
              </a:p>
            </p:txBody>
          </p:sp>
        </mc:Fallback>
      </mc:AlternateContent>
      <p:pic>
        <p:nvPicPr>
          <p:cNvPr id="8" name="7 Imagen"/>
          <p:cNvPicPr>
            <a:picLocks noChangeAspect="1"/>
          </p:cNvPicPr>
          <p:nvPr/>
        </p:nvPicPr>
        <p:blipFill rotWithShape="1">
          <a:blip r:embed="rId5">
            <a:extLst>
              <a:ext uri="{28A0092B-C50C-407E-A947-70E740481C1C}">
                <a14:useLocalDpi xmlns:a14="http://schemas.microsoft.com/office/drawing/2010/main" val="0"/>
              </a:ext>
            </a:extLst>
          </a:blip>
          <a:srcRect l="3178" t="23064" r="72741" b="65264"/>
          <a:stretch/>
        </p:blipFill>
        <p:spPr>
          <a:xfrm>
            <a:off x="520699" y="2260600"/>
            <a:ext cx="685801" cy="330200"/>
          </a:xfrm>
          <a:prstGeom prst="rect">
            <a:avLst/>
          </a:prstGeom>
        </p:spPr>
      </p:pic>
      <p:pic>
        <p:nvPicPr>
          <p:cNvPr id="12" name="11 Imagen"/>
          <p:cNvPicPr>
            <a:picLocks noChangeAspect="1"/>
          </p:cNvPicPr>
          <p:nvPr/>
        </p:nvPicPr>
        <p:blipFill rotWithShape="1">
          <a:blip r:embed="rId5">
            <a:extLst>
              <a:ext uri="{28A0092B-C50C-407E-A947-70E740481C1C}">
                <a14:useLocalDpi xmlns:a14="http://schemas.microsoft.com/office/drawing/2010/main" val="0"/>
              </a:ext>
            </a:extLst>
          </a:blip>
          <a:srcRect l="2731" t="79181" r="45542" b="11840"/>
          <a:stretch/>
        </p:blipFill>
        <p:spPr>
          <a:xfrm>
            <a:off x="520699" y="3784600"/>
            <a:ext cx="1473201" cy="254000"/>
          </a:xfrm>
          <a:prstGeom prst="rect">
            <a:avLst/>
          </a:prstGeom>
        </p:spPr>
      </p:pic>
      <p:sp>
        <p:nvSpPr>
          <p:cNvPr id="15" name="14 Medio marco"/>
          <p:cNvSpPr/>
          <p:nvPr/>
        </p:nvSpPr>
        <p:spPr>
          <a:xfrm rot="16200000">
            <a:off x="1238250" y="908050"/>
            <a:ext cx="965200" cy="2527300"/>
          </a:xfrm>
          <a:prstGeom prst="halfFrame">
            <a:avLst>
              <a:gd name="adj1" fmla="val 4575"/>
              <a:gd name="adj2" fmla="val 5229"/>
            </a:avLst>
          </a:prstGeom>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20" name="19 Medio marco"/>
          <p:cNvSpPr/>
          <p:nvPr/>
        </p:nvSpPr>
        <p:spPr>
          <a:xfrm rot="16200000">
            <a:off x="1250950" y="2355850"/>
            <a:ext cx="965200" cy="2527300"/>
          </a:xfrm>
          <a:prstGeom prst="halfFrame">
            <a:avLst>
              <a:gd name="adj1" fmla="val 4575"/>
              <a:gd name="adj2" fmla="val 5229"/>
            </a:avLst>
          </a:prstGeom>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cxnSp>
        <p:nvCxnSpPr>
          <p:cNvPr id="21" name="20 Conector recto de flecha"/>
          <p:cNvCxnSpPr/>
          <p:nvPr/>
        </p:nvCxnSpPr>
        <p:spPr>
          <a:xfrm>
            <a:off x="1955800" y="3911600"/>
            <a:ext cx="900000" cy="0"/>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3" name="22 Conector recto de flecha"/>
          <p:cNvCxnSpPr/>
          <p:nvPr/>
        </p:nvCxnSpPr>
        <p:spPr>
          <a:xfrm flipH="1">
            <a:off x="990600" y="3911600"/>
            <a:ext cx="900000" cy="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 name="12 CuadroTexto"/>
              <p:cNvSpPr txBox="1"/>
              <p:nvPr/>
            </p:nvSpPr>
            <p:spPr>
              <a:xfrm>
                <a:off x="1238250" y="3507740"/>
                <a:ext cx="452432"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latin typeface="Cambria Math" panose="02040503050406030204" pitchFamily="18" charset="0"/>
                            </a:rPr>
                          </m:ctrlPr>
                        </m:sSubPr>
                        <m:e>
                          <m:r>
                            <a:rPr lang="es-ES" sz="1600" b="0" i="1" smtClean="0">
                              <a:latin typeface="Cambria Math"/>
                            </a:rPr>
                            <m:t>𝐹</m:t>
                          </m:r>
                        </m:e>
                        <m:sub>
                          <m:r>
                            <a:rPr lang="es-ES" sz="1600" b="0" i="1" smtClean="0">
                              <a:latin typeface="Cambria Math"/>
                            </a:rPr>
                            <m:t>𝑒𝑙</m:t>
                          </m:r>
                          <m:r>
                            <a:rPr lang="es-ES" sz="1600" b="0" i="1" smtClean="0">
                              <a:latin typeface="Cambria Math"/>
                            </a:rPr>
                            <m:t>á</m:t>
                          </m:r>
                          <m:r>
                            <a:rPr lang="es-ES" sz="1600" b="0" i="1" smtClean="0">
                              <a:latin typeface="Cambria Math"/>
                            </a:rPr>
                            <m:t>𝑠</m:t>
                          </m:r>
                        </m:sub>
                      </m:sSub>
                    </m:oMath>
                  </m:oMathPara>
                </a14:m>
                <a:endParaRPr lang="es-ES" sz="1600" dirty="0"/>
              </a:p>
            </p:txBody>
          </p:sp>
        </mc:Choice>
        <mc:Fallback xmlns="">
          <p:sp>
            <p:nvSpPr>
              <p:cNvPr id="13" name="12 CuadroTexto"/>
              <p:cNvSpPr txBox="1">
                <a:spLocks noRot="1" noChangeAspect="1" noMove="1" noResize="1" noEditPoints="1" noAdjustHandles="1" noChangeArrowheads="1" noChangeShapeType="1" noTextEdit="1"/>
              </p:cNvSpPr>
              <p:nvPr/>
            </p:nvSpPr>
            <p:spPr>
              <a:xfrm>
                <a:off x="1238250" y="3507740"/>
                <a:ext cx="452432" cy="246221"/>
              </a:xfrm>
              <a:prstGeom prst="rect">
                <a:avLst/>
              </a:prstGeom>
              <a:blipFill rotWithShape="1">
                <a:blip r:embed="rId6"/>
                <a:stretch>
                  <a:fillRect l="-8108" r="-2703" b="-17073"/>
                </a:stretch>
              </a:blipFill>
            </p:spPr>
            <p:txBody>
              <a:bodyPr/>
              <a:lstStyle/>
              <a:p>
                <a:r>
                  <a:rPr lang="es-ES">
                    <a:noFill/>
                  </a:rPr>
                  <a:t> </a:t>
                </a:r>
              </a:p>
            </p:txBody>
          </p:sp>
        </mc:Fallback>
      </mc:AlternateContent>
      <p:cxnSp>
        <p:nvCxnSpPr>
          <p:cNvPr id="24" name="23 Conector recto"/>
          <p:cNvCxnSpPr/>
          <p:nvPr/>
        </p:nvCxnSpPr>
        <p:spPr>
          <a:xfrm>
            <a:off x="1168400" y="2476500"/>
            <a:ext cx="0" cy="90000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26" name="25 Conector recto"/>
          <p:cNvCxnSpPr/>
          <p:nvPr/>
        </p:nvCxnSpPr>
        <p:spPr>
          <a:xfrm>
            <a:off x="1955800" y="2959100"/>
            <a:ext cx="0" cy="90000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27" name="26 Conector recto de flecha"/>
          <p:cNvCxnSpPr/>
          <p:nvPr/>
        </p:nvCxnSpPr>
        <p:spPr>
          <a:xfrm>
            <a:off x="1168400" y="3340100"/>
            <a:ext cx="792000" cy="0"/>
          </a:xfrm>
          <a:prstGeom prst="straightConnector1">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9" name="28 CuadroTexto"/>
              <p:cNvSpPr txBox="1"/>
              <p:nvPr/>
            </p:nvSpPr>
            <p:spPr>
              <a:xfrm>
                <a:off x="1377950" y="3025140"/>
                <a:ext cx="357597"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𝑥</m:t>
                      </m:r>
                    </m:oMath>
                  </m:oMathPara>
                </a14:m>
                <a:endParaRPr lang="es-ES" sz="1600" dirty="0"/>
              </a:p>
            </p:txBody>
          </p:sp>
        </mc:Choice>
        <mc:Fallback xmlns="">
          <p:sp>
            <p:nvSpPr>
              <p:cNvPr id="29" name="28 CuadroTexto"/>
              <p:cNvSpPr txBox="1">
                <a:spLocks noRot="1" noChangeAspect="1" noMove="1" noResize="1" noEditPoints="1" noAdjustHandles="1" noChangeArrowheads="1" noChangeShapeType="1" noTextEdit="1"/>
              </p:cNvSpPr>
              <p:nvPr/>
            </p:nvSpPr>
            <p:spPr>
              <a:xfrm>
                <a:off x="1377950" y="3025140"/>
                <a:ext cx="357597" cy="338554"/>
              </a:xfrm>
              <a:prstGeom prst="rect">
                <a:avLst/>
              </a:prstGeom>
              <a:blipFill rotWithShape="1">
                <a:blip r:embed="rId7"/>
                <a:stretch>
                  <a:fillRect/>
                </a:stretch>
              </a:blipFill>
            </p:spPr>
            <p:txBody>
              <a:bodyPr/>
              <a:lstStyle/>
              <a:p>
                <a:r>
                  <a:rPr lang="es-ES">
                    <a:noFill/>
                  </a:rPr>
                  <a:t> </a:t>
                </a:r>
              </a:p>
            </p:txBody>
          </p:sp>
        </mc:Fallback>
      </mc:AlternateContent>
      <p:cxnSp>
        <p:nvCxnSpPr>
          <p:cNvPr id="30" name="29 Conector recto"/>
          <p:cNvCxnSpPr/>
          <p:nvPr/>
        </p:nvCxnSpPr>
        <p:spPr>
          <a:xfrm>
            <a:off x="749300" y="6273800"/>
            <a:ext cx="247650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2" name="31 Conector recto"/>
          <p:cNvCxnSpPr/>
          <p:nvPr/>
        </p:nvCxnSpPr>
        <p:spPr>
          <a:xfrm rot="16200000">
            <a:off x="-260288" y="5254688"/>
            <a:ext cx="201600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4" name="33 Conector recto"/>
          <p:cNvCxnSpPr/>
          <p:nvPr/>
        </p:nvCxnSpPr>
        <p:spPr>
          <a:xfrm flipV="1">
            <a:off x="747713" y="4548188"/>
            <a:ext cx="2120900" cy="1727200"/>
          </a:xfrm>
          <a:prstGeom prst="line">
            <a:avLst/>
          </a:prstGeom>
          <a:ln w="19050">
            <a:solidFill>
              <a:srgbClr val="CC66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7" name="36 CuadroTexto"/>
              <p:cNvSpPr txBox="1"/>
              <p:nvPr/>
            </p:nvSpPr>
            <p:spPr>
              <a:xfrm>
                <a:off x="400050" y="4257040"/>
                <a:ext cx="37542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𝐹</m:t>
                      </m:r>
                    </m:oMath>
                  </m:oMathPara>
                </a14:m>
                <a:endParaRPr lang="es-ES" sz="1600" dirty="0"/>
              </a:p>
            </p:txBody>
          </p:sp>
        </mc:Choice>
        <mc:Fallback xmlns="">
          <p:sp>
            <p:nvSpPr>
              <p:cNvPr id="37" name="36 CuadroTexto"/>
              <p:cNvSpPr txBox="1">
                <a:spLocks noRot="1" noChangeAspect="1" noMove="1" noResize="1" noEditPoints="1" noAdjustHandles="1" noChangeArrowheads="1" noChangeShapeType="1" noTextEdit="1"/>
              </p:cNvSpPr>
              <p:nvPr/>
            </p:nvSpPr>
            <p:spPr>
              <a:xfrm>
                <a:off x="400050" y="4257040"/>
                <a:ext cx="375424" cy="338554"/>
              </a:xfrm>
              <a:prstGeom prst="rect">
                <a:avLst/>
              </a:prstGeom>
              <a:blipFill rotWithShape="1">
                <a:blip r:embed="rId8"/>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8" name="37 CuadroTexto"/>
              <p:cNvSpPr txBox="1"/>
              <p:nvPr/>
            </p:nvSpPr>
            <p:spPr>
              <a:xfrm>
                <a:off x="3054350" y="6187440"/>
                <a:ext cx="357597"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𝑥</m:t>
                      </m:r>
                    </m:oMath>
                  </m:oMathPara>
                </a14:m>
                <a:endParaRPr lang="es-ES" sz="1600" dirty="0"/>
              </a:p>
            </p:txBody>
          </p:sp>
        </mc:Choice>
        <mc:Fallback xmlns="">
          <p:sp>
            <p:nvSpPr>
              <p:cNvPr id="38" name="37 CuadroTexto"/>
              <p:cNvSpPr txBox="1">
                <a:spLocks noRot="1" noChangeAspect="1" noMove="1" noResize="1" noEditPoints="1" noAdjustHandles="1" noChangeArrowheads="1" noChangeShapeType="1" noTextEdit="1"/>
              </p:cNvSpPr>
              <p:nvPr/>
            </p:nvSpPr>
            <p:spPr>
              <a:xfrm>
                <a:off x="3054350" y="6187440"/>
                <a:ext cx="357597" cy="338554"/>
              </a:xfrm>
              <a:prstGeom prst="rect">
                <a:avLst/>
              </a:prstGeom>
              <a:blipFill rotWithShape="1">
                <a:blip r:embed="rId9"/>
                <a:stretch>
                  <a:fillRect/>
                </a:stretch>
              </a:blipFill>
            </p:spPr>
            <p:txBody>
              <a:bodyPr/>
              <a:lstStyle/>
              <a:p>
                <a:r>
                  <a:rPr lang="es-ES">
                    <a:noFill/>
                  </a:rPr>
                  <a:t> </a:t>
                </a:r>
              </a:p>
            </p:txBody>
          </p:sp>
        </mc:Fallback>
      </mc:AlternateContent>
      <p:cxnSp>
        <p:nvCxnSpPr>
          <p:cNvPr id="39" name="38 Conector recto"/>
          <p:cNvCxnSpPr/>
          <p:nvPr/>
        </p:nvCxnSpPr>
        <p:spPr>
          <a:xfrm>
            <a:off x="736600" y="4787900"/>
            <a:ext cx="1836000" cy="0"/>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0" name="39 CuadroTexto"/>
              <p:cNvSpPr txBox="1"/>
              <p:nvPr/>
            </p:nvSpPr>
            <p:spPr>
              <a:xfrm>
                <a:off x="323850" y="4599940"/>
                <a:ext cx="47141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𝑘𝑥</m:t>
                      </m:r>
                    </m:oMath>
                  </m:oMathPara>
                </a14:m>
                <a:endParaRPr lang="es-ES" sz="1600" dirty="0"/>
              </a:p>
            </p:txBody>
          </p:sp>
        </mc:Choice>
        <mc:Fallback xmlns="">
          <p:sp>
            <p:nvSpPr>
              <p:cNvPr id="40" name="39 CuadroTexto"/>
              <p:cNvSpPr txBox="1">
                <a:spLocks noRot="1" noChangeAspect="1" noMove="1" noResize="1" noEditPoints="1" noAdjustHandles="1" noChangeArrowheads="1" noChangeShapeType="1" noTextEdit="1"/>
              </p:cNvSpPr>
              <p:nvPr/>
            </p:nvSpPr>
            <p:spPr>
              <a:xfrm>
                <a:off x="323850" y="4599940"/>
                <a:ext cx="471411" cy="338554"/>
              </a:xfrm>
              <a:prstGeom prst="rect">
                <a:avLst/>
              </a:prstGeom>
              <a:blipFill rotWithShape="1">
                <a:blip r:embed="rId10"/>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1" name="40 CuadroTexto"/>
              <p:cNvSpPr txBox="1"/>
              <p:nvPr/>
            </p:nvSpPr>
            <p:spPr>
              <a:xfrm>
                <a:off x="2368550" y="6174740"/>
                <a:ext cx="357597"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𝑥</m:t>
                      </m:r>
                    </m:oMath>
                  </m:oMathPara>
                </a14:m>
                <a:endParaRPr lang="es-ES" sz="1600" dirty="0"/>
              </a:p>
            </p:txBody>
          </p:sp>
        </mc:Choice>
        <mc:Fallback xmlns="">
          <p:sp>
            <p:nvSpPr>
              <p:cNvPr id="41" name="40 CuadroTexto"/>
              <p:cNvSpPr txBox="1">
                <a:spLocks noRot="1" noChangeAspect="1" noMove="1" noResize="1" noEditPoints="1" noAdjustHandles="1" noChangeArrowheads="1" noChangeShapeType="1" noTextEdit="1"/>
              </p:cNvSpPr>
              <p:nvPr/>
            </p:nvSpPr>
            <p:spPr>
              <a:xfrm>
                <a:off x="2368550" y="6174740"/>
                <a:ext cx="357597" cy="338554"/>
              </a:xfrm>
              <a:prstGeom prst="rect">
                <a:avLst/>
              </a:prstGeom>
              <a:blipFill rotWithShape="1">
                <a:blip r:embed="rId11"/>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6" name="35 CuadroTexto"/>
              <p:cNvSpPr txBox="1"/>
              <p:nvPr/>
            </p:nvSpPr>
            <p:spPr>
              <a:xfrm>
                <a:off x="4781550" y="4091940"/>
                <a:ext cx="2564163" cy="61645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𝑊</m:t>
                      </m:r>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m:t>
                          </m:r>
                          <m:r>
                            <a:rPr lang="es-ES" b="0" i="1" smtClean="0">
                              <a:latin typeface="Cambria Math"/>
                            </a:rPr>
                            <m:t>𝑘𝑥</m:t>
                          </m:r>
                          <m:r>
                            <a:rPr lang="es-ES" b="0" i="1" smtClean="0">
                              <a:latin typeface="Cambria Math"/>
                            </a:rPr>
                            <m:t>·</m:t>
                          </m:r>
                          <m:r>
                            <a:rPr lang="es-ES" b="0" i="1" smtClean="0">
                              <a:latin typeface="Cambria Math"/>
                            </a:rPr>
                            <m:t>𝑥</m:t>
                          </m:r>
                        </m:num>
                        <m:den>
                          <m:r>
                            <a:rPr lang="es-ES" b="0" i="1" smtClean="0">
                              <a:latin typeface="Cambria Math"/>
                            </a:rPr>
                            <m:t>2</m:t>
                          </m:r>
                        </m:den>
                      </m:f>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1</m:t>
                          </m:r>
                        </m:num>
                        <m:den>
                          <m:r>
                            <a:rPr lang="es-ES" b="0" i="1" smtClean="0">
                              <a:latin typeface="Cambria Math"/>
                            </a:rPr>
                            <m:t>2</m:t>
                          </m:r>
                        </m:den>
                      </m:f>
                      <m:r>
                        <a:rPr lang="es-ES" b="0" i="1" smtClean="0">
                          <a:latin typeface="Cambria Math"/>
                        </a:rPr>
                        <m:t>𝑘</m:t>
                      </m:r>
                      <m:sSup>
                        <m:sSupPr>
                          <m:ctrlPr>
                            <a:rPr lang="es-ES" b="0" i="1" smtClean="0">
                              <a:latin typeface="Cambria Math" panose="02040503050406030204" pitchFamily="18" charset="0"/>
                            </a:rPr>
                          </m:ctrlPr>
                        </m:sSupPr>
                        <m:e>
                          <m:r>
                            <a:rPr lang="es-ES" b="0" i="1" smtClean="0">
                              <a:latin typeface="Cambria Math"/>
                            </a:rPr>
                            <m:t>𝑥</m:t>
                          </m:r>
                        </m:e>
                        <m:sup>
                          <m:r>
                            <a:rPr lang="es-ES" b="0" i="1" smtClean="0">
                              <a:latin typeface="Cambria Math"/>
                            </a:rPr>
                            <m:t>2</m:t>
                          </m:r>
                        </m:sup>
                      </m:sSup>
                    </m:oMath>
                  </m:oMathPara>
                </a14:m>
                <a:endParaRPr lang="es-ES" dirty="0"/>
              </a:p>
            </p:txBody>
          </p:sp>
        </mc:Choice>
        <mc:Fallback xmlns="">
          <p:sp>
            <p:nvSpPr>
              <p:cNvPr id="36" name="35 CuadroTexto"/>
              <p:cNvSpPr txBox="1">
                <a:spLocks noRot="1" noChangeAspect="1" noMove="1" noResize="1" noEditPoints="1" noAdjustHandles="1" noChangeArrowheads="1" noChangeShapeType="1" noTextEdit="1"/>
              </p:cNvSpPr>
              <p:nvPr/>
            </p:nvSpPr>
            <p:spPr>
              <a:xfrm>
                <a:off x="4781550" y="4091940"/>
                <a:ext cx="2564163" cy="616451"/>
              </a:xfrm>
              <a:prstGeom prst="rect">
                <a:avLst/>
              </a:prstGeom>
              <a:blipFill rotWithShape="1">
                <a:blip r:embed="rId12"/>
                <a:stretch>
                  <a:fillRect/>
                </a:stretch>
              </a:blipFill>
            </p:spPr>
            <p:txBody>
              <a:bodyPr/>
              <a:lstStyle/>
              <a:p>
                <a:r>
                  <a:rPr lang="es-ES">
                    <a:noFill/>
                  </a:rPr>
                  <a:t> </a:t>
                </a:r>
              </a:p>
            </p:txBody>
          </p:sp>
        </mc:Fallback>
      </mc:AlternateContent>
      <p:sp>
        <p:nvSpPr>
          <p:cNvPr id="42" name="41 CuadroTexto"/>
          <p:cNvSpPr txBox="1"/>
          <p:nvPr/>
        </p:nvSpPr>
        <p:spPr>
          <a:xfrm>
            <a:off x="3492500" y="4876800"/>
            <a:ext cx="5245100" cy="923330"/>
          </a:xfrm>
          <a:prstGeom prst="rect">
            <a:avLst/>
          </a:prstGeom>
          <a:noFill/>
          <a:effectLst/>
        </p:spPr>
        <p:txBody>
          <a:bodyPr wrap="square" rtlCol="0">
            <a:spAutoFit/>
          </a:bodyPr>
          <a:lstStyle/>
          <a:p>
            <a:pPr marL="355600" indent="-355600" algn="just"/>
            <a:r>
              <a:rPr lang="es-ES" dirty="0" smtClean="0">
                <a:sym typeface="Wingdings"/>
              </a:rPr>
              <a:t>	</a:t>
            </a:r>
            <a:r>
              <a:rPr lang="es-ES" dirty="0" smtClean="0"/>
              <a:t>El trabajo realizado por las fuerzas elásticas es igual a la variación negativa de la energía potencial:</a:t>
            </a:r>
          </a:p>
        </p:txBody>
      </p:sp>
      <mc:AlternateContent xmlns:mc="http://schemas.openxmlformats.org/markup-compatibility/2006" xmlns:a14="http://schemas.microsoft.com/office/drawing/2010/main">
        <mc:Choice Requires="a14">
          <p:sp>
            <p:nvSpPr>
              <p:cNvPr id="44" name="43 CuadroTexto"/>
              <p:cNvSpPr txBox="1"/>
              <p:nvPr/>
            </p:nvSpPr>
            <p:spPr>
              <a:xfrm>
                <a:off x="5264150" y="5819140"/>
                <a:ext cx="2032159" cy="39074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b="0" i="1" smtClean="0">
                              <a:latin typeface="Cambria Math" panose="02040503050406030204" pitchFamily="18" charset="0"/>
                            </a:rPr>
                          </m:ctrlPr>
                        </m:sSubPr>
                        <m:e>
                          <m:sSub>
                            <m:sSubPr>
                              <m:ctrlPr>
                                <a:rPr lang="es-ES" b="0" i="1" smtClean="0">
                                  <a:latin typeface="Cambria Math" panose="02040503050406030204" pitchFamily="18" charset="0"/>
                                </a:rPr>
                              </m:ctrlPr>
                            </m:sSubPr>
                            <m:e>
                              <m:r>
                                <a:rPr lang="es-ES" b="0" i="1" smtClean="0">
                                  <a:latin typeface="Cambria Math"/>
                                </a:rPr>
                                <m:t>𝑊</m:t>
                              </m:r>
                            </m:e>
                            <m:sub>
                              <m:r>
                                <a:rPr lang="es-ES" b="0" i="1" smtClean="0">
                                  <a:latin typeface="Cambria Math"/>
                                </a:rPr>
                                <m:t>𝑒𝑙</m:t>
                              </m:r>
                              <m:r>
                                <a:rPr lang="es-ES" b="0" i="1" smtClean="0">
                                  <a:latin typeface="Cambria Math"/>
                                </a:rPr>
                                <m:t>á</m:t>
                              </m:r>
                              <m:r>
                                <a:rPr lang="es-ES" b="0" i="1" smtClean="0">
                                  <a:latin typeface="Cambria Math"/>
                                </a:rPr>
                                <m:t>𝑠𝑡𝑖𝑐𝑎𝑠</m:t>
                              </m:r>
                            </m:sub>
                          </m:sSub>
                          <m:r>
                            <a:rPr lang="es-ES" b="0" i="1" smtClean="0">
                              <a:latin typeface="Cambria Math"/>
                            </a:rPr>
                            <m:t>=−</m:t>
                          </m:r>
                          <m:r>
                            <a:rPr lang="es-ES" b="0" i="1" smtClean="0">
                              <a:latin typeface="Cambria Math"/>
                              <a:ea typeface="Cambria Math"/>
                            </a:rPr>
                            <m:t>∆</m:t>
                          </m:r>
                          <m:r>
                            <a:rPr lang="es-ES" b="0" i="1" smtClean="0">
                              <a:latin typeface="Cambria Math"/>
                            </a:rPr>
                            <m:t>𝐸</m:t>
                          </m:r>
                        </m:e>
                        <m:sub>
                          <m:r>
                            <a:rPr lang="es-ES" b="0" i="1" smtClean="0">
                              <a:latin typeface="Cambria Math"/>
                            </a:rPr>
                            <m:t>𝑝</m:t>
                          </m:r>
                        </m:sub>
                      </m:sSub>
                    </m:oMath>
                  </m:oMathPara>
                </a14:m>
                <a:endParaRPr lang="es-ES" dirty="0"/>
              </a:p>
            </p:txBody>
          </p:sp>
        </mc:Choice>
        <mc:Fallback xmlns="">
          <p:sp>
            <p:nvSpPr>
              <p:cNvPr id="44" name="43 CuadroTexto"/>
              <p:cNvSpPr txBox="1">
                <a:spLocks noRot="1" noChangeAspect="1" noMove="1" noResize="1" noEditPoints="1" noAdjustHandles="1" noChangeArrowheads="1" noChangeShapeType="1" noTextEdit="1"/>
              </p:cNvSpPr>
              <p:nvPr/>
            </p:nvSpPr>
            <p:spPr>
              <a:xfrm>
                <a:off x="5264150" y="5819140"/>
                <a:ext cx="2032159" cy="390748"/>
              </a:xfrm>
              <a:prstGeom prst="rect">
                <a:avLst/>
              </a:prstGeom>
              <a:blipFill rotWithShape="1">
                <a:blip r:embed="rId13"/>
                <a:stretch>
                  <a:fillRect b="-3125"/>
                </a:stretch>
              </a:blipFill>
            </p:spPr>
            <p:txBody>
              <a:bodyPr/>
              <a:lstStyle/>
              <a:p>
                <a:r>
                  <a:rPr lang="es-ES">
                    <a:noFill/>
                  </a:rPr>
                  <a:t> </a:t>
                </a:r>
              </a:p>
            </p:txBody>
          </p:sp>
        </mc:Fallback>
      </mc:AlternateContent>
    </p:spTree>
    <p:extLst>
      <p:ext uri="{BB962C8B-B14F-4D97-AF65-F5344CB8AC3E}">
        <p14:creationId xmlns:p14="http://schemas.microsoft.com/office/powerpoint/2010/main" val="63496847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rPr>
              <a:t>4</a:t>
            </a:r>
            <a:r>
              <a:rPr lang="es-ES" b="1" dirty="0" smtClean="0">
                <a:solidFill>
                  <a:srgbClr val="C00000"/>
                </a:solidFill>
              </a:rPr>
              <a:t> La energía</a:t>
            </a:r>
            <a:endParaRPr lang="es-ES" b="1" dirty="0">
              <a:solidFill>
                <a:srgbClr val="C00000"/>
              </a:solidFill>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rgbClr val="F79646">
                    <a:lumMod val="50000"/>
                  </a:srgbClr>
                </a:solidFill>
              </a:rPr>
              <a:pPr/>
              <a:t>27</a:t>
            </a:fld>
            <a:endParaRPr lang="es-ES" dirty="0">
              <a:solidFill>
                <a:srgbClr val="F79646">
                  <a:lumMod val="50000"/>
                </a:srgbClr>
              </a:solidFill>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rgbClr val="4F81BD">
                    <a:lumMod val="75000"/>
                  </a:srgbClr>
                </a:solidFill>
              </a:rPr>
              <a:t>XIV. TRABAJO Y ENERGÍA MECÁNICA</a:t>
            </a:r>
            <a:endParaRPr lang="es-ES" b="1" dirty="0">
              <a:solidFill>
                <a:srgbClr val="4F81BD">
                  <a:lumMod val="75000"/>
                </a:srgbClr>
              </a:solidFill>
            </a:endParaRPr>
          </a:p>
        </p:txBody>
      </p:sp>
      <p:sp>
        <p:nvSpPr>
          <p:cNvPr id="33" name="32 CuadroTexto"/>
          <p:cNvSpPr txBox="1"/>
          <p:nvPr/>
        </p:nvSpPr>
        <p:spPr>
          <a:xfrm>
            <a:off x="444500" y="939800"/>
            <a:ext cx="1854200" cy="369332"/>
          </a:xfrm>
          <a:prstGeom prst="rect">
            <a:avLst/>
          </a:prstGeom>
          <a:solidFill>
            <a:srgbClr val="00B050"/>
          </a:solidFill>
        </p:spPr>
        <p:txBody>
          <a:bodyPr wrap="square" rtlCol="0">
            <a:spAutoFit/>
          </a:bodyPr>
          <a:lstStyle/>
          <a:p>
            <a:r>
              <a:rPr lang="es-ES" b="1" dirty="0" smtClean="0">
                <a:solidFill>
                  <a:schemeClr val="bg1"/>
                </a:solidFill>
              </a:rPr>
              <a:t>EJERCICIO 13</a:t>
            </a:r>
            <a:endParaRPr lang="es-ES" b="1" dirty="0">
              <a:solidFill>
                <a:schemeClr val="bg1"/>
              </a:solidFill>
            </a:endParaRPr>
          </a:p>
        </p:txBody>
      </p:sp>
      <p:sp>
        <p:nvSpPr>
          <p:cNvPr id="35" name="34 CuadroTexto"/>
          <p:cNvSpPr txBox="1"/>
          <p:nvPr/>
        </p:nvSpPr>
        <p:spPr>
          <a:xfrm>
            <a:off x="393700" y="1447800"/>
            <a:ext cx="8229600" cy="923330"/>
          </a:xfrm>
          <a:prstGeom prst="rect">
            <a:avLst/>
          </a:prstGeom>
          <a:noFill/>
        </p:spPr>
        <p:txBody>
          <a:bodyPr wrap="square" rtlCol="0">
            <a:spAutoFit/>
          </a:bodyPr>
          <a:lstStyle/>
          <a:p>
            <a:pPr algn="just"/>
            <a:r>
              <a:rPr lang="es-ES" dirty="0" smtClean="0"/>
              <a:t>Sobre un muelle vertical de constante k = 200 N/m se coloca una masa de 500 g. Posteriormente se cambia la masa por otra de 2 kg. Determina la energía potencial elástica que se almacena en el muelle en cada caso.</a:t>
            </a:r>
            <a:endParaRPr lang="es-ES" dirty="0"/>
          </a:p>
        </p:txBody>
      </p:sp>
      <p:sp>
        <p:nvSpPr>
          <p:cNvPr id="45" name="44 CuadroTexto"/>
          <p:cNvSpPr txBox="1"/>
          <p:nvPr/>
        </p:nvSpPr>
        <p:spPr>
          <a:xfrm>
            <a:off x="495300" y="2692400"/>
            <a:ext cx="1854200" cy="369332"/>
          </a:xfrm>
          <a:prstGeom prst="rect">
            <a:avLst/>
          </a:prstGeom>
          <a:solidFill>
            <a:srgbClr val="00B050"/>
          </a:solidFill>
        </p:spPr>
        <p:txBody>
          <a:bodyPr wrap="square" rtlCol="0">
            <a:spAutoFit/>
          </a:bodyPr>
          <a:lstStyle/>
          <a:p>
            <a:r>
              <a:rPr lang="es-ES" b="1" dirty="0" smtClean="0">
                <a:solidFill>
                  <a:schemeClr val="bg1"/>
                </a:solidFill>
              </a:rPr>
              <a:t>EJERCICIO 14</a:t>
            </a:r>
            <a:endParaRPr lang="es-ES" b="1" dirty="0">
              <a:solidFill>
                <a:schemeClr val="bg1"/>
              </a:solidFill>
            </a:endParaRPr>
          </a:p>
        </p:txBody>
      </p:sp>
      <p:sp>
        <p:nvSpPr>
          <p:cNvPr id="46" name="45 CuadroTexto"/>
          <p:cNvSpPr txBox="1"/>
          <p:nvPr/>
        </p:nvSpPr>
        <p:spPr>
          <a:xfrm>
            <a:off x="406400" y="3225800"/>
            <a:ext cx="8204200" cy="923330"/>
          </a:xfrm>
          <a:prstGeom prst="rect">
            <a:avLst/>
          </a:prstGeom>
          <a:noFill/>
        </p:spPr>
        <p:txBody>
          <a:bodyPr wrap="square" rtlCol="0">
            <a:spAutoFit/>
          </a:bodyPr>
          <a:lstStyle/>
          <a:p>
            <a:pPr algn="just"/>
            <a:r>
              <a:rPr lang="es-ES" dirty="0" smtClean="0"/>
              <a:t>Un cuerpo de 0,5 kg de masa se deja caer desde una altura de 1 m sobre un pequeño resorte vertical sujeto al suelo y cuya constante elástica es k = 2 000 N/m. Calcula la deformación máxima del resorte.</a:t>
            </a:r>
            <a:endParaRPr lang="es-ES" dirty="0"/>
          </a:p>
        </p:txBody>
      </p:sp>
    </p:spTree>
    <p:extLst>
      <p:ext uri="{BB962C8B-B14F-4D97-AF65-F5344CB8AC3E}">
        <p14:creationId xmlns:p14="http://schemas.microsoft.com/office/powerpoint/2010/main" val="198562695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5</a:t>
            </a:r>
            <a:r>
              <a:rPr lang="es-ES" b="1" dirty="0" smtClean="0">
                <a:solidFill>
                  <a:srgbClr val="C00000"/>
                </a:solidFill>
                <a:latin typeface="+mj-lt"/>
              </a:rPr>
              <a:t> Fuerzas conservativas. Conservación de la </a:t>
            </a:r>
            <a:r>
              <a:rPr lang="es-ES" b="1" dirty="0" err="1" smtClean="0">
                <a:solidFill>
                  <a:srgbClr val="C00000"/>
                </a:solidFill>
                <a:latin typeface="+mj-lt"/>
              </a:rPr>
              <a:t>E</a:t>
            </a:r>
            <a:r>
              <a:rPr lang="es-ES" b="1" baseline="-25000" dirty="0" err="1" smtClean="0">
                <a:solidFill>
                  <a:srgbClr val="C00000"/>
                </a:solidFill>
                <a:latin typeface="+mj-lt"/>
              </a:rPr>
              <a:t>m</a:t>
            </a:r>
            <a:endParaRPr lang="es-ES" b="1" baseline="-25000"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28</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XIV. TRABAJO Y ENERGÍA MECÁNICA</a:t>
            </a:r>
            <a:endParaRPr lang="es-ES" b="1" dirty="0">
              <a:solidFill>
                <a:schemeClr val="accent1">
                  <a:lumMod val="75000"/>
                </a:schemeClr>
              </a:solidFill>
            </a:endParaRPr>
          </a:p>
        </p:txBody>
      </p:sp>
      <p:sp>
        <p:nvSpPr>
          <p:cNvPr id="3" name="2 CuadroTexto"/>
          <p:cNvSpPr txBox="1"/>
          <p:nvPr/>
        </p:nvSpPr>
        <p:spPr>
          <a:xfrm>
            <a:off x="482600" y="952500"/>
            <a:ext cx="8255000" cy="1477328"/>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marL="355600" indent="-355600" algn="just">
              <a:buFont typeface="Wingdings"/>
              <a:buChar char=""/>
            </a:pPr>
            <a:r>
              <a:rPr lang="es-ES" dirty="0" smtClean="0">
                <a:sym typeface="Wingdings"/>
              </a:rPr>
              <a:t>Las fuerzas bajo cuya acción se conserva la energía mecánica del sistema (gravitatoria, elástica, electrostática) se denominan </a:t>
            </a:r>
            <a:r>
              <a:rPr lang="es-ES" b="1" dirty="0" smtClean="0">
                <a:effectLst>
                  <a:outerShdw blurRad="38100" dist="38100" dir="2700000" algn="tl">
                    <a:srgbClr val="000000">
                      <a:alpha val="43137"/>
                    </a:srgbClr>
                  </a:outerShdw>
                </a:effectLst>
                <a:sym typeface="Wingdings"/>
              </a:rPr>
              <a:t>fuerzas conservativas</a:t>
            </a:r>
            <a:r>
              <a:rPr lang="es-ES" dirty="0" smtClean="0">
                <a:sym typeface="Wingdings"/>
              </a:rPr>
              <a:t>.</a:t>
            </a:r>
          </a:p>
          <a:p>
            <a:pPr marL="355600" indent="-355600" algn="just">
              <a:buFont typeface="Wingdings"/>
              <a:buChar char=""/>
            </a:pPr>
            <a:r>
              <a:rPr lang="es-ES" dirty="0" smtClean="0">
                <a:sym typeface="Wingdings"/>
              </a:rPr>
              <a:t>Las fuerzas bajo cuya acción se disipa o se pierde la energía mecánica del sistema (rozamiento) se denominan </a:t>
            </a:r>
            <a:r>
              <a:rPr lang="es-ES" b="1" dirty="0" smtClean="0">
                <a:effectLst>
                  <a:outerShdw blurRad="38100" dist="38100" dir="2700000" algn="tl">
                    <a:srgbClr val="000000">
                      <a:alpha val="43137"/>
                    </a:srgbClr>
                  </a:outerShdw>
                </a:effectLst>
                <a:sym typeface="Wingdings"/>
              </a:rPr>
              <a:t>fuerzas no conservativas </a:t>
            </a:r>
            <a:r>
              <a:rPr lang="es-ES" dirty="0" smtClean="0">
                <a:sym typeface="Wingdings"/>
              </a:rPr>
              <a:t>o </a:t>
            </a:r>
            <a:r>
              <a:rPr lang="es-ES" b="1" dirty="0" smtClean="0">
                <a:effectLst>
                  <a:outerShdw blurRad="38100" dist="38100" dir="2700000" algn="tl">
                    <a:srgbClr val="000000">
                      <a:alpha val="43137"/>
                    </a:srgbClr>
                  </a:outerShdw>
                </a:effectLst>
                <a:sym typeface="Wingdings"/>
              </a:rPr>
              <a:t>fuerzas </a:t>
            </a:r>
            <a:r>
              <a:rPr lang="es-ES" b="1" dirty="0" err="1" smtClean="0">
                <a:effectLst>
                  <a:outerShdw blurRad="38100" dist="38100" dir="2700000" algn="tl">
                    <a:srgbClr val="000000">
                      <a:alpha val="43137"/>
                    </a:srgbClr>
                  </a:outerShdw>
                </a:effectLst>
                <a:sym typeface="Wingdings"/>
              </a:rPr>
              <a:t>disipativas</a:t>
            </a:r>
            <a:r>
              <a:rPr lang="es-ES" dirty="0" smtClean="0">
                <a:sym typeface="Wingdings"/>
              </a:rPr>
              <a:t>.</a:t>
            </a:r>
            <a:endParaRPr lang="es-ES" dirty="0">
              <a:sym typeface="Wingdings"/>
            </a:endParaRPr>
          </a:p>
        </p:txBody>
      </p:sp>
      <p:sp>
        <p:nvSpPr>
          <p:cNvPr id="4" name="3 CuadroTexto"/>
          <p:cNvSpPr txBox="1"/>
          <p:nvPr/>
        </p:nvSpPr>
        <p:spPr>
          <a:xfrm>
            <a:off x="444500" y="2654300"/>
            <a:ext cx="3162300" cy="369332"/>
          </a:xfrm>
          <a:prstGeom prst="rect">
            <a:avLst/>
          </a:prstGeom>
          <a:noFill/>
        </p:spPr>
        <p:txBody>
          <a:bodyPr wrap="square" rtlCol="0">
            <a:spAutoFit/>
          </a:bodyPr>
          <a:lstStyle/>
          <a:p>
            <a:r>
              <a:rPr lang="es-ES" b="1" dirty="0" smtClean="0">
                <a:solidFill>
                  <a:srgbClr val="C00000"/>
                </a:solidFill>
              </a:rPr>
              <a:t>5.1. </a:t>
            </a:r>
            <a:r>
              <a:rPr lang="es-ES" b="1" dirty="0" smtClean="0">
                <a:solidFill>
                  <a:srgbClr val="00B050"/>
                </a:solidFill>
              </a:rPr>
              <a:t>Fuerzas conservativas</a:t>
            </a:r>
            <a:endParaRPr lang="es-ES" b="1" dirty="0">
              <a:solidFill>
                <a:srgbClr val="00B050"/>
              </a:solidFill>
            </a:endParaRPr>
          </a:p>
        </p:txBody>
      </p:sp>
      <p:sp>
        <p:nvSpPr>
          <p:cNvPr id="5" name="4 Rectángulo"/>
          <p:cNvSpPr/>
          <p:nvPr/>
        </p:nvSpPr>
        <p:spPr>
          <a:xfrm>
            <a:off x="812800" y="3733800"/>
            <a:ext cx="584200" cy="2108200"/>
          </a:xfrm>
          <a:prstGeom prst="rect">
            <a:avLst/>
          </a:prstGeom>
          <a:pattFill prst="horzBrick">
            <a:fgClr>
              <a:srgbClr val="CC6600"/>
            </a:fgClr>
            <a:bgClr>
              <a:schemeClr val="accent6">
                <a:lumMod val="60000"/>
                <a:lumOff val="4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10 Rectángulo"/>
          <p:cNvSpPr/>
          <p:nvPr/>
        </p:nvSpPr>
        <p:spPr>
          <a:xfrm>
            <a:off x="787400" y="5842000"/>
            <a:ext cx="2362200" cy="88900"/>
          </a:xfrm>
          <a:prstGeom prst="rect">
            <a:avLst/>
          </a:prstGeom>
          <a:pattFill prst="lgConfetti">
            <a:fgClr>
              <a:srgbClr val="CC6600"/>
            </a:fgClr>
            <a:bgClr>
              <a:schemeClr val="accent6">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22" name="21 Grupo"/>
          <p:cNvGrpSpPr/>
          <p:nvPr/>
        </p:nvGrpSpPr>
        <p:grpSpPr>
          <a:xfrm>
            <a:off x="1209675" y="3406775"/>
            <a:ext cx="360000" cy="695325"/>
            <a:chOff x="904875" y="3406775"/>
            <a:chExt cx="360000" cy="695325"/>
          </a:xfrm>
        </p:grpSpPr>
        <p:pic>
          <p:nvPicPr>
            <p:cNvPr id="2050" name="Picture 2"/>
            <p:cNvPicPr>
              <a:picLocks noChangeAspect="1" noChangeArrowheads="1"/>
            </p:cNvPicPr>
            <p:nvPr/>
          </p:nvPicPr>
          <p:blipFill>
            <a:blip r:embed="rId3"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904875" y="3406775"/>
              <a:ext cx="360000"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16 Conector recto de flecha"/>
            <p:cNvCxnSpPr/>
            <p:nvPr/>
          </p:nvCxnSpPr>
          <p:spPr>
            <a:xfrm>
              <a:off x="1079500" y="3581400"/>
              <a:ext cx="0" cy="520700"/>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28" name="27 Grupo"/>
          <p:cNvGrpSpPr/>
          <p:nvPr/>
        </p:nvGrpSpPr>
        <p:grpSpPr>
          <a:xfrm>
            <a:off x="1352550" y="3228340"/>
            <a:ext cx="701687" cy="359410"/>
            <a:chOff x="1047750" y="3228340"/>
            <a:chExt cx="701687" cy="359410"/>
          </a:xfrm>
        </p:grpSpPr>
        <p:cxnSp>
          <p:nvCxnSpPr>
            <p:cNvPr id="43" name="42 Conector recto de flecha"/>
            <p:cNvCxnSpPr/>
            <p:nvPr/>
          </p:nvCxnSpPr>
          <p:spPr>
            <a:xfrm rot="16200000">
              <a:off x="1308100" y="3327400"/>
              <a:ext cx="0" cy="520700"/>
            </a:xfrm>
            <a:prstGeom prst="straightConnector1">
              <a:avLst/>
            </a:prstGeom>
            <a:ln w="38100">
              <a:solidFill>
                <a:srgbClr val="00B0F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24 CuadroTexto"/>
                <p:cNvSpPr txBox="1"/>
                <p:nvPr/>
              </p:nvSpPr>
              <p:spPr>
                <a:xfrm>
                  <a:off x="1301750" y="3228340"/>
                  <a:ext cx="447687"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ES" sz="1600" i="1" smtClean="0">
                                <a:latin typeface="Cambria Math" panose="02040503050406030204" pitchFamily="18" charset="0"/>
                              </a:rPr>
                            </m:ctrlPr>
                          </m:sSubPr>
                          <m:e>
                            <m:acc>
                              <m:accPr>
                                <m:chr m:val="⃗"/>
                                <m:ctrlPr>
                                  <a:rPr lang="es-ES" sz="1600" i="1" smtClean="0">
                                    <a:latin typeface="Cambria Math" panose="02040503050406030204" pitchFamily="18" charset="0"/>
                                  </a:rPr>
                                </m:ctrlPr>
                              </m:accPr>
                              <m:e>
                                <m:r>
                                  <a:rPr lang="es-ES" sz="1600" b="0" i="1" smtClean="0">
                                    <a:latin typeface="Cambria Math"/>
                                  </a:rPr>
                                  <m:t>𝑣</m:t>
                                </m:r>
                              </m:e>
                            </m:acc>
                          </m:e>
                          <m:sub>
                            <m:r>
                              <a:rPr lang="es-ES" sz="1600" b="0" i="1" smtClean="0">
                                <a:latin typeface="Cambria Math"/>
                              </a:rPr>
                              <m:t>0</m:t>
                            </m:r>
                          </m:sub>
                        </m:sSub>
                      </m:oMath>
                    </m:oMathPara>
                  </a14:m>
                  <a:endParaRPr lang="es-ES" sz="1600" dirty="0"/>
                </a:p>
              </p:txBody>
            </p:sp>
          </mc:Choice>
          <mc:Fallback xmlns="">
            <p:sp>
              <p:nvSpPr>
                <p:cNvPr id="25" name="24 CuadroTexto"/>
                <p:cNvSpPr txBox="1">
                  <a:spLocks noRot="1" noChangeAspect="1" noMove="1" noResize="1" noEditPoints="1" noAdjustHandles="1" noChangeArrowheads="1" noChangeShapeType="1" noTextEdit="1"/>
                </p:cNvSpPr>
                <p:nvPr/>
              </p:nvSpPr>
              <p:spPr>
                <a:xfrm>
                  <a:off x="1301750" y="3228340"/>
                  <a:ext cx="447687" cy="338554"/>
                </a:xfrm>
                <a:prstGeom prst="rect">
                  <a:avLst/>
                </a:prstGeom>
                <a:blipFill rotWithShape="1">
                  <a:blip r:embed="rId4"/>
                  <a:stretch>
                    <a:fillRect t="-12727" r="-16438"/>
                  </a:stretch>
                </a:blipFill>
              </p:spPr>
              <p:txBody>
                <a:bodyPr/>
                <a:lstStyle/>
                <a:p>
                  <a:r>
                    <a:rPr lang="es-ES">
                      <a:noFill/>
                    </a:rPr>
                    <a:t> </a:t>
                  </a:r>
                </a:p>
              </p:txBody>
            </p:sp>
          </mc:Fallback>
        </mc:AlternateContent>
      </p:grpSp>
      <mc:AlternateContent xmlns:mc="http://schemas.openxmlformats.org/markup-compatibility/2006" xmlns:a14="http://schemas.microsoft.com/office/drawing/2010/main">
        <mc:Choice Requires="a14">
          <p:sp>
            <p:nvSpPr>
              <p:cNvPr id="33" name="32 CuadroTexto"/>
              <p:cNvSpPr txBox="1"/>
              <p:nvPr/>
            </p:nvSpPr>
            <p:spPr>
              <a:xfrm>
                <a:off x="2876550" y="5844540"/>
                <a:ext cx="357597"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𝑥</m:t>
                      </m:r>
                    </m:oMath>
                  </m:oMathPara>
                </a14:m>
                <a:endParaRPr lang="es-ES" sz="1600" dirty="0"/>
              </a:p>
            </p:txBody>
          </p:sp>
        </mc:Choice>
        <mc:Fallback xmlns="">
          <p:sp>
            <p:nvSpPr>
              <p:cNvPr id="33" name="32 CuadroTexto"/>
              <p:cNvSpPr txBox="1">
                <a:spLocks noRot="1" noChangeAspect="1" noMove="1" noResize="1" noEditPoints="1" noAdjustHandles="1" noChangeArrowheads="1" noChangeShapeType="1" noTextEdit="1"/>
              </p:cNvSpPr>
              <p:nvPr/>
            </p:nvSpPr>
            <p:spPr>
              <a:xfrm>
                <a:off x="2876550" y="5844540"/>
                <a:ext cx="357597" cy="338554"/>
              </a:xfrm>
              <a:prstGeom prst="rect">
                <a:avLst/>
              </a:prstGeom>
              <a:blipFill rotWithShape="1">
                <a:blip r:embed="rId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5" name="44 CuadroTexto"/>
              <p:cNvSpPr txBox="1"/>
              <p:nvPr/>
            </p:nvSpPr>
            <p:spPr>
              <a:xfrm>
                <a:off x="1225550" y="5869940"/>
                <a:ext cx="356188"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0</m:t>
                      </m:r>
                    </m:oMath>
                  </m:oMathPara>
                </a14:m>
                <a:endParaRPr lang="es-ES" sz="1600" dirty="0"/>
              </a:p>
            </p:txBody>
          </p:sp>
        </mc:Choice>
        <mc:Fallback xmlns="">
          <p:sp>
            <p:nvSpPr>
              <p:cNvPr id="45" name="44 CuadroTexto"/>
              <p:cNvSpPr txBox="1">
                <a:spLocks noRot="1" noChangeAspect="1" noMove="1" noResize="1" noEditPoints="1" noAdjustHandles="1" noChangeArrowheads="1" noChangeShapeType="1" noTextEdit="1"/>
              </p:cNvSpPr>
              <p:nvPr/>
            </p:nvSpPr>
            <p:spPr>
              <a:xfrm>
                <a:off x="1225550" y="5869940"/>
                <a:ext cx="356188" cy="338554"/>
              </a:xfrm>
              <a:prstGeom prst="rect">
                <a:avLst/>
              </a:prstGeom>
              <a:blipFill rotWithShape="1">
                <a:blip r:embed="rId6"/>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6" name="45 CuadroTexto"/>
              <p:cNvSpPr txBox="1"/>
              <p:nvPr/>
            </p:nvSpPr>
            <p:spPr>
              <a:xfrm>
                <a:off x="374650" y="4549140"/>
                <a:ext cx="361317"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rPr>
                        <m:t>𝑦</m:t>
                      </m:r>
                    </m:oMath>
                  </m:oMathPara>
                </a14:m>
                <a:endParaRPr lang="es-ES" sz="1600" dirty="0"/>
              </a:p>
            </p:txBody>
          </p:sp>
        </mc:Choice>
        <mc:Fallback xmlns="">
          <p:sp>
            <p:nvSpPr>
              <p:cNvPr id="46" name="45 CuadroTexto"/>
              <p:cNvSpPr txBox="1">
                <a:spLocks noRot="1" noChangeAspect="1" noMove="1" noResize="1" noEditPoints="1" noAdjustHandles="1" noChangeArrowheads="1" noChangeShapeType="1" noTextEdit="1"/>
              </p:cNvSpPr>
              <p:nvPr/>
            </p:nvSpPr>
            <p:spPr>
              <a:xfrm>
                <a:off x="374650" y="4549140"/>
                <a:ext cx="361317" cy="338554"/>
              </a:xfrm>
              <a:prstGeom prst="rect">
                <a:avLst/>
              </a:prstGeom>
              <a:blipFill rotWithShape="1">
                <a:blip r:embed="rId7"/>
                <a:stretch>
                  <a:fillRect b="-3571"/>
                </a:stretch>
              </a:blipFill>
            </p:spPr>
            <p:txBody>
              <a:bodyPr/>
              <a:lstStyle/>
              <a:p>
                <a:r>
                  <a:rPr lang="es-ES">
                    <a:noFill/>
                  </a:rPr>
                  <a:t> </a:t>
                </a:r>
              </a:p>
            </p:txBody>
          </p:sp>
        </mc:Fallback>
      </mc:AlternateContent>
      <p:cxnSp>
        <p:nvCxnSpPr>
          <p:cNvPr id="47" name="46 Conector recto de flecha"/>
          <p:cNvCxnSpPr/>
          <p:nvPr/>
        </p:nvCxnSpPr>
        <p:spPr>
          <a:xfrm flipV="1">
            <a:off x="673100" y="3708400"/>
            <a:ext cx="0" cy="2120900"/>
          </a:xfrm>
          <a:prstGeom prst="straightConnector1">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51" name="50 Grupo"/>
          <p:cNvGrpSpPr/>
          <p:nvPr/>
        </p:nvGrpSpPr>
        <p:grpSpPr>
          <a:xfrm>
            <a:off x="1371600" y="3568700"/>
            <a:ext cx="1671049" cy="2123440"/>
            <a:chOff x="1371600" y="3568700"/>
            <a:chExt cx="1671049" cy="2123440"/>
          </a:xfrm>
        </p:grpSpPr>
        <p:cxnSp>
          <p:nvCxnSpPr>
            <p:cNvPr id="49" name="48 Conector recto de flecha"/>
            <p:cNvCxnSpPr/>
            <p:nvPr/>
          </p:nvCxnSpPr>
          <p:spPr>
            <a:xfrm>
              <a:off x="1371600" y="3568700"/>
              <a:ext cx="1671049" cy="2123440"/>
            </a:xfrm>
            <a:prstGeom prst="straightConnector1">
              <a:avLst/>
            </a:prstGeom>
            <a:ln w="38100">
              <a:solidFill>
                <a:srgbClr val="00B0F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2" name="51 CuadroTexto"/>
                <p:cNvSpPr txBox="1"/>
                <p:nvPr/>
              </p:nvSpPr>
              <p:spPr>
                <a:xfrm>
                  <a:off x="1746250" y="4638040"/>
                  <a:ext cx="466473"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a:ea typeface="Cambria Math"/>
                          </a:rPr>
                          <m:t>∆</m:t>
                        </m:r>
                        <m:acc>
                          <m:accPr>
                            <m:chr m:val="⃗"/>
                            <m:ctrlPr>
                              <a:rPr lang="es-ES" sz="1600" b="0" i="1" smtClean="0">
                                <a:latin typeface="Cambria Math" panose="02040503050406030204" pitchFamily="18" charset="0"/>
                                <a:ea typeface="Cambria Math"/>
                              </a:rPr>
                            </m:ctrlPr>
                          </m:accPr>
                          <m:e>
                            <m:r>
                              <a:rPr lang="es-ES" sz="1600" b="0" i="1" smtClean="0">
                                <a:latin typeface="Cambria Math"/>
                                <a:ea typeface="Cambria Math"/>
                              </a:rPr>
                              <m:t>𝑟</m:t>
                            </m:r>
                          </m:e>
                        </m:acc>
                      </m:oMath>
                    </m:oMathPara>
                  </a14:m>
                  <a:endParaRPr lang="es-ES" sz="1600" dirty="0"/>
                </a:p>
              </p:txBody>
            </p:sp>
          </mc:Choice>
          <mc:Fallback xmlns="">
            <p:sp>
              <p:nvSpPr>
                <p:cNvPr id="52" name="51 CuadroTexto"/>
                <p:cNvSpPr txBox="1">
                  <a:spLocks noRot="1" noChangeAspect="1" noMove="1" noResize="1" noEditPoints="1" noAdjustHandles="1" noChangeArrowheads="1" noChangeShapeType="1" noTextEdit="1"/>
                </p:cNvSpPr>
                <p:nvPr/>
              </p:nvSpPr>
              <p:spPr>
                <a:xfrm>
                  <a:off x="1746250" y="4638040"/>
                  <a:ext cx="466473" cy="338554"/>
                </a:xfrm>
                <a:prstGeom prst="rect">
                  <a:avLst/>
                </a:prstGeom>
                <a:blipFill rotWithShape="1">
                  <a:blip r:embed="rId8"/>
                  <a:stretch>
                    <a:fillRect t="-12727" r="-38961"/>
                  </a:stretch>
                </a:blipFill>
              </p:spPr>
              <p:txBody>
                <a:bodyPr/>
                <a:lstStyle/>
                <a:p>
                  <a:r>
                    <a:rPr lang="es-ES">
                      <a:noFill/>
                    </a:rPr>
                    <a:t> </a:t>
                  </a:r>
                </a:p>
              </p:txBody>
            </p:sp>
          </mc:Fallback>
        </mc:AlternateContent>
      </p:grpSp>
      <p:sp>
        <p:nvSpPr>
          <p:cNvPr id="53" name="52 CuadroTexto"/>
          <p:cNvSpPr txBox="1"/>
          <p:nvPr/>
        </p:nvSpPr>
        <p:spPr>
          <a:xfrm>
            <a:off x="3556000" y="3162300"/>
            <a:ext cx="5194300" cy="646331"/>
          </a:xfrm>
          <a:prstGeom prst="rect">
            <a:avLst/>
          </a:prstGeom>
          <a:noFill/>
        </p:spPr>
        <p:txBody>
          <a:bodyPr wrap="square" rtlCol="0">
            <a:spAutoFit/>
          </a:bodyPr>
          <a:lstStyle/>
          <a:p>
            <a:pPr marL="355600" indent="-355600" algn="just"/>
            <a:r>
              <a:rPr lang="es-ES" dirty="0" smtClean="0">
                <a:sym typeface="Wingdings"/>
              </a:rPr>
              <a:t>	El trabajo realizado por la fuerza gravitacional será:</a:t>
            </a:r>
            <a:endParaRPr lang="es-ES" dirty="0"/>
          </a:p>
        </p:txBody>
      </p:sp>
      <mc:AlternateContent xmlns:mc="http://schemas.openxmlformats.org/markup-compatibility/2006" xmlns:a14="http://schemas.microsoft.com/office/drawing/2010/main">
        <mc:Choice Requires="a14">
          <p:sp>
            <p:nvSpPr>
              <p:cNvPr id="54" name="53 CuadroTexto"/>
              <p:cNvSpPr txBox="1"/>
              <p:nvPr/>
            </p:nvSpPr>
            <p:spPr>
              <a:xfrm>
                <a:off x="3841750" y="3926840"/>
                <a:ext cx="1349151" cy="40293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𝑊</m:t>
                      </m:r>
                      <m:r>
                        <a:rPr lang="es-ES" b="0" i="1" smtClean="0">
                          <a:latin typeface="Cambria Math"/>
                        </a:rPr>
                        <m:t>=</m:t>
                      </m:r>
                      <m:acc>
                        <m:accPr>
                          <m:chr m:val="⃗"/>
                          <m:ctrlPr>
                            <a:rPr lang="es-ES" b="0" i="1" smtClean="0">
                              <a:latin typeface="Cambria Math" panose="02040503050406030204" pitchFamily="18" charset="0"/>
                            </a:rPr>
                          </m:ctrlPr>
                        </m:accPr>
                        <m:e>
                          <m:r>
                            <a:rPr lang="es-ES" b="0" i="1" smtClean="0">
                              <a:latin typeface="Cambria Math"/>
                            </a:rPr>
                            <m:t>𝐹</m:t>
                          </m:r>
                        </m:e>
                      </m:acc>
                      <m:r>
                        <a:rPr lang="es-ES" b="0" i="1" smtClean="0">
                          <a:latin typeface="Cambria Math"/>
                        </a:rPr>
                        <m:t>·</m:t>
                      </m:r>
                      <m:r>
                        <a:rPr lang="es-ES" b="0" i="1" smtClean="0">
                          <a:latin typeface="Cambria Math"/>
                          <a:ea typeface="Cambria Math"/>
                        </a:rPr>
                        <m:t>∆</m:t>
                      </m:r>
                      <m:acc>
                        <m:accPr>
                          <m:chr m:val="⃗"/>
                          <m:ctrlPr>
                            <a:rPr lang="es-ES" b="0" i="1" smtClean="0">
                              <a:latin typeface="Cambria Math" panose="02040503050406030204" pitchFamily="18" charset="0"/>
                              <a:ea typeface="Cambria Math"/>
                            </a:rPr>
                          </m:ctrlPr>
                        </m:accPr>
                        <m:e>
                          <m:r>
                            <a:rPr lang="es-ES" b="0" i="1" smtClean="0">
                              <a:latin typeface="Cambria Math"/>
                              <a:ea typeface="Cambria Math"/>
                            </a:rPr>
                            <m:t>𝑟</m:t>
                          </m:r>
                        </m:e>
                      </m:acc>
                    </m:oMath>
                  </m:oMathPara>
                </a14:m>
                <a:endParaRPr lang="es-ES" dirty="0"/>
              </a:p>
            </p:txBody>
          </p:sp>
        </mc:Choice>
        <mc:Fallback xmlns="">
          <p:sp>
            <p:nvSpPr>
              <p:cNvPr id="54" name="53 CuadroTexto"/>
              <p:cNvSpPr txBox="1">
                <a:spLocks noRot="1" noChangeAspect="1" noMove="1" noResize="1" noEditPoints="1" noAdjustHandles="1" noChangeArrowheads="1" noChangeShapeType="1" noTextEdit="1"/>
              </p:cNvSpPr>
              <p:nvPr/>
            </p:nvSpPr>
            <p:spPr>
              <a:xfrm>
                <a:off x="3841750" y="3926840"/>
                <a:ext cx="1349151" cy="402931"/>
              </a:xfrm>
              <a:prstGeom prst="rect">
                <a:avLst/>
              </a:prstGeom>
              <a:blipFill rotWithShape="1">
                <a:blip r:embed="rId9"/>
                <a:stretch>
                  <a:fillRect t="-21212" r="-18919"/>
                </a:stretch>
              </a:blipFill>
            </p:spPr>
            <p:txBody>
              <a:bodyPr/>
              <a:lstStyle/>
              <a:p>
                <a:r>
                  <a:rPr lang="es-ES">
                    <a:noFill/>
                  </a:rPr>
                  <a:t> </a:t>
                </a:r>
              </a:p>
            </p:txBody>
          </p:sp>
        </mc:Fallback>
      </mc:AlternateContent>
      <p:sp>
        <p:nvSpPr>
          <p:cNvPr id="55" name="54 Abrir llave"/>
          <p:cNvSpPr/>
          <p:nvPr/>
        </p:nvSpPr>
        <p:spPr>
          <a:xfrm>
            <a:off x="5143500" y="3721100"/>
            <a:ext cx="165100" cy="863600"/>
          </a:xfrm>
          <a:prstGeom prst="leftBrace">
            <a:avLst>
              <a:gd name="adj1" fmla="val 33333"/>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57" name="56 CuadroTexto"/>
              <p:cNvSpPr txBox="1"/>
              <p:nvPr/>
            </p:nvSpPr>
            <p:spPr>
              <a:xfrm>
                <a:off x="5200650" y="3723640"/>
                <a:ext cx="1297983" cy="40293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s-ES" b="0" i="1" smtClean="0">
                              <a:latin typeface="Cambria Math" panose="02040503050406030204" pitchFamily="18" charset="0"/>
                            </a:rPr>
                          </m:ctrlPr>
                        </m:accPr>
                        <m:e>
                          <m:r>
                            <a:rPr lang="es-ES" b="0" i="1" smtClean="0">
                              <a:latin typeface="Cambria Math"/>
                            </a:rPr>
                            <m:t>𝐹</m:t>
                          </m:r>
                        </m:e>
                      </m:acc>
                      <m:r>
                        <a:rPr lang="es-ES" b="0" i="1" smtClean="0">
                          <a:latin typeface="Cambria Math"/>
                        </a:rPr>
                        <m:t>=−</m:t>
                      </m:r>
                      <m:r>
                        <a:rPr lang="es-ES" b="0" i="1" smtClean="0">
                          <a:latin typeface="Cambria Math"/>
                        </a:rPr>
                        <m:t>𝑚𝑔</m:t>
                      </m:r>
                      <m:acc>
                        <m:accPr>
                          <m:chr m:val="̂"/>
                          <m:ctrlPr>
                            <a:rPr lang="es-ES" b="0" i="1" smtClean="0">
                              <a:latin typeface="Cambria Math" panose="02040503050406030204" pitchFamily="18" charset="0"/>
                            </a:rPr>
                          </m:ctrlPr>
                        </m:accPr>
                        <m:e>
                          <m:r>
                            <a:rPr lang="es-ES" b="0" i="1" smtClean="0">
                              <a:latin typeface="Cambria Math"/>
                            </a:rPr>
                            <m:t>𝑗</m:t>
                          </m:r>
                        </m:e>
                      </m:acc>
                    </m:oMath>
                  </m:oMathPara>
                </a14:m>
                <a:endParaRPr lang="es-ES" dirty="0"/>
              </a:p>
            </p:txBody>
          </p:sp>
        </mc:Choice>
        <mc:Fallback xmlns="">
          <p:sp>
            <p:nvSpPr>
              <p:cNvPr id="57" name="56 CuadroTexto"/>
              <p:cNvSpPr txBox="1">
                <a:spLocks noRot="1" noChangeAspect="1" noMove="1" noResize="1" noEditPoints="1" noAdjustHandles="1" noChangeArrowheads="1" noChangeShapeType="1" noTextEdit="1"/>
              </p:cNvSpPr>
              <p:nvPr/>
            </p:nvSpPr>
            <p:spPr>
              <a:xfrm>
                <a:off x="5200650" y="3723640"/>
                <a:ext cx="1297983" cy="402931"/>
              </a:xfrm>
              <a:prstGeom prst="rect">
                <a:avLst/>
              </a:prstGeom>
              <a:blipFill rotWithShape="1">
                <a:blip r:embed="rId10"/>
                <a:stretch>
                  <a:fillRect t="-21212" r="-17840" b="-7576"/>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8" name="57 CuadroTexto"/>
              <p:cNvSpPr txBox="1"/>
              <p:nvPr/>
            </p:nvSpPr>
            <p:spPr>
              <a:xfrm>
                <a:off x="5207266" y="4168140"/>
                <a:ext cx="369543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ea typeface="Cambria Math"/>
                        </a:rPr>
                        <m:t>∆</m:t>
                      </m:r>
                      <m:acc>
                        <m:accPr>
                          <m:chr m:val="⃗"/>
                          <m:ctrlPr>
                            <a:rPr lang="es-ES" b="0" i="1" smtClean="0">
                              <a:latin typeface="Cambria Math" panose="02040503050406030204" pitchFamily="18" charset="0"/>
                            </a:rPr>
                          </m:ctrlPr>
                        </m:accPr>
                        <m:e>
                          <m:r>
                            <a:rPr lang="es-ES" b="0" i="1" smtClean="0">
                              <a:latin typeface="Cambria Math"/>
                            </a:rPr>
                            <m:t>𝑟</m:t>
                          </m:r>
                        </m:e>
                      </m:acc>
                      <m:r>
                        <a:rPr lang="es-ES" b="0" i="1" smtClean="0">
                          <a:latin typeface="Cambria Math"/>
                        </a:rPr>
                        <m:t>=</m:t>
                      </m:r>
                      <m:d>
                        <m:dPr>
                          <m:ctrlPr>
                            <a:rPr lang="es-ES" b="0" i="1" smtClean="0">
                              <a:latin typeface="Cambria Math" panose="02040503050406030204" pitchFamily="18" charset="0"/>
                            </a:rPr>
                          </m:ctrlPr>
                        </m:dPr>
                        <m:e>
                          <m:r>
                            <a:rPr lang="es-ES" b="0" i="1" smtClean="0">
                              <a:latin typeface="Cambria Math"/>
                            </a:rPr>
                            <m:t>𝑥</m:t>
                          </m:r>
                          <m:r>
                            <a:rPr lang="es-ES" b="0" i="1" smtClean="0">
                              <a:latin typeface="Cambria Math"/>
                            </a:rPr>
                            <m:t>−0</m:t>
                          </m:r>
                        </m:e>
                      </m:d>
                      <m:acc>
                        <m:accPr>
                          <m:chr m:val="̂"/>
                          <m:ctrlPr>
                            <a:rPr lang="es-ES" b="0" i="1" smtClean="0">
                              <a:latin typeface="Cambria Math" panose="02040503050406030204" pitchFamily="18" charset="0"/>
                              <a:ea typeface="Cambria Math"/>
                            </a:rPr>
                          </m:ctrlPr>
                        </m:accPr>
                        <m:e>
                          <m:r>
                            <a:rPr lang="es-ES" b="0" i="1" smtClean="0">
                              <a:latin typeface="Cambria Math"/>
                              <a:ea typeface="Cambria Math"/>
                            </a:rPr>
                            <m:t>𝑖</m:t>
                          </m:r>
                        </m:e>
                      </m:acc>
                      <m:r>
                        <a:rPr lang="es-ES" b="0" i="1" smtClean="0">
                          <a:latin typeface="Cambria Math"/>
                          <a:ea typeface="Cambria Math"/>
                        </a:rPr>
                        <m:t>+</m:t>
                      </m:r>
                      <m:d>
                        <m:dPr>
                          <m:ctrlPr>
                            <a:rPr lang="es-ES" b="0" i="1" smtClean="0">
                              <a:latin typeface="Cambria Math" panose="02040503050406030204" pitchFamily="18" charset="0"/>
                              <a:ea typeface="Cambria Math"/>
                            </a:rPr>
                          </m:ctrlPr>
                        </m:dPr>
                        <m:e>
                          <m:r>
                            <a:rPr lang="es-ES" b="0" i="1" smtClean="0">
                              <a:latin typeface="Cambria Math"/>
                              <a:ea typeface="Cambria Math"/>
                            </a:rPr>
                            <m:t>0−</m:t>
                          </m:r>
                          <m:r>
                            <a:rPr lang="es-ES" b="0" i="1" smtClean="0">
                              <a:latin typeface="Cambria Math"/>
                              <a:ea typeface="Cambria Math"/>
                            </a:rPr>
                            <m:t>𝑦</m:t>
                          </m:r>
                        </m:e>
                      </m:d>
                      <m:acc>
                        <m:accPr>
                          <m:chr m:val="̂"/>
                          <m:ctrlPr>
                            <a:rPr lang="es-ES" b="0" i="1" smtClean="0">
                              <a:latin typeface="Cambria Math" panose="02040503050406030204" pitchFamily="18" charset="0"/>
                              <a:ea typeface="Cambria Math"/>
                            </a:rPr>
                          </m:ctrlPr>
                        </m:accPr>
                        <m:e>
                          <m:r>
                            <a:rPr lang="es-ES" b="0" i="1" smtClean="0">
                              <a:latin typeface="Cambria Math"/>
                              <a:ea typeface="Cambria Math"/>
                            </a:rPr>
                            <m:t>𝑗</m:t>
                          </m:r>
                        </m:e>
                      </m:acc>
                      <m:r>
                        <a:rPr lang="es-ES" b="0" i="1" smtClean="0">
                          <a:latin typeface="Cambria Math"/>
                          <a:ea typeface="Cambria Math"/>
                        </a:rPr>
                        <m:t>=</m:t>
                      </m:r>
                      <m:r>
                        <a:rPr lang="es-ES" b="0" i="1" smtClean="0">
                          <a:latin typeface="Cambria Math"/>
                          <a:ea typeface="Cambria Math"/>
                        </a:rPr>
                        <m:t>𝑥</m:t>
                      </m:r>
                      <m:acc>
                        <m:accPr>
                          <m:chr m:val="̂"/>
                          <m:ctrlPr>
                            <a:rPr lang="es-ES" b="0" i="1" smtClean="0">
                              <a:latin typeface="Cambria Math" panose="02040503050406030204" pitchFamily="18" charset="0"/>
                              <a:ea typeface="Cambria Math"/>
                            </a:rPr>
                          </m:ctrlPr>
                        </m:accPr>
                        <m:e>
                          <m:r>
                            <a:rPr lang="es-ES" b="0" i="1" smtClean="0">
                              <a:latin typeface="Cambria Math"/>
                              <a:ea typeface="Cambria Math"/>
                            </a:rPr>
                            <m:t>𝑖</m:t>
                          </m:r>
                        </m:e>
                      </m:acc>
                      <m:r>
                        <a:rPr lang="es-ES" b="0" i="1" smtClean="0">
                          <a:latin typeface="Cambria Math"/>
                          <a:ea typeface="Cambria Math"/>
                        </a:rPr>
                        <m:t>−</m:t>
                      </m:r>
                      <m:r>
                        <a:rPr lang="es-ES" b="0" i="1" smtClean="0">
                          <a:latin typeface="Cambria Math"/>
                          <a:ea typeface="Cambria Math"/>
                        </a:rPr>
                        <m:t>𝑦</m:t>
                      </m:r>
                      <m:acc>
                        <m:accPr>
                          <m:chr m:val="̂"/>
                          <m:ctrlPr>
                            <a:rPr lang="es-ES" b="0" i="1" smtClean="0">
                              <a:latin typeface="Cambria Math" panose="02040503050406030204" pitchFamily="18" charset="0"/>
                              <a:ea typeface="Cambria Math"/>
                            </a:rPr>
                          </m:ctrlPr>
                        </m:accPr>
                        <m:e>
                          <m:r>
                            <a:rPr lang="es-ES" b="0" i="1" smtClean="0">
                              <a:latin typeface="Cambria Math"/>
                              <a:ea typeface="Cambria Math"/>
                            </a:rPr>
                            <m:t>𝑗</m:t>
                          </m:r>
                        </m:e>
                      </m:acc>
                    </m:oMath>
                  </m:oMathPara>
                </a14:m>
                <a:endParaRPr lang="es-ES" dirty="0"/>
              </a:p>
            </p:txBody>
          </p:sp>
        </mc:Choice>
        <mc:Fallback xmlns="">
          <p:sp>
            <p:nvSpPr>
              <p:cNvPr id="58" name="57 CuadroTexto"/>
              <p:cNvSpPr txBox="1">
                <a:spLocks noRot="1" noChangeAspect="1" noMove="1" noResize="1" noEditPoints="1" noAdjustHandles="1" noChangeArrowheads="1" noChangeShapeType="1" noTextEdit="1"/>
              </p:cNvSpPr>
              <p:nvPr/>
            </p:nvSpPr>
            <p:spPr>
              <a:xfrm>
                <a:off x="5207266" y="4168140"/>
                <a:ext cx="3695434" cy="369332"/>
              </a:xfrm>
              <a:prstGeom prst="rect">
                <a:avLst/>
              </a:prstGeom>
              <a:blipFill rotWithShape="1">
                <a:blip r:embed="rId11"/>
                <a:stretch>
                  <a:fillRect t="-21667" r="-5941" b="-833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9" name="58 CuadroTexto"/>
              <p:cNvSpPr txBox="1"/>
              <p:nvPr/>
            </p:nvSpPr>
            <p:spPr>
              <a:xfrm>
                <a:off x="4070350" y="4714240"/>
                <a:ext cx="4068743" cy="39074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𝑊</m:t>
                      </m:r>
                      <m:r>
                        <a:rPr lang="es-ES" b="0" i="1" smtClean="0">
                          <a:latin typeface="Cambria Math"/>
                        </a:rPr>
                        <m:t>=−</m:t>
                      </m:r>
                      <m:r>
                        <a:rPr lang="es-ES" i="1">
                          <a:latin typeface="Cambria Math"/>
                        </a:rPr>
                        <m:t>𝑚𝑔</m:t>
                      </m:r>
                      <m:acc>
                        <m:accPr>
                          <m:chr m:val="̂"/>
                          <m:ctrlPr>
                            <a:rPr lang="es-ES" i="1">
                              <a:latin typeface="Cambria Math" panose="02040503050406030204" pitchFamily="18" charset="0"/>
                            </a:rPr>
                          </m:ctrlPr>
                        </m:accPr>
                        <m:e>
                          <m:r>
                            <a:rPr lang="es-ES" i="1">
                              <a:latin typeface="Cambria Math"/>
                            </a:rPr>
                            <m:t>𝑗</m:t>
                          </m:r>
                        </m:e>
                      </m:acc>
                      <m:r>
                        <a:rPr lang="es-ES" b="0" i="1" smtClean="0">
                          <a:latin typeface="Cambria Math"/>
                        </a:rPr>
                        <m:t>·</m:t>
                      </m:r>
                      <m:d>
                        <m:dPr>
                          <m:ctrlPr>
                            <a:rPr lang="es-ES" b="0" i="1" smtClean="0">
                              <a:latin typeface="Cambria Math" panose="02040503050406030204" pitchFamily="18" charset="0"/>
                            </a:rPr>
                          </m:ctrlPr>
                        </m:dPr>
                        <m:e>
                          <m:r>
                            <a:rPr lang="es-ES" i="1">
                              <a:latin typeface="Cambria Math"/>
                              <a:ea typeface="Cambria Math"/>
                            </a:rPr>
                            <m:t>𝑥</m:t>
                          </m:r>
                          <m:acc>
                            <m:accPr>
                              <m:chr m:val="̂"/>
                              <m:ctrlPr>
                                <a:rPr lang="es-ES" i="1">
                                  <a:latin typeface="Cambria Math" panose="02040503050406030204" pitchFamily="18" charset="0"/>
                                  <a:ea typeface="Cambria Math"/>
                                </a:rPr>
                              </m:ctrlPr>
                            </m:accPr>
                            <m:e>
                              <m:r>
                                <a:rPr lang="es-ES" i="1">
                                  <a:latin typeface="Cambria Math"/>
                                  <a:ea typeface="Cambria Math"/>
                                </a:rPr>
                                <m:t>𝑖</m:t>
                              </m:r>
                            </m:e>
                          </m:acc>
                          <m:r>
                            <a:rPr lang="es-ES" i="1">
                              <a:latin typeface="Cambria Math"/>
                              <a:ea typeface="Cambria Math"/>
                            </a:rPr>
                            <m:t>−</m:t>
                          </m:r>
                          <m:r>
                            <a:rPr lang="es-ES" i="1">
                              <a:latin typeface="Cambria Math"/>
                              <a:ea typeface="Cambria Math"/>
                            </a:rPr>
                            <m:t>𝑦</m:t>
                          </m:r>
                          <m:acc>
                            <m:accPr>
                              <m:chr m:val="̂"/>
                              <m:ctrlPr>
                                <a:rPr lang="es-ES" i="1">
                                  <a:latin typeface="Cambria Math" panose="02040503050406030204" pitchFamily="18" charset="0"/>
                                  <a:ea typeface="Cambria Math"/>
                                </a:rPr>
                              </m:ctrlPr>
                            </m:accPr>
                            <m:e>
                              <m:r>
                                <a:rPr lang="es-ES" i="1">
                                  <a:latin typeface="Cambria Math"/>
                                  <a:ea typeface="Cambria Math"/>
                                </a:rPr>
                                <m:t>𝑗</m:t>
                              </m:r>
                            </m:e>
                          </m:acc>
                        </m:e>
                      </m:d>
                      <m:r>
                        <a:rPr lang="es-ES" b="0" i="1" smtClean="0">
                          <a:latin typeface="Cambria Math"/>
                          <a:ea typeface="Cambria Math"/>
                        </a:rPr>
                        <m:t>=</m:t>
                      </m:r>
                      <m:r>
                        <a:rPr lang="es-ES" b="0" i="1" smtClean="0">
                          <a:latin typeface="Cambria Math"/>
                          <a:ea typeface="Cambria Math"/>
                        </a:rPr>
                        <m:t>𝑚𝑔𝑦</m:t>
                      </m:r>
                      <m:r>
                        <a:rPr lang="es-ES" b="0" i="1" smtClean="0">
                          <a:latin typeface="Cambria Math"/>
                          <a:ea typeface="Cambria Math"/>
                        </a:rPr>
                        <m:t>=−∆</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𝐸</m:t>
                          </m:r>
                        </m:e>
                        <m:sub>
                          <m:r>
                            <a:rPr lang="es-ES" b="0" i="1" smtClean="0">
                              <a:latin typeface="Cambria Math"/>
                              <a:ea typeface="Cambria Math"/>
                            </a:rPr>
                            <m:t>𝑝</m:t>
                          </m:r>
                        </m:sub>
                      </m:sSub>
                    </m:oMath>
                  </m:oMathPara>
                </a14:m>
                <a:endParaRPr lang="es-ES" dirty="0"/>
              </a:p>
            </p:txBody>
          </p:sp>
        </mc:Choice>
        <mc:Fallback xmlns="">
          <p:sp>
            <p:nvSpPr>
              <p:cNvPr id="59" name="58 CuadroTexto"/>
              <p:cNvSpPr txBox="1">
                <a:spLocks noRot="1" noChangeAspect="1" noMove="1" noResize="1" noEditPoints="1" noAdjustHandles="1" noChangeArrowheads="1" noChangeShapeType="1" noTextEdit="1"/>
              </p:cNvSpPr>
              <p:nvPr/>
            </p:nvSpPr>
            <p:spPr>
              <a:xfrm>
                <a:off x="4070350" y="4714240"/>
                <a:ext cx="4068743" cy="390748"/>
              </a:xfrm>
              <a:prstGeom prst="rect">
                <a:avLst/>
              </a:prstGeom>
              <a:blipFill rotWithShape="1">
                <a:blip r:embed="rId12"/>
                <a:stretch>
                  <a:fillRect t="-4688" b="-3125"/>
                </a:stretch>
              </a:blipFill>
            </p:spPr>
            <p:txBody>
              <a:bodyPr/>
              <a:lstStyle/>
              <a:p>
                <a:r>
                  <a:rPr lang="es-ES">
                    <a:noFill/>
                  </a:rPr>
                  <a:t> </a:t>
                </a:r>
              </a:p>
            </p:txBody>
          </p:sp>
        </mc:Fallback>
      </mc:AlternateContent>
      <p:sp>
        <p:nvSpPr>
          <p:cNvPr id="56" name="55 CuadroTexto"/>
          <p:cNvSpPr txBox="1"/>
          <p:nvPr/>
        </p:nvSpPr>
        <p:spPr>
          <a:xfrm>
            <a:off x="3784600" y="5270500"/>
            <a:ext cx="4953000" cy="923330"/>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El trabajo realizado por las fuerzas conservativas </a:t>
            </a:r>
            <a:r>
              <a:rPr lang="es-ES" b="1" dirty="0" smtClean="0">
                <a:effectLst>
                  <a:outerShdw blurRad="38100" dist="38100" dir="2700000" algn="tl">
                    <a:srgbClr val="000000">
                      <a:alpha val="43137"/>
                    </a:srgbClr>
                  </a:outerShdw>
                </a:effectLst>
              </a:rPr>
              <a:t>solo depende de la posición inicial y final </a:t>
            </a:r>
            <a:r>
              <a:rPr lang="es-ES" dirty="0" smtClean="0"/>
              <a:t>y no del camino seguido.</a:t>
            </a:r>
            <a:endParaRPr lang="es-ES" dirty="0"/>
          </a:p>
        </p:txBody>
      </p:sp>
    </p:spTree>
    <p:extLst>
      <p:ext uri="{BB962C8B-B14F-4D97-AF65-F5344CB8AC3E}">
        <p14:creationId xmlns:p14="http://schemas.microsoft.com/office/powerpoint/2010/main" val="345231975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100000" fill="hold" nodeType="clickEffect">
                                  <p:stCondLst>
                                    <p:cond delay="0"/>
                                  </p:stCondLst>
                                  <p:childTnLst>
                                    <p:animMotion origin="layout" path="M 3.61111E-6 -3.7037E-6 C 0.01111 0.0007 0.02222 0.0007 0.03333 0.00186 C 0.04774 0.00324 0.06302 0.01852 0.07639 0.02454 C 0.07777 0.02686 0.07899 0.02917 0.08055 0.03056 C 0.08177 0.03172 0.0835 0.03125 0.08472 0.03241 C 0.08611 0.0338 0.08628 0.03658 0.0875 0.03797 C 0.08993 0.04144 0.09305 0.04329 0.09583 0.04584 C 0.09722 0.04699 0.1 0.04954 0.1 0.04977 C 0.10486 0.05973 0.11215 0.06806 0.11944 0.07454 C 0.12291 0.08889 0.11788 0.07176 0.125 0.08426 C 0.12586 0.08588 0.12569 0.08797 0.12639 0.09028 C 0.12708 0.09236 0.12812 0.09422 0.12916 0.09584 C 0.13229 0.10093 0.1342 0.10093 0.13611 0.10741 C 0.13975 0.11875 0.14253 0.13311 0.15 0.13982 C 0.15694 0.16875 0.16319 0.19769 0.16944 0.22639 C 0.17152 0.23611 0.17413 0.24584 0.17639 0.2551 C 0.17725 0.25926 0.1783 0.26297 0.17916 0.26667 C 0.17968 0.26852 0.18055 0.27269 0.18055 0.27292 C 0.18142 0.28496 0.18333 0.29699 0.18333 0.30926 " pathEditMode="relative" rAng="0" ptsTypes="ffffffffffffffffffA">
                                      <p:cBhvr>
                                        <p:cTn id="6" dur="1000" fill="hold"/>
                                        <p:tgtEl>
                                          <p:spTgt spid="22"/>
                                        </p:tgtEl>
                                        <p:attrNameLst>
                                          <p:attrName>ppt_x</p:attrName>
                                          <p:attrName>ppt_y</p:attrName>
                                        </p:attrNameLst>
                                      </p:cBhvr>
                                      <p:rCtr x="9167" y="15463"/>
                                    </p:animMotion>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0" presetClass="exit" presetSubtype="0" fill="hold" nodeType="withEffect">
                                  <p:stCondLst>
                                    <p:cond delay="0"/>
                                  </p:stCondLst>
                                  <p:childTnLst>
                                    <p:animEffect transition="out" filter="fade">
                                      <p:cBhvr>
                                        <p:cTn id="10" dur="500"/>
                                        <p:tgtEl>
                                          <p:spTgt spid="28"/>
                                        </p:tgtEl>
                                      </p:cBhvr>
                                    </p:animEffect>
                                    <p:set>
                                      <p:cBhvr>
                                        <p:cTn id="11" dur="1" fill="hold">
                                          <p:stCondLst>
                                            <p:cond delay="499"/>
                                          </p:stCondLst>
                                        </p:cTn>
                                        <p:tgtEl>
                                          <p:spTgt spid="28"/>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51"/>
                                        </p:tgtEl>
                                        <p:attrNameLst>
                                          <p:attrName>style.visibility</p:attrName>
                                        </p:attrNameLst>
                                      </p:cBhvr>
                                      <p:to>
                                        <p:strVal val="visible"/>
                                      </p:to>
                                    </p:set>
                                    <p:animEffect transition="in" filter="fade">
                                      <p:cBhvr>
                                        <p:cTn id="16" dur="500"/>
                                        <p:tgtEl>
                                          <p:spTgt spid="51"/>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3"/>
                                        </p:tgtEl>
                                        <p:attrNameLst>
                                          <p:attrName>style.visibility</p:attrName>
                                        </p:attrNameLst>
                                      </p:cBhvr>
                                      <p:to>
                                        <p:strVal val="visible"/>
                                      </p:to>
                                    </p:set>
                                    <p:animEffect transition="in" filter="fade">
                                      <p:cBhvr>
                                        <p:cTn id="21" dur="1000"/>
                                        <p:tgtEl>
                                          <p:spTgt spid="53"/>
                                        </p:tgtEl>
                                      </p:cBhvr>
                                    </p:animEffect>
                                    <p:anim calcmode="lin" valueType="num">
                                      <p:cBhvr>
                                        <p:cTn id="22" dur="1000" fill="hold"/>
                                        <p:tgtEl>
                                          <p:spTgt spid="53"/>
                                        </p:tgtEl>
                                        <p:attrNameLst>
                                          <p:attrName>ppt_x</p:attrName>
                                        </p:attrNameLst>
                                      </p:cBhvr>
                                      <p:tavLst>
                                        <p:tav tm="0">
                                          <p:val>
                                            <p:strVal val="#ppt_x"/>
                                          </p:val>
                                        </p:tav>
                                        <p:tav tm="100000">
                                          <p:val>
                                            <p:strVal val="#ppt_x"/>
                                          </p:val>
                                        </p:tav>
                                      </p:tavLst>
                                    </p:anim>
                                    <p:anim calcmode="lin" valueType="num">
                                      <p:cBhvr>
                                        <p:cTn id="23"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54"/>
                                        </p:tgtEl>
                                        <p:attrNameLst>
                                          <p:attrName>style.visibility</p:attrName>
                                        </p:attrNameLst>
                                      </p:cBhvr>
                                      <p:to>
                                        <p:strVal val="visible"/>
                                      </p:to>
                                    </p:set>
                                    <p:anim calcmode="lin" valueType="num">
                                      <p:cBhvr>
                                        <p:cTn id="28" dur="500" fill="hold"/>
                                        <p:tgtEl>
                                          <p:spTgt spid="54"/>
                                        </p:tgtEl>
                                        <p:attrNameLst>
                                          <p:attrName>ppt_w</p:attrName>
                                        </p:attrNameLst>
                                      </p:cBhvr>
                                      <p:tavLst>
                                        <p:tav tm="0">
                                          <p:val>
                                            <p:fltVal val="0"/>
                                          </p:val>
                                        </p:tav>
                                        <p:tav tm="100000">
                                          <p:val>
                                            <p:strVal val="#ppt_w"/>
                                          </p:val>
                                        </p:tav>
                                      </p:tavLst>
                                    </p:anim>
                                    <p:anim calcmode="lin" valueType="num">
                                      <p:cBhvr>
                                        <p:cTn id="29" dur="500" fill="hold"/>
                                        <p:tgtEl>
                                          <p:spTgt spid="54"/>
                                        </p:tgtEl>
                                        <p:attrNameLst>
                                          <p:attrName>ppt_h</p:attrName>
                                        </p:attrNameLst>
                                      </p:cBhvr>
                                      <p:tavLst>
                                        <p:tav tm="0">
                                          <p:val>
                                            <p:fltVal val="0"/>
                                          </p:val>
                                        </p:tav>
                                        <p:tav tm="100000">
                                          <p:val>
                                            <p:strVal val="#ppt_h"/>
                                          </p:val>
                                        </p:tav>
                                      </p:tavLst>
                                    </p:anim>
                                    <p:animEffect transition="in" filter="fade">
                                      <p:cBhvr>
                                        <p:cTn id="30" dur="500"/>
                                        <p:tgtEl>
                                          <p:spTgt spid="54"/>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fade">
                                      <p:cBhvr>
                                        <p:cTn id="35" dur="500"/>
                                        <p:tgtEl>
                                          <p:spTgt spid="55"/>
                                        </p:tgtEl>
                                      </p:cBhvr>
                                    </p:animEffect>
                                  </p:childTnLst>
                                </p:cTn>
                              </p:par>
                            </p:childTnLst>
                          </p:cTn>
                        </p:par>
                      </p:childTnLst>
                    </p:cTn>
                  </p:par>
                  <p:par>
                    <p:cTn id="36" fill="hold">
                      <p:stCondLst>
                        <p:cond delay="indefinite"/>
                      </p:stCondLst>
                      <p:childTnLst>
                        <p:par>
                          <p:cTn id="37" fill="hold">
                            <p:stCondLst>
                              <p:cond delay="0"/>
                            </p:stCondLst>
                            <p:childTnLst>
                              <p:par>
                                <p:cTn id="38" presetID="31" presetClass="entr" presetSubtype="0" fill="hold" grpId="0" nodeType="click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p:cTn id="40" dur="1000" fill="hold"/>
                                        <p:tgtEl>
                                          <p:spTgt spid="57"/>
                                        </p:tgtEl>
                                        <p:attrNameLst>
                                          <p:attrName>ppt_w</p:attrName>
                                        </p:attrNameLst>
                                      </p:cBhvr>
                                      <p:tavLst>
                                        <p:tav tm="0">
                                          <p:val>
                                            <p:fltVal val="0"/>
                                          </p:val>
                                        </p:tav>
                                        <p:tav tm="100000">
                                          <p:val>
                                            <p:strVal val="#ppt_w"/>
                                          </p:val>
                                        </p:tav>
                                      </p:tavLst>
                                    </p:anim>
                                    <p:anim calcmode="lin" valueType="num">
                                      <p:cBhvr>
                                        <p:cTn id="41" dur="1000" fill="hold"/>
                                        <p:tgtEl>
                                          <p:spTgt spid="57"/>
                                        </p:tgtEl>
                                        <p:attrNameLst>
                                          <p:attrName>ppt_h</p:attrName>
                                        </p:attrNameLst>
                                      </p:cBhvr>
                                      <p:tavLst>
                                        <p:tav tm="0">
                                          <p:val>
                                            <p:fltVal val="0"/>
                                          </p:val>
                                        </p:tav>
                                        <p:tav tm="100000">
                                          <p:val>
                                            <p:strVal val="#ppt_h"/>
                                          </p:val>
                                        </p:tav>
                                      </p:tavLst>
                                    </p:anim>
                                    <p:anim calcmode="lin" valueType="num">
                                      <p:cBhvr>
                                        <p:cTn id="42" dur="1000" fill="hold"/>
                                        <p:tgtEl>
                                          <p:spTgt spid="57"/>
                                        </p:tgtEl>
                                        <p:attrNameLst>
                                          <p:attrName>style.rotation</p:attrName>
                                        </p:attrNameLst>
                                      </p:cBhvr>
                                      <p:tavLst>
                                        <p:tav tm="0">
                                          <p:val>
                                            <p:fltVal val="90"/>
                                          </p:val>
                                        </p:tav>
                                        <p:tav tm="100000">
                                          <p:val>
                                            <p:fltVal val="0"/>
                                          </p:val>
                                        </p:tav>
                                      </p:tavLst>
                                    </p:anim>
                                    <p:animEffect transition="in" filter="fade">
                                      <p:cBhvr>
                                        <p:cTn id="43" dur="1000"/>
                                        <p:tgtEl>
                                          <p:spTgt spid="57"/>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58"/>
                                        </p:tgtEl>
                                        <p:attrNameLst>
                                          <p:attrName>style.visibility</p:attrName>
                                        </p:attrNameLst>
                                      </p:cBhvr>
                                      <p:to>
                                        <p:strVal val="visible"/>
                                      </p:to>
                                    </p:set>
                                    <p:anim calcmode="lin" valueType="num">
                                      <p:cBhvr>
                                        <p:cTn id="48" dur="500" fill="hold"/>
                                        <p:tgtEl>
                                          <p:spTgt spid="58"/>
                                        </p:tgtEl>
                                        <p:attrNameLst>
                                          <p:attrName>ppt_w</p:attrName>
                                        </p:attrNameLst>
                                      </p:cBhvr>
                                      <p:tavLst>
                                        <p:tav tm="0">
                                          <p:val>
                                            <p:fltVal val="0"/>
                                          </p:val>
                                        </p:tav>
                                        <p:tav tm="100000">
                                          <p:val>
                                            <p:strVal val="#ppt_w"/>
                                          </p:val>
                                        </p:tav>
                                      </p:tavLst>
                                    </p:anim>
                                    <p:anim calcmode="lin" valueType="num">
                                      <p:cBhvr>
                                        <p:cTn id="49" dur="500" fill="hold"/>
                                        <p:tgtEl>
                                          <p:spTgt spid="58"/>
                                        </p:tgtEl>
                                        <p:attrNameLst>
                                          <p:attrName>ppt_h</p:attrName>
                                        </p:attrNameLst>
                                      </p:cBhvr>
                                      <p:tavLst>
                                        <p:tav tm="0">
                                          <p:val>
                                            <p:fltVal val="0"/>
                                          </p:val>
                                        </p:tav>
                                        <p:tav tm="100000">
                                          <p:val>
                                            <p:strVal val="#ppt_h"/>
                                          </p:val>
                                        </p:tav>
                                      </p:tavLst>
                                    </p:anim>
                                    <p:animEffect transition="in" filter="fade">
                                      <p:cBhvr>
                                        <p:cTn id="50" dur="500"/>
                                        <p:tgtEl>
                                          <p:spTgt spid="58"/>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59"/>
                                        </p:tgtEl>
                                        <p:attrNameLst>
                                          <p:attrName>style.visibility</p:attrName>
                                        </p:attrNameLst>
                                      </p:cBhvr>
                                      <p:to>
                                        <p:strVal val="visible"/>
                                      </p:to>
                                    </p:set>
                                    <p:animEffect transition="in" filter="fade">
                                      <p:cBhvr>
                                        <p:cTn id="55" dur="500"/>
                                        <p:tgtEl>
                                          <p:spTgt spid="59"/>
                                        </p:tgtEl>
                                      </p:cBhvr>
                                    </p:animEffect>
                                  </p:childTnLst>
                                </p:cTn>
                              </p:par>
                            </p:childTnLst>
                          </p:cTn>
                        </p:par>
                      </p:childTnLst>
                    </p:cTn>
                  </p:par>
                  <p:par>
                    <p:cTn id="56" fill="hold">
                      <p:stCondLst>
                        <p:cond delay="indefinite"/>
                      </p:stCondLst>
                      <p:childTnLst>
                        <p:par>
                          <p:cTn id="57" fill="hold">
                            <p:stCondLst>
                              <p:cond delay="0"/>
                            </p:stCondLst>
                            <p:childTnLst>
                              <p:par>
                                <p:cTn id="58" presetID="45" presetClass="entr" presetSubtype="0" fill="hold" grpId="0" nodeType="clickEffect">
                                  <p:stCondLst>
                                    <p:cond delay="0"/>
                                  </p:stCondLst>
                                  <p:childTnLst>
                                    <p:set>
                                      <p:cBhvr>
                                        <p:cTn id="59" dur="1" fill="hold">
                                          <p:stCondLst>
                                            <p:cond delay="0"/>
                                          </p:stCondLst>
                                        </p:cTn>
                                        <p:tgtEl>
                                          <p:spTgt spid="56"/>
                                        </p:tgtEl>
                                        <p:attrNameLst>
                                          <p:attrName>style.visibility</p:attrName>
                                        </p:attrNameLst>
                                      </p:cBhvr>
                                      <p:to>
                                        <p:strVal val="visible"/>
                                      </p:to>
                                    </p:set>
                                    <p:animEffect transition="in" filter="fade">
                                      <p:cBhvr>
                                        <p:cTn id="60" dur="2000"/>
                                        <p:tgtEl>
                                          <p:spTgt spid="56"/>
                                        </p:tgtEl>
                                      </p:cBhvr>
                                    </p:animEffect>
                                    <p:anim calcmode="lin" valueType="num">
                                      <p:cBhvr>
                                        <p:cTn id="61" dur="2000" fill="hold"/>
                                        <p:tgtEl>
                                          <p:spTgt spid="56"/>
                                        </p:tgtEl>
                                        <p:attrNameLst>
                                          <p:attrName>ppt_w</p:attrName>
                                        </p:attrNameLst>
                                      </p:cBhvr>
                                      <p:tavLst>
                                        <p:tav tm="0" fmla="#ppt_w*sin(2.5*pi*$)">
                                          <p:val>
                                            <p:fltVal val="0"/>
                                          </p:val>
                                        </p:tav>
                                        <p:tav tm="100000">
                                          <p:val>
                                            <p:fltVal val="1"/>
                                          </p:val>
                                        </p:tav>
                                      </p:tavLst>
                                    </p:anim>
                                    <p:anim calcmode="lin" valueType="num">
                                      <p:cBhvr>
                                        <p:cTn id="62" dur="2000" fill="hold"/>
                                        <p:tgtEl>
                                          <p:spTgt spid="5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animBg="1"/>
      <p:bldP spid="57" grpId="0"/>
      <p:bldP spid="58" grpId="0"/>
      <p:bldP spid="59" grpId="0"/>
      <p:bldP spid="56"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5</a:t>
            </a:r>
            <a:r>
              <a:rPr lang="es-ES" b="1" dirty="0" smtClean="0">
                <a:solidFill>
                  <a:srgbClr val="C00000"/>
                </a:solidFill>
                <a:latin typeface="+mj-lt"/>
              </a:rPr>
              <a:t> Fuerzas conservativas. Conservación de la </a:t>
            </a:r>
            <a:r>
              <a:rPr lang="es-ES" b="1" dirty="0" err="1" smtClean="0">
                <a:solidFill>
                  <a:srgbClr val="C00000"/>
                </a:solidFill>
                <a:latin typeface="+mj-lt"/>
              </a:rPr>
              <a:t>E</a:t>
            </a:r>
            <a:r>
              <a:rPr lang="es-ES" b="1" baseline="-25000" dirty="0" err="1" smtClean="0">
                <a:solidFill>
                  <a:srgbClr val="C00000"/>
                </a:solidFill>
                <a:latin typeface="+mj-lt"/>
              </a:rPr>
              <a:t>m</a:t>
            </a:r>
            <a:endParaRPr lang="es-ES" b="1" baseline="-25000"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29</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XIV. TRABAJO Y ENERGÍA MECÁNICA</a:t>
            </a:r>
            <a:endParaRPr lang="es-ES" b="1" dirty="0">
              <a:solidFill>
                <a:schemeClr val="accent1">
                  <a:lumMod val="75000"/>
                </a:schemeClr>
              </a:solidFill>
            </a:endParaRPr>
          </a:p>
        </p:txBody>
      </p:sp>
      <p:sp>
        <p:nvSpPr>
          <p:cNvPr id="29" name="28 CuadroTexto"/>
          <p:cNvSpPr txBox="1"/>
          <p:nvPr/>
        </p:nvSpPr>
        <p:spPr>
          <a:xfrm>
            <a:off x="381000" y="863600"/>
            <a:ext cx="4991100" cy="369332"/>
          </a:xfrm>
          <a:prstGeom prst="rect">
            <a:avLst/>
          </a:prstGeom>
          <a:noFill/>
        </p:spPr>
        <p:txBody>
          <a:bodyPr wrap="square" rtlCol="0">
            <a:spAutoFit/>
          </a:bodyPr>
          <a:lstStyle/>
          <a:p>
            <a:r>
              <a:rPr lang="es-ES" b="1" dirty="0" smtClean="0">
                <a:solidFill>
                  <a:srgbClr val="C00000"/>
                </a:solidFill>
              </a:rPr>
              <a:t>5.2. </a:t>
            </a:r>
            <a:r>
              <a:rPr lang="es-ES" b="1" dirty="0" smtClean="0">
                <a:solidFill>
                  <a:srgbClr val="00B050"/>
                </a:solidFill>
              </a:rPr>
              <a:t>Conservación de la energía mecánica</a:t>
            </a:r>
            <a:endParaRPr lang="es-ES" b="1" dirty="0">
              <a:solidFill>
                <a:srgbClr val="00B050"/>
              </a:solidFill>
            </a:endParaRPr>
          </a:p>
        </p:txBody>
      </p:sp>
      <p:sp>
        <p:nvSpPr>
          <p:cNvPr id="2" name="1 CuadroTexto"/>
          <p:cNvSpPr txBox="1"/>
          <p:nvPr/>
        </p:nvSpPr>
        <p:spPr>
          <a:xfrm>
            <a:off x="495300" y="1384300"/>
            <a:ext cx="8115300" cy="4524315"/>
          </a:xfrm>
          <a:prstGeom prst="rect">
            <a:avLst/>
          </a:prstGeom>
          <a:noFill/>
        </p:spPr>
        <p:txBody>
          <a:bodyPr wrap="square" rtlCol="0">
            <a:spAutoFit/>
          </a:bodyPr>
          <a:lstStyle/>
          <a:p>
            <a:pPr marL="355600" indent="-355600" algn="just">
              <a:buFont typeface="Wingdings" pitchFamily="2" charset="2"/>
              <a:buChar char="F"/>
            </a:pPr>
            <a:r>
              <a:rPr lang="es-ES" dirty="0" smtClean="0">
                <a:sym typeface="Wingdings"/>
              </a:rPr>
              <a:t>Sobre un sistema pueden actuar fuerzas conservativas y fuerzas no conservativas.</a:t>
            </a:r>
          </a:p>
          <a:p>
            <a:pPr marL="355600" indent="-355600" algn="just">
              <a:buFont typeface="Wingdings" pitchFamily="2" charset="2"/>
              <a:buChar char="F"/>
            </a:pPr>
            <a:endParaRPr lang="es-ES" dirty="0">
              <a:sym typeface="Wingdings"/>
            </a:endParaRPr>
          </a:p>
          <a:p>
            <a:pPr marL="355600" indent="-355600" algn="just">
              <a:buFont typeface="Wingdings" pitchFamily="2" charset="2"/>
              <a:buChar char="F"/>
            </a:pPr>
            <a:r>
              <a:rPr lang="es-ES" dirty="0" smtClean="0">
                <a:sym typeface="Wingdings"/>
              </a:rPr>
              <a:t>Según el teorema de las “fuerzas vivas”, el trabajo desarrollado por todas las fuerzas se invierte en una variación de la energía cinética:</a:t>
            </a:r>
          </a:p>
          <a:p>
            <a:pPr marL="355600" indent="-355600" algn="just">
              <a:buFont typeface="Wingdings" pitchFamily="2" charset="2"/>
              <a:buChar char="F"/>
            </a:pPr>
            <a:endParaRPr lang="es-ES" dirty="0">
              <a:sym typeface="Wingdings"/>
            </a:endParaRPr>
          </a:p>
          <a:p>
            <a:pPr marL="355600" indent="-355600" algn="just">
              <a:buFont typeface="Wingdings" pitchFamily="2" charset="2"/>
              <a:buChar char="F"/>
            </a:pPr>
            <a:endParaRPr lang="es-ES" dirty="0" smtClean="0">
              <a:sym typeface="Wingdings"/>
            </a:endParaRPr>
          </a:p>
          <a:p>
            <a:pPr marL="355600" indent="-355600" algn="just">
              <a:buFont typeface="Wingdings" pitchFamily="2" charset="2"/>
              <a:buChar char="F"/>
            </a:pPr>
            <a:r>
              <a:rPr lang="es-ES" dirty="0" smtClean="0">
                <a:sym typeface="Wingdings"/>
              </a:rPr>
              <a:t>Al ser el trabajo una magnitud escalar, podemos escribir:</a:t>
            </a:r>
          </a:p>
          <a:p>
            <a:pPr marL="355600" indent="-355600" algn="just">
              <a:buFont typeface="Wingdings" pitchFamily="2" charset="2"/>
              <a:buChar char="F"/>
            </a:pPr>
            <a:endParaRPr lang="es-ES" dirty="0">
              <a:sym typeface="Wingdings"/>
            </a:endParaRPr>
          </a:p>
          <a:p>
            <a:pPr marL="355600" indent="-355600" algn="just">
              <a:buFont typeface="Wingdings" pitchFamily="2" charset="2"/>
              <a:buChar char="F"/>
            </a:pPr>
            <a:endParaRPr lang="es-ES" dirty="0" smtClean="0">
              <a:sym typeface="Wingdings"/>
            </a:endParaRPr>
          </a:p>
          <a:p>
            <a:pPr marL="355600" indent="-355600" algn="just">
              <a:buFont typeface="Wingdings" pitchFamily="2" charset="2"/>
              <a:buChar char="F"/>
            </a:pPr>
            <a:r>
              <a:rPr lang="es-ES" dirty="0" smtClean="0">
                <a:sym typeface="Wingdings"/>
              </a:rPr>
              <a:t>Teniendo en cuenta que el trabajo de las fuerzas conservativas se invierte en una variación negativa de la energía potencial:</a:t>
            </a:r>
          </a:p>
          <a:p>
            <a:pPr marL="355600" indent="-355600" algn="just">
              <a:buFont typeface="Wingdings" pitchFamily="2" charset="2"/>
              <a:buChar char="F"/>
            </a:pPr>
            <a:endParaRPr lang="es-ES" dirty="0">
              <a:sym typeface="Wingdings"/>
            </a:endParaRPr>
          </a:p>
          <a:p>
            <a:pPr marL="355600" indent="-355600" algn="just">
              <a:buFont typeface="Wingdings" pitchFamily="2" charset="2"/>
              <a:buChar char="F"/>
            </a:pPr>
            <a:endParaRPr lang="es-ES" dirty="0" smtClean="0">
              <a:sym typeface="Wingdings"/>
            </a:endParaRPr>
          </a:p>
          <a:p>
            <a:pPr marL="355600" indent="-355600" algn="just">
              <a:buFont typeface="Wingdings" pitchFamily="2" charset="2"/>
              <a:buChar char="F"/>
            </a:pPr>
            <a:r>
              <a:rPr lang="es-ES" b="1" dirty="0" smtClean="0">
                <a:effectLst>
                  <a:outerShdw blurRad="38100" dist="38100" dir="2700000" algn="tl">
                    <a:srgbClr val="000000">
                      <a:alpha val="43137"/>
                    </a:srgbClr>
                  </a:outerShdw>
                </a:effectLst>
                <a:sym typeface="Wingdings"/>
              </a:rPr>
              <a:t>Si las únicas fuerzas que actúan son conservativas, la energía mecánica permanece constante</a:t>
            </a:r>
            <a:r>
              <a:rPr lang="es-ES" dirty="0" smtClean="0">
                <a:sym typeface="Wingdings"/>
              </a:rPr>
              <a:t>:</a:t>
            </a:r>
            <a:endParaRPr lang="es-ES" dirty="0"/>
          </a:p>
        </p:txBody>
      </p:sp>
      <mc:AlternateContent xmlns:mc="http://schemas.openxmlformats.org/markup-compatibility/2006" xmlns:a14="http://schemas.microsoft.com/office/drawing/2010/main">
        <mc:Choice Requires="a14">
          <p:sp>
            <p:nvSpPr>
              <p:cNvPr id="3" name="2 CuadroTexto"/>
              <p:cNvSpPr txBox="1"/>
              <p:nvPr/>
            </p:nvSpPr>
            <p:spPr>
              <a:xfrm>
                <a:off x="3956050" y="2898140"/>
                <a:ext cx="116807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𝑊</m:t>
                      </m:r>
                      <m:r>
                        <a:rPr lang="es-ES" b="0" i="1" smtClean="0">
                          <a:latin typeface="Cambria Math"/>
                        </a:rPr>
                        <m:t>=∆</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𝐸</m:t>
                          </m:r>
                        </m:e>
                        <m:sub>
                          <m:r>
                            <a:rPr lang="es-ES" b="0" i="1" smtClean="0">
                              <a:latin typeface="Cambria Math"/>
                              <a:ea typeface="Cambria Math"/>
                            </a:rPr>
                            <m:t>𝐶</m:t>
                          </m:r>
                        </m:sub>
                      </m:sSub>
                    </m:oMath>
                  </m:oMathPara>
                </a14:m>
                <a:endParaRPr lang="es-ES" dirty="0"/>
              </a:p>
            </p:txBody>
          </p:sp>
        </mc:Choice>
        <mc:Fallback xmlns="">
          <p:sp>
            <p:nvSpPr>
              <p:cNvPr id="3" name="2 CuadroTexto"/>
              <p:cNvSpPr txBox="1">
                <a:spLocks noRot="1" noChangeAspect="1" noMove="1" noResize="1" noEditPoints="1" noAdjustHandles="1" noChangeArrowheads="1" noChangeShapeType="1" noTextEdit="1"/>
              </p:cNvSpPr>
              <p:nvPr/>
            </p:nvSpPr>
            <p:spPr>
              <a:xfrm>
                <a:off x="3956050" y="2898140"/>
                <a:ext cx="1168077" cy="369332"/>
              </a:xfrm>
              <a:prstGeom prst="rect">
                <a:avLst/>
              </a:prstGeom>
              <a:blipFill rotWithShape="1">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8" name="7 CuadroTexto"/>
              <p:cNvSpPr txBox="1"/>
              <p:nvPr/>
            </p:nvSpPr>
            <p:spPr>
              <a:xfrm>
                <a:off x="3473450" y="3723640"/>
                <a:ext cx="248875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𝑊</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𝑊</m:t>
                          </m:r>
                        </m:e>
                        <m:sub>
                          <m:r>
                            <a:rPr lang="es-ES" b="0" i="1" smtClean="0">
                              <a:latin typeface="Cambria Math"/>
                            </a:rPr>
                            <m:t>𝐶</m:t>
                          </m:r>
                        </m:sub>
                      </m:sSub>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𝑊</m:t>
                          </m:r>
                        </m:e>
                        <m:sub>
                          <m:r>
                            <a:rPr lang="es-ES" b="0" i="1" smtClean="0">
                              <a:latin typeface="Cambria Math"/>
                            </a:rPr>
                            <m:t>𝑁𝐶</m:t>
                          </m:r>
                        </m:sub>
                      </m:sSub>
                      <m:r>
                        <a:rPr lang="es-ES" b="0" i="1" smtClean="0">
                          <a:latin typeface="Cambria Math"/>
                        </a:rPr>
                        <m:t>=</m:t>
                      </m:r>
                      <m:r>
                        <a:rPr lang="es-ES" b="0" i="1" smtClean="0">
                          <a:latin typeface="Cambria Math"/>
                          <a:ea typeface="Cambria Math"/>
                        </a:rPr>
                        <m:t>∆</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𝐸</m:t>
                          </m:r>
                        </m:e>
                        <m:sub>
                          <m:r>
                            <a:rPr lang="es-ES" b="0" i="1" smtClean="0">
                              <a:latin typeface="Cambria Math"/>
                              <a:ea typeface="Cambria Math"/>
                            </a:rPr>
                            <m:t>𝐶</m:t>
                          </m:r>
                        </m:sub>
                      </m:sSub>
                    </m:oMath>
                  </m:oMathPara>
                </a14:m>
                <a:endParaRPr lang="es-ES" dirty="0"/>
              </a:p>
            </p:txBody>
          </p:sp>
        </mc:Choice>
        <mc:Fallback xmlns="">
          <p:sp>
            <p:nvSpPr>
              <p:cNvPr id="8" name="7 CuadroTexto"/>
              <p:cNvSpPr txBox="1">
                <a:spLocks noRot="1" noChangeAspect="1" noMove="1" noResize="1" noEditPoints="1" noAdjustHandles="1" noChangeArrowheads="1" noChangeShapeType="1" noTextEdit="1"/>
              </p:cNvSpPr>
              <p:nvPr/>
            </p:nvSpPr>
            <p:spPr>
              <a:xfrm>
                <a:off x="3473450" y="3723640"/>
                <a:ext cx="2488758" cy="369332"/>
              </a:xfrm>
              <a:prstGeom prst="rect">
                <a:avLst/>
              </a:prstGeom>
              <a:blipFill rotWithShape="1">
                <a:blip r:embed="rId4"/>
                <a:stretch>
                  <a:fillRect b="-166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0" name="9 CuadroTexto"/>
              <p:cNvSpPr txBox="1"/>
              <p:nvPr/>
            </p:nvSpPr>
            <p:spPr>
              <a:xfrm>
                <a:off x="1205785" y="4815840"/>
                <a:ext cx="2860014" cy="369332"/>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s-ES" b="0" i="1" smtClean="0">
                          <a:latin typeface="Cambria Math"/>
                        </a:rPr>
                        <m:t>−</m:t>
                      </m:r>
                      <m:r>
                        <a:rPr lang="es-ES" b="0" i="1" smtClean="0">
                          <a:latin typeface="Cambria Math"/>
                          <a:ea typeface="Cambria Math"/>
                        </a:rPr>
                        <m:t>∆</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𝐸</m:t>
                          </m:r>
                        </m:e>
                        <m:sub>
                          <m:r>
                            <a:rPr lang="es-ES" b="0" i="1" smtClean="0">
                              <a:latin typeface="Cambria Math"/>
                              <a:ea typeface="Cambria Math"/>
                            </a:rPr>
                            <m:t>𝑃</m:t>
                          </m:r>
                        </m:sub>
                      </m:sSub>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𝑊</m:t>
                          </m:r>
                        </m:e>
                        <m:sub>
                          <m:r>
                            <a:rPr lang="es-ES" b="0" i="1" smtClean="0">
                              <a:latin typeface="Cambria Math"/>
                            </a:rPr>
                            <m:t>𝑁𝐶</m:t>
                          </m:r>
                        </m:sub>
                      </m:sSub>
                      <m:r>
                        <a:rPr lang="es-ES" b="0" i="1" smtClean="0">
                          <a:latin typeface="Cambria Math"/>
                        </a:rPr>
                        <m:t>=</m:t>
                      </m:r>
                      <m:r>
                        <a:rPr lang="es-ES" b="0" i="1" smtClean="0">
                          <a:latin typeface="Cambria Math"/>
                          <a:ea typeface="Cambria Math"/>
                        </a:rPr>
                        <m:t>∆</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𝐸</m:t>
                          </m:r>
                        </m:e>
                        <m:sub>
                          <m:r>
                            <a:rPr lang="es-ES" b="0" i="1" smtClean="0">
                              <a:latin typeface="Cambria Math"/>
                              <a:ea typeface="Cambria Math"/>
                            </a:rPr>
                            <m:t>𝐶</m:t>
                          </m:r>
                        </m:sub>
                      </m:sSub>
                      <m:r>
                        <a:rPr lang="es-ES" b="0" i="1" smtClean="0">
                          <a:latin typeface="Cambria Math"/>
                          <a:ea typeface="Cambria Math"/>
                        </a:rPr>
                        <m:t>      ⟹</m:t>
                      </m:r>
                    </m:oMath>
                  </m:oMathPara>
                </a14:m>
                <a:endParaRPr lang="es-ES" dirty="0"/>
              </a:p>
            </p:txBody>
          </p:sp>
        </mc:Choice>
        <mc:Fallback xmlns="">
          <p:sp>
            <p:nvSpPr>
              <p:cNvPr id="10" name="9 CuadroTexto"/>
              <p:cNvSpPr txBox="1">
                <a:spLocks noRot="1" noChangeAspect="1" noMove="1" noResize="1" noEditPoints="1" noAdjustHandles="1" noChangeArrowheads="1" noChangeShapeType="1" noTextEdit="1"/>
              </p:cNvSpPr>
              <p:nvPr/>
            </p:nvSpPr>
            <p:spPr>
              <a:xfrm>
                <a:off x="1205785" y="4815840"/>
                <a:ext cx="2860014" cy="369332"/>
              </a:xfrm>
              <a:prstGeom prst="rect">
                <a:avLst/>
              </a:prstGeom>
              <a:blipFill rotWithShape="1">
                <a:blip r:embed="rId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 name="3 Rectángulo"/>
              <p:cNvSpPr/>
              <p:nvPr/>
            </p:nvSpPr>
            <p:spPr>
              <a:xfrm>
                <a:off x="4166547" y="4819134"/>
                <a:ext cx="4270656"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i="1">
                              <a:latin typeface="Cambria Math"/>
                            </a:rPr>
                            <m:t>𝑊</m:t>
                          </m:r>
                        </m:e>
                        <m:sub>
                          <m:r>
                            <a:rPr lang="es-ES" i="1">
                              <a:latin typeface="Cambria Math"/>
                            </a:rPr>
                            <m:t>𝑁𝐶</m:t>
                          </m:r>
                        </m:sub>
                      </m:sSub>
                      <m:r>
                        <a:rPr lang="es-ES" b="0" i="1" smtClean="0">
                          <a:latin typeface="Cambria Math"/>
                        </a:rPr>
                        <m:t>=</m:t>
                      </m:r>
                      <m:r>
                        <a:rPr lang="es-ES" b="0" i="1" smtClean="0">
                          <a:latin typeface="Cambria Math"/>
                          <a:ea typeface="Cambria Math"/>
                        </a:rPr>
                        <m:t>∆</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𝐸</m:t>
                          </m:r>
                        </m:e>
                        <m:sub>
                          <m:r>
                            <a:rPr lang="es-ES" b="0" i="1" smtClean="0">
                              <a:latin typeface="Cambria Math"/>
                              <a:ea typeface="Cambria Math"/>
                            </a:rPr>
                            <m:t>𝐶</m:t>
                          </m:r>
                        </m:sub>
                      </m:sSub>
                      <m:r>
                        <a:rPr lang="es-ES" b="0" i="1" smtClean="0">
                          <a:latin typeface="Cambria Math"/>
                          <a:ea typeface="Cambria Math"/>
                        </a:rPr>
                        <m:t>+∆</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𝐸</m:t>
                          </m:r>
                        </m:e>
                        <m:sub>
                          <m:r>
                            <a:rPr lang="es-ES" b="0" i="1" smtClean="0">
                              <a:latin typeface="Cambria Math"/>
                              <a:ea typeface="Cambria Math"/>
                            </a:rPr>
                            <m:t>𝑃</m:t>
                          </m:r>
                        </m:sub>
                      </m:sSub>
                      <m:r>
                        <a:rPr lang="es-ES" b="0" i="1" smtClean="0">
                          <a:latin typeface="Cambria Math"/>
                          <a:ea typeface="Cambria Math"/>
                        </a:rPr>
                        <m:t>=∆</m:t>
                      </m:r>
                      <m:d>
                        <m:dPr>
                          <m:ctrlPr>
                            <a:rPr lang="es-ES" b="0" i="1" smtClean="0">
                              <a:latin typeface="Cambria Math" panose="02040503050406030204" pitchFamily="18" charset="0"/>
                              <a:ea typeface="Cambria Math"/>
                            </a:rPr>
                          </m:ctrlPr>
                        </m:dPr>
                        <m:e>
                          <m:sSub>
                            <m:sSubPr>
                              <m:ctrlPr>
                                <a:rPr lang="es-ES" b="0" i="1" smtClean="0">
                                  <a:latin typeface="Cambria Math" panose="02040503050406030204" pitchFamily="18" charset="0"/>
                                  <a:ea typeface="Cambria Math"/>
                                </a:rPr>
                              </m:ctrlPr>
                            </m:sSubPr>
                            <m:e>
                              <m:r>
                                <a:rPr lang="es-ES" b="0" i="1" smtClean="0">
                                  <a:latin typeface="Cambria Math"/>
                                  <a:ea typeface="Cambria Math"/>
                                </a:rPr>
                                <m:t>𝐸</m:t>
                              </m:r>
                            </m:e>
                            <m:sub>
                              <m:r>
                                <a:rPr lang="es-ES" b="0" i="1" smtClean="0">
                                  <a:latin typeface="Cambria Math"/>
                                  <a:ea typeface="Cambria Math"/>
                                </a:rPr>
                                <m:t>𝐶</m:t>
                              </m:r>
                            </m:sub>
                          </m:sSub>
                          <m:r>
                            <a:rPr lang="es-ES" b="0" i="1" smtClean="0">
                              <a:latin typeface="Cambria Math"/>
                              <a:ea typeface="Cambria Math"/>
                            </a:rPr>
                            <m:t>+</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𝐸</m:t>
                              </m:r>
                            </m:e>
                            <m:sub>
                              <m:r>
                                <a:rPr lang="es-ES" b="0" i="1" smtClean="0">
                                  <a:latin typeface="Cambria Math"/>
                                  <a:ea typeface="Cambria Math"/>
                                </a:rPr>
                                <m:t>𝑃</m:t>
                              </m:r>
                            </m:sub>
                          </m:sSub>
                        </m:e>
                      </m:d>
                      <m:r>
                        <a:rPr lang="es-ES" b="0" i="1" smtClean="0">
                          <a:latin typeface="Cambria Math"/>
                          <a:ea typeface="Cambria Math"/>
                        </a:rPr>
                        <m:t>=∆</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𝐸</m:t>
                          </m:r>
                        </m:e>
                        <m:sub>
                          <m:r>
                            <a:rPr lang="es-ES" b="0" i="1" smtClean="0">
                              <a:latin typeface="Cambria Math"/>
                              <a:ea typeface="Cambria Math"/>
                            </a:rPr>
                            <m:t>𝑀</m:t>
                          </m:r>
                        </m:sub>
                      </m:sSub>
                    </m:oMath>
                  </m:oMathPara>
                </a14:m>
                <a:endParaRPr lang="es-ES" dirty="0"/>
              </a:p>
            </p:txBody>
          </p:sp>
        </mc:Choice>
        <mc:Fallback xmlns="">
          <p:sp>
            <p:nvSpPr>
              <p:cNvPr id="4" name="3 Rectángulo"/>
              <p:cNvSpPr>
                <a:spLocks noRot="1" noChangeAspect="1" noMove="1" noResize="1" noEditPoints="1" noAdjustHandles="1" noChangeArrowheads="1" noChangeShapeType="1" noTextEdit="1"/>
              </p:cNvSpPr>
              <p:nvPr/>
            </p:nvSpPr>
            <p:spPr>
              <a:xfrm>
                <a:off x="4166547" y="4819134"/>
                <a:ext cx="4270656" cy="369332"/>
              </a:xfrm>
              <a:prstGeom prst="rect">
                <a:avLst/>
              </a:prstGeom>
              <a:blipFill rotWithShape="1">
                <a:blip r:embed="rId6"/>
                <a:stretch>
                  <a:fillRect b="-166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2" name="11 Rectángulo"/>
              <p:cNvSpPr/>
              <p:nvPr/>
            </p:nvSpPr>
            <p:spPr>
              <a:xfrm>
                <a:off x="2731447" y="5898634"/>
                <a:ext cx="3938514"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ea typeface="Cambria Math"/>
                        </a:rPr>
                        <m:t>0=∆</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𝐸</m:t>
                          </m:r>
                        </m:e>
                        <m:sub>
                          <m:r>
                            <a:rPr lang="es-ES" b="0" i="1" smtClean="0">
                              <a:latin typeface="Cambria Math"/>
                              <a:ea typeface="Cambria Math"/>
                            </a:rPr>
                            <m:t>𝑀</m:t>
                          </m:r>
                        </m:sub>
                      </m:sSub>
                      <m:r>
                        <a:rPr lang="es-ES" b="0" i="1" smtClean="0">
                          <a:latin typeface="Cambria Math"/>
                          <a:ea typeface="Cambria Math"/>
                        </a:rPr>
                        <m:t>        ⟹       </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𝐸</m:t>
                          </m:r>
                        </m:e>
                        <m:sub>
                          <m:r>
                            <a:rPr lang="es-ES" b="0" i="1" smtClean="0">
                              <a:latin typeface="Cambria Math"/>
                              <a:ea typeface="Cambria Math"/>
                            </a:rPr>
                            <m:t>𝑀</m:t>
                          </m:r>
                        </m:sub>
                      </m:sSub>
                      <m:r>
                        <a:rPr lang="es-ES" b="0" i="1" smtClean="0">
                          <a:latin typeface="Cambria Math"/>
                          <a:ea typeface="Cambria Math"/>
                        </a:rPr>
                        <m:t>=</m:t>
                      </m:r>
                      <m:r>
                        <a:rPr lang="es-ES" b="0" i="1" smtClean="0">
                          <a:latin typeface="Cambria Math"/>
                          <a:ea typeface="Cambria Math"/>
                        </a:rPr>
                        <m:t>𝐶𝑜𝑛𝑠𝑡𝑎𝑛𝑡𝑒</m:t>
                      </m:r>
                    </m:oMath>
                  </m:oMathPara>
                </a14:m>
                <a:endParaRPr lang="es-ES" dirty="0"/>
              </a:p>
            </p:txBody>
          </p:sp>
        </mc:Choice>
        <mc:Fallback xmlns="">
          <p:sp>
            <p:nvSpPr>
              <p:cNvPr id="12" name="11 Rectángulo"/>
              <p:cNvSpPr>
                <a:spLocks noRot="1" noChangeAspect="1" noMove="1" noResize="1" noEditPoints="1" noAdjustHandles="1" noChangeArrowheads="1" noChangeShapeType="1" noTextEdit="1"/>
              </p:cNvSpPr>
              <p:nvPr/>
            </p:nvSpPr>
            <p:spPr>
              <a:xfrm>
                <a:off x="2731447" y="5898634"/>
                <a:ext cx="3938514" cy="369332"/>
              </a:xfrm>
              <a:prstGeom prst="rect">
                <a:avLst/>
              </a:prstGeom>
              <a:blipFill rotWithShape="1">
                <a:blip r:embed="rId7"/>
                <a:stretch>
                  <a:fillRect b="-1667"/>
                </a:stretch>
              </a:blipFill>
            </p:spPr>
            <p:txBody>
              <a:bodyPr/>
              <a:lstStyle/>
              <a:p>
                <a:r>
                  <a:rPr lang="es-ES">
                    <a:noFill/>
                  </a:rPr>
                  <a:t> </a:t>
                </a:r>
              </a:p>
            </p:txBody>
          </p:sp>
        </mc:Fallback>
      </mc:AlternateContent>
    </p:spTree>
    <p:extLst>
      <p:ext uri="{BB962C8B-B14F-4D97-AF65-F5344CB8AC3E}">
        <p14:creationId xmlns:p14="http://schemas.microsoft.com/office/powerpoint/2010/main" val="249048699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5</a:t>
            </a:r>
            <a:r>
              <a:rPr lang="es-ES" b="1" dirty="0" smtClean="0">
                <a:solidFill>
                  <a:srgbClr val="C00000"/>
                </a:solidFill>
                <a:latin typeface="+mj-lt"/>
              </a:rPr>
              <a:t> Fuerzas conservativas. Conservación de la </a:t>
            </a:r>
            <a:r>
              <a:rPr lang="es-ES" b="1" dirty="0" err="1" smtClean="0">
                <a:solidFill>
                  <a:srgbClr val="C00000"/>
                </a:solidFill>
                <a:latin typeface="+mj-lt"/>
              </a:rPr>
              <a:t>E</a:t>
            </a:r>
            <a:r>
              <a:rPr lang="es-ES" b="1" baseline="-25000" dirty="0" err="1" smtClean="0">
                <a:solidFill>
                  <a:srgbClr val="C00000"/>
                </a:solidFill>
                <a:latin typeface="+mj-lt"/>
              </a:rPr>
              <a:t>m</a:t>
            </a:r>
            <a:endParaRPr lang="es-ES" b="1" baseline="-25000"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30</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XIV. TRABAJO Y ENERGÍA MECÁNICA</a:t>
            </a:r>
            <a:endParaRPr lang="es-ES" b="1" dirty="0">
              <a:solidFill>
                <a:schemeClr val="accent1">
                  <a:lumMod val="75000"/>
                </a:schemeClr>
              </a:solidFill>
            </a:endParaRPr>
          </a:p>
        </p:txBody>
      </p:sp>
      <p:sp>
        <p:nvSpPr>
          <p:cNvPr id="29" name="28 CuadroTexto"/>
          <p:cNvSpPr txBox="1"/>
          <p:nvPr/>
        </p:nvSpPr>
        <p:spPr>
          <a:xfrm>
            <a:off x="381000" y="863600"/>
            <a:ext cx="4991100" cy="369332"/>
          </a:xfrm>
          <a:prstGeom prst="rect">
            <a:avLst/>
          </a:prstGeom>
          <a:noFill/>
        </p:spPr>
        <p:txBody>
          <a:bodyPr wrap="square" rtlCol="0">
            <a:spAutoFit/>
          </a:bodyPr>
          <a:lstStyle/>
          <a:p>
            <a:r>
              <a:rPr lang="es-ES" b="1" dirty="0" smtClean="0">
                <a:solidFill>
                  <a:srgbClr val="C00000"/>
                </a:solidFill>
              </a:rPr>
              <a:t>5.2. </a:t>
            </a:r>
            <a:r>
              <a:rPr lang="es-ES" b="1" dirty="0" smtClean="0">
                <a:solidFill>
                  <a:srgbClr val="00B050"/>
                </a:solidFill>
              </a:rPr>
              <a:t>Conservación de la energía mecánica</a:t>
            </a:r>
            <a:endParaRPr lang="es-ES" b="1" dirty="0">
              <a:solidFill>
                <a:srgbClr val="00B050"/>
              </a:solidFill>
            </a:endParaRPr>
          </a:p>
        </p:txBody>
      </p:sp>
      <p:sp>
        <p:nvSpPr>
          <p:cNvPr id="5" name="4 Rectángulo"/>
          <p:cNvSpPr/>
          <p:nvPr/>
        </p:nvSpPr>
        <p:spPr>
          <a:xfrm>
            <a:off x="381000" y="1367135"/>
            <a:ext cx="2857500" cy="3970318"/>
          </a:xfrm>
          <a:prstGeom prst="rect">
            <a:avLst/>
          </a:prstGeom>
        </p:spPr>
        <p:txBody>
          <a:bodyPr wrap="square">
            <a:spAutoFit/>
          </a:bodyPr>
          <a:lstStyle/>
          <a:p>
            <a:pPr marL="355600" indent="-355600" algn="just">
              <a:buFont typeface="Wingdings" pitchFamily="2" charset="2"/>
              <a:buChar char="F"/>
            </a:pPr>
            <a:r>
              <a:rPr lang="es-ES" dirty="0" smtClean="0">
                <a:sym typeface="Wingdings"/>
              </a:rPr>
              <a:t>Las </a:t>
            </a:r>
            <a:r>
              <a:rPr lang="es-ES" b="1" dirty="0" smtClean="0">
                <a:effectLst>
                  <a:outerShdw blurRad="38100" dist="38100" dir="2700000" algn="tl">
                    <a:srgbClr val="000000">
                      <a:alpha val="43137"/>
                    </a:srgbClr>
                  </a:outerShdw>
                </a:effectLst>
                <a:sym typeface="Wingdings"/>
              </a:rPr>
              <a:t>fuerzas no conservativas </a:t>
            </a:r>
            <a:r>
              <a:rPr lang="es-ES" dirty="0" smtClean="0">
                <a:sym typeface="Wingdings"/>
              </a:rPr>
              <a:t>realizan un trabajo que se invierte en disminuir la energía mecánica del sistema.</a:t>
            </a:r>
          </a:p>
          <a:p>
            <a:pPr marL="355600" indent="-355600" algn="just">
              <a:buFont typeface="Wingdings" pitchFamily="2" charset="2"/>
              <a:buChar char="F"/>
            </a:pPr>
            <a:endParaRPr lang="es-ES" dirty="0">
              <a:sym typeface="Wingdings"/>
            </a:endParaRPr>
          </a:p>
          <a:p>
            <a:pPr marL="355600" indent="-355600" algn="just">
              <a:buFont typeface="Wingdings" pitchFamily="2" charset="2"/>
              <a:buChar char="F"/>
            </a:pPr>
            <a:endParaRPr lang="es-ES" dirty="0" smtClean="0">
              <a:sym typeface="Wingdings"/>
            </a:endParaRPr>
          </a:p>
          <a:p>
            <a:pPr marL="355600" indent="-355600" algn="just">
              <a:buFont typeface="Wingdings" pitchFamily="2" charset="2"/>
              <a:buChar char="F"/>
            </a:pPr>
            <a:endParaRPr lang="es-ES" dirty="0">
              <a:sym typeface="Wingdings"/>
            </a:endParaRPr>
          </a:p>
          <a:p>
            <a:pPr marL="355600" indent="-355600" algn="just">
              <a:buFont typeface="Wingdings" pitchFamily="2" charset="2"/>
              <a:buChar char="F"/>
            </a:pPr>
            <a:r>
              <a:rPr lang="es-ES" dirty="0" smtClean="0">
                <a:sym typeface="Wingdings"/>
              </a:rPr>
              <a:t>Esta energía suele disiparse en forma de calor, de forma que la energía global se mantiene constante.</a:t>
            </a:r>
            <a:endParaRPr lang="es-ES" dirty="0">
              <a:sym typeface="Wingdings"/>
            </a:endParaRPr>
          </a:p>
        </p:txBody>
      </p:sp>
      <mc:AlternateContent xmlns:mc="http://schemas.openxmlformats.org/markup-compatibility/2006" xmlns:a14="http://schemas.microsoft.com/office/drawing/2010/main">
        <mc:Choice Requires="a14">
          <p:sp>
            <p:nvSpPr>
              <p:cNvPr id="13" name="12 Rectángulo"/>
              <p:cNvSpPr/>
              <p:nvPr/>
            </p:nvSpPr>
            <p:spPr>
              <a:xfrm>
                <a:off x="1232847" y="3231634"/>
                <a:ext cx="1416157" cy="369332"/>
              </a:xfrm>
              <a:prstGeom prst="rect">
                <a:avLst/>
              </a:prstGeom>
              <a:solidFill>
                <a:srgbClr val="FFFF99"/>
              </a:solidFill>
              <a:effectLst>
                <a:outerShdw blurRad="50800" dist="38100" dir="2700000" algn="tl" rotWithShape="0">
                  <a:prstClr val="black">
                    <a:alpha val="40000"/>
                  </a:prstClr>
                </a:outerShdw>
              </a:effectLst>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i="1">
                              <a:latin typeface="Cambria Math"/>
                            </a:rPr>
                            <m:t>𝑊</m:t>
                          </m:r>
                        </m:e>
                        <m:sub>
                          <m:r>
                            <a:rPr lang="es-ES" i="1">
                              <a:latin typeface="Cambria Math"/>
                            </a:rPr>
                            <m:t>𝑁𝐶</m:t>
                          </m:r>
                        </m:sub>
                      </m:sSub>
                      <m:r>
                        <a:rPr lang="es-ES" b="0" i="1" smtClean="0">
                          <a:latin typeface="Cambria Math"/>
                          <a:ea typeface="Cambria Math"/>
                        </a:rPr>
                        <m:t>=∆</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𝐸</m:t>
                          </m:r>
                        </m:e>
                        <m:sub>
                          <m:r>
                            <a:rPr lang="es-ES" b="0" i="1" smtClean="0">
                              <a:latin typeface="Cambria Math"/>
                              <a:ea typeface="Cambria Math"/>
                            </a:rPr>
                            <m:t>𝑀</m:t>
                          </m:r>
                        </m:sub>
                      </m:sSub>
                    </m:oMath>
                  </m:oMathPara>
                </a14:m>
                <a:endParaRPr lang="es-ES" dirty="0"/>
              </a:p>
            </p:txBody>
          </p:sp>
        </mc:Choice>
        <mc:Fallback xmlns="">
          <p:sp>
            <p:nvSpPr>
              <p:cNvPr id="13" name="12 Rectángulo"/>
              <p:cNvSpPr>
                <a:spLocks noRot="1" noChangeAspect="1" noMove="1" noResize="1" noEditPoints="1" noAdjustHandles="1" noChangeArrowheads="1" noChangeShapeType="1" noTextEdit="1"/>
              </p:cNvSpPr>
              <p:nvPr/>
            </p:nvSpPr>
            <p:spPr>
              <a:xfrm>
                <a:off x="1232847" y="3231634"/>
                <a:ext cx="1416157" cy="369332"/>
              </a:xfrm>
              <a:prstGeom prst="rect">
                <a:avLst/>
              </a:prstGeom>
              <a:blipFill rotWithShape="1">
                <a:blip r:embed="rId5"/>
                <a:stretch>
                  <a:fillRect/>
                </a:stretch>
              </a:blipFill>
              <a:effectLst>
                <a:outerShdw blurRad="50800" dist="38100" dir="2700000" algn="tl" rotWithShape="0">
                  <a:prstClr val="black">
                    <a:alpha val="40000"/>
                  </a:prstClr>
                </a:outerShdw>
              </a:effectLst>
            </p:spPr>
            <p:txBody>
              <a:bodyPr/>
              <a:lstStyle/>
              <a:p>
                <a:r>
                  <a:rPr lang="es-ES">
                    <a:noFill/>
                  </a:rPr>
                  <a:t> </a:t>
                </a:r>
              </a:p>
            </p:txBody>
          </p:sp>
        </mc:Fallback>
      </mc:AlternateContent>
    </p:spTree>
    <p:controls>
      <mc:AlternateContent xmlns:mc="http://schemas.openxmlformats.org/markup-compatibility/2006">
        <mc:Choice xmlns:v="urn:schemas-microsoft-com:vml" Requires="v">
          <p:control spid="1030" name="ShockwaveFlash1" r:id="rId2" imgW="5194440" imgH="3416400"/>
        </mc:Choice>
        <mc:Fallback>
          <p:control name="ShockwaveFlash1" r:id="rId2" imgW="5194440" imgH="3416400">
            <p:pic>
              <p:nvPicPr>
                <p:cNvPr id="2" name="ShockwaveFlash1"/>
                <p:cNvPicPr preferRelativeResize="0">
                  <a:picLocks noChangeArrowheads="1" noChangeShapeType="1"/>
                </p:cNvPicPr>
                <p:nvPr/>
              </p:nvPicPr>
              <p:blipFill>
                <a:blip r:embed="rId6"/>
                <a:srcRect/>
                <a:stretch>
                  <a:fillRect/>
                </a:stretch>
              </p:blipFill>
              <p:spPr bwMode="auto">
                <a:xfrm>
                  <a:off x="3416300" y="1511300"/>
                  <a:ext cx="5194300" cy="34163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control>
        </mc:Fallback>
      </mc:AlternateContent>
    </p:controls>
    <p:extLst>
      <p:ext uri="{BB962C8B-B14F-4D97-AF65-F5344CB8AC3E}">
        <p14:creationId xmlns:p14="http://schemas.microsoft.com/office/powerpoint/2010/main" val="156112578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rPr>
              <a:t>5</a:t>
            </a:r>
            <a:r>
              <a:rPr lang="es-ES" b="1" dirty="0" smtClean="0">
                <a:solidFill>
                  <a:srgbClr val="C00000"/>
                </a:solidFill>
              </a:rPr>
              <a:t> Fuerzas conservativas. Conservación de la </a:t>
            </a:r>
            <a:r>
              <a:rPr lang="es-ES" b="1" dirty="0" err="1" smtClean="0">
                <a:solidFill>
                  <a:srgbClr val="C00000"/>
                </a:solidFill>
              </a:rPr>
              <a:t>E</a:t>
            </a:r>
            <a:r>
              <a:rPr lang="es-ES" b="1" baseline="-25000" dirty="0" err="1" smtClean="0">
                <a:solidFill>
                  <a:srgbClr val="C00000"/>
                </a:solidFill>
              </a:rPr>
              <a:t>m</a:t>
            </a:r>
            <a:endParaRPr lang="es-ES" b="1" baseline="-25000" dirty="0">
              <a:solidFill>
                <a:srgbClr val="C00000"/>
              </a:solidFill>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rgbClr val="F79646">
                    <a:lumMod val="50000"/>
                  </a:srgbClr>
                </a:solidFill>
              </a:rPr>
              <a:pPr/>
              <a:t>31</a:t>
            </a:fld>
            <a:endParaRPr lang="es-ES" dirty="0">
              <a:solidFill>
                <a:srgbClr val="F79646">
                  <a:lumMod val="50000"/>
                </a:srgbClr>
              </a:solidFill>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rgbClr val="4F81BD">
                    <a:lumMod val="75000"/>
                  </a:srgbClr>
                </a:solidFill>
              </a:rPr>
              <a:t>XIV. TRABAJO Y ENERGÍA MECÁNICA</a:t>
            </a:r>
            <a:endParaRPr lang="es-ES" b="1" dirty="0">
              <a:solidFill>
                <a:srgbClr val="4F81BD">
                  <a:lumMod val="75000"/>
                </a:srgbClr>
              </a:solidFill>
            </a:endParaRPr>
          </a:p>
        </p:txBody>
      </p:sp>
      <p:sp>
        <p:nvSpPr>
          <p:cNvPr id="8" name="7 CuadroTexto"/>
          <p:cNvSpPr txBox="1"/>
          <p:nvPr/>
        </p:nvSpPr>
        <p:spPr>
          <a:xfrm>
            <a:off x="444500" y="939800"/>
            <a:ext cx="1854200" cy="369332"/>
          </a:xfrm>
          <a:prstGeom prst="rect">
            <a:avLst/>
          </a:prstGeom>
          <a:solidFill>
            <a:srgbClr val="00B050"/>
          </a:solidFill>
        </p:spPr>
        <p:txBody>
          <a:bodyPr wrap="square" rtlCol="0">
            <a:spAutoFit/>
          </a:bodyPr>
          <a:lstStyle/>
          <a:p>
            <a:r>
              <a:rPr lang="es-ES" b="1" dirty="0" smtClean="0">
                <a:solidFill>
                  <a:schemeClr val="bg1"/>
                </a:solidFill>
              </a:rPr>
              <a:t>EJERCICIO 15</a:t>
            </a:r>
            <a:endParaRPr lang="es-ES" b="1" dirty="0">
              <a:solidFill>
                <a:schemeClr val="bg1"/>
              </a:solidFill>
            </a:endParaRPr>
          </a:p>
        </p:txBody>
      </p:sp>
      <p:sp>
        <p:nvSpPr>
          <p:cNvPr id="10" name="9 CuadroTexto"/>
          <p:cNvSpPr txBox="1"/>
          <p:nvPr/>
        </p:nvSpPr>
        <p:spPr>
          <a:xfrm>
            <a:off x="393700" y="1447800"/>
            <a:ext cx="8229600" cy="1200329"/>
          </a:xfrm>
          <a:prstGeom prst="rect">
            <a:avLst/>
          </a:prstGeom>
          <a:noFill/>
        </p:spPr>
        <p:txBody>
          <a:bodyPr wrap="square" rtlCol="0">
            <a:spAutoFit/>
          </a:bodyPr>
          <a:lstStyle/>
          <a:p>
            <a:pPr algn="just"/>
            <a:r>
              <a:rPr lang="es-ES" dirty="0" smtClean="0"/>
              <a:t>Un péndulo cuyo hilo mide 2 m, que sujeta una bola de masa m, es desplazado 60º con respecto a la vertical. Si en esa posición se suelta:</a:t>
            </a:r>
          </a:p>
          <a:p>
            <a:pPr marL="342900" indent="-342900" algn="just">
              <a:buAutoNum type="alphaLcParenR"/>
            </a:pPr>
            <a:r>
              <a:rPr lang="es-ES" dirty="0" smtClean="0"/>
              <a:t>¿Cuál será su velocidad al pasar por el punto más bajo?</a:t>
            </a:r>
          </a:p>
          <a:p>
            <a:pPr marL="342900" indent="-342900" algn="just">
              <a:buAutoNum type="alphaLcParenR"/>
            </a:pPr>
            <a:r>
              <a:rPr lang="es-ES" dirty="0" smtClean="0"/>
              <a:t>¿Qué energía cinética tendrá cuando el hilo forme 15º con la vertical?</a:t>
            </a:r>
            <a:endParaRPr lang="es-ES" dirty="0"/>
          </a:p>
        </p:txBody>
      </p:sp>
      <p:sp>
        <p:nvSpPr>
          <p:cNvPr id="11" name="10 CuadroTexto"/>
          <p:cNvSpPr txBox="1"/>
          <p:nvPr/>
        </p:nvSpPr>
        <p:spPr>
          <a:xfrm>
            <a:off x="520700" y="2882900"/>
            <a:ext cx="1854200" cy="369332"/>
          </a:xfrm>
          <a:prstGeom prst="rect">
            <a:avLst/>
          </a:prstGeom>
          <a:solidFill>
            <a:srgbClr val="00B050"/>
          </a:solidFill>
        </p:spPr>
        <p:txBody>
          <a:bodyPr wrap="square" rtlCol="0">
            <a:spAutoFit/>
          </a:bodyPr>
          <a:lstStyle/>
          <a:p>
            <a:r>
              <a:rPr lang="es-ES" b="1" dirty="0" smtClean="0">
                <a:solidFill>
                  <a:schemeClr val="bg1"/>
                </a:solidFill>
              </a:rPr>
              <a:t>EJERCICIO 16</a:t>
            </a:r>
            <a:endParaRPr lang="es-ES" b="1" dirty="0">
              <a:solidFill>
                <a:schemeClr val="bg1"/>
              </a:solidFill>
            </a:endParaRPr>
          </a:p>
        </p:txBody>
      </p:sp>
      <p:sp>
        <p:nvSpPr>
          <p:cNvPr id="12" name="11 CuadroTexto"/>
          <p:cNvSpPr txBox="1"/>
          <p:nvPr/>
        </p:nvSpPr>
        <p:spPr>
          <a:xfrm>
            <a:off x="393700" y="3378200"/>
            <a:ext cx="8204200" cy="923330"/>
          </a:xfrm>
          <a:prstGeom prst="rect">
            <a:avLst/>
          </a:prstGeom>
          <a:noFill/>
        </p:spPr>
        <p:txBody>
          <a:bodyPr wrap="square" rtlCol="0">
            <a:spAutoFit/>
          </a:bodyPr>
          <a:lstStyle/>
          <a:p>
            <a:pPr algn="just"/>
            <a:r>
              <a:rPr lang="es-ES" dirty="0" smtClean="0"/>
              <a:t>Un cuerpo comienza a ascender por un plano inclinado 30º con una velocidad inicial de 4 m/s. Si el coeficiente de rozamiento con el plano es de 0,2, calcula hasta que altura asciende.</a:t>
            </a:r>
            <a:endParaRPr lang="es-ES" dirty="0"/>
          </a:p>
        </p:txBody>
      </p:sp>
    </p:spTree>
    <p:extLst>
      <p:ext uri="{BB962C8B-B14F-4D97-AF65-F5344CB8AC3E}">
        <p14:creationId xmlns:p14="http://schemas.microsoft.com/office/powerpoint/2010/main" val="275270230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41500" y="399197"/>
            <a:ext cx="54991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6</a:t>
            </a:r>
            <a:r>
              <a:rPr lang="es-ES" b="1" dirty="0" smtClean="0">
                <a:solidFill>
                  <a:srgbClr val="C00000"/>
                </a:solidFill>
                <a:latin typeface="+mj-lt"/>
              </a:rPr>
              <a:t> Masa y energía en la Física moderna</a:t>
            </a:r>
            <a:endParaRPr lang="es-ES" b="1" baseline="-25000" dirty="0">
              <a:solidFill>
                <a:srgbClr val="C00000"/>
              </a:solidFill>
              <a:latin typeface="+mj-lt"/>
            </a:endParaRPr>
          </a:p>
        </p:txBody>
      </p:sp>
      <p:sp>
        <p:nvSpPr>
          <p:cNvPr id="9" name="13 Marcador de número de diapositiva"/>
          <p:cNvSpPr>
            <a:spLocks noGrp="1"/>
          </p:cNvSpPr>
          <p:nvPr/>
        </p:nvSpPr>
        <p:spPr>
          <a:xfrm>
            <a:off x="8455007" y="6546849"/>
            <a:ext cx="582966" cy="203200"/>
          </a:xfrm>
          <a:prstGeom prst="rect">
            <a:avLst/>
          </a:prstGeom>
        </p:spPr>
        <p:txBody>
          <a:bodyPr vert="horz" lIns="0" tIns="0" rIns="36000" bIns="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latin typeface="+mj-lt"/>
              </a:rPr>
              <a:pPr/>
              <a:t>32</a:t>
            </a:fld>
            <a:endParaRPr lang="es-ES" dirty="0">
              <a:solidFill>
                <a:schemeClr val="accent6">
                  <a:lumMod val="50000"/>
                </a:schemeClr>
              </a:solidFill>
              <a:latin typeface="+mj-lt"/>
            </a:endParaRPr>
          </a:p>
        </p:txBody>
      </p:sp>
      <p:sp>
        <p:nvSpPr>
          <p:cNvPr id="19" name="18 CuadroTexto"/>
          <p:cNvSpPr txBox="1"/>
          <p:nvPr/>
        </p:nvSpPr>
        <p:spPr>
          <a:xfrm>
            <a:off x="1828800" y="109182"/>
            <a:ext cx="54864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XIV. TRABAJO Y ENERGÍA MECÁNICA</a:t>
            </a:r>
            <a:endParaRPr lang="es-ES" b="1" dirty="0">
              <a:solidFill>
                <a:schemeClr val="accent1">
                  <a:lumMod val="75000"/>
                </a:schemeClr>
              </a:solidFill>
            </a:endParaRPr>
          </a:p>
        </p:txBody>
      </p: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049" y="2854325"/>
            <a:ext cx="2007247" cy="2581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355600" y="939800"/>
            <a:ext cx="8255000" cy="1754326"/>
          </a:xfrm>
          <a:prstGeom prst="rect">
            <a:avLst/>
          </a:prstGeom>
          <a:noFill/>
        </p:spPr>
        <p:txBody>
          <a:bodyPr wrap="square" rtlCol="0">
            <a:spAutoFit/>
          </a:bodyPr>
          <a:lstStyle/>
          <a:p>
            <a:pPr marL="355600" indent="-355600" algn="just">
              <a:buFont typeface="Wingdings" pitchFamily="2" charset="2"/>
              <a:buChar char="F"/>
            </a:pPr>
            <a:r>
              <a:rPr lang="es-ES" dirty="0" smtClean="0">
                <a:sym typeface="Wingdings"/>
              </a:rPr>
              <a:t>Hasta principios del siglo XX se consideraba la existencia de dos principios de conservación fundamentales:</a:t>
            </a:r>
          </a:p>
          <a:p>
            <a:pPr marL="723900" indent="-368300" algn="just">
              <a:buFont typeface="Wingdings" pitchFamily="2" charset="2"/>
              <a:buChar char=""/>
            </a:pPr>
            <a:r>
              <a:rPr lang="es-ES" b="1" dirty="0" smtClean="0">
                <a:effectLst>
                  <a:outerShdw blurRad="38100" dist="38100" dir="2700000" algn="tl">
                    <a:srgbClr val="000000">
                      <a:alpha val="43137"/>
                    </a:srgbClr>
                  </a:outerShdw>
                </a:effectLst>
                <a:sym typeface="Wingdings"/>
              </a:rPr>
              <a:t>Principio de conservación de la masa </a:t>
            </a:r>
            <a:r>
              <a:rPr lang="es-ES" dirty="0" smtClean="0">
                <a:sym typeface="Wingdings"/>
              </a:rPr>
              <a:t>de Lavoisier</a:t>
            </a:r>
          </a:p>
          <a:p>
            <a:pPr marL="723900" indent="-368300" algn="just">
              <a:buFont typeface="Wingdings" pitchFamily="2" charset="2"/>
              <a:buChar char=""/>
            </a:pPr>
            <a:r>
              <a:rPr lang="es-ES" b="1" dirty="0" smtClean="0">
                <a:effectLst>
                  <a:outerShdw blurRad="38100" dist="38100" dir="2700000" algn="tl">
                    <a:srgbClr val="000000">
                      <a:alpha val="43137"/>
                    </a:srgbClr>
                  </a:outerShdw>
                </a:effectLst>
                <a:sym typeface="Wingdings"/>
              </a:rPr>
              <a:t>Principio de conservación de la energía</a:t>
            </a:r>
            <a:endParaRPr lang="es-ES" dirty="0">
              <a:sym typeface="Wingdings"/>
            </a:endParaRPr>
          </a:p>
          <a:p>
            <a:pPr marL="355600" indent="-355600" algn="just"/>
            <a:r>
              <a:rPr lang="es-ES" dirty="0" smtClean="0">
                <a:sym typeface="Wingdings"/>
              </a:rPr>
              <a:t>	</a:t>
            </a:r>
            <a:r>
              <a:rPr lang="es-ES" b="1" dirty="0" smtClean="0">
                <a:effectLst>
                  <a:outerShdw blurRad="38100" dist="38100" dir="2700000" algn="tl">
                    <a:srgbClr val="000000">
                      <a:alpha val="43137"/>
                    </a:srgbClr>
                  </a:outerShdw>
                </a:effectLst>
                <a:sym typeface="Wingdings"/>
              </a:rPr>
              <a:t>Einstein</a:t>
            </a:r>
            <a:r>
              <a:rPr lang="es-ES" dirty="0" smtClean="0">
                <a:sym typeface="Wingdings"/>
              </a:rPr>
              <a:t> viene a formular que masa y energía son dos manifestaciones distintas de la misma realidad:</a:t>
            </a:r>
            <a:endParaRPr lang="es-ES" dirty="0">
              <a:sym typeface="Wingdings"/>
            </a:endParaRPr>
          </a:p>
        </p:txBody>
      </p:sp>
      <mc:AlternateContent xmlns:mc="http://schemas.openxmlformats.org/markup-compatibility/2006" xmlns:a14="http://schemas.microsoft.com/office/drawing/2010/main">
        <mc:Choice Requires="a14">
          <p:sp>
            <p:nvSpPr>
              <p:cNvPr id="3" name="2 CuadroTexto"/>
              <p:cNvSpPr txBox="1"/>
              <p:nvPr/>
            </p:nvSpPr>
            <p:spPr>
              <a:xfrm>
                <a:off x="4616450" y="2758440"/>
                <a:ext cx="1569852"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i="1" smtClean="0">
                          <a:latin typeface="Cambria Math"/>
                          <a:ea typeface="Cambria Math"/>
                        </a:rPr>
                        <m:t>∆</m:t>
                      </m:r>
                      <m:r>
                        <a:rPr lang="es-ES" b="0" i="1" smtClean="0">
                          <a:latin typeface="Cambria Math"/>
                          <a:ea typeface="Cambria Math"/>
                        </a:rPr>
                        <m:t>𝐸</m:t>
                      </m:r>
                      <m:r>
                        <a:rPr lang="es-ES" b="0" i="1" smtClean="0">
                          <a:latin typeface="Cambria Math"/>
                          <a:ea typeface="Cambria Math"/>
                        </a:rPr>
                        <m:t>=∆</m:t>
                      </m:r>
                      <m:r>
                        <a:rPr lang="es-ES" b="0" i="1" smtClean="0">
                          <a:latin typeface="Cambria Math"/>
                          <a:ea typeface="Cambria Math"/>
                        </a:rPr>
                        <m:t>𝑚</m:t>
                      </m:r>
                      <m:r>
                        <a:rPr lang="es-ES" b="0" i="1" smtClean="0">
                          <a:latin typeface="Cambria Math"/>
                          <a:ea typeface="Cambria Math"/>
                        </a:rPr>
                        <m:t>·</m:t>
                      </m:r>
                      <m:sSup>
                        <m:sSupPr>
                          <m:ctrlPr>
                            <a:rPr lang="es-ES" b="0" i="1" smtClean="0">
                              <a:latin typeface="Cambria Math" panose="02040503050406030204" pitchFamily="18" charset="0"/>
                              <a:ea typeface="Cambria Math"/>
                            </a:rPr>
                          </m:ctrlPr>
                        </m:sSupPr>
                        <m:e>
                          <m:r>
                            <a:rPr lang="es-ES" b="0" i="1" smtClean="0">
                              <a:latin typeface="Cambria Math"/>
                              <a:ea typeface="Cambria Math"/>
                            </a:rPr>
                            <m:t>𝑐</m:t>
                          </m:r>
                        </m:e>
                        <m:sup>
                          <m:r>
                            <a:rPr lang="es-ES" b="0" i="1" smtClean="0">
                              <a:latin typeface="Cambria Math"/>
                              <a:ea typeface="Cambria Math"/>
                            </a:rPr>
                            <m:t>2</m:t>
                          </m:r>
                        </m:sup>
                      </m:sSup>
                    </m:oMath>
                  </m:oMathPara>
                </a14:m>
                <a:endParaRPr lang="es-ES" dirty="0"/>
              </a:p>
            </p:txBody>
          </p:sp>
        </mc:Choice>
        <mc:Fallback xmlns="">
          <p:sp>
            <p:nvSpPr>
              <p:cNvPr id="3" name="2 CuadroTexto"/>
              <p:cNvSpPr txBox="1">
                <a:spLocks noRot="1" noChangeAspect="1" noMove="1" noResize="1" noEditPoints="1" noAdjustHandles="1" noChangeArrowheads="1" noChangeShapeType="1" noTextEdit="1"/>
              </p:cNvSpPr>
              <p:nvPr/>
            </p:nvSpPr>
            <p:spPr>
              <a:xfrm>
                <a:off x="4616450" y="2758440"/>
                <a:ext cx="1569852" cy="369332"/>
              </a:xfrm>
              <a:prstGeom prst="rect">
                <a:avLst/>
              </a:prstGeom>
              <a:blipFill rotWithShape="1">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 name="3 CuadroTexto"/>
              <p:cNvSpPr txBox="1"/>
              <p:nvPr/>
            </p:nvSpPr>
            <p:spPr>
              <a:xfrm>
                <a:off x="2819400" y="3251200"/>
                <a:ext cx="5842000" cy="2308324"/>
              </a:xfrm>
              <a:prstGeom prst="rect">
                <a:avLst/>
              </a:prstGeom>
              <a:noFill/>
            </p:spPr>
            <p:txBody>
              <a:bodyPr wrap="square" rtlCol="0">
                <a:spAutoFit/>
              </a:bodyPr>
              <a:lstStyle/>
              <a:p>
                <a:pPr marL="355600" indent="-355600" algn="just">
                  <a:buFont typeface="Wingdings" pitchFamily="2" charset="2"/>
                  <a:buChar char="F"/>
                </a:pPr>
                <a:r>
                  <a:rPr lang="es-ES" dirty="0" smtClean="0">
                    <a:sym typeface="Wingdings"/>
                  </a:rPr>
                  <a:t>Es decir, cuando a un sistema de masa </a:t>
                </a:r>
                <a:r>
                  <a:rPr lang="es-ES" i="1" dirty="0" smtClean="0">
                    <a:sym typeface="Wingdings"/>
                  </a:rPr>
                  <a:t>m</a:t>
                </a:r>
                <a:r>
                  <a:rPr lang="es-ES" i="1" baseline="-25000" dirty="0" smtClean="0">
                    <a:sym typeface="Wingdings"/>
                  </a:rPr>
                  <a:t>0</a:t>
                </a:r>
                <a:r>
                  <a:rPr lang="es-ES" dirty="0" smtClean="0">
                    <a:sym typeface="Wingdings"/>
                  </a:rPr>
                  <a:t> le suministramos una cantidad de energía adicional, </a:t>
                </a:r>
                <a14:m>
                  <m:oMath xmlns:m="http://schemas.openxmlformats.org/officeDocument/2006/math">
                    <m:r>
                      <a:rPr lang="es-ES" i="1">
                        <a:latin typeface="Cambria Math"/>
                        <a:ea typeface="Cambria Math"/>
                      </a:rPr>
                      <m:t>∆</m:t>
                    </m:r>
                    <m:r>
                      <a:rPr lang="es-ES" i="1">
                        <a:latin typeface="Cambria Math"/>
                        <a:ea typeface="Cambria Math"/>
                      </a:rPr>
                      <m:t>𝐸</m:t>
                    </m:r>
                  </m:oMath>
                </a14:m>
                <a:r>
                  <a:rPr lang="es-ES" dirty="0" smtClean="0">
                    <a:sym typeface="Wingdings"/>
                  </a:rPr>
                  <a:t> dicha masa aumenta en una cantidad:</a:t>
                </a:r>
              </a:p>
              <a:p>
                <a:pPr marL="355600" indent="-355600" algn="just">
                  <a:buFont typeface="Wingdings" pitchFamily="2" charset="2"/>
                  <a:buChar char="F"/>
                </a:pPr>
                <a:endParaRPr lang="es-ES" dirty="0">
                  <a:sym typeface="Wingdings"/>
                </a:endParaRPr>
              </a:p>
              <a:p>
                <a:pPr marL="355600" indent="-355600" algn="just">
                  <a:buFont typeface="Wingdings" pitchFamily="2" charset="2"/>
                  <a:buChar char="F"/>
                </a:pPr>
                <a:endParaRPr lang="es-ES" dirty="0" smtClean="0">
                  <a:sym typeface="Wingdings"/>
                </a:endParaRPr>
              </a:p>
              <a:p>
                <a:pPr marL="355600" indent="-355600" algn="just">
                  <a:buFont typeface="Wingdings" pitchFamily="2" charset="2"/>
                  <a:buChar char="F"/>
                </a:pPr>
                <a:endParaRPr lang="es-ES" dirty="0">
                  <a:sym typeface="Wingdings"/>
                </a:endParaRPr>
              </a:p>
              <a:p>
                <a:pPr marL="355600" indent="-355600" algn="just">
                  <a:buFont typeface="Wingdings" pitchFamily="2" charset="2"/>
                  <a:buChar char="F"/>
                </a:pPr>
                <a:r>
                  <a:rPr lang="es-ES" dirty="0" smtClean="0">
                    <a:sym typeface="Wingdings"/>
                  </a:rPr>
                  <a:t>De esta forma debemos incluir a la materia como una forma más de energía.</a:t>
                </a:r>
                <a:endParaRPr lang="es-ES" dirty="0"/>
              </a:p>
            </p:txBody>
          </p:sp>
        </mc:Choice>
        <mc:Fallback xmlns="">
          <p:sp>
            <p:nvSpPr>
              <p:cNvPr id="4" name="3 CuadroTexto"/>
              <p:cNvSpPr txBox="1">
                <a:spLocks noRot="1" noChangeAspect="1" noMove="1" noResize="1" noEditPoints="1" noAdjustHandles="1" noChangeArrowheads="1" noChangeShapeType="1" noTextEdit="1"/>
              </p:cNvSpPr>
              <p:nvPr/>
            </p:nvSpPr>
            <p:spPr>
              <a:xfrm>
                <a:off x="2819400" y="3251200"/>
                <a:ext cx="5842000" cy="2308324"/>
              </a:xfrm>
              <a:prstGeom prst="rect">
                <a:avLst/>
              </a:prstGeom>
              <a:blipFill rotWithShape="1">
                <a:blip r:embed="rId5"/>
                <a:stretch>
                  <a:fillRect l="-731" t="-1319" r="-835" b="-3166"/>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4" name="13 CuadroTexto"/>
              <p:cNvSpPr txBox="1"/>
              <p:nvPr/>
            </p:nvSpPr>
            <p:spPr>
              <a:xfrm>
                <a:off x="4972050" y="4218940"/>
                <a:ext cx="1177117" cy="62966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ea typeface="Cambria Math"/>
                        </a:rPr>
                        <m:t>∆</m:t>
                      </m:r>
                      <m:r>
                        <a:rPr lang="es-ES" b="0" i="1" smtClean="0">
                          <a:latin typeface="Cambria Math"/>
                          <a:ea typeface="Cambria Math"/>
                        </a:rPr>
                        <m:t>𝑚</m:t>
                      </m:r>
                      <m:r>
                        <a:rPr lang="es-ES" b="0" i="1" smtClean="0">
                          <a:latin typeface="Cambria Math"/>
                          <a:ea typeface="Cambria Math"/>
                        </a:rPr>
                        <m:t>=</m:t>
                      </m:r>
                      <m:f>
                        <m:fPr>
                          <m:ctrlPr>
                            <a:rPr lang="es-ES" b="0" i="1" smtClean="0">
                              <a:latin typeface="Cambria Math" panose="02040503050406030204" pitchFamily="18" charset="0"/>
                              <a:ea typeface="Cambria Math"/>
                            </a:rPr>
                          </m:ctrlPr>
                        </m:fPr>
                        <m:num>
                          <m:r>
                            <a:rPr lang="es-ES" b="0" i="1" smtClean="0">
                              <a:latin typeface="Cambria Math"/>
                              <a:ea typeface="Cambria Math"/>
                            </a:rPr>
                            <m:t>∆</m:t>
                          </m:r>
                          <m:r>
                            <a:rPr lang="es-ES" b="0" i="1" smtClean="0">
                              <a:latin typeface="Cambria Math"/>
                              <a:ea typeface="Cambria Math"/>
                            </a:rPr>
                            <m:t>𝐸</m:t>
                          </m:r>
                        </m:num>
                        <m:den>
                          <m:sSup>
                            <m:sSupPr>
                              <m:ctrlPr>
                                <a:rPr lang="es-ES" b="0" i="1" smtClean="0">
                                  <a:latin typeface="Cambria Math" panose="02040503050406030204" pitchFamily="18" charset="0"/>
                                  <a:ea typeface="Cambria Math"/>
                                </a:rPr>
                              </m:ctrlPr>
                            </m:sSupPr>
                            <m:e>
                              <m:r>
                                <a:rPr lang="es-ES" b="0" i="1" smtClean="0">
                                  <a:latin typeface="Cambria Math"/>
                                  <a:ea typeface="Cambria Math"/>
                                </a:rPr>
                                <m:t>𝑐</m:t>
                              </m:r>
                            </m:e>
                            <m:sup>
                              <m:r>
                                <a:rPr lang="es-ES" b="0" i="1" smtClean="0">
                                  <a:latin typeface="Cambria Math"/>
                                  <a:ea typeface="Cambria Math"/>
                                </a:rPr>
                                <m:t>2</m:t>
                              </m:r>
                            </m:sup>
                          </m:sSup>
                        </m:den>
                      </m:f>
                    </m:oMath>
                  </m:oMathPara>
                </a14:m>
                <a:endParaRPr lang="es-ES" dirty="0"/>
              </a:p>
            </p:txBody>
          </p:sp>
        </mc:Choice>
        <mc:Fallback xmlns="">
          <p:sp>
            <p:nvSpPr>
              <p:cNvPr id="14" name="13 CuadroTexto"/>
              <p:cNvSpPr txBox="1">
                <a:spLocks noRot="1" noChangeAspect="1" noMove="1" noResize="1" noEditPoints="1" noAdjustHandles="1" noChangeArrowheads="1" noChangeShapeType="1" noTextEdit="1"/>
              </p:cNvSpPr>
              <p:nvPr/>
            </p:nvSpPr>
            <p:spPr>
              <a:xfrm>
                <a:off x="4972050" y="4218940"/>
                <a:ext cx="1177117" cy="629660"/>
              </a:xfrm>
              <a:prstGeom prst="rect">
                <a:avLst/>
              </a:prstGeom>
              <a:blipFill rotWithShape="1">
                <a:blip r:embed="rId6"/>
                <a:stretch>
                  <a:fillRect/>
                </a:stretch>
              </a:blipFill>
            </p:spPr>
            <p:txBody>
              <a:bodyPr/>
              <a:lstStyle/>
              <a:p>
                <a:r>
                  <a:rPr lang="es-ES">
                    <a:noFill/>
                  </a:rPr>
                  <a:t> </a:t>
                </a:r>
              </a:p>
            </p:txBody>
          </p:sp>
        </mc:Fallback>
      </mc:AlternateContent>
      <p:sp>
        <p:nvSpPr>
          <p:cNvPr id="6" name="5 CuadroTexto"/>
          <p:cNvSpPr txBox="1"/>
          <p:nvPr/>
        </p:nvSpPr>
        <p:spPr>
          <a:xfrm>
            <a:off x="673100" y="5664200"/>
            <a:ext cx="8013700" cy="646331"/>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La </a:t>
            </a:r>
            <a:r>
              <a:rPr lang="es-ES" b="1" dirty="0" smtClean="0">
                <a:effectLst>
                  <a:outerShdw blurRad="38100" dist="38100" dir="2700000" algn="tl">
                    <a:srgbClr val="000000">
                      <a:alpha val="43137"/>
                    </a:srgbClr>
                  </a:outerShdw>
                </a:effectLst>
              </a:rPr>
              <a:t>energía total de un sistema</a:t>
            </a:r>
            <a:r>
              <a:rPr lang="es-ES" dirty="0" smtClean="0"/>
              <a:t>, incluida la materia como forma de energía, </a:t>
            </a:r>
            <a:r>
              <a:rPr lang="es-ES" b="1" dirty="0" smtClean="0">
                <a:effectLst>
                  <a:outerShdw blurRad="38100" dist="38100" dir="2700000" algn="tl">
                    <a:srgbClr val="000000">
                      <a:alpha val="43137"/>
                    </a:srgbClr>
                  </a:outerShdw>
                </a:effectLst>
              </a:rPr>
              <a:t>permanece constante</a:t>
            </a:r>
            <a:r>
              <a:rPr lang="es-ES" dirty="0" smtClean="0"/>
              <a:t>.</a:t>
            </a:r>
            <a:endParaRPr lang="es-ES" dirty="0"/>
          </a:p>
        </p:txBody>
      </p:sp>
    </p:spTree>
    <p:extLst>
      <p:ext uri="{BB962C8B-B14F-4D97-AF65-F5344CB8AC3E}">
        <p14:creationId xmlns:p14="http://schemas.microsoft.com/office/powerpoint/2010/main" val="354799828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DATA" val="&lt;database version=&quot;7.0&quot;&gt;&lt;object type=&quot;1&quot; unique_id=&quot;10001&quot;&gt;&lt;object type=&quot;2&quot; unique_id=&quot;10011&quot;&gt;&lt;object type=&quot;3&quot; unique_id=&quot;10012&quot;&gt;&lt;property id=&quot;20148&quot; value=&quot;5&quot;/&gt;&lt;property id=&quot;20300&quot; value=&quot;Diapositiva 1&quot;/&gt;&lt;property id=&quot;20307&quot; value=&quot;256&quot;/&gt;&lt;/object&gt;&lt;object type=&quot;3&quot; unique_id=&quot;10013&quot;&gt;&lt;property id=&quot;20148&quot; value=&quot;5&quot;/&gt;&lt;property id=&quot;20300&quot; value=&quot;Diapositiva 2&quot;/&gt;&lt;property id=&quot;20307&quot; value=&quot;257&quot;/&gt;&lt;/object&gt;&lt;object type=&quot;3&quot; unique_id=&quot;14382&quot;&gt;&lt;property id=&quot;20148&quot; value=&quot;5&quot;/&gt;&lt;property id=&quot;20300&quot; value=&quot;Diapositiva 3&quot;/&gt;&lt;property id=&quot;20307&quot; value=&quot;258&quot;/&gt;&lt;/object&gt;&lt;object type=&quot;3&quot; unique_id=&quot;18130&quot;&gt;&lt;property id=&quot;20148&quot; value=&quot;5&quot;/&gt;&lt;property id=&quot;20300&quot; value=&quot;Diapositiva 4&quot;/&gt;&lt;property id=&quot;20307&quot; value=&quot;262&quot;/&gt;&lt;/object&gt;&lt;/object&gt;&lt;object type=&quot;8&quot; unique_id=&quot;10017&quot;&gt;&lt;/object&gt;&lt;/object&gt;&lt;/database&gt;"/>
  <p:tag name="SECTOMILLISECCONVERTED" val="1"/>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6388</TotalTime>
  <Words>2626</Words>
  <Application>Microsoft Office PowerPoint</Application>
  <PresentationFormat>Presentación en pantalla (4:3)</PresentationFormat>
  <Paragraphs>415</Paragraphs>
  <Slides>32</Slides>
  <Notes>32</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32</vt:i4>
      </vt:variant>
    </vt:vector>
  </HeadingPairs>
  <TitlesOfParts>
    <vt:vector size="39" baseType="lpstr">
      <vt:lpstr>Arial</vt:lpstr>
      <vt:lpstr>Baskerville Old Face</vt:lpstr>
      <vt:lpstr>Calibri</vt:lpstr>
      <vt:lpstr>Cambria Math</vt:lpstr>
      <vt:lpstr>Symbol</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Física y Química 1º de Bachillerato</dc:title>
  <dc:creator>Rafael Artacho Cañadas</dc:creator>
  <cp:lastModifiedBy>Rafael Artacho Cañadas</cp:lastModifiedBy>
  <cp:revision>772</cp:revision>
  <cp:lastPrinted>2012-09-29T06:15:17Z</cp:lastPrinted>
  <dcterms:created xsi:type="dcterms:W3CDTF">2012-01-21T08:16:49Z</dcterms:created>
  <dcterms:modified xsi:type="dcterms:W3CDTF">2016-08-22T20:13:26Z</dcterms:modified>
</cp:coreProperties>
</file>