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ctiveX/activeX1.xml" ContentType="application/vnd.ms-office.activeX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ctiveX/activeX2.xml" ContentType="application/vnd.ms-office.activeX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ctiveX/activeX3.xml" ContentType="application/vnd.ms-office.activeX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84" r:id="rId7"/>
    <p:sldId id="261" r:id="rId8"/>
    <p:sldId id="262" r:id="rId9"/>
    <p:sldId id="263" r:id="rId10"/>
    <p:sldId id="264" r:id="rId11"/>
    <p:sldId id="265" r:id="rId12"/>
    <p:sldId id="285" r:id="rId13"/>
    <p:sldId id="266" r:id="rId14"/>
    <p:sldId id="286" r:id="rId15"/>
    <p:sldId id="267" r:id="rId16"/>
    <p:sldId id="268" r:id="rId17"/>
    <p:sldId id="269" r:id="rId18"/>
    <p:sldId id="270" r:id="rId19"/>
    <p:sldId id="271" r:id="rId20"/>
    <p:sldId id="272" r:id="rId21"/>
    <p:sldId id="287" r:id="rId22"/>
    <p:sldId id="273" r:id="rId23"/>
    <p:sldId id="274" r:id="rId24"/>
    <p:sldId id="288" r:id="rId25"/>
    <p:sldId id="275" r:id="rId26"/>
    <p:sldId id="276" r:id="rId27"/>
    <p:sldId id="277" r:id="rId28"/>
    <p:sldId id="278" r:id="rId29"/>
    <p:sldId id="279" r:id="rId30"/>
    <p:sldId id="289" r:id="rId31"/>
    <p:sldId id="280" r:id="rId32"/>
    <p:sldId id="281" r:id="rId33"/>
    <p:sldId id="282" r:id="rId34"/>
    <p:sldId id="283" r:id="rId35"/>
  </p:sldIdLst>
  <p:sldSz cx="9144000" cy="6858000" type="screen4x3"/>
  <p:notesSz cx="7099300" cy="10234613"/>
  <p:custDataLst>
    <p:tags r:id="rId38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13EAE198-C216-436D-80FC-75FEAD8F8EC6}">
          <p14:sldIdLst>
            <p14:sldId id="256"/>
          </p14:sldIdLst>
        </p14:section>
        <p14:section name="Sección sin título" id="{F2CD97E0-39D6-48DE-A3FF-74577C3C6AC5}">
          <p14:sldIdLst>
            <p14:sldId id="257"/>
            <p14:sldId id="258"/>
            <p14:sldId id="259"/>
            <p14:sldId id="260"/>
            <p14:sldId id="284"/>
            <p14:sldId id="261"/>
            <p14:sldId id="262"/>
            <p14:sldId id="263"/>
            <p14:sldId id="264"/>
            <p14:sldId id="265"/>
            <p14:sldId id="285"/>
            <p14:sldId id="266"/>
            <p14:sldId id="286"/>
            <p14:sldId id="267"/>
            <p14:sldId id="268"/>
            <p14:sldId id="269"/>
            <p14:sldId id="270"/>
            <p14:sldId id="271"/>
            <p14:sldId id="272"/>
            <p14:sldId id="287"/>
            <p14:sldId id="273"/>
            <p14:sldId id="274"/>
            <p14:sldId id="288"/>
            <p14:sldId id="275"/>
            <p14:sldId id="276"/>
            <p14:sldId id="277"/>
            <p14:sldId id="278"/>
            <p14:sldId id="279"/>
            <p14:sldId id="289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FFFF99"/>
    <a:srgbClr val="FF5050"/>
    <a:srgbClr val="FFC000"/>
    <a:srgbClr val="CCFF66"/>
    <a:srgbClr val="CC6600"/>
    <a:srgbClr val="CCFF99"/>
    <a:srgbClr val="FFCC00"/>
    <a:srgbClr val="CCFFCC"/>
    <a:srgbClr val="FFCC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marker>
            <c:symbol val="none"/>
          </c:marker>
          <c:cat>
            <c:numRef>
              <c:f>Hoja1!$A$2:$A$20</c:f>
              <c:numCache>
                <c:formatCode>General</c:formatCode>
                <c:ptCount val="19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</c:numCache>
            </c:numRef>
          </c:cat>
          <c:val>
            <c:numRef>
              <c:f>Hoja1!$B$2:$B$20</c:f>
              <c:numCache>
                <c:formatCode>General</c:formatCode>
                <c:ptCount val="19"/>
                <c:pt idx="0">
                  <c:v>2</c:v>
                </c:pt>
                <c:pt idx="1">
                  <c:v>1.8181818181818181</c:v>
                </c:pt>
                <c:pt idx="2">
                  <c:v>1.6666666666666667</c:v>
                </c:pt>
                <c:pt idx="3">
                  <c:v>1.5384615384615385</c:v>
                </c:pt>
                <c:pt idx="4">
                  <c:v>1.4285714285714286</c:v>
                </c:pt>
                <c:pt idx="5">
                  <c:v>1.3333333333333333</c:v>
                </c:pt>
                <c:pt idx="6">
                  <c:v>1.25</c:v>
                </c:pt>
                <c:pt idx="7">
                  <c:v>1.1764705882352942</c:v>
                </c:pt>
                <c:pt idx="8">
                  <c:v>1.1111111111111112</c:v>
                </c:pt>
                <c:pt idx="9">
                  <c:v>1.0526315789473684</c:v>
                </c:pt>
                <c:pt idx="10">
                  <c:v>1</c:v>
                </c:pt>
                <c:pt idx="11">
                  <c:v>0.95238095238095233</c:v>
                </c:pt>
                <c:pt idx="12">
                  <c:v>0.90909090909090906</c:v>
                </c:pt>
                <c:pt idx="13">
                  <c:v>0.86956521739130432</c:v>
                </c:pt>
                <c:pt idx="14">
                  <c:v>0.83333333333333337</c:v>
                </c:pt>
                <c:pt idx="15">
                  <c:v>0.8</c:v>
                </c:pt>
                <c:pt idx="16">
                  <c:v>0.76923076923076927</c:v>
                </c:pt>
                <c:pt idx="17">
                  <c:v>0.7407407407407407</c:v>
                </c:pt>
                <c:pt idx="18">
                  <c:v>0.7142857142857143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89332112"/>
        <c:axId val="1189334288"/>
      </c:lineChart>
      <c:catAx>
        <c:axId val="118933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1189334288"/>
        <c:crosses val="autoZero"/>
        <c:auto val="1"/>
        <c:lblAlgn val="ctr"/>
        <c:lblOffset val="100"/>
        <c:noMultiLvlLbl val="0"/>
      </c:catAx>
      <c:valAx>
        <c:axId val="1189334288"/>
        <c:scaling>
          <c:orientation val="minMax"/>
          <c:max val="2.5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crossAx val="1189332112"/>
        <c:crossesAt val="1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marker>
            <c:symbol val="none"/>
          </c:marker>
          <c:cat>
            <c:multiLvlStrRef>
              <c:f>Hoja1!#¡REF!</c:f>
            </c:multiLvl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89331568"/>
        <c:axId val="1302868512"/>
      </c:lineChart>
      <c:catAx>
        <c:axId val="118933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1302868512"/>
        <c:crosses val="autoZero"/>
        <c:auto val="1"/>
        <c:lblAlgn val="ctr"/>
        <c:lblOffset val="100"/>
        <c:noMultiLvlLbl val="0"/>
      </c:catAx>
      <c:valAx>
        <c:axId val="1302868512"/>
        <c:scaling>
          <c:orientation val="minMax"/>
          <c:max val="2.5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crossAx val="1189331568"/>
        <c:crossesAt val="1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marker>
            <c:symbol val="none"/>
          </c:marker>
          <c:cat>
            <c:multiLvlStrRef>
              <c:f>Hoja1!#¡REF!</c:f>
            </c:multiLvl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2863616"/>
        <c:axId val="1302859264"/>
      </c:lineChart>
      <c:catAx>
        <c:axId val="130286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1302859264"/>
        <c:crosses val="autoZero"/>
        <c:auto val="1"/>
        <c:lblAlgn val="ctr"/>
        <c:lblOffset val="100"/>
        <c:noMultiLvlLbl val="0"/>
      </c:catAx>
      <c:valAx>
        <c:axId val="1302859264"/>
        <c:scaling>
          <c:orientation val="minMax"/>
          <c:max val="2.5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crossAx val="1302863616"/>
        <c:crossesAt val="1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D6B42F3-7B55-4ABE-BC14-074FFFD7F5B3}" type="datetimeFigureOut">
              <a:rPr lang="es-ES" smtClean="0"/>
              <a:t>22/08/2016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32D851B-98DA-416C-ADBD-F22D89F788C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76392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A0AB78B-36E7-4C69-B86D-B7715E2C1DC0}" type="datetimeFigureOut">
              <a:rPr lang="es-ES" smtClean="0"/>
              <a:t>22/08/2016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C68CFF2-5E04-4CC5-82AA-7F57CF887B7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209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4848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8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9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6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95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7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90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921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99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705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78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0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08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wmf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chart" Target="../charts/chart1.xml"/><Relationship Id="rId21" Type="http://schemas.openxmlformats.org/officeDocument/2006/relationships/image" Target="../media/image38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17" Type="http://schemas.openxmlformats.org/officeDocument/2006/relationships/chart" Target="../charts/chart3.xml"/><Relationship Id="rId25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24" Type="http://schemas.openxmlformats.org/officeDocument/2006/relationships/image" Target="../media/image41.png"/><Relationship Id="rId5" Type="http://schemas.openxmlformats.org/officeDocument/2006/relationships/image" Target="../media/image24.png"/><Relationship Id="rId15" Type="http://schemas.openxmlformats.org/officeDocument/2006/relationships/image" Target="../media/image33.png"/><Relationship Id="rId23" Type="http://schemas.openxmlformats.org/officeDocument/2006/relationships/image" Target="../media/image40.png"/><Relationship Id="rId10" Type="http://schemas.openxmlformats.org/officeDocument/2006/relationships/chart" Target="../charts/chart2.xml"/><Relationship Id="rId19" Type="http://schemas.openxmlformats.org/officeDocument/2006/relationships/image" Target="../media/image36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2.png"/><Relationship Id="rId22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9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21.gif"/><Relationship Id="rId10" Type="http://schemas.openxmlformats.org/officeDocument/2006/relationships/image" Target="../media/image63.png"/><Relationship Id="rId4" Type="http://schemas.openxmlformats.org/officeDocument/2006/relationships/image" Target="../media/image20.emf"/><Relationship Id="rId9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4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9.gif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3.wmf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3.png"/><Relationship Id="rId10" Type="http://schemas.openxmlformats.org/officeDocument/2006/relationships/image" Target="../media/image100.png"/><Relationship Id="rId4" Type="http://schemas.openxmlformats.org/officeDocument/2006/relationships/image" Target="../media/image96.png"/><Relationship Id="rId9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CuadroTexto"/>
          <p:cNvSpPr txBox="1"/>
          <p:nvPr/>
        </p:nvSpPr>
        <p:spPr>
          <a:xfrm>
            <a:off x="152400" y="3521122"/>
            <a:ext cx="645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+mj-lt"/>
              </a:rPr>
              <a:t>XV. CALOR Y TERMIDINÁMICA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+mj-lt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0" y="4270375"/>
            <a:ext cx="30480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+mj-lt"/>
              </a:rPr>
              <a:t>Índice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511679" y="2001861"/>
            <a:ext cx="623760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La naturaleza del calor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Medida del calor: capacidad calorífica y calor específico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Medida del trabajo en los procesos termodinámicos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Criterios de signos para el calor y del trabajo mecánico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El primer principio de la termodinámica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Algunas consecuencias del primer principio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Restricciones naturales al primer principio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Fuentes de energía aprovechable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6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naturaleza del calor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17500" y="850900"/>
            <a:ext cx="834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calor </a:t>
            </a:r>
            <a:r>
              <a:rPr lang="es-ES" dirty="0" smtClean="0">
                <a:sym typeface="Wingdings"/>
              </a:rPr>
              <a:t>es el medio por el que un sistema pierde energía mecánica.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317500" y="1308100"/>
            <a:ext cx="453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Historia y evolución del concepto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04800" y="1689100"/>
            <a:ext cx="83693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En la primera mitad del siglo XVIII se estableció que: Cuando se ponen en contacto dos cuerpos de diferente temperatura, la “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cantidad de calor</a:t>
            </a:r>
            <a:r>
              <a:rPr lang="es-ES" dirty="0" smtClean="0">
                <a:sym typeface="Wingdings"/>
              </a:rPr>
              <a:t>”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que</a:t>
            </a:r>
            <a:r>
              <a:rPr lang="es-ES" dirty="0" smtClean="0">
                <a:sym typeface="Wingdings"/>
              </a:rPr>
              <a:t>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cede uno era igual a la “cantidad de calor” que absorbe el otro </a:t>
            </a:r>
            <a:r>
              <a:rPr lang="es-ES" dirty="0" smtClean="0">
                <a:sym typeface="Wingdings"/>
              </a:rPr>
              <a:t>hasta alcanzar el equilibrio térmico.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Lavoisier</a:t>
            </a:r>
            <a:r>
              <a:rPr lang="es-ES" dirty="0" smtClean="0">
                <a:sym typeface="Wingdings"/>
              </a:rPr>
              <a:t> lo bautizó con el nombre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calórico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algn="just"/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En 1797,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Benjamín Thompson</a:t>
            </a:r>
            <a:r>
              <a:rPr lang="es-ES" dirty="0" smtClean="0">
                <a:sym typeface="Wingdings"/>
              </a:rPr>
              <a:t>, relacionó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calor con el trabajo mecánico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En 1842,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Mayer</a:t>
            </a:r>
            <a:r>
              <a:rPr lang="es-ES" dirty="0" smtClean="0">
                <a:sym typeface="Wingdings"/>
              </a:rPr>
              <a:t> concluye que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todas las manifestaciones de la energía (trabajo, energía mecánica, calor) son convertibles unas en otras y son cuantitativamente indestructibles</a:t>
            </a:r>
            <a:r>
              <a:rPr lang="es-ES" dirty="0" smtClean="0">
                <a:sym typeface="Wingdings"/>
              </a:rPr>
              <a:t>.	</a:t>
            </a:r>
            <a:endParaRPr lang="es-ES" dirty="0"/>
          </a:p>
        </p:txBody>
      </p:sp>
      <p:grpSp>
        <p:nvGrpSpPr>
          <p:cNvPr id="74" name="73 Grupo"/>
          <p:cNvGrpSpPr/>
          <p:nvPr/>
        </p:nvGrpSpPr>
        <p:grpSpPr>
          <a:xfrm>
            <a:off x="5194300" y="3021013"/>
            <a:ext cx="1629568" cy="1690687"/>
            <a:chOff x="5143500" y="3287713"/>
            <a:chExt cx="1629568" cy="1690687"/>
          </a:xfrm>
        </p:grpSpPr>
        <p:grpSp>
          <p:nvGrpSpPr>
            <p:cNvPr id="45" name="44 Grupo"/>
            <p:cNvGrpSpPr/>
            <p:nvPr/>
          </p:nvGrpSpPr>
          <p:grpSpPr>
            <a:xfrm>
              <a:off x="5143500" y="3292476"/>
              <a:ext cx="1629568" cy="1685924"/>
              <a:chOff x="1485900" y="3241676"/>
              <a:chExt cx="1629568" cy="1685924"/>
            </a:xfrm>
          </p:grpSpPr>
          <p:grpSp>
            <p:nvGrpSpPr>
              <p:cNvPr id="46" name="45 Grupo"/>
              <p:cNvGrpSpPr/>
              <p:nvPr/>
            </p:nvGrpSpPr>
            <p:grpSpPr>
              <a:xfrm>
                <a:off x="1485900" y="3241676"/>
                <a:ext cx="1629568" cy="1685924"/>
                <a:chOff x="1485900" y="3241676"/>
                <a:chExt cx="1629568" cy="1685924"/>
              </a:xfrm>
            </p:grpSpPr>
            <p:grpSp>
              <p:nvGrpSpPr>
                <p:cNvPr id="48" name="47 Grupo"/>
                <p:cNvGrpSpPr/>
                <p:nvPr/>
              </p:nvGrpSpPr>
              <p:grpSpPr>
                <a:xfrm>
                  <a:off x="1485900" y="3744914"/>
                  <a:ext cx="1629568" cy="1182686"/>
                  <a:chOff x="1536700" y="3313114"/>
                  <a:chExt cx="1629568" cy="1182686"/>
                </a:xfrm>
              </p:grpSpPr>
              <p:grpSp>
                <p:nvGrpSpPr>
                  <p:cNvPr id="57" name="56 Grupo"/>
                  <p:cNvGrpSpPr/>
                  <p:nvPr/>
                </p:nvGrpSpPr>
                <p:grpSpPr>
                  <a:xfrm>
                    <a:off x="1536700" y="3313114"/>
                    <a:ext cx="1629568" cy="1182686"/>
                    <a:chOff x="1536700" y="3313114"/>
                    <a:chExt cx="1629568" cy="1182686"/>
                  </a:xfrm>
                </p:grpSpPr>
                <p:sp>
                  <p:nvSpPr>
                    <p:cNvPr id="60" name="59 Forma en L"/>
                    <p:cNvSpPr/>
                    <p:nvPr/>
                  </p:nvSpPr>
                  <p:spPr>
                    <a:xfrm>
                      <a:off x="1536700" y="3314700"/>
                      <a:ext cx="1079500" cy="1181100"/>
                    </a:xfrm>
                    <a:prstGeom prst="corner">
                      <a:avLst>
                        <a:gd name="adj1" fmla="val 7143"/>
                        <a:gd name="adj2" fmla="val 7143"/>
                      </a:avLst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61" name="60 Forma en L"/>
                    <p:cNvSpPr/>
                    <p:nvPr/>
                  </p:nvSpPr>
                  <p:spPr>
                    <a:xfrm flipH="1">
                      <a:off x="2086768" y="3313114"/>
                      <a:ext cx="1079500" cy="1181100"/>
                    </a:xfrm>
                    <a:prstGeom prst="corner">
                      <a:avLst>
                        <a:gd name="adj1" fmla="val 7143"/>
                        <a:gd name="adj2" fmla="val 7143"/>
                      </a:avLst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sp>
                <p:nvSpPr>
                  <p:cNvPr id="58" name="57 Rectángulo"/>
                  <p:cNvSpPr/>
                  <p:nvPr/>
                </p:nvSpPr>
                <p:spPr>
                  <a:xfrm>
                    <a:off x="1614488" y="3581401"/>
                    <a:ext cx="738188" cy="8382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9" name="58 Rectángulo"/>
                  <p:cNvSpPr/>
                  <p:nvPr/>
                </p:nvSpPr>
                <p:spPr>
                  <a:xfrm>
                    <a:off x="2352675" y="3581401"/>
                    <a:ext cx="738188" cy="8382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grpSp>
              <p:nvGrpSpPr>
                <p:cNvPr id="50" name="49 Grupo"/>
                <p:cNvGrpSpPr/>
                <p:nvPr/>
              </p:nvGrpSpPr>
              <p:grpSpPr>
                <a:xfrm>
                  <a:off x="1860550" y="3241676"/>
                  <a:ext cx="109537" cy="1104898"/>
                  <a:chOff x="3652837" y="3052764"/>
                  <a:chExt cx="109537" cy="1104898"/>
                </a:xfrm>
              </p:grpSpPr>
              <p:sp>
                <p:nvSpPr>
                  <p:cNvPr id="51" name="50 Rectángulo"/>
                  <p:cNvSpPr/>
                  <p:nvPr/>
                </p:nvSpPr>
                <p:spPr>
                  <a:xfrm>
                    <a:off x="3686175" y="3376612"/>
                    <a:ext cx="54000" cy="68400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2" name="51 Rectángulo"/>
                  <p:cNvSpPr/>
                  <p:nvPr/>
                </p:nvSpPr>
                <p:spPr>
                  <a:xfrm>
                    <a:off x="3686172" y="3052764"/>
                    <a:ext cx="54000" cy="324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3" name="52 Elipse"/>
                  <p:cNvSpPr/>
                  <p:nvPr/>
                </p:nvSpPr>
                <p:spPr>
                  <a:xfrm>
                    <a:off x="3652837" y="4045744"/>
                    <a:ext cx="109537" cy="11191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</p:grpSp>
          <p:cxnSp>
            <p:nvCxnSpPr>
              <p:cNvPr id="47" name="46 Conector recto"/>
              <p:cNvCxnSpPr/>
              <p:nvPr/>
            </p:nvCxnSpPr>
            <p:spPr>
              <a:xfrm>
                <a:off x="2301081" y="4003676"/>
                <a:ext cx="0" cy="8460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61 Rectángulo"/>
            <p:cNvSpPr/>
            <p:nvPr/>
          </p:nvSpPr>
          <p:spPr>
            <a:xfrm>
              <a:off x="6323013" y="3611561"/>
              <a:ext cx="54000" cy="68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3" name="62 Rectángulo"/>
            <p:cNvSpPr/>
            <p:nvPr/>
          </p:nvSpPr>
          <p:spPr>
            <a:xfrm>
              <a:off x="6323010" y="3287713"/>
              <a:ext cx="54000" cy="324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4" name="63 Elipse"/>
            <p:cNvSpPr/>
            <p:nvPr/>
          </p:nvSpPr>
          <p:spPr>
            <a:xfrm>
              <a:off x="6289675" y="4280693"/>
              <a:ext cx="109537" cy="1119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cxnSp>
          <p:nvCxnSpPr>
            <p:cNvPr id="70" name="69 Conector recto"/>
            <p:cNvCxnSpPr/>
            <p:nvPr/>
          </p:nvCxnSpPr>
          <p:spPr>
            <a:xfrm>
              <a:off x="5611812" y="3616325"/>
              <a:ext cx="720000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74 Grupo"/>
          <p:cNvGrpSpPr/>
          <p:nvPr/>
        </p:nvGrpSpPr>
        <p:grpSpPr>
          <a:xfrm>
            <a:off x="2247900" y="3033714"/>
            <a:ext cx="1629568" cy="1690686"/>
            <a:chOff x="1485900" y="3236914"/>
            <a:chExt cx="1629568" cy="1690686"/>
          </a:xfrm>
        </p:grpSpPr>
        <p:grpSp>
          <p:nvGrpSpPr>
            <p:cNvPr id="44" name="43 Grupo"/>
            <p:cNvGrpSpPr/>
            <p:nvPr/>
          </p:nvGrpSpPr>
          <p:grpSpPr>
            <a:xfrm>
              <a:off x="1485900" y="3236914"/>
              <a:ext cx="1629568" cy="1690686"/>
              <a:chOff x="1485900" y="3236914"/>
              <a:chExt cx="1629568" cy="1690686"/>
            </a:xfrm>
          </p:grpSpPr>
          <p:grpSp>
            <p:nvGrpSpPr>
              <p:cNvPr id="26" name="25 Grupo"/>
              <p:cNvGrpSpPr/>
              <p:nvPr/>
            </p:nvGrpSpPr>
            <p:grpSpPr>
              <a:xfrm>
                <a:off x="1485900" y="3236914"/>
                <a:ext cx="1629568" cy="1690686"/>
                <a:chOff x="1485900" y="3236914"/>
                <a:chExt cx="1629568" cy="1690686"/>
              </a:xfrm>
            </p:grpSpPr>
            <p:grpSp>
              <p:nvGrpSpPr>
                <p:cNvPr id="11" name="10 Grupo"/>
                <p:cNvGrpSpPr/>
                <p:nvPr/>
              </p:nvGrpSpPr>
              <p:grpSpPr>
                <a:xfrm>
                  <a:off x="1485900" y="3744914"/>
                  <a:ext cx="1629568" cy="1182686"/>
                  <a:chOff x="1536700" y="3313114"/>
                  <a:chExt cx="1629568" cy="1182686"/>
                </a:xfrm>
              </p:grpSpPr>
              <p:grpSp>
                <p:nvGrpSpPr>
                  <p:cNvPr id="7" name="6 Grupo"/>
                  <p:cNvGrpSpPr/>
                  <p:nvPr/>
                </p:nvGrpSpPr>
                <p:grpSpPr>
                  <a:xfrm>
                    <a:off x="1536700" y="3313114"/>
                    <a:ext cx="1629568" cy="1182686"/>
                    <a:chOff x="1536700" y="3313114"/>
                    <a:chExt cx="1629568" cy="1182686"/>
                  </a:xfrm>
                </p:grpSpPr>
                <p:sp>
                  <p:nvSpPr>
                    <p:cNvPr id="6" name="5 Forma en L"/>
                    <p:cNvSpPr/>
                    <p:nvPr/>
                  </p:nvSpPr>
                  <p:spPr>
                    <a:xfrm>
                      <a:off x="1536700" y="3314700"/>
                      <a:ext cx="1079500" cy="1181100"/>
                    </a:xfrm>
                    <a:prstGeom prst="corner">
                      <a:avLst>
                        <a:gd name="adj1" fmla="val 7143"/>
                        <a:gd name="adj2" fmla="val 7143"/>
                      </a:avLst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10" name="9 Forma en L"/>
                    <p:cNvSpPr/>
                    <p:nvPr/>
                  </p:nvSpPr>
                  <p:spPr>
                    <a:xfrm flipH="1">
                      <a:off x="2086768" y="3313114"/>
                      <a:ext cx="1079500" cy="1181100"/>
                    </a:xfrm>
                    <a:prstGeom prst="corner">
                      <a:avLst>
                        <a:gd name="adj1" fmla="val 7143"/>
                        <a:gd name="adj2" fmla="val 7143"/>
                      </a:avLst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</p:grpSp>
              <p:sp>
                <p:nvSpPr>
                  <p:cNvPr id="8" name="7 Rectángulo"/>
                  <p:cNvSpPr/>
                  <p:nvPr/>
                </p:nvSpPr>
                <p:spPr>
                  <a:xfrm>
                    <a:off x="1614488" y="3581401"/>
                    <a:ext cx="738188" cy="838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" name="12 Rectángulo"/>
                  <p:cNvSpPr/>
                  <p:nvPr/>
                </p:nvSpPr>
                <p:spPr>
                  <a:xfrm>
                    <a:off x="2352675" y="3581401"/>
                    <a:ext cx="738188" cy="8382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grpSp>
              <p:nvGrpSpPr>
                <p:cNvPr id="16" name="15 Grupo"/>
                <p:cNvGrpSpPr/>
                <p:nvPr/>
              </p:nvGrpSpPr>
              <p:grpSpPr>
                <a:xfrm>
                  <a:off x="2646362" y="3236914"/>
                  <a:ext cx="109537" cy="1119186"/>
                  <a:chOff x="3662362" y="3148014"/>
                  <a:chExt cx="109537" cy="1119186"/>
                </a:xfrm>
              </p:grpSpPr>
              <p:sp>
                <p:nvSpPr>
                  <p:cNvPr id="12" name="11 Rectángulo"/>
                  <p:cNvSpPr/>
                  <p:nvPr/>
                </p:nvSpPr>
                <p:spPr>
                  <a:xfrm>
                    <a:off x="3690938" y="3328988"/>
                    <a:ext cx="54000" cy="852487"/>
                  </a:xfrm>
                  <a:prstGeom prst="rect">
                    <a:avLst/>
                  </a:prstGeom>
                  <a:solidFill>
                    <a:srgbClr val="FF0000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" name="16 Rectángulo"/>
                  <p:cNvSpPr/>
                  <p:nvPr/>
                </p:nvSpPr>
                <p:spPr>
                  <a:xfrm>
                    <a:off x="3690936" y="3148014"/>
                    <a:ext cx="54000" cy="180000"/>
                  </a:xfrm>
                  <a:prstGeom prst="rect">
                    <a:avLst/>
                  </a:prstGeom>
                  <a:noFill/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" name="14 Elipse"/>
                  <p:cNvSpPr/>
                  <p:nvPr/>
                </p:nvSpPr>
                <p:spPr>
                  <a:xfrm>
                    <a:off x="3662362" y="4155282"/>
                    <a:ext cx="109537" cy="111918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grpSp>
              <p:nvGrpSpPr>
                <p:cNvPr id="20" name="19 Grupo"/>
                <p:cNvGrpSpPr/>
                <p:nvPr/>
              </p:nvGrpSpPr>
              <p:grpSpPr>
                <a:xfrm>
                  <a:off x="1860550" y="3241676"/>
                  <a:ext cx="109537" cy="1104898"/>
                  <a:chOff x="3652837" y="3052764"/>
                  <a:chExt cx="109537" cy="1104898"/>
                </a:xfrm>
              </p:grpSpPr>
              <p:sp>
                <p:nvSpPr>
                  <p:cNvPr id="21" name="20 Rectángulo"/>
                  <p:cNvSpPr/>
                  <p:nvPr/>
                </p:nvSpPr>
                <p:spPr>
                  <a:xfrm>
                    <a:off x="3686175" y="3486150"/>
                    <a:ext cx="54000" cy="5760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" name="21 Rectángulo"/>
                  <p:cNvSpPr/>
                  <p:nvPr/>
                </p:nvSpPr>
                <p:spPr>
                  <a:xfrm>
                    <a:off x="3686172" y="3052764"/>
                    <a:ext cx="54000" cy="432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" name="22 Elipse"/>
                  <p:cNvSpPr/>
                  <p:nvPr/>
                </p:nvSpPr>
                <p:spPr>
                  <a:xfrm>
                    <a:off x="3652837" y="4045744"/>
                    <a:ext cx="109537" cy="111918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3175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</p:grpSp>
          <p:cxnSp>
            <p:nvCxnSpPr>
              <p:cNvPr id="43" name="42 Conector recto"/>
              <p:cNvCxnSpPr/>
              <p:nvPr/>
            </p:nvCxnSpPr>
            <p:spPr>
              <a:xfrm>
                <a:off x="2301081" y="4003676"/>
                <a:ext cx="0" cy="8460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65 Conector recto"/>
            <p:cNvCxnSpPr/>
            <p:nvPr/>
          </p:nvCxnSpPr>
          <p:spPr>
            <a:xfrm>
              <a:off x="2311400" y="3421062"/>
              <a:ext cx="360000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68 Conector recto"/>
            <p:cNvCxnSpPr/>
            <p:nvPr/>
          </p:nvCxnSpPr>
          <p:spPr>
            <a:xfrm>
              <a:off x="1949450" y="3678237"/>
              <a:ext cx="360000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70 Flecha izquierda"/>
            <p:cNvSpPr/>
            <p:nvPr/>
          </p:nvSpPr>
          <p:spPr>
            <a:xfrm>
              <a:off x="2006600" y="4254500"/>
              <a:ext cx="533400" cy="292100"/>
            </a:xfrm>
            <a:prstGeom prst="lef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71 CuadroTexto"/>
                <p:cNvSpPr txBox="1"/>
                <p:nvPr/>
              </p:nvSpPr>
              <p:spPr>
                <a:xfrm>
                  <a:off x="2101850" y="4409440"/>
                  <a:ext cx="39305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𝑸</m:t>
                        </m:r>
                      </m:oMath>
                    </m:oMathPara>
                  </a14:m>
                  <a:endParaRPr lang="es-ES" sz="16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7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1850" y="4409440"/>
                  <a:ext cx="393056" cy="33855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3" name="72 Flecha a la derecha con bandas"/>
          <p:cNvSpPr/>
          <p:nvPr/>
        </p:nvSpPr>
        <p:spPr>
          <a:xfrm>
            <a:off x="4241800" y="4089400"/>
            <a:ext cx="723900" cy="317500"/>
          </a:xfrm>
          <a:prstGeom prst="stripedRightArrow">
            <a:avLst>
              <a:gd name="adj1" fmla="val 58000"/>
              <a:gd name="adj2" fmla="val 74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688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naturaleza del calor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92100" y="825500"/>
            <a:ext cx="661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1.2. </a:t>
            </a:r>
            <a:r>
              <a:rPr lang="es-ES" b="1" dirty="0" smtClean="0">
                <a:solidFill>
                  <a:srgbClr val="00B050"/>
                </a:solidFill>
              </a:rPr>
              <a:t>El equivalente entre trabajo mecánico y calor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6216650" y="3482340"/>
                <a:ext cx="17481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1 </m:t>
                      </m:r>
                      <m:r>
                        <a:rPr lang="es-ES" b="0" i="1" smtClean="0">
                          <a:latin typeface="Cambria Math"/>
                        </a:rPr>
                        <m:t>𝑐𝑎𝑙</m:t>
                      </m:r>
                      <m:r>
                        <a:rPr lang="es-ES" b="0" i="1" smtClean="0">
                          <a:latin typeface="Cambria Math"/>
                        </a:rPr>
                        <m:t>=4,184 </m:t>
                      </m:r>
                      <m:r>
                        <a:rPr lang="es-ES" b="0" i="1" smtClean="0">
                          <a:latin typeface="Cambria Math"/>
                        </a:rPr>
                        <m:t>𝐽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650" y="3482340"/>
                <a:ext cx="174817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6254750" y="3939540"/>
                <a:ext cx="16199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1 </m:t>
                      </m:r>
                      <m:r>
                        <a:rPr lang="es-ES" b="0" i="1" smtClean="0">
                          <a:latin typeface="Cambria Math"/>
                        </a:rPr>
                        <m:t>𝐽</m:t>
                      </m:r>
                      <m:r>
                        <a:rPr lang="es-ES" b="0" i="1" smtClean="0">
                          <a:latin typeface="Cambria Math"/>
                        </a:rPr>
                        <m:t>=0,24 </m:t>
                      </m:r>
                      <m:r>
                        <a:rPr lang="es-ES" b="0" i="1" smtClean="0">
                          <a:latin typeface="Cambria Math"/>
                        </a:rPr>
                        <m:t>𝑐𝑎𝑙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750" y="3939540"/>
                <a:ext cx="1619931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5 CuadroTexto"/>
          <p:cNvSpPr txBox="1"/>
          <p:nvPr/>
        </p:nvSpPr>
        <p:spPr>
          <a:xfrm>
            <a:off x="5486400" y="2743200"/>
            <a:ext cx="322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Equivalente mecánico del calor</a:t>
            </a:r>
            <a:r>
              <a:rPr lang="es-ES" dirty="0" smtClean="0">
                <a:solidFill>
                  <a:srgbClr val="C00000"/>
                </a:solidFill>
              </a:rPr>
              <a:t>: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55601" y="1336675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marL="355600" indent="-355600" algn="just" eaLnBrk="1" hangingPunct="1">
              <a:defRPr/>
            </a:pPr>
            <a:r>
              <a:rPr lang="es-ES" sz="1800" b="1" dirty="0" smtClean="0">
                <a:latin typeface="+mn-lt"/>
                <a:sym typeface="Wingdings"/>
              </a:rPr>
              <a:t>	</a:t>
            </a: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Joule</a:t>
            </a:r>
            <a:r>
              <a:rPr lang="es-ES" sz="1800" dirty="0" smtClean="0">
                <a:latin typeface="+mn-lt"/>
              </a:rPr>
              <a:t> comprobó en un experimento célebre que se podía obtener el mismo incremento de temperatura de una masa de agua calentando (aportando calor al sistema), o bien agitando dicha masa de agua mediante unas paletas, pero sin calentar (es decir realizando trabajo sin aportar calor).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626100" y="4546600"/>
            <a:ext cx="3048000" cy="1477328"/>
          </a:xfrm>
          <a:prstGeom prst="rect">
            <a:avLst/>
          </a:prstGeom>
          <a:solidFill>
            <a:srgbClr val="CC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caloría</a:t>
            </a:r>
            <a:r>
              <a:rPr lang="es-ES" dirty="0" smtClean="0"/>
              <a:t>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cal</a:t>
            </a:r>
            <a:r>
              <a:rPr lang="es-ES" dirty="0" smtClean="0"/>
              <a:t>) es la cantidad de calor que es necesario transferir a 1 g de agua para elevar 1 ºC su temperatura.</a:t>
            </a:r>
            <a:endParaRPr lang="es-E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42" name="ShockwaveFlash1" r:id="rId2" imgW="4788000" imgH="3632040"/>
        </mc:Choice>
        <mc:Fallback>
          <p:control name="ShockwaveFlash1" r:id="rId2" imgW="4788000" imgH="363204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44500" y="2730500"/>
                  <a:ext cx="4787900" cy="3632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3063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naturaleza del calor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92100" y="825500"/>
            <a:ext cx="661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1.3. </a:t>
            </a:r>
            <a:r>
              <a:rPr lang="es-ES" b="1" dirty="0" smtClean="0">
                <a:solidFill>
                  <a:srgbClr val="00B050"/>
                </a:solidFill>
              </a:rPr>
              <a:t>Precisiones sobre calor y trabajo mecánico 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4" name="13 CuadroTexto"/>
          <p:cNvSpPr txBox="1">
            <a:spLocks noChangeArrowheads="1"/>
          </p:cNvSpPr>
          <p:nvPr/>
        </p:nvSpPr>
        <p:spPr bwMode="auto">
          <a:xfrm>
            <a:off x="501651" y="3895725"/>
            <a:ext cx="8210550" cy="92333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es-ES" dirty="0">
                <a:latin typeface="+mn-lt"/>
              </a:rPr>
              <a:t>El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calor</a:t>
            </a:r>
            <a:r>
              <a:rPr lang="es-ES" dirty="0">
                <a:latin typeface="+mn-lt"/>
              </a:rPr>
              <a:t> no es una forma de la energía sino un procedimiento de transferir energía térmica de un cuerpo a otro, cuando ambos tienen distintas temperaturas.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17500" y="1320800"/>
            <a:ext cx="835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Los cuerpos no contienen calor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energía que contienen los cuerpos, cuya medida no da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temperatura</a:t>
            </a:r>
            <a:r>
              <a:rPr lang="es-ES" dirty="0" smtClean="0">
                <a:sym typeface="Wingdings"/>
              </a:rPr>
              <a:t>, se denomina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energía térmica </a:t>
            </a:r>
            <a:r>
              <a:rPr lang="es-ES" dirty="0" smtClean="0">
                <a:sym typeface="Wingdings"/>
              </a:rPr>
              <a:t>y no es otra cosa que la energía cinética media de su movimiento molecular interno.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 calor es la transferencia de energía entre dos cuerpos que tienen diferente temperatura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  <p:sp>
        <p:nvSpPr>
          <p:cNvPr id="10" name="9 CuadroTexto"/>
          <p:cNvSpPr txBox="1">
            <a:spLocks noChangeArrowheads="1"/>
          </p:cNvSpPr>
          <p:nvPr/>
        </p:nvSpPr>
        <p:spPr bwMode="auto">
          <a:xfrm>
            <a:off x="501651" y="5127625"/>
            <a:ext cx="8210550" cy="646331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es-ES" dirty="0">
                <a:latin typeface="+mn-lt"/>
              </a:rPr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trabajo</a:t>
            </a:r>
            <a:r>
              <a:rPr lang="es-ES" dirty="0" smtClean="0">
                <a:latin typeface="+mn-lt"/>
              </a:rPr>
              <a:t> </a:t>
            </a:r>
            <a:r>
              <a:rPr lang="es-ES" dirty="0">
                <a:latin typeface="+mn-lt"/>
              </a:rPr>
              <a:t>no es una forma de la energía sino un procedimiento de transferir </a:t>
            </a:r>
            <a:r>
              <a:rPr lang="es-ES" dirty="0" smtClean="0">
                <a:latin typeface="+mn-lt"/>
              </a:rPr>
              <a:t>energía.</a:t>
            </a:r>
            <a:endParaRPr lang="es-E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73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1</a:t>
            </a:r>
            <a:r>
              <a:rPr lang="es-ES" b="1" dirty="0" smtClean="0">
                <a:solidFill>
                  <a:srgbClr val="C00000"/>
                </a:solidFill>
              </a:rPr>
              <a:t> La naturaleza del calor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6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XV. CALOR Y TERMODINÁMICA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82600" y="9525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93700" y="1473200"/>
            <a:ext cx="825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Si suponemos que la cubeta de Joule contiene 3 L de agua y una sola pesa de 25 kg, que se deja caer desde una altura de 5 m, ¿cuánto aumentará la temperatura del agua?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20700" y="26924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31800" y="3213100"/>
            <a:ext cx="825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¿Qué masa total debería colgarse en el dispositivo de Joule si deseamos aumentar en un grado la temperatura de 5 L de agua y la altura de caída es de 10 m?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600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Medida del calor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17500" y="889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Capacidad calorífica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75" y="1460500"/>
            <a:ext cx="3023703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t="3388" r="3905" b="3929"/>
          <a:stretch/>
        </p:blipFill>
        <p:spPr bwMode="auto">
          <a:xfrm>
            <a:off x="5562600" y="3810000"/>
            <a:ext cx="3057505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17500" y="1333500"/>
            <a:ext cx="5016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Capacidad calorífica </a:t>
            </a:r>
            <a:r>
              <a:rPr lang="es-ES" dirty="0" smtClean="0">
                <a:sym typeface="Wingdings"/>
              </a:rPr>
              <a:t>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</a:t>
            </a:r>
            <a:r>
              <a:rPr lang="es-ES" dirty="0" smtClean="0">
                <a:sym typeface="Wingdings"/>
              </a:rPr>
              <a:t>) de una sustancia es la relación entre el calor suministrado a un cuerpo y la variación de temperatura que produce en el mismo: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unidad</a:t>
            </a:r>
            <a:r>
              <a:rPr lang="es-ES" dirty="0" smtClean="0">
                <a:sym typeface="Wingdings"/>
              </a:rPr>
              <a:t> de capacidad calorífica en el SI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J/K</a:t>
            </a:r>
            <a:r>
              <a:rPr lang="es-ES" dirty="0" smtClean="0">
                <a:sym typeface="Wingdings"/>
              </a:rPr>
              <a:t>, si bien suele emplearse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cal/ºC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capacidad calorífica depende de dos factores: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723900" indent="-368300" algn="just">
              <a:buFont typeface="Wingdings"/>
              <a:buChar char=""/>
            </a:pPr>
            <a:r>
              <a:rPr lang="es-ES" dirty="0" smtClean="0">
                <a:sym typeface="Wingdings"/>
              </a:rPr>
              <a:t>La sustancia</a:t>
            </a:r>
          </a:p>
          <a:p>
            <a:pPr marL="723900" indent="-368300" algn="just">
              <a:buFont typeface="Wingdings"/>
              <a:buChar char=""/>
            </a:pPr>
            <a:r>
              <a:rPr lang="es-ES" dirty="0" smtClean="0">
                <a:sym typeface="Wingdings"/>
              </a:rPr>
              <a:t>La masa considerada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2533650" y="2694940"/>
                <a:ext cx="978922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650" y="2694940"/>
                <a:ext cx="978922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03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Medida del calor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17500" y="889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Calor específico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17500" y="1333500"/>
            <a:ext cx="568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capacidad calorífica depende de la masa.</a:t>
            </a:r>
          </a:p>
          <a:p>
            <a:pPr marL="355600" indent="-355600" algn="just">
              <a:buFont typeface="Wingdings"/>
              <a:buChar char="F"/>
            </a:pP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calor específico (c) </a:t>
            </a:r>
            <a:r>
              <a:rPr lang="es-ES" dirty="0" smtClean="0">
                <a:sym typeface="Wingdings"/>
              </a:rPr>
              <a:t>de una sustancia es la capacidad calorífica por unidad de masa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unidad</a:t>
            </a:r>
            <a:r>
              <a:rPr lang="es-ES" dirty="0" smtClean="0">
                <a:sym typeface="Wingdings"/>
              </a:rPr>
              <a:t> de capacidad calorífica en el SI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J/KgK</a:t>
            </a:r>
            <a:r>
              <a:rPr lang="es-ES" dirty="0" smtClean="0">
                <a:sym typeface="Wingdings"/>
              </a:rPr>
              <a:t>, si bien suele emplearse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cal/gºC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calor específico de toda sustancia varía con la temperatura.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calor suministrado sustraído de un cuerpo en función de la temperatura: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2393950" y="2745740"/>
                <a:ext cx="1641283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𝑐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950" y="2745740"/>
                <a:ext cx="1641283" cy="6127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362" y="1343025"/>
            <a:ext cx="2154238" cy="3167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5 CuadroTexto"/>
              <p:cNvSpPr txBox="1"/>
              <p:nvPr/>
            </p:nvSpPr>
            <p:spPr>
              <a:xfrm>
                <a:off x="2355850" y="5908040"/>
                <a:ext cx="2030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𝑚𝑐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850" y="5908040"/>
                <a:ext cx="2030364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02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Medida del calor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82600" y="9525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3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93700" y="1473200"/>
            <a:ext cx="825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bloque de aluminio de 0,5 kg está inicialmente a 15 ºC. Si le agregamos 40 kJ, ¿cuál será su temperatura final? Dato: calor específico del Al = 0,216 cal/gºC. 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520700" y="25654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31800" y="3086100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Para calentar 300 g de cierta sustancia desde 15 ºC hasta 35 ºC, se requieren 25 000 cal. ¿Cuál es el calor específico de dicha sustancia?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71500" y="39624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5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82600" y="4483100"/>
            <a:ext cx="825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¿Cuánto calor debe agregarse a 10 g de plata a 22 ºC para fundirlos completamente? Expresa el resultado en calorías y en julios.</a:t>
            </a:r>
          </a:p>
          <a:p>
            <a:pPr algn="just"/>
            <a:r>
              <a:rPr lang="es-ES" dirty="0" smtClean="0"/>
              <a:t>Datos: L</a:t>
            </a:r>
            <a:r>
              <a:rPr lang="es-ES" baseline="-25000" dirty="0" smtClean="0"/>
              <a:t>F(Ag) </a:t>
            </a:r>
            <a:r>
              <a:rPr lang="es-ES" dirty="0" smtClean="0"/>
              <a:t>= 21,1 cal/g; </a:t>
            </a:r>
            <a:r>
              <a:rPr lang="es-ES" dirty="0" err="1" smtClean="0"/>
              <a:t>t</a:t>
            </a:r>
            <a:r>
              <a:rPr lang="es-ES" baseline="-25000" dirty="0" err="1" smtClean="0"/>
              <a:t>F</a:t>
            </a:r>
            <a:r>
              <a:rPr lang="es-ES" baseline="-25000" dirty="0" smtClean="0"/>
              <a:t>(Ag</a:t>
            </a:r>
            <a:r>
              <a:rPr lang="es-ES" dirty="0" smtClean="0"/>
              <a:t>) = 961 ºC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23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Medida del trabajo termodinámico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923924"/>
            <a:ext cx="2955630" cy="239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30200" y="927100"/>
            <a:ext cx="520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importancia histórica de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máquina de Watt</a:t>
            </a:r>
            <a:r>
              <a:rPr lang="es-ES" dirty="0" smtClean="0">
                <a:sym typeface="Wingdings"/>
              </a:rPr>
              <a:t>, así como las demás máquinas de vapor, radica en el hecho de que empleaban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vapor de agua para realizar trabajo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Cuando el gas encerrado en un cilindro con un pistón móvil se expande es porque la presión interior es mayor que la atmosférica: 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proceso cuasiestático </a:t>
            </a:r>
            <a:r>
              <a:rPr lang="es-ES" dirty="0" smtClean="0">
                <a:sym typeface="Wingdings"/>
              </a:rPr>
              <a:t>es aquel en el que una expansión se produce manteniendo constante la presión y que el pistón móvil se ha desplazado con velocidad constante.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1771650" y="3355340"/>
                <a:ext cx="2758832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𝑝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𝑆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𝑝𝑆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50" y="3355340"/>
                <a:ext cx="2758832" cy="61093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2064" name="ShockwaveFlash1" r:id="rId2" imgW="3022560" imgH="2921040"/>
        </mc:Choice>
        <mc:Fallback>
          <p:control name="ShockwaveFlash1" r:id="rId2" imgW="3022560" imgH="2921040">
            <p:pic>
              <p:nvPicPr>
                <p:cNvPr id="3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5791200" y="3384550"/>
                  <a:ext cx="3022600" cy="2921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11512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Medida del trabajo termodinámico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317500" y="889000"/>
                <a:ext cx="82931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5600" indent="-355600" algn="just">
                  <a:buFont typeface="Wingdings" pitchFamily="2" charset="2"/>
                  <a:buChar char="F"/>
                </a:pPr>
                <a:r>
                  <a:rPr lang="es-ES" dirty="0" smtClean="0">
                    <a:sym typeface="Wingdings"/>
                  </a:rPr>
                  <a:t>Si el pistón se desplaza una altura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/>
                        <a:ea typeface="Cambria Math"/>
                        <a:sym typeface="Wingdings"/>
                      </a:rPr>
                      <m:t>∆</m:t>
                    </m:r>
                    <m:r>
                      <a:rPr lang="es-ES" b="0" i="1" smtClean="0">
                        <a:latin typeface="Cambria Math"/>
                        <a:ea typeface="Cambria Math"/>
                        <a:sym typeface="Wingdings"/>
                      </a:rPr>
                      <m:t>𝑦</m:t>
                    </m:r>
                  </m:oMath>
                </a14:m>
                <a:r>
                  <a:rPr lang="es-ES" dirty="0" smtClean="0">
                    <a:sym typeface="Wingdings"/>
                  </a:rPr>
                  <a:t>, el trabajo realizado por el gas sobre el pistón en la expansión será:</a:t>
                </a:r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 smtClean="0">
                  <a:sym typeface="Wingdings"/>
                </a:endParaRPr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 pitchFamily="2" charset="2"/>
                  <a:buChar char="F"/>
                </a:pPr>
                <a:r>
                  <a:rPr lang="es-ES" dirty="0" smtClean="0">
                    <a:sym typeface="Wingdings"/>
                  </a:rPr>
                  <a:t>Teniendo en cuenta que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  <a:sym typeface="Wingdings"/>
                      </a:rPr>
                      <m:t>𝐹</m:t>
                    </m:r>
                    <m:r>
                      <a:rPr lang="es-ES" b="0" i="1" smtClean="0">
                        <a:latin typeface="Cambria Math"/>
                        <a:sym typeface="Wingdings"/>
                      </a:rPr>
                      <m:t>=</m:t>
                    </m:r>
                    <m:r>
                      <a:rPr lang="es-ES" b="0" i="1" smtClean="0">
                        <a:latin typeface="Cambria Math"/>
                        <a:sym typeface="Wingdings"/>
                      </a:rPr>
                      <m:t>𝑝𝑆</m:t>
                    </m:r>
                  </m:oMath>
                </a14:m>
                <a:r>
                  <a:rPr lang="es-ES" dirty="0" smtClean="0">
                    <a:sym typeface="Wingdings"/>
                  </a:rPr>
                  <a:t>:</a:t>
                </a:r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00" y="889000"/>
                <a:ext cx="8293100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441" t="-1736" r="-588" b="-451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3509949"/>
            <a:ext cx="2518327" cy="280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115"/>
          <p:cNvGrpSpPr>
            <a:grpSpLocks/>
          </p:cNvGrpSpPr>
          <p:nvPr/>
        </p:nvGrpSpPr>
        <p:grpSpPr bwMode="auto">
          <a:xfrm>
            <a:off x="5384800" y="3429000"/>
            <a:ext cx="2501900" cy="2794000"/>
            <a:chOff x="3322" y="874"/>
            <a:chExt cx="1903" cy="2118"/>
          </a:xfrm>
        </p:grpSpPr>
        <p:sp>
          <p:nvSpPr>
            <p:cNvPr id="10" name="AutoShape 116"/>
            <p:cNvSpPr>
              <a:spLocks noChangeArrowheads="1"/>
            </p:cNvSpPr>
            <p:nvPr/>
          </p:nvSpPr>
          <p:spPr bwMode="auto">
            <a:xfrm>
              <a:off x="3324" y="874"/>
              <a:ext cx="1901" cy="2118"/>
            </a:xfrm>
            <a:prstGeom prst="can">
              <a:avLst>
                <a:gd name="adj" fmla="val 27880"/>
              </a:avLst>
            </a:prstGeom>
            <a:gradFill rotWithShape="0">
              <a:gsLst>
                <a:gs pos="0">
                  <a:srgbClr val="5E7676"/>
                </a:gs>
                <a:gs pos="50000">
                  <a:srgbClr val="CCFFFF"/>
                </a:gs>
                <a:gs pos="100000">
                  <a:srgbClr val="5E7676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11" name="Text Box 117"/>
            <p:cNvSpPr txBox="1">
              <a:spLocks noChangeArrowheads="1"/>
            </p:cNvSpPr>
            <p:nvPr/>
          </p:nvSpPr>
          <p:spPr bwMode="auto">
            <a:xfrm>
              <a:off x="3365" y="1886"/>
              <a:ext cx="481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lg" len="lg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s-ES_tradnl" sz="1600" i="1" dirty="0" smtClean="0">
                  <a:latin typeface="Cambria Math" pitchFamily="18" charset="0"/>
                  <a:ea typeface="Cambria Math" pitchFamily="18" charset="0"/>
                  <a:sym typeface="Symbol"/>
                </a:rPr>
                <a:t></a:t>
              </a:r>
              <a:r>
                <a:rPr lang="es-ES_tradnl" sz="1600" i="1" dirty="0" smtClean="0">
                  <a:latin typeface="Cambria Math" pitchFamily="18" charset="0"/>
                  <a:ea typeface="Cambria Math" pitchFamily="18" charset="0"/>
                </a:rPr>
                <a:t>V</a:t>
              </a:r>
              <a:endParaRPr lang="es-ES_tradnl" sz="1600" i="1" dirty="0">
                <a:latin typeface="Cambria Math" pitchFamily="18" charset="0"/>
                <a:ea typeface="Cambria Math" pitchFamily="18" charset="0"/>
              </a:endParaRPr>
            </a:p>
          </p:txBody>
        </p:sp>
        <p:sp>
          <p:nvSpPr>
            <p:cNvPr id="12" name="Line 118"/>
            <p:cNvSpPr>
              <a:spLocks noChangeShapeType="1"/>
            </p:cNvSpPr>
            <p:nvPr/>
          </p:nvSpPr>
          <p:spPr bwMode="auto">
            <a:xfrm flipH="1">
              <a:off x="4275" y="1879"/>
              <a:ext cx="5" cy="49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14" name="Text Box 120"/>
            <p:cNvSpPr txBox="1">
              <a:spLocks noChangeArrowheads="1"/>
            </p:cNvSpPr>
            <p:nvPr/>
          </p:nvSpPr>
          <p:spPr bwMode="auto">
            <a:xfrm>
              <a:off x="3984" y="2544"/>
              <a:ext cx="29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lg" len="lg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s-ES_tradnl" sz="1600" i="1" dirty="0">
                  <a:latin typeface="Cambria Math" pitchFamily="18" charset="0"/>
                  <a:ea typeface="Cambria Math" pitchFamily="18" charset="0"/>
                </a:rPr>
                <a:t>P</a:t>
              </a:r>
            </a:p>
          </p:txBody>
        </p:sp>
        <p:sp>
          <p:nvSpPr>
            <p:cNvPr id="15" name="AutoShape 121"/>
            <p:cNvSpPr>
              <a:spLocks noChangeArrowheads="1"/>
            </p:cNvSpPr>
            <p:nvPr/>
          </p:nvSpPr>
          <p:spPr bwMode="auto">
            <a:xfrm>
              <a:off x="3834" y="2104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16" name="AutoShape 122"/>
            <p:cNvSpPr>
              <a:spLocks noChangeArrowheads="1"/>
            </p:cNvSpPr>
            <p:nvPr/>
          </p:nvSpPr>
          <p:spPr bwMode="auto">
            <a:xfrm>
              <a:off x="4729" y="1936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17" name="AutoShape 123"/>
            <p:cNvSpPr>
              <a:spLocks noChangeArrowheads="1"/>
            </p:cNvSpPr>
            <p:nvPr/>
          </p:nvSpPr>
          <p:spPr bwMode="auto">
            <a:xfrm>
              <a:off x="4507" y="2104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0" name="AutoShape 124"/>
            <p:cNvSpPr>
              <a:spLocks noChangeArrowheads="1"/>
            </p:cNvSpPr>
            <p:nvPr/>
          </p:nvSpPr>
          <p:spPr bwMode="auto">
            <a:xfrm>
              <a:off x="5007" y="2011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1" name="AutoShape 125"/>
            <p:cNvSpPr>
              <a:spLocks noChangeArrowheads="1"/>
            </p:cNvSpPr>
            <p:nvPr/>
          </p:nvSpPr>
          <p:spPr bwMode="auto">
            <a:xfrm>
              <a:off x="3371" y="1891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2" name="AutoShape 126"/>
            <p:cNvSpPr>
              <a:spLocks noChangeArrowheads="1"/>
            </p:cNvSpPr>
            <p:nvPr/>
          </p:nvSpPr>
          <p:spPr bwMode="auto">
            <a:xfrm>
              <a:off x="4307" y="2410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3" name="AutoShape 127"/>
            <p:cNvSpPr>
              <a:spLocks noChangeArrowheads="1"/>
            </p:cNvSpPr>
            <p:nvPr/>
          </p:nvSpPr>
          <p:spPr bwMode="auto">
            <a:xfrm>
              <a:off x="4361" y="1744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4" name="AutoShape 128"/>
            <p:cNvSpPr>
              <a:spLocks noChangeArrowheads="1"/>
            </p:cNvSpPr>
            <p:nvPr/>
          </p:nvSpPr>
          <p:spPr bwMode="auto">
            <a:xfrm>
              <a:off x="3715" y="1762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5" name="Oval 129"/>
            <p:cNvSpPr>
              <a:spLocks noChangeArrowheads="1"/>
            </p:cNvSpPr>
            <p:nvPr/>
          </p:nvSpPr>
          <p:spPr bwMode="auto">
            <a:xfrm>
              <a:off x="3324" y="1794"/>
              <a:ext cx="1888" cy="565"/>
            </a:xfrm>
            <a:prstGeom prst="ellipse">
              <a:avLst/>
            </a:prstGeom>
            <a:noFill/>
            <a:ln w="3175">
              <a:solidFill>
                <a:srgbClr val="C0C0C0"/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FFFF"/>
                      </a:gs>
                      <a:gs pos="7001">
                        <a:srgbClr val="E6E6E6"/>
                      </a:gs>
                      <a:gs pos="32001">
                        <a:srgbClr val="7D8496"/>
                      </a:gs>
                      <a:gs pos="47000">
                        <a:srgbClr val="E6E6E6"/>
                      </a:gs>
                      <a:gs pos="85001">
                        <a:srgbClr val="7D8496"/>
                      </a:gs>
                      <a:gs pos="100000">
                        <a:srgbClr val="E6E6E6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6" name="Oval 130"/>
            <p:cNvSpPr>
              <a:spLocks noChangeArrowheads="1"/>
            </p:cNvSpPr>
            <p:nvPr/>
          </p:nvSpPr>
          <p:spPr bwMode="auto">
            <a:xfrm>
              <a:off x="3322" y="1344"/>
              <a:ext cx="1888" cy="565"/>
            </a:xfrm>
            <a:prstGeom prst="ellipse">
              <a:avLst/>
            </a:prstGeom>
            <a:solidFill>
              <a:schemeClr val="accent1"/>
            </a:solidFill>
            <a:ln w="6350">
              <a:solidFill>
                <a:srgbClr val="DDDDDD"/>
              </a:solidFill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7" name="Oval 131"/>
            <p:cNvSpPr>
              <a:spLocks noChangeArrowheads="1"/>
            </p:cNvSpPr>
            <p:nvPr/>
          </p:nvSpPr>
          <p:spPr bwMode="auto">
            <a:xfrm>
              <a:off x="3323" y="1295"/>
              <a:ext cx="1891" cy="565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1"/>
            </a:gradFill>
            <a:ln w="19050">
              <a:solidFill>
                <a:srgbClr val="DDDDDD"/>
              </a:solidFill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ES" dirty="0"/>
            </a:p>
          </p:txBody>
        </p:sp>
        <p:sp>
          <p:nvSpPr>
            <p:cNvPr id="28" name="AutoShape 132"/>
            <p:cNvSpPr>
              <a:spLocks noChangeArrowheads="1"/>
            </p:cNvSpPr>
            <p:nvPr/>
          </p:nvSpPr>
          <p:spPr bwMode="auto">
            <a:xfrm>
              <a:off x="4095" y="1112"/>
              <a:ext cx="336" cy="506"/>
            </a:xfrm>
            <a:prstGeom prst="can">
              <a:avLst>
                <a:gd name="adj" fmla="val 37649"/>
              </a:avLst>
            </a:prstGeom>
            <a:gradFill rotWithShape="0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1"/>
            </a:gradFill>
            <a:ln w="6350">
              <a:solidFill>
                <a:srgbClr val="996600"/>
              </a:solidFill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29" name="AutoShape 133"/>
            <p:cNvSpPr>
              <a:spLocks noChangeArrowheads="1"/>
            </p:cNvSpPr>
            <p:nvPr/>
          </p:nvSpPr>
          <p:spPr bwMode="auto">
            <a:xfrm>
              <a:off x="3727" y="1183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0" name="AutoShape 134"/>
            <p:cNvSpPr>
              <a:spLocks noChangeArrowheads="1"/>
            </p:cNvSpPr>
            <p:nvPr/>
          </p:nvSpPr>
          <p:spPr bwMode="auto">
            <a:xfrm>
              <a:off x="4541" y="1200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1" name="AutoShape 135"/>
            <p:cNvSpPr>
              <a:spLocks noChangeArrowheads="1"/>
            </p:cNvSpPr>
            <p:nvPr/>
          </p:nvSpPr>
          <p:spPr bwMode="auto">
            <a:xfrm>
              <a:off x="5008" y="1072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2" name="AutoShape 136"/>
            <p:cNvSpPr>
              <a:spLocks noChangeArrowheads="1"/>
            </p:cNvSpPr>
            <p:nvPr/>
          </p:nvSpPr>
          <p:spPr bwMode="auto">
            <a:xfrm>
              <a:off x="3408" y="1344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3" name="AutoShape 137"/>
            <p:cNvSpPr>
              <a:spLocks noChangeArrowheads="1"/>
            </p:cNvSpPr>
            <p:nvPr/>
          </p:nvSpPr>
          <p:spPr bwMode="auto">
            <a:xfrm>
              <a:off x="4665" y="1476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4" name="AutoShape 138"/>
            <p:cNvSpPr>
              <a:spLocks noChangeArrowheads="1"/>
            </p:cNvSpPr>
            <p:nvPr/>
          </p:nvSpPr>
          <p:spPr bwMode="auto">
            <a:xfrm>
              <a:off x="4839" y="1238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5" name="Text Box 139"/>
            <p:cNvSpPr txBox="1">
              <a:spLocks noChangeArrowheads="1"/>
            </p:cNvSpPr>
            <p:nvPr/>
          </p:nvSpPr>
          <p:spPr bwMode="auto">
            <a:xfrm>
              <a:off x="3588" y="1462"/>
              <a:ext cx="28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lg" len="lg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s-ES_tradnl" sz="1600" i="1" dirty="0">
                  <a:latin typeface="Cambria Math" pitchFamily="18" charset="0"/>
                  <a:ea typeface="Cambria Math" pitchFamily="18" charset="0"/>
                </a:rPr>
                <a:t>S</a:t>
              </a:r>
            </a:p>
          </p:txBody>
        </p:sp>
        <p:sp>
          <p:nvSpPr>
            <p:cNvPr id="36" name="AutoShape 140"/>
            <p:cNvSpPr>
              <a:spLocks noChangeArrowheads="1"/>
            </p:cNvSpPr>
            <p:nvPr/>
          </p:nvSpPr>
          <p:spPr bwMode="auto">
            <a:xfrm>
              <a:off x="3915" y="1512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7" name="Oval 141"/>
            <p:cNvSpPr>
              <a:spLocks noChangeArrowheads="1"/>
            </p:cNvSpPr>
            <p:nvPr/>
          </p:nvSpPr>
          <p:spPr bwMode="auto">
            <a:xfrm>
              <a:off x="3336" y="876"/>
              <a:ext cx="1872" cy="516"/>
            </a:xfrm>
            <a:prstGeom prst="ellips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8" name="AutoShape 142"/>
            <p:cNvSpPr>
              <a:spLocks noChangeArrowheads="1"/>
            </p:cNvSpPr>
            <p:nvPr/>
          </p:nvSpPr>
          <p:spPr bwMode="auto">
            <a:xfrm>
              <a:off x="3912" y="984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39" name="AutoShape 143"/>
            <p:cNvSpPr>
              <a:spLocks noChangeArrowheads="1"/>
            </p:cNvSpPr>
            <p:nvPr/>
          </p:nvSpPr>
          <p:spPr bwMode="auto">
            <a:xfrm>
              <a:off x="4272" y="1440"/>
              <a:ext cx="145" cy="300"/>
            </a:xfrm>
            <a:prstGeom prst="downArrow">
              <a:avLst>
                <a:gd name="adj1" fmla="val 50000"/>
                <a:gd name="adj2" fmla="val 51724"/>
              </a:avLst>
            </a:prstGeom>
            <a:solidFill>
              <a:srgbClr val="FF99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40" name="AutoShape 144"/>
            <p:cNvSpPr>
              <a:spLocks noChangeArrowheads="1"/>
            </p:cNvSpPr>
            <p:nvPr/>
          </p:nvSpPr>
          <p:spPr bwMode="auto">
            <a:xfrm>
              <a:off x="3527" y="2359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41" name="AutoShape 145"/>
            <p:cNvSpPr>
              <a:spLocks noChangeArrowheads="1"/>
            </p:cNvSpPr>
            <p:nvPr/>
          </p:nvSpPr>
          <p:spPr bwMode="auto">
            <a:xfrm>
              <a:off x="3744" y="2544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42" name="AutoShape 146"/>
            <p:cNvSpPr>
              <a:spLocks noChangeArrowheads="1"/>
            </p:cNvSpPr>
            <p:nvPr/>
          </p:nvSpPr>
          <p:spPr bwMode="auto">
            <a:xfrm>
              <a:off x="4656" y="2496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43" name="AutoShape 147"/>
            <p:cNvSpPr>
              <a:spLocks noChangeArrowheads="1"/>
            </p:cNvSpPr>
            <p:nvPr/>
          </p:nvSpPr>
          <p:spPr bwMode="auto">
            <a:xfrm>
              <a:off x="4859" y="2347"/>
              <a:ext cx="154" cy="348"/>
            </a:xfrm>
            <a:prstGeom prst="upArrow">
              <a:avLst>
                <a:gd name="adj1" fmla="val 50000"/>
                <a:gd name="adj2" fmla="val 56494"/>
              </a:avLst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43 CuadroTexto"/>
              <p:cNvSpPr txBox="1"/>
              <p:nvPr/>
            </p:nvSpPr>
            <p:spPr>
              <a:xfrm>
                <a:off x="6229350" y="4866640"/>
                <a:ext cx="4831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sz="1600" b="0" i="1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4" name="4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350" y="4866640"/>
                <a:ext cx="483146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2 Flecha abajo"/>
          <p:cNvSpPr/>
          <p:nvPr/>
        </p:nvSpPr>
        <p:spPr>
          <a:xfrm rot="16200000">
            <a:off x="4749800" y="4597400"/>
            <a:ext cx="266700" cy="49530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4006850" y="1615440"/>
                <a:ext cx="12005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𝐹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850" y="1615440"/>
                <a:ext cx="120058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44 CuadroTexto"/>
              <p:cNvSpPr txBox="1"/>
              <p:nvPr/>
            </p:nvSpPr>
            <p:spPr>
              <a:xfrm>
                <a:off x="3879850" y="2720340"/>
                <a:ext cx="20269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𝑝𝑆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𝑉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5" name="4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850" y="2720340"/>
                <a:ext cx="2026902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414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3</a:t>
            </a:r>
            <a:r>
              <a:rPr lang="es-ES" b="1" dirty="0" smtClean="0">
                <a:solidFill>
                  <a:srgbClr val="C00000"/>
                </a:solidFill>
              </a:rPr>
              <a:t> Medida del trabajo termodinámico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12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XV. CALOR Y TERMODINÁMICA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482600" y="9525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393700" y="1473200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Si 3 L de gas se calientan a una presión constante de 1,5 atm hasta que su volumen se duplica, ¿cuál es, en julios, el trabajo realizado por el gas?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75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33 Rectángulo"/>
          <p:cNvSpPr/>
          <p:nvPr/>
        </p:nvSpPr>
        <p:spPr>
          <a:xfrm>
            <a:off x="4017962" y="4864100"/>
            <a:ext cx="1052513" cy="1003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Medida del trabajo termodinámico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8300" y="838200"/>
            <a:ext cx="805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3.1. </a:t>
            </a:r>
            <a:r>
              <a:rPr lang="es-ES" b="1" dirty="0" smtClean="0">
                <a:solidFill>
                  <a:srgbClr val="00B050"/>
                </a:solidFill>
              </a:rPr>
              <a:t>Medida del trabajo mediante diagramas presión-volumen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143000" y="4279900"/>
            <a:ext cx="1054100" cy="1587500"/>
          </a:xfrm>
          <a:custGeom>
            <a:avLst/>
            <a:gdLst>
              <a:gd name="connsiteX0" fmla="*/ 0 w 1054100"/>
              <a:gd name="connsiteY0" fmla="*/ 0 h 1587500"/>
              <a:gd name="connsiteX1" fmla="*/ 1054100 w 1054100"/>
              <a:gd name="connsiteY1" fmla="*/ 0 h 1587500"/>
              <a:gd name="connsiteX2" fmla="*/ 1054100 w 1054100"/>
              <a:gd name="connsiteY2" fmla="*/ 1587500 h 1587500"/>
              <a:gd name="connsiteX3" fmla="*/ 0 w 1054100"/>
              <a:gd name="connsiteY3" fmla="*/ 1587500 h 1587500"/>
              <a:gd name="connsiteX4" fmla="*/ 0 w 1054100"/>
              <a:gd name="connsiteY4" fmla="*/ 0 h 15875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1054100 w 1054100"/>
              <a:gd name="connsiteY2" fmla="*/ 12700 h 1600200"/>
              <a:gd name="connsiteX3" fmla="*/ 1054100 w 1054100"/>
              <a:gd name="connsiteY3" fmla="*/ 1600200 h 1600200"/>
              <a:gd name="connsiteX4" fmla="*/ 0 w 1054100"/>
              <a:gd name="connsiteY4" fmla="*/ 1600200 h 1600200"/>
              <a:gd name="connsiteX5" fmla="*/ 0 w 1054100"/>
              <a:gd name="connsiteY5" fmla="*/ 12700 h 16002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660400 w 1054100"/>
              <a:gd name="connsiteY2" fmla="*/ 12700 h 1600200"/>
              <a:gd name="connsiteX3" fmla="*/ 1054100 w 1054100"/>
              <a:gd name="connsiteY3" fmla="*/ 12700 h 1600200"/>
              <a:gd name="connsiteX4" fmla="*/ 1054100 w 1054100"/>
              <a:gd name="connsiteY4" fmla="*/ 1600200 h 1600200"/>
              <a:gd name="connsiteX5" fmla="*/ 0 w 1054100"/>
              <a:gd name="connsiteY5" fmla="*/ 1600200 h 1600200"/>
              <a:gd name="connsiteX6" fmla="*/ 0 w 1054100"/>
              <a:gd name="connsiteY6" fmla="*/ 12700 h 16002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660400 w 1054100"/>
              <a:gd name="connsiteY2" fmla="*/ 12700 h 1600200"/>
              <a:gd name="connsiteX3" fmla="*/ 1054100 w 1054100"/>
              <a:gd name="connsiteY3" fmla="*/ 12700 h 1600200"/>
              <a:gd name="connsiteX4" fmla="*/ 1041400 w 1054100"/>
              <a:gd name="connsiteY4" fmla="*/ 317500 h 1600200"/>
              <a:gd name="connsiteX5" fmla="*/ 1054100 w 1054100"/>
              <a:gd name="connsiteY5" fmla="*/ 1600200 h 1600200"/>
              <a:gd name="connsiteX6" fmla="*/ 0 w 1054100"/>
              <a:gd name="connsiteY6" fmla="*/ 1600200 h 1600200"/>
              <a:gd name="connsiteX7" fmla="*/ 0 w 1054100"/>
              <a:gd name="connsiteY7" fmla="*/ 12700 h 16002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660400 w 1054100"/>
              <a:gd name="connsiteY2" fmla="*/ 12700 h 1600200"/>
              <a:gd name="connsiteX3" fmla="*/ 1054100 w 1054100"/>
              <a:gd name="connsiteY3" fmla="*/ 12700 h 1600200"/>
              <a:gd name="connsiteX4" fmla="*/ 1041400 w 1054100"/>
              <a:gd name="connsiteY4" fmla="*/ 317500 h 1600200"/>
              <a:gd name="connsiteX5" fmla="*/ 1054100 w 1054100"/>
              <a:gd name="connsiteY5" fmla="*/ 584200 h 1600200"/>
              <a:gd name="connsiteX6" fmla="*/ 1054100 w 1054100"/>
              <a:gd name="connsiteY6" fmla="*/ 1600200 h 1600200"/>
              <a:gd name="connsiteX7" fmla="*/ 0 w 1054100"/>
              <a:gd name="connsiteY7" fmla="*/ 1600200 h 1600200"/>
              <a:gd name="connsiteX8" fmla="*/ 0 w 1054100"/>
              <a:gd name="connsiteY8" fmla="*/ 12700 h 16002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660400 w 1054100"/>
              <a:gd name="connsiteY2" fmla="*/ 12700 h 1600200"/>
              <a:gd name="connsiteX3" fmla="*/ 558800 w 1054100"/>
              <a:gd name="connsiteY3" fmla="*/ 431800 h 1600200"/>
              <a:gd name="connsiteX4" fmla="*/ 1041400 w 1054100"/>
              <a:gd name="connsiteY4" fmla="*/ 317500 h 1600200"/>
              <a:gd name="connsiteX5" fmla="*/ 1054100 w 1054100"/>
              <a:gd name="connsiteY5" fmla="*/ 584200 h 1600200"/>
              <a:gd name="connsiteX6" fmla="*/ 1054100 w 1054100"/>
              <a:gd name="connsiteY6" fmla="*/ 1600200 h 1600200"/>
              <a:gd name="connsiteX7" fmla="*/ 0 w 1054100"/>
              <a:gd name="connsiteY7" fmla="*/ 1600200 h 1600200"/>
              <a:gd name="connsiteX8" fmla="*/ 0 w 1054100"/>
              <a:gd name="connsiteY8" fmla="*/ 12700 h 16002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660400 w 1054100"/>
              <a:gd name="connsiteY2" fmla="*/ 12700 h 1600200"/>
              <a:gd name="connsiteX3" fmla="*/ 584200 w 1054100"/>
              <a:gd name="connsiteY3" fmla="*/ 393700 h 1600200"/>
              <a:gd name="connsiteX4" fmla="*/ 1041400 w 1054100"/>
              <a:gd name="connsiteY4" fmla="*/ 317500 h 1600200"/>
              <a:gd name="connsiteX5" fmla="*/ 1054100 w 1054100"/>
              <a:gd name="connsiteY5" fmla="*/ 584200 h 1600200"/>
              <a:gd name="connsiteX6" fmla="*/ 1054100 w 1054100"/>
              <a:gd name="connsiteY6" fmla="*/ 1600200 h 1600200"/>
              <a:gd name="connsiteX7" fmla="*/ 0 w 1054100"/>
              <a:gd name="connsiteY7" fmla="*/ 1600200 h 1600200"/>
              <a:gd name="connsiteX8" fmla="*/ 0 w 1054100"/>
              <a:gd name="connsiteY8" fmla="*/ 12700 h 16002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660400 w 1054100"/>
              <a:gd name="connsiteY2" fmla="*/ 12700 h 1600200"/>
              <a:gd name="connsiteX3" fmla="*/ 584200 w 1054100"/>
              <a:gd name="connsiteY3" fmla="*/ 393700 h 1600200"/>
              <a:gd name="connsiteX4" fmla="*/ 812800 w 1054100"/>
              <a:gd name="connsiteY4" fmla="*/ 508000 h 1600200"/>
              <a:gd name="connsiteX5" fmla="*/ 1054100 w 1054100"/>
              <a:gd name="connsiteY5" fmla="*/ 584200 h 1600200"/>
              <a:gd name="connsiteX6" fmla="*/ 1054100 w 1054100"/>
              <a:gd name="connsiteY6" fmla="*/ 1600200 h 1600200"/>
              <a:gd name="connsiteX7" fmla="*/ 0 w 1054100"/>
              <a:gd name="connsiteY7" fmla="*/ 1600200 h 1600200"/>
              <a:gd name="connsiteX8" fmla="*/ 0 w 1054100"/>
              <a:gd name="connsiteY8" fmla="*/ 12700 h 1600200"/>
              <a:gd name="connsiteX0" fmla="*/ 0 w 1054100"/>
              <a:gd name="connsiteY0" fmla="*/ 12700 h 1600200"/>
              <a:gd name="connsiteX1" fmla="*/ 304800 w 1054100"/>
              <a:gd name="connsiteY1" fmla="*/ 0 h 1600200"/>
              <a:gd name="connsiteX2" fmla="*/ 330200 w 1054100"/>
              <a:gd name="connsiteY2" fmla="*/ 254000 h 1600200"/>
              <a:gd name="connsiteX3" fmla="*/ 584200 w 1054100"/>
              <a:gd name="connsiteY3" fmla="*/ 393700 h 1600200"/>
              <a:gd name="connsiteX4" fmla="*/ 812800 w 1054100"/>
              <a:gd name="connsiteY4" fmla="*/ 508000 h 1600200"/>
              <a:gd name="connsiteX5" fmla="*/ 1054100 w 1054100"/>
              <a:gd name="connsiteY5" fmla="*/ 584200 h 1600200"/>
              <a:gd name="connsiteX6" fmla="*/ 1054100 w 1054100"/>
              <a:gd name="connsiteY6" fmla="*/ 1600200 h 1600200"/>
              <a:gd name="connsiteX7" fmla="*/ 0 w 1054100"/>
              <a:gd name="connsiteY7" fmla="*/ 1600200 h 1600200"/>
              <a:gd name="connsiteX8" fmla="*/ 0 w 1054100"/>
              <a:gd name="connsiteY8" fmla="*/ 12700 h 1600200"/>
              <a:gd name="connsiteX0" fmla="*/ 0 w 1054100"/>
              <a:gd name="connsiteY0" fmla="*/ 0 h 1587500"/>
              <a:gd name="connsiteX1" fmla="*/ 152400 w 1054100"/>
              <a:gd name="connsiteY1" fmla="*/ 114300 h 1587500"/>
              <a:gd name="connsiteX2" fmla="*/ 330200 w 1054100"/>
              <a:gd name="connsiteY2" fmla="*/ 241300 h 1587500"/>
              <a:gd name="connsiteX3" fmla="*/ 584200 w 1054100"/>
              <a:gd name="connsiteY3" fmla="*/ 381000 h 1587500"/>
              <a:gd name="connsiteX4" fmla="*/ 812800 w 1054100"/>
              <a:gd name="connsiteY4" fmla="*/ 495300 h 1587500"/>
              <a:gd name="connsiteX5" fmla="*/ 1054100 w 1054100"/>
              <a:gd name="connsiteY5" fmla="*/ 571500 h 1587500"/>
              <a:gd name="connsiteX6" fmla="*/ 1054100 w 1054100"/>
              <a:gd name="connsiteY6" fmla="*/ 1587500 h 1587500"/>
              <a:gd name="connsiteX7" fmla="*/ 0 w 1054100"/>
              <a:gd name="connsiteY7" fmla="*/ 1587500 h 1587500"/>
              <a:gd name="connsiteX8" fmla="*/ 0 w 1054100"/>
              <a:gd name="connsiteY8" fmla="*/ 0 h 1587500"/>
              <a:gd name="connsiteX0" fmla="*/ 0 w 1054100"/>
              <a:gd name="connsiteY0" fmla="*/ 0 h 1587500"/>
              <a:gd name="connsiteX1" fmla="*/ 152400 w 1054100"/>
              <a:gd name="connsiteY1" fmla="*/ 114300 h 1587500"/>
              <a:gd name="connsiteX2" fmla="*/ 330200 w 1054100"/>
              <a:gd name="connsiteY2" fmla="*/ 241300 h 1587500"/>
              <a:gd name="connsiteX3" fmla="*/ 584200 w 1054100"/>
              <a:gd name="connsiteY3" fmla="*/ 381000 h 1587500"/>
              <a:gd name="connsiteX4" fmla="*/ 812800 w 1054100"/>
              <a:gd name="connsiteY4" fmla="*/ 495300 h 1587500"/>
              <a:gd name="connsiteX5" fmla="*/ 1041400 w 1054100"/>
              <a:gd name="connsiteY5" fmla="*/ 584200 h 1587500"/>
              <a:gd name="connsiteX6" fmla="*/ 1054100 w 1054100"/>
              <a:gd name="connsiteY6" fmla="*/ 1587500 h 1587500"/>
              <a:gd name="connsiteX7" fmla="*/ 0 w 1054100"/>
              <a:gd name="connsiteY7" fmla="*/ 1587500 h 1587500"/>
              <a:gd name="connsiteX8" fmla="*/ 0 w 1054100"/>
              <a:gd name="connsiteY8" fmla="*/ 0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00" h="1587500">
                <a:moveTo>
                  <a:pt x="0" y="0"/>
                </a:moveTo>
                <a:lnTo>
                  <a:pt x="152400" y="114300"/>
                </a:lnTo>
                <a:lnTo>
                  <a:pt x="330200" y="241300"/>
                </a:lnTo>
                <a:lnTo>
                  <a:pt x="584200" y="381000"/>
                </a:lnTo>
                <a:lnTo>
                  <a:pt x="812800" y="495300"/>
                </a:lnTo>
                <a:lnTo>
                  <a:pt x="1041400" y="584200"/>
                </a:lnTo>
                <a:lnTo>
                  <a:pt x="1054100" y="1587500"/>
                </a:lnTo>
                <a:lnTo>
                  <a:pt x="0" y="15875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368300" y="1270000"/>
            <a:ext cx="8394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área encerrada bajo la gráfica p-V entre los valores del volumen inicial y final representa el trabajo realizado en el proceso.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trabajo es una función de la trayectoria</a:t>
            </a:r>
            <a:r>
              <a:rPr lang="es-ES" dirty="0" smtClean="0">
                <a:sym typeface="Wingdings"/>
              </a:rPr>
              <a:t>, no es una función de estado. Con el calor sucede lo mismo.</a:t>
            </a:r>
            <a:endParaRPr lang="es-ES" dirty="0"/>
          </a:p>
        </p:txBody>
      </p:sp>
      <p:graphicFrame>
        <p:nvGraphicFramePr>
          <p:cNvPr id="12" name="11 Gráfico"/>
          <p:cNvGraphicFramePr/>
          <p:nvPr>
            <p:extLst>
              <p:ext uri="{D42A27DB-BD31-4B8C-83A1-F6EECF244321}">
                <p14:modId xmlns:p14="http://schemas.microsoft.com/office/powerpoint/2010/main" val="832503391"/>
              </p:ext>
            </p:extLst>
          </p:nvPr>
        </p:nvGraphicFramePr>
        <p:xfrm>
          <a:off x="508000" y="3009900"/>
          <a:ext cx="2679700" cy="29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3 Conector recto"/>
          <p:cNvCxnSpPr/>
          <p:nvPr/>
        </p:nvCxnSpPr>
        <p:spPr>
          <a:xfrm>
            <a:off x="1130300" y="4241800"/>
            <a:ext cx="0" cy="16383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2184400" y="4864100"/>
            <a:ext cx="0" cy="10080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349250" y="3126740"/>
                <a:ext cx="3740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50" y="3126740"/>
                <a:ext cx="374013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2825750" y="5819140"/>
                <a:ext cx="3740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750" y="5819140"/>
                <a:ext cx="374013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234950" y="4028440"/>
                <a:ext cx="4447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50" y="4028440"/>
                <a:ext cx="444737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247650" y="4688840"/>
                <a:ext cx="4562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50" y="4688840"/>
                <a:ext cx="456279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946150" y="5844540"/>
                <a:ext cx="4384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50" y="5844540"/>
                <a:ext cx="438453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CuadroTexto"/>
              <p:cNvSpPr txBox="1"/>
              <p:nvPr/>
            </p:nvSpPr>
            <p:spPr>
              <a:xfrm>
                <a:off x="1936750" y="5857240"/>
                <a:ext cx="4499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0" name="1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6750" y="5857240"/>
                <a:ext cx="449995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12 Conector recto"/>
          <p:cNvCxnSpPr/>
          <p:nvPr/>
        </p:nvCxnSpPr>
        <p:spPr>
          <a:xfrm>
            <a:off x="647700" y="4864100"/>
            <a:ext cx="1548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647700" y="4241800"/>
            <a:ext cx="50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22 Gráfico"/>
          <p:cNvGraphicFramePr/>
          <p:nvPr>
            <p:extLst>
              <p:ext uri="{D42A27DB-BD31-4B8C-83A1-F6EECF244321}">
                <p14:modId xmlns:p14="http://schemas.microsoft.com/office/powerpoint/2010/main" val="4043028245"/>
              </p:ext>
            </p:extLst>
          </p:nvPr>
        </p:nvGraphicFramePr>
        <p:xfrm>
          <a:off x="3403600" y="3009900"/>
          <a:ext cx="2679700" cy="29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24" name="23 Conector recto"/>
          <p:cNvCxnSpPr/>
          <p:nvPr/>
        </p:nvCxnSpPr>
        <p:spPr>
          <a:xfrm>
            <a:off x="4013200" y="4241800"/>
            <a:ext cx="0" cy="16383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5067300" y="4864100"/>
            <a:ext cx="0" cy="10080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25 CuadroTexto"/>
              <p:cNvSpPr txBox="1"/>
              <p:nvPr/>
            </p:nvSpPr>
            <p:spPr>
              <a:xfrm>
                <a:off x="3232150" y="3126740"/>
                <a:ext cx="3740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6" name="2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2150" y="3126740"/>
                <a:ext cx="374013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26 CuadroTexto"/>
              <p:cNvSpPr txBox="1"/>
              <p:nvPr/>
            </p:nvSpPr>
            <p:spPr>
              <a:xfrm>
                <a:off x="5708650" y="5819140"/>
                <a:ext cx="3740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7" name="2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650" y="5819140"/>
                <a:ext cx="374013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7 CuadroTexto"/>
              <p:cNvSpPr txBox="1"/>
              <p:nvPr/>
            </p:nvSpPr>
            <p:spPr>
              <a:xfrm>
                <a:off x="3117850" y="4028440"/>
                <a:ext cx="4447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8" name="2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850" y="4028440"/>
                <a:ext cx="444737" cy="338554"/>
              </a:xfrm>
              <a:prstGeom prst="rect">
                <a:avLst/>
              </a:prstGeom>
              <a:blipFill rotWithShape="1">
                <a:blip r:embed="rId1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3130550" y="4688840"/>
                <a:ext cx="4562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0550" y="4688840"/>
                <a:ext cx="456279" cy="338554"/>
              </a:xfrm>
              <a:prstGeom prst="rect">
                <a:avLst/>
              </a:prstGeom>
              <a:blipFill rotWithShape="1">
                <a:blip r:embed="rId1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29 CuadroTexto"/>
              <p:cNvSpPr txBox="1"/>
              <p:nvPr/>
            </p:nvSpPr>
            <p:spPr>
              <a:xfrm>
                <a:off x="3829050" y="5844540"/>
                <a:ext cx="4384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0" name="2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050" y="5844540"/>
                <a:ext cx="438453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30 CuadroTexto"/>
              <p:cNvSpPr txBox="1"/>
              <p:nvPr/>
            </p:nvSpPr>
            <p:spPr>
              <a:xfrm>
                <a:off x="4819650" y="5857240"/>
                <a:ext cx="4499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1" name="3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9650" y="5857240"/>
                <a:ext cx="449995" cy="33855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31 Conector recto"/>
          <p:cNvCxnSpPr/>
          <p:nvPr/>
        </p:nvCxnSpPr>
        <p:spPr>
          <a:xfrm>
            <a:off x="3530600" y="4864100"/>
            <a:ext cx="1548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3530600" y="4241800"/>
            <a:ext cx="50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4022726" y="4230687"/>
            <a:ext cx="0" cy="63341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rot="5400000">
            <a:off x="4550857" y="4315907"/>
            <a:ext cx="0" cy="1044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7 Rectángulo"/>
          <p:cNvSpPr/>
          <p:nvPr/>
        </p:nvSpPr>
        <p:spPr>
          <a:xfrm>
            <a:off x="6799262" y="4271963"/>
            <a:ext cx="1052513" cy="15954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aphicFrame>
        <p:nvGraphicFramePr>
          <p:cNvPr id="39" name="38 Gráfico"/>
          <p:cNvGraphicFramePr/>
          <p:nvPr>
            <p:extLst>
              <p:ext uri="{D42A27DB-BD31-4B8C-83A1-F6EECF244321}">
                <p14:modId xmlns:p14="http://schemas.microsoft.com/office/powerpoint/2010/main" val="898984566"/>
              </p:ext>
            </p:extLst>
          </p:nvPr>
        </p:nvGraphicFramePr>
        <p:xfrm>
          <a:off x="6172200" y="3009900"/>
          <a:ext cx="2679700" cy="29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cxnSp>
        <p:nvCxnSpPr>
          <p:cNvPr id="40" name="39 Conector recto"/>
          <p:cNvCxnSpPr/>
          <p:nvPr/>
        </p:nvCxnSpPr>
        <p:spPr>
          <a:xfrm>
            <a:off x="6794500" y="4241800"/>
            <a:ext cx="0" cy="16383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7848600" y="4864100"/>
            <a:ext cx="0" cy="10080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41 CuadroTexto"/>
              <p:cNvSpPr txBox="1"/>
              <p:nvPr/>
            </p:nvSpPr>
            <p:spPr>
              <a:xfrm>
                <a:off x="6013450" y="3126740"/>
                <a:ext cx="3740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2" name="4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450" y="3126740"/>
                <a:ext cx="374013" cy="338554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42 CuadroTexto"/>
              <p:cNvSpPr txBox="1"/>
              <p:nvPr/>
            </p:nvSpPr>
            <p:spPr>
              <a:xfrm>
                <a:off x="8489950" y="5819140"/>
                <a:ext cx="3740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3" name="4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950" y="5819140"/>
                <a:ext cx="374013" cy="338554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43 CuadroTexto"/>
              <p:cNvSpPr txBox="1"/>
              <p:nvPr/>
            </p:nvSpPr>
            <p:spPr>
              <a:xfrm>
                <a:off x="5911850" y="4091940"/>
                <a:ext cx="4447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4" name="4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850" y="4091940"/>
                <a:ext cx="444737" cy="338554"/>
              </a:xfrm>
              <a:prstGeom prst="rect">
                <a:avLst/>
              </a:prstGeom>
              <a:blipFill rotWithShape="1">
                <a:blip r:embed="rId2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44 CuadroTexto"/>
              <p:cNvSpPr txBox="1"/>
              <p:nvPr/>
            </p:nvSpPr>
            <p:spPr>
              <a:xfrm>
                <a:off x="5924550" y="4752340"/>
                <a:ext cx="4562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5" name="4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550" y="4752340"/>
                <a:ext cx="456279" cy="338554"/>
              </a:xfrm>
              <a:prstGeom prst="rect">
                <a:avLst/>
              </a:prstGeom>
              <a:blipFill rotWithShape="1">
                <a:blip r:embed="rId2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45 CuadroTexto"/>
              <p:cNvSpPr txBox="1"/>
              <p:nvPr/>
            </p:nvSpPr>
            <p:spPr>
              <a:xfrm>
                <a:off x="6610350" y="5844540"/>
                <a:ext cx="4384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6" name="4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350" y="5844540"/>
                <a:ext cx="438453" cy="338554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46 CuadroTexto"/>
              <p:cNvSpPr txBox="1"/>
              <p:nvPr/>
            </p:nvSpPr>
            <p:spPr>
              <a:xfrm>
                <a:off x="7600950" y="5857240"/>
                <a:ext cx="4499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7" name="4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950" y="5857240"/>
                <a:ext cx="449995" cy="338554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47 Conector recto"/>
          <p:cNvCxnSpPr/>
          <p:nvPr/>
        </p:nvCxnSpPr>
        <p:spPr>
          <a:xfrm>
            <a:off x="6311900" y="4864100"/>
            <a:ext cx="1548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6311900" y="4241800"/>
            <a:ext cx="50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7837489" y="4225925"/>
            <a:ext cx="0" cy="63341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rot="5400000">
            <a:off x="7326857" y="3701007"/>
            <a:ext cx="0" cy="1080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51 CuadroTexto"/>
              <p:cNvSpPr txBox="1"/>
              <p:nvPr/>
            </p:nvSpPr>
            <p:spPr>
              <a:xfrm>
                <a:off x="1365250" y="5082540"/>
                <a:ext cx="5497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2" name="5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250" y="5082540"/>
                <a:ext cx="549701" cy="369332"/>
              </a:xfrm>
              <a:prstGeom prst="rect">
                <a:avLst/>
              </a:prstGeom>
              <a:blipFill rotWithShape="1">
                <a:blip r:embed="rId2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53 CuadroTexto"/>
              <p:cNvSpPr txBox="1"/>
              <p:nvPr/>
            </p:nvSpPr>
            <p:spPr>
              <a:xfrm>
                <a:off x="4260850" y="5222240"/>
                <a:ext cx="565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4" name="5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850" y="5222240"/>
                <a:ext cx="565603" cy="369332"/>
              </a:xfrm>
              <a:prstGeom prst="rect">
                <a:avLst/>
              </a:prstGeom>
              <a:blipFill rotWithShape="1">
                <a:blip r:embed="rId2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54 CuadroTexto"/>
              <p:cNvSpPr txBox="1"/>
              <p:nvPr/>
            </p:nvSpPr>
            <p:spPr>
              <a:xfrm>
                <a:off x="7042150" y="4904740"/>
                <a:ext cx="5572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5" name="5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150" y="4904740"/>
                <a:ext cx="557268" cy="369332"/>
              </a:xfrm>
              <a:prstGeom prst="rect">
                <a:avLst/>
              </a:prstGeom>
              <a:blipFill rotWithShape="1">
                <a:blip r:embed="rId2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45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3</a:t>
            </a:r>
            <a:r>
              <a:rPr lang="es-ES" b="1" dirty="0" smtClean="0">
                <a:solidFill>
                  <a:srgbClr val="C00000"/>
                </a:solidFill>
              </a:rPr>
              <a:t> Medida del trabajo termodinámico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14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XV. CALOR Y TERMODINÁMICA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482600" y="9525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7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56" name="55 CuadroTexto"/>
          <p:cNvSpPr txBox="1"/>
          <p:nvPr/>
        </p:nvSpPr>
        <p:spPr>
          <a:xfrm>
            <a:off x="393700" y="1473200"/>
            <a:ext cx="825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gas ideal ocupa un volumen de 10 L a una temperatura de 300 K. Si se aumenta la temperatura hasta 450 K a una presión constante de 2 atm, ¿cuál es el trabajo realizado por el gas en la expansión? Represéntalo en un diagrama p-V.</a:t>
            </a:r>
            <a:endParaRPr lang="es-E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495300" y="28829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58" name="57 CuadroTexto"/>
          <p:cNvSpPr txBox="1"/>
          <p:nvPr/>
        </p:nvSpPr>
        <p:spPr>
          <a:xfrm>
            <a:off x="406400" y="3403600"/>
            <a:ext cx="8255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Sometemos 10 L de un gas que se halla inicialmente a una presión de 4 atm al siguiente proceso cíclico: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Se calienta a presión constante hasta que el volumen se duplica.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Se enfría a volumen constante hasta que la presión es de 2 atm.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Se comprime por enfriamiento a presión constante hasta que el volumen se iguala con respecto al inicial.</a:t>
            </a:r>
          </a:p>
          <a:p>
            <a:pPr marL="342900" indent="-342900" algn="just">
              <a:buAutoNum type="arabicPeriod"/>
            </a:pPr>
            <a:r>
              <a:rPr lang="es-ES" dirty="0" smtClean="0"/>
              <a:t>Se calienta a V constante hasta que la presión aumenta y alcanza el valor inicial.</a:t>
            </a:r>
          </a:p>
          <a:p>
            <a:pPr algn="just"/>
            <a:r>
              <a:rPr lang="es-ES" dirty="0" smtClean="0"/>
              <a:t>Calcula por métodos gráficos el trabajo realizado en todo el proceso.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6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Criterios de signos para el calor y el trabajo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19100" y="952500"/>
            <a:ext cx="83947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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</a:t>
            </a:r>
            <a:r>
              <a:rPr lang="es-ES" dirty="0" smtClean="0"/>
              <a:t> es el medio material objeto de nuestro estudio que puede someterse a procesos fisicoquímicos.</a:t>
            </a:r>
          </a:p>
          <a:p>
            <a:pPr marL="355600" indent="-355600" algn="just">
              <a:buFont typeface="Wingdings"/>
              <a:buChar char="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Entorno</a:t>
            </a:r>
            <a:r>
              <a:rPr lang="es-ES" dirty="0" smtClean="0"/>
              <a:t> o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ambiente</a:t>
            </a:r>
            <a:r>
              <a:rPr lang="es-ES" dirty="0" smtClean="0"/>
              <a:t> es lo que rodea al sistema.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1397000" y="2755900"/>
            <a:ext cx="1422400" cy="2120900"/>
            <a:chOff x="1397000" y="2755900"/>
            <a:chExt cx="1422400" cy="2120900"/>
          </a:xfrm>
        </p:grpSpPr>
        <p:sp>
          <p:nvSpPr>
            <p:cNvPr id="11" name="10 Rectángulo"/>
            <p:cNvSpPr/>
            <p:nvPr/>
          </p:nvSpPr>
          <p:spPr>
            <a:xfrm>
              <a:off x="1460500" y="3340100"/>
              <a:ext cx="1333500" cy="1473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5 Forma en L"/>
            <p:cNvSpPr/>
            <p:nvPr/>
          </p:nvSpPr>
          <p:spPr>
            <a:xfrm>
              <a:off x="1397000" y="2755900"/>
              <a:ext cx="1244600" cy="2120900"/>
            </a:xfrm>
            <a:prstGeom prst="corner">
              <a:avLst>
                <a:gd name="adj1" fmla="val 5484"/>
                <a:gd name="adj2" fmla="val 483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6" name="55 Forma en L"/>
            <p:cNvSpPr/>
            <p:nvPr/>
          </p:nvSpPr>
          <p:spPr>
            <a:xfrm flipH="1">
              <a:off x="1574800" y="2755900"/>
              <a:ext cx="1244600" cy="2120900"/>
            </a:xfrm>
            <a:prstGeom prst="corner">
              <a:avLst>
                <a:gd name="adj1" fmla="val 5484"/>
                <a:gd name="adj2" fmla="val 483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1581150" y="3888740"/>
                <a:ext cx="9719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𝑠𝑖𝑠𝑡𝑒𝑚𝑎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150" y="3888740"/>
                <a:ext cx="971933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58 CuadroTexto"/>
              <p:cNvSpPr txBox="1"/>
              <p:nvPr/>
            </p:nvSpPr>
            <p:spPr>
              <a:xfrm>
                <a:off x="1593850" y="2491740"/>
                <a:ext cx="9810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𝑒𝑛𝑡𝑜𝑟𝑛𝑜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9" name="5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850" y="2491740"/>
                <a:ext cx="981038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59 CuadroTexto"/>
              <p:cNvSpPr txBox="1"/>
              <p:nvPr/>
            </p:nvSpPr>
            <p:spPr>
              <a:xfrm>
                <a:off x="361950" y="3406140"/>
                <a:ext cx="9810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𝑒𝑛𝑡𝑜𝑟𝑛𝑜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0" name="5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0" y="3406140"/>
                <a:ext cx="981038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60 CuadroTexto"/>
              <p:cNvSpPr txBox="1"/>
              <p:nvPr/>
            </p:nvSpPr>
            <p:spPr>
              <a:xfrm>
                <a:off x="2266950" y="5336540"/>
                <a:ext cx="9810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𝑒𝑛𝑡𝑜𝑟𝑛𝑜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1" name="6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950" y="5336540"/>
                <a:ext cx="981038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61 CuadroTexto"/>
              <p:cNvSpPr txBox="1"/>
              <p:nvPr/>
            </p:nvSpPr>
            <p:spPr>
              <a:xfrm>
                <a:off x="3041650" y="3596640"/>
                <a:ext cx="9903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𝑝𝑎𝑟𝑒𝑑𝑒𝑠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2" name="6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1650" y="3596640"/>
                <a:ext cx="990399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34 Arco"/>
          <p:cNvSpPr/>
          <p:nvPr/>
        </p:nvSpPr>
        <p:spPr>
          <a:xfrm>
            <a:off x="2184400" y="2908300"/>
            <a:ext cx="1397000" cy="1384300"/>
          </a:xfrm>
          <a:prstGeom prst="arc">
            <a:avLst>
              <a:gd name="adj1" fmla="val 12178375"/>
              <a:gd name="adj2" fmla="val 0"/>
            </a:avLst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4" name="63 Arco"/>
          <p:cNvSpPr/>
          <p:nvPr/>
        </p:nvSpPr>
        <p:spPr>
          <a:xfrm rot="2693679">
            <a:off x="2235083" y="3365302"/>
            <a:ext cx="1143000" cy="1041841"/>
          </a:xfrm>
          <a:prstGeom prst="arc">
            <a:avLst>
              <a:gd name="adj1" fmla="val 18855413"/>
              <a:gd name="adj2" fmla="val 2637464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5" name="64 Arco"/>
          <p:cNvSpPr/>
          <p:nvPr/>
        </p:nvSpPr>
        <p:spPr>
          <a:xfrm rot="2693679">
            <a:off x="1558803" y="2901823"/>
            <a:ext cx="2058407" cy="2136606"/>
          </a:xfrm>
          <a:prstGeom prst="arc">
            <a:avLst>
              <a:gd name="adj1" fmla="val 18606358"/>
              <a:gd name="adj2" fmla="val 4503219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6" name="65 Arco"/>
          <p:cNvSpPr/>
          <p:nvPr/>
        </p:nvSpPr>
        <p:spPr>
          <a:xfrm rot="2693679">
            <a:off x="1374482" y="2618181"/>
            <a:ext cx="2236889" cy="2873478"/>
          </a:xfrm>
          <a:prstGeom prst="arc">
            <a:avLst>
              <a:gd name="adj1" fmla="val 18474107"/>
              <a:gd name="adj2" fmla="val 9134393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45"/>
          <a:stretch/>
        </p:blipFill>
        <p:spPr bwMode="auto">
          <a:xfrm>
            <a:off x="4745627" y="1997800"/>
            <a:ext cx="1655173" cy="238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Flecha izquierda y derecha"/>
          <p:cNvSpPr/>
          <p:nvPr/>
        </p:nvSpPr>
        <p:spPr>
          <a:xfrm rot="5400000">
            <a:off x="5118100" y="2641600"/>
            <a:ext cx="482600" cy="139700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19 Flecha izquierda y derecha"/>
          <p:cNvSpPr/>
          <p:nvPr/>
        </p:nvSpPr>
        <p:spPr>
          <a:xfrm>
            <a:off x="4787900" y="3149600"/>
            <a:ext cx="482600" cy="139700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1" r="43379"/>
          <a:stretch/>
        </p:blipFill>
        <p:spPr bwMode="auto">
          <a:xfrm>
            <a:off x="6959601" y="1883500"/>
            <a:ext cx="1511300" cy="2333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21" r="1245"/>
          <a:stretch/>
        </p:blipFill>
        <p:spPr bwMode="auto">
          <a:xfrm>
            <a:off x="4572001" y="4233001"/>
            <a:ext cx="2209800" cy="220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23 Flecha izquierda y derecha"/>
          <p:cNvSpPr/>
          <p:nvPr/>
        </p:nvSpPr>
        <p:spPr>
          <a:xfrm>
            <a:off x="7581900" y="3098800"/>
            <a:ext cx="482600" cy="139700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4806950" y="2821940"/>
                <a:ext cx="3878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950" y="2821940"/>
                <a:ext cx="387862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CuadroTexto"/>
              <p:cNvSpPr txBox="1"/>
              <p:nvPr/>
            </p:nvSpPr>
            <p:spPr>
              <a:xfrm>
                <a:off x="7600950" y="2783840"/>
                <a:ext cx="3878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5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950" y="2783840"/>
                <a:ext cx="387862" cy="338554"/>
              </a:xfrm>
              <a:prstGeom prst="rect">
                <a:avLst/>
              </a:prstGeom>
              <a:blipFill rotWithShape="1">
                <a:blip r:embed="rId10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25 CuadroTexto"/>
              <p:cNvSpPr txBox="1"/>
              <p:nvPr/>
            </p:nvSpPr>
            <p:spPr>
              <a:xfrm>
                <a:off x="4806950" y="2148840"/>
                <a:ext cx="9943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𝑚𝑎𝑡𝑒𝑟𝑖𝑎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6" name="2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950" y="2148840"/>
                <a:ext cx="994375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27 Grupo"/>
          <p:cNvGrpSpPr/>
          <p:nvPr/>
        </p:nvGrpSpPr>
        <p:grpSpPr>
          <a:xfrm>
            <a:off x="7137400" y="4559300"/>
            <a:ext cx="1104900" cy="1562100"/>
            <a:chOff x="1397000" y="2755900"/>
            <a:chExt cx="1422400" cy="2120900"/>
          </a:xfrm>
        </p:grpSpPr>
        <p:sp>
          <p:nvSpPr>
            <p:cNvPr id="29" name="28 Rectángulo"/>
            <p:cNvSpPr/>
            <p:nvPr/>
          </p:nvSpPr>
          <p:spPr>
            <a:xfrm>
              <a:off x="1460500" y="3340100"/>
              <a:ext cx="1333500" cy="1473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0" name="29 Forma en L"/>
            <p:cNvSpPr/>
            <p:nvPr/>
          </p:nvSpPr>
          <p:spPr>
            <a:xfrm>
              <a:off x="1397000" y="2755900"/>
              <a:ext cx="1244600" cy="2120900"/>
            </a:xfrm>
            <a:prstGeom prst="corner">
              <a:avLst>
                <a:gd name="adj1" fmla="val 5484"/>
                <a:gd name="adj2" fmla="val 483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1" name="30 Forma en L"/>
            <p:cNvSpPr/>
            <p:nvPr/>
          </p:nvSpPr>
          <p:spPr>
            <a:xfrm flipH="1">
              <a:off x="1574800" y="2755900"/>
              <a:ext cx="1244600" cy="2120900"/>
            </a:xfrm>
            <a:prstGeom prst="corner">
              <a:avLst>
                <a:gd name="adj1" fmla="val 5484"/>
                <a:gd name="adj2" fmla="val 483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7" name="6 Rectángulo"/>
          <p:cNvSpPr/>
          <p:nvPr/>
        </p:nvSpPr>
        <p:spPr>
          <a:xfrm>
            <a:off x="7183437" y="4941887"/>
            <a:ext cx="1012825" cy="53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3" name="32 Rectángulo"/>
          <p:cNvSpPr/>
          <p:nvPr/>
        </p:nvSpPr>
        <p:spPr>
          <a:xfrm rot="5400000">
            <a:off x="7486648" y="4714874"/>
            <a:ext cx="419101" cy="666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4" name="33 Flecha izquierda y derecha"/>
          <p:cNvSpPr/>
          <p:nvPr/>
        </p:nvSpPr>
        <p:spPr>
          <a:xfrm rot="5400000">
            <a:off x="7251700" y="4864100"/>
            <a:ext cx="482600" cy="1397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35 CuadroTexto"/>
              <p:cNvSpPr txBox="1"/>
              <p:nvPr/>
            </p:nvSpPr>
            <p:spPr>
              <a:xfrm>
                <a:off x="7092950" y="4625340"/>
                <a:ext cx="4459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𝑊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6" name="3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950" y="4625340"/>
                <a:ext cx="445955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7239000" y="6083301"/>
            <a:ext cx="93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adiabático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98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Criterios de signos para el calor y el trabajo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213" y="1092201"/>
            <a:ext cx="2717187" cy="4457700"/>
          </a:xfrm>
          <a:prstGeom prst="rect">
            <a:avLst/>
          </a:prstGeom>
        </p:spPr>
      </p:pic>
      <p:sp>
        <p:nvSpPr>
          <p:cNvPr id="3" name="2 Flecha arriba"/>
          <p:cNvSpPr/>
          <p:nvPr/>
        </p:nvSpPr>
        <p:spPr>
          <a:xfrm>
            <a:off x="3670300" y="2235200"/>
            <a:ext cx="457200" cy="133350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Flecha arriba"/>
          <p:cNvSpPr/>
          <p:nvPr/>
        </p:nvSpPr>
        <p:spPr>
          <a:xfrm flipV="1">
            <a:off x="4927600" y="2222500"/>
            <a:ext cx="457200" cy="133350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Flecha arriba"/>
          <p:cNvSpPr/>
          <p:nvPr/>
        </p:nvSpPr>
        <p:spPr>
          <a:xfrm rot="5400000">
            <a:off x="5664200" y="3835400"/>
            <a:ext cx="457200" cy="1333500"/>
          </a:xfrm>
          <a:prstGeom prst="upArrow">
            <a:avLst/>
          </a:prstGeom>
          <a:solidFill>
            <a:srgbClr val="FFC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13 Flecha arriba"/>
          <p:cNvSpPr/>
          <p:nvPr/>
        </p:nvSpPr>
        <p:spPr>
          <a:xfrm rot="5400000">
            <a:off x="3149600" y="3822700"/>
            <a:ext cx="457200" cy="1333500"/>
          </a:xfrm>
          <a:prstGeom prst="upArrow">
            <a:avLst/>
          </a:prstGeom>
          <a:solidFill>
            <a:srgbClr val="FFC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3409950" y="1844040"/>
                <a:ext cx="907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950" y="1844040"/>
                <a:ext cx="90704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4845050" y="1805940"/>
                <a:ext cx="907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050" y="1805940"/>
                <a:ext cx="907043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6521450" y="4269740"/>
                <a:ext cx="8406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1450" y="4269740"/>
                <a:ext cx="84061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1822450" y="4282440"/>
                <a:ext cx="8406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450" y="4282440"/>
                <a:ext cx="840615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198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Primer principio de la termodinámica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13" y="2514601"/>
            <a:ext cx="1819199" cy="2984499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413" y="2489201"/>
            <a:ext cx="1819199" cy="2984499"/>
          </a:xfrm>
          <a:prstGeom prst="rect">
            <a:avLst/>
          </a:prstGeom>
        </p:spPr>
      </p:pic>
      <p:grpSp>
        <p:nvGrpSpPr>
          <p:cNvPr id="4" name="3 Grupo"/>
          <p:cNvGrpSpPr/>
          <p:nvPr/>
        </p:nvGrpSpPr>
        <p:grpSpPr>
          <a:xfrm rot="1071804">
            <a:off x="862014" y="4456114"/>
            <a:ext cx="463699" cy="280987"/>
            <a:chOff x="2424113" y="4583113"/>
            <a:chExt cx="463699" cy="280987"/>
          </a:xfrm>
        </p:grpSpPr>
        <p:cxnSp>
          <p:nvCxnSpPr>
            <p:cNvPr id="3" name="2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4" name="33 Grupo"/>
          <p:cNvGrpSpPr/>
          <p:nvPr/>
        </p:nvGrpSpPr>
        <p:grpSpPr>
          <a:xfrm rot="6905941">
            <a:off x="773114" y="4837113"/>
            <a:ext cx="463699" cy="280987"/>
            <a:chOff x="2424113" y="4583113"/>
            <a:chExt cx="463699" cy="280987"/>
          </a:xfrm>
        </p:grpSpPr>
        <p:cxnSp>
          <p:nvCxnSpPr>
            <p:cNvPr id="35" name="34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36 Grupo"/>
          <p:cNvGrpSpPr/>
          <p:nvPr/>
        </p:nvGrpSpPr>
        <p:grpSpPr>
          <a:xfrm rot="19650885">
            <a:off x="1154114" y="4633913"/>
            <a:ext cx="463699" cy="280987"/>
            <a:chOff x="2424113" y="4583113"/>
            <a:chExt cx="463699" cy="280987"/>
          </a:xfrm>
        </p:grpSpPr>
        <p:cxnSp>
          <p:nvCxnSpPr>
            <p:cNvPr id="38" name="37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0" name="39 Grupo"/>
          <p:cNvGrpSpPr/>
          <p:nvPr/>
        </p:nvGrpSpPr>
        <p:grpSpPr>
          <a:xfrm>
            <a:off x="1001713" y="5040313"/>
            <a:ext cx="463699" cy="280987"/>
            <a:chOff x="2424113" y="4583113"/>
            <a:chExt cx="463699" cy="280987"/>
          </a:xfrm>
        </p:grpSpPr>
        <p:cxnSp>
          <p:nvCxnSpPr>
            <p:cNvPr id="41" name="40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3" name="42 Grupo"/>
          <p:cNvGrpSpPr/>
          <p:nvPr/>
        </p:nvGrpSpPr>
        <p:grpSpPr>
          <a:xfrm rot="4972314">
            <a:off x="1890713" y="4583113"/>
            <a:ext cx="463699" cy="280987"/>
            <a:chOff x="2424113" y="4583113"/>
            <a:chExt cx="463699" cy="280987"/>
          </a:xfrm>
        </p:grpSpPr>
        <p:cxnSp>
          <p:nvCxnSpPr>
            <p:cNvPr id="44" name="43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6" name="45 Grupo"/>
          <p:cNvGrpSpPr/>
          <p:nvPr/>
        </p:nvGrpSpPr>
        <p:grpSpPr>
          <a:xfrm rot="17181924">
            <a:off x="1585913" y="4799014"/>
            <a:ext cx="463699" cy="280987"/>
            <a:chOff x="2424113" y="4583113"/>
            <a:chExt cx="463699" cy="280987"/>
          </a:xfrm>
        </p:grpSpPr>
        <p:cxnSp>
          <p:nvCxnSpPr>
            <p:cNvPr id="47" name="46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9" name="48 Grupo"/>
          <p:cNvGrpSpPr/>
          <p:nvPr/>
        </p:nvGrpSpPr>
        <p:grpSpPr>
          <a:xfrm rot="6734704">
            <a:off x="1522414" y="4557713"/>
            <a:ext cx="463699" cy="280987"/>
            <a:chOff x="2424113" y="4583113"/>
            <a:chExt cx="463699" cy="280987"/>
          </a:xfrm>
        </p:grpSpPr>
        <p:cxnSp>
          <p:nvCxnSpPr>
            <p:cNvPr id="50" name="49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2" name="51 Grupo"/>
          <p:cNvGrpSpPr/>
          <p:nvPr/>
        </p:nvGrpSpPr>
        <p:grpSpPr>
          <a:xfrm rot="14365968">
            <a:off x="1852613" y="4913312"/>
            <a:ext cx="463699" cy="280987"/>
            <a:chOff x="2424113" y="4583113"/>
            <a:chExt cx="463699" cy="280987"/>
          </a:xfrm>
        </p:grpSpPr>
        <p:cxnSp>
          <p:nvCxnSpPr>
            <p:cNvPr id="53" name="52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5" name="54 Grupo"/>
          <p:cNvGrpSpPr/>
          <p:nvPr/>
        </p:nvGrpSpPr>
        <p:grpSpPr>
          <a:xfrm rot="13437092">
            <a:off x="1293813" y="4964113"/>
            <a:ext cx="463699" cy="280987"/>
            <a:chOff x="2424113" y="4583113"/>
            <a:chExt cx="463699" cy="280987"/>
          </a:xfrm>
        </p:grpSpPr>
        <p:cxnSp>
          <p:nvCxnSpPr>
            <p:cNvPr id="56" name="55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8" name="57 Grupo"/>
          <p:cNvGrpSpPr/>
          <p:nvPr/>
        </p:nvGrpSpPr>
        <p:grpSpPr>
          <a:xfrm rot="1071804">
            <a:off x="3059114" y="4443414"/>
            <a:ext cx="463699" cy="280987"/>
            <a:chOff x="2424113" y="4583113"/>
            <a:chExt cx="463699" cy="280987"/>
          </a:xfrm>
        </p:grpSpPr>
        <p:cxnSp>
          <p:nvCxnSpPr>
            <p:cNvPr id="59" name="58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1" name="60 Grupo"/>
          <p:cNvGrpSpPr/>
          <p:nvPr/>
        </p:nvGrpSpPr>
        <p:grpSpPr>
          <a:xfrm rot="6905941">
            <a:off x="2970214" y="4824413"/>
            <a:ext cx="463699" cy="280987"/>
            <a:chOff x="2424113" y="4583113"/>
            <a:chExt cx="463699" cy="280987"/>
          </a:xfrm>
        </p:grpSpPr>
        <p:cxnSp>
          <p:nvCxnSpPr>
            <p:cNvPr id="62" name="61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4" name="63 Grupo"/>
          <p:cNvGrpSpPr/>
          <p:nvPr/>
        </p:nvGrpSpPr>
        <p:grpSpPr>
          <a:xfrm rot="19650885">
            <a:off x="3351214" y="4621213"/>
            <a:ext cx="463699" cy="280987"/>
            <a:chOff x="2424113" y="4583113"/>
            <a:chExt cx="463699" cy="280987"/>
          </a:xfrm>
        </p:grpSpPr>
        <p:cxnSp>
          <p:nvCxnSpPr>
            <p:cNvPr id="65" name="64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7" name="66 Grupo"/>
          <p:cNvGrpSpPr/>
          <p:nvPr/>
        </p:nvGrpSpPr>
        <p:grpSpPr>
          <a:xfrm>
            <a:off x="3198813" y="5027613"/>
            <a:ext cx="463699" cy="280987"/>
            <a:chOff x="2424113" y="4583113"/>
            <a:chExt cx="463699" cy="280987"/>
          </a:xfrm>
        </p:grpSpPr>
        <p:cxnSp>
          <p:nvCxnSpPr>
            <p:cNvPr id="68" name="67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0" name="69 Grupo"/>
          <p:cNvGrpSpPr/>
          <p:nvPr/>
        </p:nvGrpSpPr>
        <p:grpSpPr>
          <a:xfrm rot="4972314">
            <a:off x="4087813" y="4570413"/>
            <a:ext cx="463699" cy="280987"/>
            <a:chOff x="2424113" y="4583113"/>
            <a:chExt cx="463699" cy="280987"/>
          </a:xfrm>
        </p:grpSpPr>
        <p:cxnSp>
          <p:nvCxnSpPr>
            <p:cNvPr id="71" name="70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3" name="72 Grupo"/>
          <p:cNvGrpSpPr/>
          <p:nvPr/>
        </p:nvGrpSpPr>
        <p:grpSpPr>
          <a:xfrm rot="17181924">
            <a:off x="3783013" y="4786314"/>
            <a:ext cx="463699" cy="280987"/>
            <a:chOff x="2424113" y="4583113"/>
            <a:chExt cx="463699" cy="280987"/>
          </a:xfrm>
        </p:grpSpPr>
        <p:cxnSp>
          <p:nvCxnSpPr>
            <p:cNvPr id="74" name="73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6" name="75 Grupo"/>
          <p:cNvGrpSpPr/>
          <p:nvPr/>
        </p:nvGrpSpPr>
        <p:grpSpPr>
          <a:xfrm rot="6734704">
            <a:off x="3719514" y="4545013"/>
            <a:ext cx="463699" cy="280987"/>
            <a:chOff x="2424113" y="4583113"/>
            <a:chExt cx="463699" cy="280987"/>
          </a:xfrm>
        </p:grpSpPr>
        <p:cxnSp>
          <p:nvCxnSpPr>
            <p:cNvPr id="77" name="76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9" name="78 Grupo"/>
          <p:cNvGrpSpPr/>
          <p:nvPr/>
        </p:nvGrpSpPr>
        <p:grpSpPr>
          <a:xfrm rot="14365968">
            <a:off x="4049713" y="4900612"/>
            <a:ext cx="463699" cy="280987"/>
            <a:chOff x="2424113" y="4583113"/>
            <a:chExt cx="463699" cy="280987"/>
          </a:xfrm>
        </p:grpSpPr>
        <p:cxnSp>
          <p:nvCxnSpPr>
            <p:cNvPr id="80" name="79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2" name="81 Grupo"/>
          <p:cNvGrpSpPr/>
          <p:nvPr/>
        </p:nvGrpSpPr>
        <p:grpSpPr>
          <a:xfrm rot="13437092">
            <a:off x="3490913" y="4951413"/>
            <a:ext cx="463699" cy="280987"/>
            <a:chOff x="2424113" y="4583113"/>
            <a:chExt cx="463699" cy="280987"/>
          </a:xfrm>
        </p:grpSpPr>
        <p:cxnSp>
          <p:nvCxnSpPr>
            <p:cNvPr id="83" name="82 Conector recto de flecha"/>
            <p:cNvCxnSpPr/>
            <p:nvPr/>
          </p:nvCxnSpPr>
          <p:spPr>
            <a:xfrm flipV="1">
              <a:off x="2563812" y="4729163"/>
              <a:ext cx="324000" cy="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3" y="4583113"/>
              <a:ext cx="280987" cy="280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5" name="84 Flecha arriba"/>
          <p:cNvSpPr/>
          <p:nvPr/>
        </p:nvSpPr>
        <p:spPr>
          <a:xfrm flipV="1">
            <a:off x="4076700" y="3187700"/>
            <a:ext cx="266700" cy="97790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50" y="5492750"/>
            <a:ext cx="952500" cy="952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6" name="85 CuadroTexto"/>
              <p:cNvSpPr txBox="1"/>
              <p:nvPr/>
            </p:nvSpPr>
            <p:spPr>
              <a:xfrm>
                <a:off x="323850" y="5654040"/>
                <a:ext cx="8406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6" name="8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5654040"/>
                <a:ext cx="84061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86 CuadroTexto"/>
              <p:cNvSpPr txBox="1"/>
              <p:nvPr/>
            </p:nvSpPr>
            <p:spPr>
              <a:xfrm>
                <a:off x="4044950" y="2745740"/>
                <a:ext cx="907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7" name="8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950" y="2745740"/>
                <a:ext cx="90704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87 CuadroTexto"/>
              <p:cNvSpPr txBox="1"/>
              <p:nvPr/>
            </p:nvSpPr>
            <p:spPr>
              <a:xfrm>
                <a:off x="298450" y="2860040"/>
                <a:ext cx="979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8" name="8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50" y="2860040"/>
                <a:ext cx="97943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88 CuadroTexto"/>
              <p:cNvSpPr txBox="1"/>
              <p:nvPr/>
            </p:nvSpPr>
            <p:spPr>
              <a:xfrm>
                <a:off x="2508250" y="2898140"/>
                <a:ext cx="979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9" name="8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50" y="2898140"/>
                <a:ext cx="979435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266700" y="876300"/>
            <a:ext cx="843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conjunto de energías que puede haber en el interior de un sistema se denomina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energía interna </a:t>
            </a:r>
            <a:r>
              <a:rPr lang="es-ES" dirty="0" smtClean="0">
                <a:sym typeface="Wingdings"/>
              </a:rPr>
              <a:t>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U</a:t>
            </a:r>
            <a:r>
              <a:rPr lang="es-ES" dirty="0" smtClean="0">
                <a:sym typeface="Wingdings"/>
              </a:rPr>
              <a:t>)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del sistema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1850,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Rudolph Clausius </a:t>
            </a:r>
            <a:r>
              <a:rPr lang="es-ES" dirty="0" smtClean="0">
                <a:sym typeface="Wingdings"/>
              </a:rPr>
              <a:t>publicó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primera ley de la termodinámica</a:t>
            </a:r>
            <a:r>
              <a:rPr lang="es-ES" dirty="0" smtClean="0">
                <a:sym typeface="Wingdings"/>
              </a:rPr>
              <a:t>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232400" y="2231936"/>
            <a:ext cx="3416300" cy="1477328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s-ES" dirty="0"/>
              <a:t>La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energía interna </a:t>
            </a:r>
            <a:r>
              <a:rPr lang="es-ES" dirty="0"/>
              <a:t>puede aumentarse transfiriendo calor al sistema, realizando un trabajo sobre él o mediante ambos procedimientos a la </a:t>
            </a:r>
            <a:r>
              <a:rPr lang="es-ES" dirty="0" smtClean="0"/>
              <a:t>vez.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91 CuadroTexto"/>
              <p:cNvSpPr txBox="1"/>
              <p:nvPr/>
            </p:nvSpPr>
            <p:spPr>
              <a:xfrm>
                <a:off x="6318250" y="4917440"/>
                <a:ext cx="15177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2" name="9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250" y="4917440"/>
                <a:ext cx="1517788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89 CuadroTexto"/>
          <p:cNvSpPr txBox="1"/>
          <p:nvPr/>
        </p:nvSpPr>
        <p:spPr>
          <a:xfrm>
            <a:off x="5168900" y="3924300"/>
            <a:ext cx="354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Teniendo en cuenta el criterio de signos, podemos enunciar el primer principio: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142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Primer principio de la termodinámica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30200" y="863600"/>
            <a:ext cx="648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5.1. </a:t>
            </a:r>
            <a:r>
              <a:rPr lang="es-ES" b="1" dirty="0" smtClean="0">
                <a:solidFill>
                  <a:srgbClr val="00B050"/>
                </a:solidFill>
              </a:rPr>
              <a:t>El primer principio y la conservación de la energía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t="13126" r="24525" b="13298"/>
          <a:stretch/>
        </p:blipFill>
        <p:spPr bwMode="auto">
          <a:xfrm>
            <a:off x="6578600" y="1524000"/>
            <a:ext cx="19177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342900" y="1308100"/>
            <a:ext cx="5829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un sistema aislado: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universo constituye un sistema aislado, por lo que se puede afirmar que: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90 CuadroTexto"/>
              <p:cNvSpPr txBox="1"/>
              <p:nvPr/>
            </p:nvSpPr>
            <p:spPr>
              <a:xfrm>
                <a:off x="2444750" y="1767840"/>
                <a:ext cx="979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1" name="9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750" y="1767840"/>
                <a:ext cx="97943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CuadroTexto"/>
          <p:cNvSpPr txBox="1"/>
          <p:nvPr/>
        </p:nvSpPr>
        <p:spPr>
          <a:xfrm>
            <a:off x="711200" y="2413000"/>
            <a:ext cx="51308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energía interna de un sistema aislado permanece constante.</a:t>
            </a:r>
            <a:endParaRPr lang="es-ES" dirty="0"/>
          </a:p>
        </p:txBody>
      </p:sp>
      <p:sp>
        <p:nvSpPr>
          <p:cNvPr id="93" name="92 CuadroTexto"/>
          <p:cNvSpPr txBox="1"/>
          <p:nvPr/>
        </p:nvSpPr>
        <p:spPr>
          <a:xfrm>
            <a:off x="800100" y="4356100"/>
            <a:ext cx="5130800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energía del universo permanece constante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254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30200" y="863600"/>
            <a:ext cx="648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6</a:t>
            </a:r>
            <a:r>
              <a:rPr lang="es-ES" b="1" dirty="0" smtClean="0">
                <a:solidFill>
                  <a:srgbClr val="C00000"/>
                </a:solidFill>
              </a:rPr>
              <a:t>.1. </a:t>
            </a:r>
            <a:r>
              <a:rPr lang="es-ES" b="1" dirty="0" smtClean="0">
                <a:solidFill>
                  <a:srgbClr val="00B050"/>
                </a:solidFill>
              </a:rPr>
              <a:t>El primer principio en los procesos adiabáticos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42900" y="1333500"/>
            <a:ext cx="561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proceso adiabático </a:t>
            </a:r>
            <a:r>
              <a:rPr lang="es-ES" dirty="0" smtClean="0">
                <a:sym typeface="Wingdings"/>
              </a:rPr>
              <a:t>es aquél en el que no se produce intercambio de calor con el exterior.</a:t>
            </a: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un proceso real podemos considerar que es adiabático si se produce de forma muy rápida.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Podemos escribir también: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2559050" y="2631440"/>
                <a:ext cx="1252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50" y="2631440"/>
                <a:ext cx="125297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60"/>
          <a:stretch/>
        </p:blipFill>
        <p:spPr bwMode="auto">
          <a:xfrm>
            <a:off x="6268871" y="4229100"/>
            <a:ext cx="2354429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49" y="1820863"/>
            <a:ext cx="2330451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736600" y="3149600"/>
            <a:ext cx="51308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Al comprimir un gas en un proceso adiabático, aumentamos su energía interna y, por tanto, su temperatura.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CuadroTexto"/>
              <p:cNvSpPr txBox="1"/>
              <p:nvPr/>
            </p:nvSpPr>
            <p:spPr>
              <a:xfrm>
                <a:off x="2457450" y="4752340"/>
                <a:ext cx="1252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" name="1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450" y="4752340"/>
                <a:ext cx="125297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CuadroTexto"/>
          <p:cNvSpPr txBox="1"/>
          <p:nvPr/>
        </p:nvSpPr>
        <p:spPr>
          <a:xfrm>
            <a:off x="736600" y="5270500"/>
            <a:ext cx="51181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Cuando un gas se expande en un proceso adiabático, su energía interna disminuye y, por tanto, se enfría.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04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30200" y="863600"/>
            <a:ext cx="648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6.2. </a:t>
            </a:r>
            <a:r>
              <a:rPr lang="es-ES" b="1" dirty="0" smtClean="0">
                <a:solidFill>
                  <a:srgbClr val="00B050"/>
                </a:solidFill>
              </a:rPr>
              <a:t>El primer principio en los procesos isócoros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330200" y="1295400"/>
                <a:ext cx="607060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5600" indent="-355600" algn="just">
                  <a:buFont typeface="Wingdings" pitchFamily="2" charset="2"/>
                  <a:buChar char="F"/>
                </a:pPr>
                <a:r>
                  <a:rPr lang="es-ES" dirty="0" smtClean="0">
                    <a:sym typeface="Wingdings"/>
                  </a:rPr>
                  <a:t>Un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proceso </a:t>
                </a:r>
                <a:r>
                  <a:rPr lang="es-ES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isócoro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 </a:t>
                </a:r>
                <a:r>
                  <a:rPr lang="es-ES" dirty="0" smtClean="0">
                    <a:sym typeface="Wingdings"/>
                  </a:rPr>
                  <a:t>es aquél en el que el volumen permanece constante, por lo que el trabajo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  <a:sym typeface="Wingdings"/>
                      </a:rPr>
                      <m:t>𝑊</m:t>
                    </m:r>
                    <m:r>
                      <a:rPr lang="es-ES" b="0" i="1" smtClean="0">
                        <a:latin typeface="Cambria Math"/>
                        <a:sym typeface="Wingdings"/>
                      </a:rPr>
                      <m:t>=</m:t>
                    </m:r>
                    <m:r>
                      <a:rPr lang="es-ES" b="0" i="1" smtClean="0">
                        <a:latin typeface="Cambria Math"/>
                        <a:sym typeface="Wingdings"/>
                      </a:rPr>
                      <m:t>𝑝</m:t>
                    </m:r>
                    <m:r>
                      <a:rPr lang="es-ES" b="0" i="1" smtClean="0">
                        <a:latin typeface="Cambria Math"/>
                        <a:ea typeface="Cambria Math"/>
                        <a:sym typeface="Wingdings"/>
                      </a:rPr>
                      <m:t>∆</m:t>
                    </m:r>
                    <m:r>
                      <a:rPr lang="es-ES" b="0" i="1" smtClean="0">
                        <a:latin typeface="Cambria Math"/>
                        <a:ea typeface="Cambria Math"/>
                        <a:sym typeface="Wingdings"/>
                      </a:rPr>
                      <m:t>𝑉</m:t>
                    </m:r>
                    <m:r>
                      <a:rPr lang="es-ES" b="0" i="1" smtClean="0">
                        <a:latin typeface="Cambria Math"/>
                        <a:ea typeface="Cambria Math"/>
                        <a:sym typeface="Wingdings"/>
                      </a:rPr>
                      <m:t>=0</m:t>
                    </m:r>
                  </m:oMath>
                </a14:m>
                <a:r>
                  <a:rPr lang="es-ES" dirty="0" smtClean="0"/>
                  <a:t>.</a:t>
                </a:r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/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 smtClean="0"/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/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 smtClean="0"/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/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 smtClean="0"/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/>
              </a:p>
              <a:p>
                <a:pPr marL="355600" indent="-355600" algn="just">
                  <a:buFont typeface="Wingdings" pitchFamily="2" charset="2"/>
                  <a:buChar char="F"/>
                </a:pPr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00" y="1295400"/>
                <a:ext cx="6070600" cy="3139321"/>
              </a:xfrm>
              <a:prstGeom prst="rect">
                <a:avLst/>
              </a:prstGeom>
              <a:blipFill rotWithShape="1">
                <a:blip r:embed="rId3"/>
                <a:stretch>
                  <a:fillRect l="-602" t="-1167" r="-9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2914650" y="2288540"/>
                <a:ext cx="10134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650" y="2288540"/>
                <a:ext cx="1013419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973138"/>
            <a:ext cx="2519363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73100" y="2844800"/>
            <a:ext cx="5638800" cy="1754326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"/>
            </a:pPr>
            <a:r>
              <a:rPr lang="es-ES" dirty="0" smtClean="0"/>
              <a:t>La única forma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aumentar la energía interna </a:t>
            </a:r>
            <a:r>
              <a:rPr lang="es-ES" dirty="0" smtClean="0"/>
              <a:t>de un sistema cuyo volumen no varía es suministrándole calor.</a:t>
            </a:r>
            <a:endParaRPr lang="es-ES" dirty="0"/>
          </a:p>
          <a:p>
            <a:pPr marL="355600" indent="-355600" algn="just">
              <a:buFont typeface="Wingdings" pitchFamily="2" charset="2"/>
              <a:buChar char=""/>
            </a:pPr>
            <a:r>
              <a:rPr lang="es-ES" dirty="0" smtClean="0"/>
              <a:t>La única manera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reducir la energía interna </a:t>
            </a:r>
            <a:r>
              <a:rPr lang="es-ES" dirty="0" smtClean="0"/>
              <a:t>de un sistema cuyo volumen no varía es haciendo que el sistema ceda calor. </a:t>
            </a:r>
            <a:endParaRPr lang="es-E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34877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42900" y="4787900"/>
            <a:ext cx="421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Procesos isócoros en los gases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2571750" y="5273040"/>
                <a:ext cx="20188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𝑚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750" y="5273040"/>
                <a:ext cx="2018886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330200" y="5854700"/>
                <a:ext cx="5626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5600" indent="-355600"/>
                <a:r>
                  <a:rPr lang="es-ES" dirty="0" smtClean="0">
                    <a:sym typeface="Wingdings"/>
                  </a:rPr>
                  <a:t>	</a:t>
                </a:r>
                <a:r>
                  <a:rPr lang="es-ES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s-E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𝒄</m:t>
                        </m:r>
                      </m:e>
                      <m:sub>
                        <m:r>
                          <a:rPr lang="es-E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𝑽</m:t>
                        </m:r>
                      </m:sub>
                    </m:sSub>
                  </m:oMath>
                </a14:m>
                <a:r>
                  <a:rPr lang="es-ES" dirty="0" smtClean="0"/>
                  <a:t> es el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calor específico a volumen constante</a:t>
                </a:r>
                <a:r>
                  <a:rPr lang="es-ES" dirty="0" smtClean="0"/>
                  <a:t>.</a:t>
                </a:r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00" y="5854700"/>
                <a:ext cx="5626100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867" t="-8197" r="-217" b="-3278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659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6</a:t>
            </a:r>
            <a:r>
              <a:rPr lang="es-ES" b="1" dirty="0" smtClean="0">
                <a:solidFill>
                  <a:srgbClr val="C00000"/>
                </a:solidFill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21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XV. CALOR Y TERMODINÁMICA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82600" y="952500"/>
            <a:ext cx="1701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393700" y="1473200"/>
            <a:ext cx="825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Una oblea de silicio de 5 g de la celda de un panel solar, expuesta al Sol, aumenta su temperatura desde 20 ºC hasta 110 ºC a la presión atmosférica. Si se desprecian los efectos de dilatación, ¿qué tipo de proceso tiene lugar? ¿Cuál es la variación, en julios, de la energía interna?</a:t>
            </a:r>
          </a:p>
          <a:p>
            <a:pPr algn="just"/>
            <a:r>
              <a:rPr lang="es-ES" dirty="0" smtClean="0"/>
              <a:t>Datos: </a:t>
            </a:r>
            <a:r>
              <a:rPr lang="es-ES" dirty="0" err="1" smtClean="0"/>
              <a:t>c</a:t>
            </a:r>
            <a:r>
              <a:rPr lang="es-ES" baseline="-25000" dirty="0" err="1" smtClean="0"/>
              <a:t>Si</a:t>
            </a:r>
            <a:r>
              <a:rPr lang="es-ES" dirty="0" smtClean="0"/>
              <a:t> = 0,168 cal/</a:t>
            </a:r>
            <a:r>
              <a:rPr lang="es-ES" dirty="0" err="1" smtClean="0"/>
              <a:t>g·ºC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000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30200" y="8636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6.3. </a:t>
            </a:r>
            <a:r>
              <a:rPr lang="es-ES" b="1" dirty="0" smtClean="0">
                <a:solidFill>
                  <a:srgbClr val="00B050"/>
                </a:solidFill>
              </a:rPr>
              <a:t>El primer principio en los procesos isobáricos (presión constante)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513" y="1711325"/>
            <a:ext cx="1943250" cy="2085975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330200" y="1333500"/>
            <a:ext cx="624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mayoría de los procesos tienen lugar a presión constante, por lo que: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El calor transferido en estos procesos: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A cada uno de los términos entre paréntesis, propios de cada estado, se los denomina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entalpía</a:t>
            </a:r>
            <a:r>
              <a:rPr lang="es-ES" dirty="0" smtClean="0">
                <a:sym typeface="Wingdings"/>
              </a:rPr>
              <a:t>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</a:t>
            </a:r>
            <a:r>
              <a:rPr lang="es-ES" dirty="0" smtClean="0">
                <a:sym typeface="Wingdings"/>
              </a:rPr>
              <a:t>) como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función de estado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CuadroTexto"/>
              <p:cNvSpPr txBox="1"/>
              <p:nvPr/>
            </p:nvSpPr>
            <p:spPr>
              <a:xfrm>
                <a:off x="615950" y="2072640"/>
                <a:ext cx="31681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⟹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" name="1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2072640"/>
                <a:ext cx="316811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20 CuadroTexto"/>
              <p:cNvSpPr txBox="1"/>
              <p:nvPr/>
            </p:nvSpPr>
            <p:spPr>
              <a:xfrm>
                <a:off x="3702050" y="2072640"/>
                <a:ext cx="27980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(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1" name="2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050" y="2072640"/>
                <a:ext cx="2798074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666750" y="3202940"/>
                <a:ext cx="2797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𝑝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3202940"/>
                <a:ext cx="2797304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Rectángulo"/>
              <p:cNvSpPr/>
              <p:nvPr/>
            </p:nvSpPr>
            <p:spPr>
              <a:xfrm>
                <a:off x="3615915" y="3193534"/>
                <a:ext cx="32031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𝑝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s-ES" i="1">
                          <a:latin typeface="Cambria Math"/>
                          <a:ea typeface="Cambria Math"/>
                        </a:rPr>
                        <m:t>−(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𝑝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915" y="3193534"/>
                <a:ext cx="3203185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12 CuadroTexto"/>
          <p:cNvSpPr txBox="1"/>
          <p:nvPr/>
        </p:nvSpPr>
        <p:spPr>
          <a:xfrm>
            <a:off x="723900" y="3835400"/>
            <a:ext cx="58928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los procesos isobáricos el calor transferido solo depende de cuáles sean los estados final e inicial, con lo que se convierte en una función de estado.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22 Rectángulo"/>
              <p:cNvSpPr/>
              <p:nvPr/>
            </p:nvSpPr>
            <p:spPr>
              <a:xfrm>
                <a:off x="3361915" y="5847834"/>
                <a:ext cx="10252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i="1" smtClean="0">
                          <a:latin typeface="Cambria Math"/>
                          <a:ea typeface="Cambria Math"/>
                        </a:rPr>
                        <m:t>=∆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𝐻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3" name="2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915" y="5847834"/>
                <a:ext cx="1025281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809" y="4381500"/>
            <a:ext cx="1917079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6597650" y="5685790"/>
                <a:ext cx="22796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200" b="0" i="1" smtClean="0">
                          <a:latin typeface="Cambria Math"/>
                        </a:rPr>
                        <m:t>𝑈𝑛𝑎</m:t>
                      </m:r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  <m:r>
                        <a:rPr lang="es-ES" sz="1200" b="0" i="1" smtClean="0">
                          <a:latin typeface="Cambria Math"/>
                        </a:rPr>
                        <m:t>𝑟𝑒𝑎𝑐𝑐𝑖</m:t>
                      </m:r>
                      <m:r>
                        <a:rPr lang="es-ES" sz="1200" b="0" i="1" smtClean="0">
                          <a:latin typeface="Cambria Math"/>
                        </a:rPr>
                        <m:t>ó</m:t>
                      </m:r>
                      <m:r>
                        <a:rPr lang="es-ES" sz="1200" b="0" i="1" smtClean="0">
                          <a:latin typeface="Cambria Math"/>
                        </a:rPr>
                        <m:t>𝑛</m:t>
                      </m:r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  <m:r>
                        <a:rPr lang="es-ES" sz="1200" b="0" i="1" smtClean="0">
                          <a:latin typeface="Cambria Math"/>
                        </a:rPr>
                        <m:t>𝑞𝑢</m:t>
                      </m:r>
                      <m:r>
                        <a:rPr lang="es-ES" sz="1200" b="0" i="1" smtClean="0">
                          <a:latin typeface="Cambria Math"/>
                        </a:rPr>
                        <m:t>í</m:t>
                      </m:r>
                      <m:r>
                        <a:rPr lang="es-ES" sz="1200" b="0" i="1" smtClean="0">
                          <a:latin typeface="Cambria Math"/>
                        </a:rPr>
                        <m:t>𝑚𝑖𝑐𝑎</m:t>
                      </m:r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  <m:r>
                        <a:rPr lang="es-ES" sz="1200" b="0" i="1" smtClean="0">
                          <a:latin typeface="Cambria Math"/>
                        </a:rPr>
                        <m:t>𝑒𝑠</m:t>
                      </m:r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  <m:r>
                        <a:rPr lang="es-ES" sz="1200" b="0" i="1" smtClean="0">
                          <a:latin typeface="Cambria Math"/>
                        </a:rPr>
                        <m:t>𝑢𝑛</m:t>
                      </m:r>
                    </m:oMath>
                  </m:oMathPara>
                </a14:m>
                <a:endParaRPr lang="es-ES" sz="12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  <m:r>
                        <a:rPr lang="es-ES" sz="1200" b="0" i="1" smtClean="0">
                          <a:latin typeface="Cambria Math"/>
                        </a:rPr>
                        <m:t>𝑝𝑟𝑜𝑐𝑒𝑠𝑜</m:t>
                      </m:r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  <m:r>
                        <a:rPr lang="es-ES" sz="1200" b="0" i="1" smtClean="0">
                          <a:latin typeface="Cambria Math"/>
                        </a:rPr>
                        <m:t>𝑎</m:t>
                      </m:r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  <m:r>
                        <a:rPr lang="es-ES" sz="1200" b="0" i="1" smtClean="0">
                          <a:latin typeface="Cambria Math"/>
                        </a:rPr>
                        <m:t>𝑝𝑟𝑒𝑠𝑖</m:t>
                      </m:r>
                      <m:r>
                        <a:rPr lang="es-ES" sz="1200" b="0" i="1" smtClean="0">
                          <a:latin typeface="Cambria Math"/>
                        </a:rPr>
                        <m:t>ó</m:t>
                      </m:r>
                      <m:r>
                        <a:rPr lang="es-ES" sz="1200" b="0" i="1" smtClean="0">
                          <a:latin typeface="Cambria Math"/>
                        </a:rPr>
                        <m:t>𝑛</m:t>
                      </m:r>
                      <m:r>
                        <a:rPr lang="es-ES" sz="12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s-ES" sz="12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200" b="0" i="1" smtClean="0">
                          <a:latin typeface="Cambria Math"/>
                        </a:rPr>
                        <m:t>𝑐𝑜𝑛𝑠𝑡𝑎𝑛𝑡𝑒</m:t>
                      </m:r>
                    </m:oMath>
                  </m:oMathPara>
                </a14:m>
                <a:endParaRPr lang="es-ES" sz="1200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650" y="5685790"/>
                <a:ext cx="2279650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99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30200" y="863600"/>
            <a:ext cx="852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6.4. </a:t>
            </a:r>
            <a:r>
              <a:rPr lang="es-ES" b="1" dirty="0" smtClean="0">
                <a:solidFill>
                  <a:srgbClr val="00B050"/>
                </a:solidFill>
              </a:rPr>
              <a:t>El primer principio en los procesos isotérmicos (temperatura constante)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342900" y="1282700"/>
            <a:ext cx="835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Al no modificarse la temperatura, no hay variación de la energía interna: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23 CuadroTexto"/>
              <p:cNvSpPr txBox="1"/>
              <p:nvPr/>
            </p:nvSpPr>
            <p:spPr>
              <a:xfrm>
                <a:off x="3460750" y="1755140"/>
                <a:ext cx="2899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0=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 ⟹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4" name="2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750" y="1755140"/>
                <a:ext cx="2899640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6324600" y="2768600"/>
            <a:ext cx="2362200" cy="2031325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Si un sistema gaseoso es sometido a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isotérmico</a:t>
            </a:r>
            <a:r>
              <a:rPr lang="es-ES" dirty="0" smtClean="0"/>
              <a:t>, todo el calor transferido se invierte en un trabajo de expansión.</a:t>
            </a:r>
            <a:endParaRPr lang="es-E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7" name="ShockwaveFlash1" r:id="rId2" imgW="5524560" imgH="3784680"/>
        </mc:Choice>
        <mc:Fallback>
          <p:control name="ShockwaveFlash1" r:id="rId2" imgW="5524560" imgH="3784680">
            <p:pic>
              <p:nvPicPr>
                <p:cNvPr id="6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20700" y="2362200"/>
                  <a:ext cx="5524500" cy="3784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639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6</a:t>
            </a:r>
            <a:r>
              <a:rPr lang="es-ES" b="1" dirty="0" smtClean="0">
                <a:solidFill>
                  <a:srgbClr val="C00000"/>
                </a:solidFill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24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XV. CALOR Y TERMODINÁMICA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82600" y="952500"/>
            <a:ext cx="1828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10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93700" y="1473200"/>
            <a:ext cx="825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Calcula la variación de energía interna del sistema en los siguientes casos: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Se suministran 5 000 cal al sistema, y este realiza un trabajo de 32 340 J.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Se disminuye la temperatura de 1,5 kg de agua líquida desde 20 ºC hasta 4º C.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El sistema absorbe 3 000 cal, pero su temperatura se mantiene constante.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493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30200" y="863600"/>
            <a:ext cx="596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6.5. </a:t>
            </a:r>
            <a:r>
              <a:rPr lang="es-ES" b="1" dirty="0" smtClean="0">
                <a:solidFill>
                  <a:srgbClr val="00B050"/>
                </a:solidFill>
              </a:rPr>
              <a:t>Relación entre </a:t>
            </a:r>
            <a:r>
              <a:rPr lang="es-ES" b="1" dirty="0">
                <a:solidFill>
                  <a:srgbClr val="00B050"/>
                </a:solidFill>
              </a:rPr>
              <a:t>C</a:t>
            </a:r>
            <a:r>
              <a:rPr lang="es-ES" b="1" baseline="-25000" dirty="0" smtClean="0">
                <a:solidFill>
                  <a:srgbClr val="00B050"/>
                </a:solidFill>
              </a:rPr>
              <a:t>P</a:t>
            </a:r>
            <a:r>
              <a:rPr lang="es-ES" b="1" dirty="0" smtClean="0">
                <a:solidFill>
                  <a:srgbClr val="00B050"/>
                </a:solidFill>
              </a:rPr>
              <a:t> y C</a:t>
            </a:r>
            <a:r>
              <a:rPr lang="es-ES" b="1" baseline="-25000" dirty="0" smtClean="0">
                <a:solidFill>
                  <a:srgbClr val="00B050"/>
                </a:solidFill>
              </a:rPr>
              <a:t>V</a:t>
            </a:r>
            <a:r>
              <a:rPr lang="es-ES" b="1" dirty="0" smtClean="0">
                <a:solidFill>
                  <a:srgbClr val="00B050"/>
                </a:solidFill>
              </a:rPr>
              <a:t> para los gases ideales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342900" y="1282700"/>
            <a:ext cx="8356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capacidad calorífica para los gases ideales puede tener dos valores distintos: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Capacidad calorífica a presión constante (C</a:t>
            </a:r>
            <a:r>
              <a:rPr lang="es-ES" baseline="-25000" dirty="0" smtClean="0">
                <a:sym typeface="Wingdings"/>
              </a:rPr>
              <a:t>P</a:t>
            </a:r>
            <a:r>
              <a:rPr lang="es-ES" dirty="0" smtClean="0">
                <a:sym typeface="Wingdings"/>
              </a:rPr>
              <a:t>)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Capacidad calorífica a volumen constante (C</a:t>
            </a:r>
            <a:r>
              <a:rPr lang="es-ES" baseline="-25000" dirty="0" smtClean="0">
                <a:sym typeface="Wingdings"/>
              </a:rPr>
              <a:t>V</a:t>
            </a:r>
            <a:r>
              <a:rPr lang="es-ES" dirty="0" smtClean="0">
                <a:sym typeface="Wingdings"/>
              </a:rPr>
              <a:t>)</a:t>
            </a:r>
          </a:p>
          <a:p>
            <a:pPr marL="723900" indent="-723900">
              <a:tabLst>
                <a:tab pos="355600" algn="l"/>
              </a:tabLst>
            </a:pPr>
            <a:endParaRPr lang="es-ES" dirty="0" smtClean="0">
              <a:sym typeface="Wingdings"/>
            </a:endParaRPr>
          </a:p>
          <a:p>
            <a:pPr marL="355600" indent="-355600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En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proceso isobárico</a:t>
            </a:r>
            <a:r>
              <a:rPr lang="es-ES" dirty="0" smtClean="0">
                <a:sym typeface="Wingdings"/>
              </a:rPr>
              <a:t>, el calor transferido a un mol de un gas ideal:</a:t>
            </a:r>
          </a:p>
          <a:p>
            <a:pPr marL="723900" indent="-723900">
              <a:buFont typeface="Wingdings" pitchFamily="2" charset="2"/>
              <a:buChar char="F"/>
              <a:tabLst>
                <a:tab pos="355600" algn="l"/>
              </a:tabLst>
            </a:pPr>
            <a:endParaRPr lang="es-ES" dirty="0">
              <a:sym typeface="Wingdings"/>
            </a:endParaRPr>
          </a:p>
          <a:p>
            <a:pPr marL="723900" indent="-723900">
              <a:buFont typeface="Wingdings" pitchFamily="2" charset="2"/>
              <a:buChar char="F"/>
              <a:tabLst>
                <a:tab pos="355600" algn="l"/>
              </a:tabLst>
            </a:pPr>
            <a:endParaRPr lang="es-ES" dirty="0" smtClean="0">
              <a:sym typeface="Wingdings"/>
            </a:endParaRPr>
          </a:p>
          <a:p>
            <a:pPr marL="355600" indent="-355600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Por otra parte:</a:t>
            </a:r>
          </a:p>
          <a:p>
            <a:pPr marL="355600" indent="-355600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Como además se produce trabajo de expansión, podemos aplicar:</a:t>
            </a:r>
          </a:p>
          <a:p>
            <a:pPr marL="355600" indent="-355600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Así que podemos escribir que: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Rectángulo"/>
              <p:cNvSpPr/>
              <p:nvPr/>
            </p:nvSpPr>
            <p:spPr>
              <a:xfrm>
                <a:off x="2523715" y="3053834"/>
                <a:ext cx="39389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i="1" smtClean="0">
                          <a:latin typeface="Cambria Math"/>
                          <a:ea typeface="Cambria Math"/>
                        </a:rPr>
                        <m:t>=∆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𝑑𝑜𝑛𝑑𝑒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𝑛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9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715" y="3053834"/>
                <a:ext cx="3938963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0 CuadroTexto"/>
              <p:cNvSpPr txBox="1"/>
              <p:nvPr/>
            </p:nvSpPr>
            <p:spPr>
              <a:xfrm>
                <a:off x="3422650" y="3761740"/>
                <a:ext cx="15185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𝑛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650" y="3761740"/>
                <a:ext cx="151855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3460750" y="4701540"/>
                <a:ext cx="20687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𝑛𝑅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750" y="4701540"/>
                <a:ext cx="206870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Rectángulo"/>
              <p:cNvSpPr/>
              <p:nvPr/>
            </p:nvSpPr>
            <p:spPr>
              <a:xfrm>
                <a:off x="898114" y="5543034"/>
                <a:ext cx="489308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i="1" smtClean="0">
                          <a:latin typeface="Cambria Math"/>
                          <a:ea typeface="Cambria Math"/>
                        </a:rPr>
                        <m:t>=∆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 ⟹    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𝑛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𝑃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𝑛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𝑉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es-ES" b="0" i="0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𝑛𝑅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114" y="5543034"/>
                <a:ext cx="489308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Rectángulo"/>
              <p:cNvSpPr/>
              <p:nvPr/>
            </p:nvSpPr>
            <p:spPr>
              <a:xfrm>
                <a:off x="6472963" y="5543034"/>
                <a:ext cx="1476430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𝑃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𝑉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63" y="5543034"/>
                <a:ext cx="147643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015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Algunas consecuencias del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482600" y="952500"/>
            <a:ext cx="17653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93700" y="1473200"/>
            <a:ext cx="8255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aumenta la temperatura de 3 kg de oxígeno desde 20 ºC hasta 80 ºC manteniendo constante la presión. Calcula: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El calor transferido en el proceso (calor específico del oxígeno a presión constante, </a:t>
            </a:r>
            <a:r>
              <a:rPr lang="es-ES" dirty="0" err="1" smtClean="0"/>
              <a:t>c</a:t>
            </a:r>
            <a:r>
              <a:rPr lang="es-ES" baseline="-25000" dirty="0" err="1" smtClean="0"/>
              <a:t>p</a:t>
            </a:r>
            <a:r>
              <a:rPr lang="es-ES" dirty="0" smtClean="0"/>
              <a:t> = 0,217 cal/gºC).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La variación de energía interna (calor específico del oxígeno a volumen constante, c</a:t>
            </a:r>
            <a:r>
              <a:rPr lang="es-ES" baseline="-25000" dirty="0" smtClean="0"/>
              <a:t>v</a:t>
            </a:r>
            <a:r>
              <a:rPr lang="es-ES" dirty="0" smtClean="0"/>
              <a:t> = 0,155 cal/gºC).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El trabajo realizado por el gas.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655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Restricciones al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317500" y="876300"/>
            <a:ext cx="8394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El primer principio nos dice que es posible aumentar la energía interna de un sistema transfiriéndole calor o realizando un trabajo sobre él: el trabajo y el calor son formas de transferir energía.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Sin embargo: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3784600" y="2514600"/>
            <a:ext cx="48006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Todo el trabajo mecánico puede convertirse en calor, pero no todo el calor puede convertirse en trabajo mecánico.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2679700"/>
            <a:ext cx="25717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709852" y="3828896"/>
            <a:ext cx="4872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Necesitamos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segundo principio </a:t>
            </a:r>
            <a:r>
              <a:rPr lang="es-ES" dirty="0" smtClean="0">
                <a:sym typeface="Wingdings"/>
              </a:rPr>
              <a:t>que explique cuál es el mecanismo que permite distinguir la espontaneidad de un proceso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972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Restricciones al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30200" y="889000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7.1. </a:t>
            </a:r>
            <a:r>
              <a:rPr lang="es-ES" b="1" dirty="0" smtClean="0">
                <a:solidFill>
                  <a:srgbClr val="00B050"/>
                </a:solidFill>
              </a:rPr>
              <a:t>Máquinas térmicas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2271713"/>
            <a:ext cx="69056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444500" y="1409700"/>
            <a:ext cx="82296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máquina térmica </a:t>
            </a:r>
            <a:r>
              <a:rPr lang="es-ES" dirty="0" smtClean="0"/>
              <a:t>es un dispositivo que convierte energía térmica en otras formas útiles de energía, como la mecánica o la eléctrica.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393700" y="5181600"/>
            <a:ext cx="820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Se basa en que una sustancia de trabajo (agua en una máquina de vapor o mezcla de combustible y aire en un motor) realiza un proceso cíclico de manera continuada. Por tanto: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4121150" y="6073140"/>
                <a:ext cx="979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𝑈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150" y="6073140"/>
                <a:ext cx="97943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3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Restricciones al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30200" y="889000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7.1. </a:t>
            </a:r>
            <a:r>
              <a:rPr lang="es-ES" b="1" dirty="0" smtClean="0">
                <a:solidFill>
                  <a:srgbClr val="00B050"/>
                </a:solidFill>
              </a:rPr>
              <a:t>Máquinas térmicas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17500" y="13335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Proceso cíclico en una máquina térmica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95700" y="1841500"/>
            <a:ext cx="50673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esquema del proceso cíclico de una máquina térmica: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Foco caliente </a:t>
            </a:r>
            <a:r>
              <a:rPr lang="es-ES" dirty="0" smtClean="0">
                <a:sym typeface="Wingdings"/>
              </a:rPr>
              <a:t>(caldera) a una temperatura 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sym typeface="Wingdings"/>
              </a:rPr>
              <a:t>T</a:t>
            </a:r>
            <a:r>
              <a:rPr lang="es-ES" i="1" baseline="-25000" dirty="0" smtClean="0">
                <a:latin typeface="Cambria Math" pitchFamily="18" charset="0"/>
                <a:ea typeface="Cambria Math" pitchFamily="18" charset="0"/>
                <a:sym typeface="Wingdings"/>
              </a:rPr>
              <a:t>C</a:t>
            </a:r>
            <a:r>
              <a:rPr lang="es-ES" dirty="0" smtClean="0">
                <a:sym typeface="Wingdings"/>
              </a:rPr>
              <a:t> que transfiere una cantidad de calor 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sym typeface="Wingdings"/>
              </a:rPr>
              <a:t>Q</a:t>
            </a:r>
            <a:r>
              <a:rPr lang="es-ES" i="1" baseline="-25000" dirty="0" smtClean="0">
                <a:latin typeface="Cambria Math" pitchFamily="18" charset="0"/>
                <a:ea typeface="Cambria Math" pitchFamily="18" charset="0"/>
                <a:sym typeface="Wingdings"/>
              </a:rPr>
              <a:t>C</a:t>
            </a:r>
            <a:r>
              <a:rPr lang="es-ES" dirty="0" smtClean="0">
                <a:sym typeface="Wingdings"/>
              </a:rPr>
              <a:t> a la máquina.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Parte del calor se invierte en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trabajo</a:t>
            </a:r>
            <a:r>
              <a:rPr lang="es-ES" dirty="0" smtClean="0">
                <a:sym typeface="Wingdings"/>
              </a:rPr>
              <a:t> (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sym typeface="Wingdings"/>
              </a:rPr>
              <a:t>W</a:t>
            </a:r>
            <a:r>
              <a:rPr lang="es-ES" dirty="0" smtClean="0">
                <a:sym typeface="Wingdings"/>
              </a:rPr>
              <a:t>).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El resto, 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sym typeface="Wingdings"/>
              </a:rPr>
              <a:t>Q</a:t>
            </a:r>
            <a:r>
              <a:rPr lang="es-ES" i="1" baseline="-25000" dirty="0" smtClean="0">
                <a:latin typeface="Cambria Math" pitchFamily="18" charset="0"/>
                <a:ea typeface="Cambria Math" pitchFamily="18" charset="0"/>
                <a:sym typeface="Wingdings"/>
              </a:rPr>
              <a:t>F</a:t>
            </a:r>
            <a:r>
              <a:rPr lang="es-ES" dirty="0" smtClean="0">
                <a:sym typeface="Wingdings"/>
              </a:rPr>
              <a:t>, se transfiere a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foco frío </a:t>
            </a:r>
            <a:r>
              <a:rPr lang="es-ES" dirty="0" smtClean="0">
                <a:sym typeface="Wingdings"/>
              </a:rPr>
              <a:t>(circuito refrigerante) a una temperatura 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sym typeface="Wingdings"/>
              </a:rPr>
              <a:t>T</a:t>
            </a:r>
            <a:r>
              <a:rPr lang="es-ES" i="1" baseline="-25000" dirty="0" smtClean="0">
                <a:latin typeface="Cambria Math" pitchFamily="18" charset="0"/>
                <a:ea typeface="Cambria Math" pitchFamily="18" charset="0"/>
                <a:sym typeface="Wingdings"/>
              </a:rPr>
              <a:t>F</a:t>
            </a:r>
            <a:r>
              <a:rPr lang="es-ES" dirty="0" smtClean="0">
                <a:sym typeface="Wingdings"/>
              </a:rPr>
              <a:t>. 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Dado a que el proceso es cíclico: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5657850" y="4536440"/>
                <a:ext cx="15915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7850" y="4536440"/>
                <a:ext cx="1591526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469900" y="51943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</a:t>
            </a:r>
            <a:r>
              <a:rPr lang="es-ES" dirty="0" smtClean="0"/>
              <a:t>La eficiencia térmica (o rendimiento) de una máquina (e) es: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409950" y="5634990"/>
            <a:ext cx="1449692" cy="6837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3054350" y="5634990"/>
                <a:ext cx="3455048" cy="659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𝑒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𝑊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𝐶</m:t>
                              </m:r>
                            </m:sub>
                          </m:s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&lt;1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50" y="5634990"/>
                <a:ext cx="3455048" cy="65986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6 Rectángulo"/>
          <p:cNvSpPr/>
          <p:nvPr/>
        </p:nvSpPr>
        <p:spPr>
          <a:xfrm>
            <a:off x="431800" y="1854200"/>
            <a:ext cx="2768600" cy="368300"/>
          </a:xfrm>
          <a:prstGeom prst="rect">
            <a:avLst/>
          </a:prstGeom>
          <a:solidFill>
            <a:srgbClr val="FF5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546100" y="2971800"/>
            <a:ext cx="1257300" cy="7366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444500" y="4533900"/>
            <a:ext cx="2768600" cy="368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abajo"/>
          <p:cNvSpPr/>
          <p:nvPr/>
        </p:nvSpPr>
        <p:spPr>
          <a:xfrm>
            <a:off x="838200" y="2222500"/>
            <a:ext cx="698500" cy="876300"/>
          </a:xfrm>
          <a:prstGeom prst="downArrow">
            <a:avLst/>
          </a:prstGeom>
          <a:gradFill>
            <a:gsLst>
              <a:gs pos="0">
                <a:srgbClr val="FF0000"/>
              </a:gs>
              <a:gs pos="50000">
                <a:schemeClr val="accent6">
                  <a:lumMod val="75000"/>
                </a:schemeClr>
              </a:gs>
              <a:gs pos="100000">
                <a:srgbClr val="FFFF00"/>
              </a:gs>
            </a:gsLst>
            <a:lin ang="5400000" scaled="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bajo"/>
          <p:cNvSpPr/>
          <p:nvPr/>
        </p:nvSpPr>
        <p:spPr>
          <a:xfrm>
            <a:off x="825500" y="3708400"/>
            <a:ext cx="381000" cy="876300"/>
          </a:xfrm>
          <a:prstGeom prst="downArrow">
            <a:avLst/>
          </a:prstGeom>
          <a:gradFill>
            <a:gsLst>
              <a:gs pos="0">
                <a:srgbClr val="FFFF00"/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abajo"/>
          <p:cNvSpPr/>
          <p:nvPr/>
        </p:nvSpPr>
        <p:spPr>
          <a:xfrm rot="16200000">
            <a:off x="1993900" y="2882900"/>
            <a:ext cx="317500" cy="876300"/>
          </a:xfrm>
          <a:prstGeom prst="down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2540000" y="3171190"/>
                <a:ext cx="477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000" y="3171190"/>
                <a:ext cx="47743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723900" y="1850390"/>
                <a:ext cx="19550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𝐹𝑜𝑐𝑜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𝑐𝑎𝑙𝑖𝑒𝑛𝑡𝑒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1850390"/>
                <a:ext cx="1955022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22 CuadroTexto"/>
              <p:cNvSpPr txBox="1"/>
              <p:nvPr/>
            </p:nvSpPr>
            <p:spPr>
              <a:xfrm>
                <a:off x="685800" y="4530090"/>
                <a:ext cx="15917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𝐹𝑜𝑐𝑜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𝑓𝑟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í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𝑜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2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530090"/>
                <a:ext cx="1591782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23 Rectángulo"/>
              <p:cNvSpPr/>
              <p:nvPr/>
            </p:nvSpPr>
            <p:spPr>
              <a:xfrm>
                <a:off x="1283089" y="2279134"/>
                <a:ext cx="5164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2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089" y="2279134"/>
                <a:ext cx="516487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Rectángulo"/>
              <p:cNvSpPr/>
              <p:nvPr/>
            </p:nvSpPr>
            <p:spPr>
              <a:xfrm>
                <a:off x="1041789" y="3853934"/>
                <a:ext cx="518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2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89" y="3853934"/>
                <a:ext cx="518091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25 CuadroTexto"/>
          <p:cNvSpPr txBox="1"/>
          <p:nvPr/>
        </p:nvSpPr>
        <p:spPr>
          <a:xfrm>
            <a:off x="622300" y="2997200"/>
            <a:ext cx="109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m</a:t>
            </a:r>
            <a:r>
              <a:rPr lang="es-ES" dirty="0" smtClean="0"/>
              <a:t>áquina</a:t>
            </a:r>
          </a:p>
          <a:p>
            <a:pPr algn="ctr"/>
            <a:r>
              <a:rPr lang="es-ES" dirty="0" smtClean="0"/>
              <a:t>térmica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701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7</a:t>
            </a:r>
            <a:r>
              <a:rPr lang="es-ES" b="1" dirty="0" smtClean="0">
                <a:solidFill>
                  <a:srgbClr val="C00000"/>
                </a:solidFill>
              </a:rPr>
              <a:t> Restricciones al primer principio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30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XV. CALOR Y TERMODINÁMICA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482600" y="952500"/>
            <a:ext cx="17653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393700" y="1473200"/>
            <a:ext cx="825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Una máquina térmica realiza 120 J de trabajo con una eficiencia del 35 %. ¿Cuánto calor se absorbe en cada ciclo de la operación? ¿Cuánto calor se expele?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381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Restricciones al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04800" y="850900"/>
            <a:ext cx="600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7.2. </a:t>
            </a:r>
            <a:r>
              <a:rPr lang="es-ES" b="1" dirty="0" smtClean="0">
                <a:solidFill>
                  <a:srgbClr val="00B050"/>
                </a:solidFill>
              </a:rPr>
              <a:t>El segundo principio de la termodinámica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30201" y="1308100"/>
            <a:ext cx="5257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Una máquina térmica perfecta es aquella en el que el rendimiento e = 1: todo el calor se invierta en trabajo.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1853, Kelvin enunció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segundo principio </a:t>
            </a:r>
            <a:r>
              <a:rPr lang="es-ES" dirty="0" smtClean="0">
                <a:sym typeface="Wingdings"/>
              </a:rPr>
              <a:t>de la termodinámica:	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Clausius, añadió otro posible enunciado: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49300" y="3289300"/>
            <a:ext cx="47879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No es posible ningún proceso que, absorbiendo una cantidad de calor, realice una cantidad equivalente de trabajo.</a:t>
            </a:r>
            <a:endParaRPr lang="es-ES" dirty="0"/>
          </a:p>
        </p:txBody>
      </p:sp>
      <p:sp>
        <p:nvSpPr>
          <p:cNvPr id="27" name="26 CuadroTexto"/>
          <p:cNvSpPr txBox="1"/>
          <p:nvPr/>
        </p:nvSpPr>
        <p:spPr>
          <a:xfrm>
            <a:off x="762000" y="5118100"/>
            <a:ext cx="48260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No es posible proceso alguno cuyo único resultado sea transferir calor desde un cuerpo frío a otro más caliente.</a:t>
            </a:r>
            <a:endParaRPr lang="es-ES" dirty="0"/>
          </a:p>
        </p:txBody>
      </p:sp>
      <p:grpSp>
        <p:nvGrpSpPr>
          <p:cNvPr id="40" name="39 Grupo"/>
          <p:cNvGrpSpPr/>
          <p:nvPr/>
        </p:nvGrpSpPr>
        <p:grpSpPr>
          <a:xfrm>
            <a:off x="5892800" y="1278890"/>
            <a:ext cx="2768600" cy="1858010"/>
            <a:chOff x="5791200" y="1443990"/>
            <a:chExt cx="2768600" cy="1858010"/>
          </a:xfrm>
        </p:grpSpPr>
        <p:sp>
          <p:nvSpPr>
            <p:cNvPr id="28" name="27 Rectángulo"/>
            <p:cNvSpPr/>
            <p:nvPr/>
          </p:nvSpPr>
          <p:spPr>
            <a:xfrm>
              <a:off x="5791200" y="1447800"/>
              <a:ext cx="2768600" cy="368300"/>
            </a:xfrm>
            <a:prstGeom prst="rect">
              <a:avLst/>
            </a:prstGeom>
            <a:solidFill>
              <a:srgbClr val="FF5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Rectángulo"/>
            <p:cNvSpPr/>
            <p:nvPr/>
          </p:nvSpPr>
          <p:spPr>
            <a:xfrm>
              <a:off x="5905500" y="2565400"/>
              <a:ext cx="1257300" cy="736600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lecha abajo"/>
            <p:cNvSpPr/>
            <p:nvPr/>
          </p:nvSpPr>
          <p:spPr>
            <a:xfrm>
              <a:off x="6197600" y="1816100"/>
              <a:ext cx="698500" cy="876300"/>
            </a:xfrm>
            <a:prstGeom prst="downArrow">
              <a:avLst/>
            </a:prstGeom>
            <a:gradFill>
              <a:gsLst>
                <a:gs pos="0">
                  <a:srgbClr val="FF0000"/>
                </a:gs>
                <a:gs pos="50000">
                  <a:schemeClr val="accent6">
                    <a:lumMod val="75000"/>
                  </a:schemeClr>
                </a:gs>
                <a:gs pos="100000">
                  <a:srgbClr val="FFFF00"/>
                </a:gs>
              </a:gsLst>
              <a:lin ang="5400000" scaled="0"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32 Flecha abajo"/>
            <p:cNvSpPr/>
            <p:nvPr/>
          </p:nvSpPr>
          <p:spPr>
            <a:xfrm rot="16200000">
              <a:off x="7200900" y="2540000"/>
              <a:ext cx="622300" cy="876300"/>
            </a:xfrm>
            <a:prstGeom prst="downArrow">
              <a:avLst/>
            </a:prstGeom>
            <a:solidFill>
              <a:srgbClr val="FFFF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33 CuadroTexto"/>
                <p:cNvSpPr txBox="1"/>
                <p:nvPr/>
              </p:nvSpPr>
              <p:spPr>
                <a:xfrm>
                  <a:off x="7899400" y="2764790"/>
                  <a:ext cx="4774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b="0" i="1" smtClean="0">
                            <a:latin typeface="Cambria Math"/>
                          </a:rPr>
                          <m:t>𝑊</m:t>
                        </m:r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34" name="3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9400" y="2764790"/>
                  <a:ext cx="477438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34 CuadroTexto"/>
                <p:cNvSpPr txBox="1"/>
                <p:nvPr/>
              </p:nvSpPr>
              <p:spPr>
                <a:xfrm>
                  <a:off x="6083300" y="1443990"/>
                  <a:ext cx="19550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𝐹𝑜𝑐𝑜</m:t>
                            </m:r>
                            <m:r>
                              <a:rPr lang="es-E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s-E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𝑐𝑎𝑙𝑖𝑒𝑛𝑡𝑒</m:t>
                            </m:r>
                            <m:r>
                              <a:rPr lang="es-E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es-E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s-ES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</m:oMath>
                    </m:oMathPara>
                  </a14:m>
                  <a:endParaRPr lang="es-E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3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3300" y="1443990"/>
                  <a:ext cx="1955022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36 Rectángulo"/>
                <p:cNvSpPr/>
                <p:nvPr/>
              </p:nvSpPr>
              <p:spPr>
                <a:xfrm>
                  <a:off x="6642489" y="1872734"/>
                  <a:ext cx="51648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s-E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</m:oMath>
                    </m:oMathPara>
                  </a14:m>
                  <a:endParaRPr lang="es-E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36 Rectángulo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42489" y="1872734"/>
                  <a:ext cx="516487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3" name="52 Rectángulo"/>
          <p:cNvSpPr/>
          <p:nvPr/>
        </p:nvSpPr>
        <p:spPr>
          <a:xfrm>
            <a:off x="5829300" y="3416300"/>
            <a:ext cx="2768600" cy="368300"/>
          </a:xfrm>
          <a:prstGeom prst="rect">
            <a:avLst/>
          </a:prstGeom>
          <a:solidFill>
            <a:srgbClr val="FF5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Rectángulo"/>
          <p:cNvSpPr/>
          <p:nvPr/>
        </p:nvSpPr>
        <p:spPr>
          <a:xfrm>
            <a:off x="5943600" y="4533900"/>
            <a:ext cx="1257300" cy="7366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Rectángulo"/>
          <p:cNvSpPr/>
          <p:nvPr/>
        </p:nvSpPr>
        <p:spPr>
          <a:xfrm>
            <a:off x="5842000" y="6096000"/>
            <a:ext cx="2768600" cy="368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Flecha abajo"/>
          <p:cNvSpPr/>
          <p:nvPr/>
        </p:nvSpPr>
        <p:spPr>
          <a:xfrm flipV="1">
            <a:off x="6218238" y="3651250"/>
            <a:ext cx="698500" cy="876300"/>
          </a:xfrm>
          <a:prstGeom prst="downArrow">
            <a:avLst/>
          </a:prstGeom>
          <a:gradFill>
            <a:gsLst>
              <a:gs pos="0">
                <a:srgbClr val="FFFF00"/>
              </a:gs>
              <a:gs pos="50000">
                <a:schemeClr val="accent6">
                  <a:lumMod val="75000"/>
                </a:schemeClr>
              </a:gs>
              <a:gs pos="100000">
                <a:srgbClr val="FF0000"/>
              </a:gs>
            </a:gsLst>
            <a:lin ang="5400000" scaled="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Flecha abajo"/>
          <p:cNvSpPr/>
          <p:nvPr/>
        </p:nvSpPr>
        <p:spPr>
          <a:xfrm flipV="1">
            <a:off x="6286500" y="5219700"/>
            <a:ext cx="647700" cy="876300"/>
          </a:xfrm>
          <a:prstGeom prst="downArrow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FFFF00"/>
              </a:gs>
            </a:gsLst>
            <a:lin ang="5400000" scaled="0"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59 CuadroTexto"/>
              <p:cNvSpPr txBox="1"/>
              <p:nvPr/>
            </p:nvSpPr>
            <p:spPr>
              <a:xfrm>
                <a:off x="6507162" y="3412490"/>
                <a:ext cx="19550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𝐹𝑜𝑐𝑜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𝑐𝑎𝑙𝑖𝑒𝑛𝑡𝑒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0" name="5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162" y="3412490"/>
                <a:ext cx="1955022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60 CuadroTexto"/>
              <p:cNvSpPr txBox="1"/>
              <p:nvPr/>
            </p:nvSpPr>
            <p:spPr>
              <a:xfrm>
                <a:off x="6769100" y="6092190"/>
                <a:ext cx="15917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𝐹𝑜𝑐𝑜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𝑓𝑟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í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𝑜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 </m:t>
                          </m:r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s-E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1" name="6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100" y="6092190"/>
                <a:ext cx="1591782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61 Rectángulo"/>
              <p:cNvSpPr/>
              <p:nvPr/>
            </p:nvSpPr>
            <p:spPr>
              <a:xfrm>
                <a:off x="6794889" y="4082534"/>
                <a:ext cx="5164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6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889" y="4082534"/>
                <a:ext cx="516487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62 Rectángulo"/>
              <p:cNvSpPr/>
              <p:nvPr/>
            </p:nvSpPr>
            <p:spPr>
              <a:xfrm>
                <a:off x="6845689" y="5606534"/>
                <a:ext cx="518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3" name="6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689" y="5606534"/>
                <a:ext cx="518091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64 Señal de prohibido"/>
          <p:cNvSpPr/>
          <p:nvPr/>
        </p:nvSpPr>
        <p:spPr>
          <a:xfrm>
            <a:off x="6057900" y="1257300"/>
            <a:ext cx="1800000" cy="1800000"/>
          </a:xfrm>
          <a:prstGeom prst="noSmoking">
            <a:avLst/>
          </a:prstGeom>
          <a:solidFill>
            <a:srgbClr val="FF0000">
              <a:alpha val="33000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6" name="65 Señal de prohibido"/>
          <p:cNvSpPr/>
          <p:nvPr/>
        </p:nvSpPr>
        <p:spPr>
          <a:xfrm>
            <a:off x="5981700" y="3962400"/>
            <a:ext cx="1800000" cy="1800000"/>
          </a:xfrm>
          <a:prstGeom prst="noSmoking">
            <a:avLst/>
          </a:prstGeom>
          <a:solidFill>
            <a:srgbClr val="FF0000">
              <a:alpha val="33000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7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Restricciones al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04800" y="850900"/>
            <a:ext cx="600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7.2. </a:t>
            </a:r>
            <a:r>
              <a:rPr lang="es-ES" b="1" dirty="0" smtClean="0">
                <a:solidFill>
                  <a:srgbClr val="00B050"/>
                </a:solidFill>
              </a:rPr>
              <a:t>El segundo principio de la termodinámica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17500" y="1270000"/>
            <a:ext cx="153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La entropía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25" y="1862138"/>
            <a:ext cx="25717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17500" y="1739900"/>
            <a:ext cx="5499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Boltzmann</a:t>
            </a:r>
            <a:r>
              <a:rPr lang="es-ES" dirty="0" smtClean="0">
                <a:sym typeface="Wingdings"/>
              </a:rPr>
              <a:t>, en 1878 justificó en qué dirección avanzaban los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procesos naturales</a:t>
            </a:r>
            <a:r>
              <a:rPr lang="es-ES" dirty="0" smtClean="0">
                <a:sym typeface="Wingdings"/>
              </a:rPr>
              <a:t>: 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Asoció la probabilidad de los distintos estados a una magnitud denominada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entropía</a:t>
            </a:r>
            <a:r>
              <a:rPr lang="es-ES" dirty="0" smtClean="0">
                <a:sym typeface="Wingdings"/>
              </a:rPr>
              <a:t>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</a:t>
            </a:r>
            <a:r>
              <a:rPr lang="es-ES" dirty="0" smtClean="0">
                <a:sym typeface="Wingdings"/>
              </a:rPr>
              <a:t>), de forma que a los estados más probables les corresponde una mayor entropía.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Así, podemos enunciar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segundo principio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762000" y="2540000"/>
            <a:ext cx="49530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Los procesos naturales espontáneos evolucionan hacia un mayor desorden molecular interno.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723900" y="5448300"/>
            <a:ext cx="50419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procesos naturales espontáneos evolucionan hacia un amento de la entropía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771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Restricciones al primer principio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04800" y="850900"/>
            <a:ext cx="600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7.3. </a:t>
            </a:r>
            <a:r>
              <a:rPr lang="es-ES" b="1" dirty="0" smtClean="0">
                <a:solidFill>
                  <a:srgbClr val="00B050"/>
                </a:solidFill>
              </a:rPr>
              <a:t>Entropía y degradación de la energía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699" y="1441450"/>
            <a:ext cx="3566299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42900" y="1384300"/>
            <a:ext cx="4445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energía térmica no es reconvertible íntegramente en otras formas de energías “útiles”, por eso decimos que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energía se degrada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De esta forma se reduce la capacidad de producir trabajo.</a:t>
            </a:r>
          </a:p>
          <a:p>
            <a:pPr marL="355600" indent="-355600" algn="just">
              <a:buFont typeface="Wingdings"/>
              <a:buChar char="F"/>
            </a:pPr>
            <a:endParaRPr lang="es-ES" b="1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Existe una crisis entrópica irreversible.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Deberemos evolucionar hacia una menor producción de entropía.</a:t>
            </a:r>
            <a:endParaRPr lang="es-E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02"/>
          <a:stretch/>
        </p:blipFill>
        <p:spPr bwMode="auto">
          <a:xfrm>
            <a:off x="5135396" y="3848100"/>
            <a:ext cx="3587917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59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8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Fuentes de energía aprovechable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XV. CALOR Y TERMODINÁMICA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utoShape 4" descr="data:image/jpeg;base64,/9j/4AAQSkZJRgABAQAAAQABAAD/2wCEAAkGBhMQERISEBQSERUUFhYQFBIVEhQQFRAUFRYXFhUWFBcXHCYeFxkjGRQUHy8gJCcpLCwsFR4xNTAqNSYrLCkBCQoKDgwOGQ8PGCkkHyQsLCwsLC0pLCwsLCksLCwsLCwsLCwpLCwsLCwsLCkpLCwsLCwpLCwsKSwsLCwsLCwsLP/AABEIAOEA4QMBIgACEQEDEQH/xAAcAAEAAgMBAQEAAAAAAAAAAAAABQYDBAcCCAH/xABIEAACAQIDBAYGBAsFCQAAAAAAAQIDEQQFIQYSMUEiUWFxgZEHEzKhscEUI1JyCCQzQmKCkqKy0eE0g8PS8BUWQ0RUY3OU0//EABkBAQADAQEAAAAAAAAAAAAAAAABAgMEBf/EACIRAQEAAgEEAgMBAAAAAAAAAAABAhEDEiExQTJREzNx0f/aAAwDAQACEQMRAD8A7iAAAAAAAAAAAAAAAAAAAAAAAAAAAAAAAAAAAAAAAAAAAAAAAAAAAAAAAAAAAAAAAAAAAAAAAAAAAAAAAAAAAAAAAAAAAAAAAADlO0fpsnh8RWpUcNCapVJ0d6dVxc5U5OMnaMXZXi+svGxW1KzLCxxG56ptuEob2/aUeNnZXWvURueEbTwAJSAAAAAAAAAAAAAAAAAAAAAAAAAAAAAABFZ7nSw9KpNWbhB1bXWqi1dJeIEqDQy3No1qUKjcY76Urbyej4GeWOh9pe8Dgmd7FOpDEYv10enVq19xQlK3ra0nFOXBe0/Iu/oOrOOHr0W01Gpvxa/SunfxiZ8yi6eV1acopT9XDotrisRJt+CcXftNX0WZdVwdWv8ASI+rjOEd1txact539lvkzOTWW06dPBrrH0/tw/aSMkK8XwlF9zTNEMgAAAAAAAAAAAAAAAAAAAAAAAAbI/Pc4hhKMq1VtRTjFtRctZyUVoteLRWcy2jlWpXw1ejeXs773ba69HrtyY3IrbpbamPhHnfuNWpmr5JL3lAxOYYv1lKKlJWjGNS1OLjOd3eUJOHPja1l2klRxVWUnu1qO7yi0pyXXdx3Vx7EU/JCbqx1cXKXGT+BqVqEZq0kpJppppO6fFa8jBTqz5um+5NfNmZVHzRPXFtV+0qaglGKUUtEkrJdyPMk+t+4Sm/9IxTxFtW1buaHVFumtHMskp11aopPRxvvNaOza05aIz4fCbkVFNtJKKvyS0R+SzSH2oeZ4jmcXwlB9zI6sfJqth0zG6ZjlmMetef9DFLNYri14ajrn2dNb9LMKsPZnLub3l5MrW0efZtSbnhqkKkNW4+qTlHsS4td2pvVc+pR+14RZqVtqKCTd5act1xfhvWv4EXKXxTWvKj1PTHm0G050VbjGVDWPY05XR5XpzzRfnYZ/wBw/wDOTOZ7UZdiOjXhvdTlSlddzSuvApm02RUYqFXCy+rqXXSb6DXbLVp68eoz67PaNfSfh6e8yXGOEl/dVF/iG7hvwhcWvymGw8/uzqU/jvHLqsLc0+4xXLzKqPoHJfT7gqrUcTTq4V6LeaVWnr+lHVLtaR0LK86oYqCnhqtOtF84SUvO3A+OvWrrRmwmOdKW/SqypT+3TqOnLziy0y+0932YD5ly30x5rQ09fGvHglWpQn+9Hdk/FssOE/CJxSSVXCYeb5uFSpSv4NSt5luqDvIOSZH+EJQq1IwxeHnhoydvWxqKtCHbNbsWl2pM6zTqKSUotNNJpp3TT1TT5ok29AAJAAB5qVFFXk1Fdbdl7yPq7SYWLtLEUIvqdaC+Zzvbmhm0cRVluOvhnK9KVOCqeqhZXjKEfrFK/NJ9/Jc0xE8PF725K7vd2b6XB3+s7zPLPXbSu3b9vMzo4jAVoUatKpJ+rkoxqRbluVISdtddEyhZf/Zqr4NShZ89WVKhtI6cVCk1FLgvVrnrzkbGVYqvi68acKjTle9+hGyTldrg7WXLmZ5Zymt1bcqzSs2953SvutpXtyLvkGBhiYvfumvuv5XOfRxNWtSpOcrNVatC8VGF1GnGUL7qV9d7XjqZ8ixVWVNTjVkndKzW8uCejVnzG5PLTGW+HQMfgaNGai9LrevZLn2G1h8lU4qUZaPtZjwOBlKgqs6tR9FyaspcL3tfuMuV46VTSFV/dnSivfFm/TLNyIlsvev2ezsuU/ezTzDI9yDlOrGMeF5N29yLJS3l7dn2xTXmtSP2kipYea6rN3XDl8yOiJ3XO8xxVGnpf1n3ZP5pEe8/w8F+cn1Liu/ka2b07N8PDQrmJSu9V5mOUjRZntRQk7JVH4pGrX2noJ23Kj/WiVrArpXdrc3o7H5PDOpNqnaV3dJWWhnZJ3qN5elhlm1KSv6mVut1LfI0ZbVQvuxoqXLWpI0cTN0YuE+jK3Bu5gw9KCipNbz672526imN2nP6ScM9jDVUKUH2JzfvehG5jtJXk7wko2T09VSb7k9268zUx2OceEYa343k9CLxmPqdCSe5dO26t1PdnKN2ub0NNWs9rJlWQf7Tg3iMXSw9WP59dSfrIXl0YqNkt18uOq4kpl/orw0K1N4nMsJOlGcXUhCM06kU7uCd9L2tftOdzx0223J3fG3Rv+zYLFz+3U/bl/M1ksiu31ZDa3LoxUY18OopWUVZJJcEklZGpi9ospl+VlhZr9Kkql/3WfLsa0nxlJ98mzzFRk7JKUm7JJbzb6klq2W6qPonEYnZv86lgP1cHb+GmQmaYPZeoneMKbaaUqSxFJw04pK0W1x1TRyGGymMnrDB4uf3cLWfv3TZewWZJb30DGW7KE2/Ja+4ndR3Su02SZVTpJ5fjqlarvJOnWiox3He8t6NNWtp5nfvR5GnHLcLClXjio04Kl66Oibhpu25bvs27D5n/wB0Mw/6HHd30Sv/AJT6R9GOz08BlmHo1lu1bSq1I/ZlUk57r7Ypxi/uk47FqABZIAABTdvPR5Sx9OVSlGNPEpXUlaKrfo1OvslxWnK6LkBZsfN0/Rlmi/5Ko+6rhv8A6m9k2y2PwVT6RXwlWnCCblLeoy3U003ZTfWfQZD7YRvgMX/4Kr8oN/Iz/HDw5HDShfVNVt5Llqne9udiS2ewDjQvdOzSkup7q8+JD1Z8Op1WtO2LsTeBxrinHu152ta3uRy5WTLu6OLHePZ0LKJXwTXVCovO7+ZF7KS6aN/J3+Lpr2Zwl56kbslLpx8fgejxfBy59s1yZCZ1+TxP3V8UTjIvPpr6PV8P40isW05Fjo6PvKpjFaa/11l2zqCTZSsz0nF9rT8jmybemHL19TLvfwRtbP8A5ddz+Bp4Cf1c+1vw0RI7Nr8Y/VfwMeT9dW4/ni1dr19f+qYo2VJdfH95G1thriH3fNnj1S9SuvTyvcpxfCf1PL+y/wA/xCZjK8u5v4stmyno2ebYaG5WjQlS3pNyg6ilGrUm7WUlZpx95TsU9X3s7h6EaTWGlfR+rw/m1Ub+J1yd3Lj7Vpfg51eeNp/+tJ/4huYP8HOF/r8bOS6qVCNJ+cpT+B2QGuolRsp9C2VYfdboPESStvV6kqt+1w0h+6W7AZTRw8d2hSpUYr82nTjTXlFI2wSAAAAAAAAAAAAAAaWdUt/DV4/apVI+cGjdMeIjeMl1pr3Argcp2pt9UovuumY6OOber5mdxtCony3V3NaEbFdJHPMJb3JnZNSu57OJPBU7fZlb3kLsx+Vj3kxsVrgqN+r4kbszQ+vl+i5Pydjs4vhVOT5xa8RK0JPqTInPI3oVe5P99MlcX7E/uv4EVmVX6mq3Zac+yUSjSOZZ37UvEpWdx0j3su+e23pd7KXmck3bquzlybSb7NHCaQa7/MldmY3rv7r+RCYOfHsv7yf2SX17+4/jEx5P11bC75MdNTafWu+fD4sOtDo079Lopo29osK1KdVK/S3fCz18yAVVuUXbpLhpxfBfIji3MYnlkuVvtqYuDim72kpNJddn/M+gfRZQ3aNbscIfsx/qcJweXzq1qakpLpqUrp8E958eu1vE796NF9RWf/dt5Qh/M6eO7u6w1JOy4AA3UAAAAAAAAAAAAAAAAD8mtGfoA4hm2CdKddPhK84vrTlf3Xt4EBF9I6RmGEjUvGSvxXau4gVsjBTUt97vOLSu+y/9DPxVel0fYtWwdJdSXwRk2fwe4603+dUkl3KT+fwNXZfE7t6b4PVdjJ+nztpqzTG6x0tZ3284n2J/dfwK/n7X0WfbGz73JfyLJKN00+ehS8/qWo1V1XXkyTbnuZyTV++/mVHH17ybXd4E1mGKac49bZX8TI58pra0y8PGFfwJ3Zmpu1npyt3aogcDxfcWjIcG43qPmrJdnWZZTeOl+O2ZSpxQTb7bs/IYeKbaik3xdldnuIuRJ2a1hmdE9Gy/Fqj660v4KaObVJ6nTfRzH8Tv11Jv4L5G3H5ZZ+FoABuyAAAAAAAAAAAAAAAAAABz/GaTl3v4mG5vZ9hXTrSvwk3OL603r5M0LmVTG/galtVxRPZNnSn0Ju0uT6/6lbw+iMVCraafaWlHQip7W4Ldo1pLn85Inp5halvrjb3lZzXNZVqM4TS1tquOjT+RpvSt7uQ5gulLvfxIqrQctEr9hdcRkkLtu78bHmODjH2YpfE588otjx32gsoyFrpVF+r/ADLDTVhCLsEmYWuiTTK2Y3M9XMTZJawVZanVfR3/AGGm+uVR/vtfI5RVV2lFOUm1GMVq5Sbskutt2R2jZjK3hsLRpS9qMbz1ulOTcpJPmk5NeBtx+WWaUABuzAAAAAAAAAAAAAAAAAABp5plcMRDcno+MZLjB9a/kc/zChUws9ysvuzXCS60dMMGNwMK0XCrFSXby7U+KfaiuWOxQMPiVJaNGOMtScx2wEeNCo4P7M1vLwas17yv4vZrG0m/q3NLnTkprwTtL3FNWJTsscnStztYias7xZCVs2q0tKsXB9U4Om/fYwy2hurWj5lbmnTPWNWRq1c17F5mrUza32V4mN7tZdJE8bxr0KWIrWVKlVqX4ONOcl5pWRJYbYHMq3/DjRXXUqRj7ob0vcNX6OqRpVqyS1ZovG78lCnGdSb4QhFzlLuirtl6y70PK6eKxEpri4Uo7ng5ybbXcky8ZRkGHwkd3D0oU72TaV5Tt9ub6Un3tmk4sr5Vuc9Kf6PtiqtKf0rGxUZ2tRo3u6V1aU520UmnZLWyvfV2XQADfHGYzUZ27AAWQAAAAAAAAAAAAAAAAAAAAAAAA/JRT0aT79TXqZbSl7VKnLvhF/FGyANGOR4dcKFBc9KUF8jPSwVOPswhHuhFfBGc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1128713"/>
            <a:ext cx="38385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02"/>
          <a:stretch/>
        </p:blipFill>
        <p:spPr bwMode="auto">
          <a:xfrm>
            <a:off x="4584699" y="1144588"/>
            <a:ext cx="4161829" cy="37830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44500" y="5067300"/>
            <a:ext cx="3873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i="1" dirty="0" smtClean="0"/>
              <a:t>Renovables: </a:t>
            </a:r>
          </a:p>
          <a:p>
            <a:pPr algn="just"/>
            <a:r>
              <a:rPr lang="es-ES" sz="1600" dirty="0"/>
              <a:t>G</a:t>
            </a:r>
            <a:r>
              <a:rPr lang="es-ES" sz="1600" dirty="0" smtClean="0"/>
              <a:t>eotérmica, hidráulica, solar, eólica, mareomotriz, biocombustibles</a:t>
            </a:r>
            <a:endParaRPr lang="es-ES" sz="16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584700" y="5041900"/>
            <a:ext cx="3873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i="1" dirty="0" smtClean="0"/>
              <a:t>No Renovables: </a:t>
            </a:r>
          </a:p>
          <a:p>
            <a:pPr algn="just"/>
            <a:r>
              <a:rPr lang="es-ES" sz="1600" dirty="0" smtClean="0"/>
              <a:t>Combustibles fósiles, nuclear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90418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4382&quot;&gt;&lt;property id=&quot;20148&quot; value=&quot;5&quot;/&gt;&lt;property id=&quot;20300&quot; value=&quot;Diapositiva 3&quot;/&gt;&lt;property id=&quot;20307&quot; value=&quot;258&quot;/&gt;&lt;/object&gt;&lt;object type=&quot;3&quot; unique_id=&quot;18130&quot;&gt;&lt;property id=&quot;20148&quot; value=&quot;5&quot;/&gt;&lt;property id=&quot;20300&quot; value=&quot;Diapositiva 4&quot;/&gt;&lt;property id=&quot;20307&quot; value=&quot;262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6823</TotalTime>
  <Words>2704</Words>
  <Application>Microsoft Office PowerPoint</Application>
  <PresentationFormat>Presentación en pantalla (4:3)</PresentationFormat>
  <Paragraphs>431</Paragraphs>
  <Slides>34</Slides>
  <Notes>34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</vt:lpstr>
      <vt:lpstr>Calibri</vt:lpstr>
      <vt:lpstr>Cambria Math</vt:lpstr>
      <vt:lpstr>Symbol</vt:lpstr>
      <vt:lpstr>Tahoma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1º de Bachillerato</dc:title>
  <dc:creator>Rafael Artacho Cañadas</dc:creator>
  <cp:lastModifiedBy>Rafael Artacho Cañadas</cp:lastModifiedBy>
  <cp:revision>825</cp:revision>
  <cp:lastPrinted>2012-09-29T06:15:17Z</cp:lastPrinted>
  <dcterms:created xsi:type="dcterms:W3CDTF">2012-01-21T08:16:49Z</dcterms:created>
  <dcterms:modified xsi:type="dcterms:W3CDTF">2016-08-22T20:13:57Z</dcterms:modified>
</cp:coreProperties>
</file>