
<file path=[Content_Types].xml><?xml version="1.0" encoding="utf-8"?>
<Types xmlns="http://schemas.openxmlformats.org/package/2006/content-types">
  <Default Extension="png" ContentType="image/png"/>
  <Default Extension="bin" ContentType="application/vnd.ms-office.activeX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activeX/activeX1.xml" ContentType="application/vnd.ms-office.activeX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45"/>
  </p:notesMasterIdLst>
  <p:handoutMasterIdLst>
    <p:handoutMasterId r:id="rId46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92" r:id="rId11"/>
    <p:sldId id="265" r:id="rId12"/>
    <p:sldId id="293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94" r:id="rId24"/>
    <p:sldId id="276" r:id="rId25"/>
    <p:sldId id="295" r:id="rId26"/>
    <p:sldId id="277" r:id="rId27"/>
    <p:sldId id="278" r:id="rId28"/>
    <p:sldId id="279" r:id="rId29"/>
    <p:sldId id="296" r:id="rId30"/>
    <p:sldId id="280" r:id="rId31"/>
    <p:sldId id="297" r:id="rId32"/>
    <p:sldId id="281" r:id="rId33"/>
    <p:sldId id="298" r:id="rId34"/>
    <p:sldId id="282" r:id="rId35"/>
    <p:sldId id="283" r:id="rId36"/>
    <p:sldId id="284" r:id="rId37"/>
    <p:sldId id="285" r:id="rId38"/>
    <p:sldId id="286" r:id="rId39"/>
    <p:sldId id="287" r:id="rId40"/>
    <p:sldId id="288" r:id="rId41"/>
    <p:sldId id="289" r:id="rId42"/>
    <p:sldId id="290" r:id="rId43"/>
    <p:sldId id="291" r:id="rId44"/>
  </p:sldIdLst>
  <p:sldSz cx="9144000" cy="6858000" type="screen4x3"/>
  <p:notesSz cx="7099300" cy="10234613"/>
  <p:custDataLst>
    <p:tags r:id="rId47"/>
  </p:custData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sin título" id="{13EAE198-C216-436D-80FC-75FEAD8F8EC6}">
          <p14:sldIdLst>
            <p14:sldId id="256"/>
          </p14:sldIdLst>
        </p14:section>
        <p14:section name="Sección sin título" id="{F2CD97E0-39D6-48DE-A3FF-74577C3C6AC5}">
          <p14:sldIdLst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92"/>
            <p14:sldId id="265"/>
            <p14:sldId id="293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94"/>
            <p14:sldId id="276"/>
            <p14:sldId id="295"/>
            <p14:sldId id="277"/>
            <p14:sldId id="278"/>
            <p14:sldId id="279"/>
            <p14:sldId id="296"/>
            <p14:sldId id="280"/>
            <p14:sldId id="297"/>
            <p14:sldId id="281"/>
            <p14:sldId id="298"/>
            <p14:sldId id="282"/>
            <p14:sldId id="283"/>
            <p14:sldId id="284"/>
            <p14:sldId id="285"/>
            <p14:sldId id="286"/>
            <p14:sldId id="287"/>
            <p14:sldId id="288"/>
            <p14:sldId id="289"/>
            <p14:sldId id="290"/>
            <p14:sldId id="29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scaleToFitPaper="1" frameSlides="1"/>
  <p:clrMru>
    <a:srgbClr val="FFFF99"/>
    <a:srgbClr val="CCFF99"/>
    <a:srgbClr val="FF5050"/>
    <a:srgbClr val="CCFF66"/>
    <a:srgbClr val="FFC000"/>
    <a:srgbClr val="CC6600"/>
    <a:srgbClr val="FFCC00"/>
    <a:srgbClr val="CCFFCC"/>
    <a:srgbClr val="FFCC66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444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45005" cy="450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gs" Target="tags/tag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activeX1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FD6B42F3-7B55-4ABE-BC14-074FFFD7F5B3}" type="datetimeFigureOut">
              <a:rPr lang="es-ES" smtClean="0"/>
              <a:t>22/08/2016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332D851B-98DA-416C-ADBD-F22D89F788CD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4763921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0A0AB78B-36E7-4C69-B86D-B7715E2C1DC0}" type="datetimeFigureOut">
              <a:rPr lang="es-ES" smtClean="0"/>
              <a:t>22/08/2016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9C68CFF2-5E04-4CC5-82AA-7F57CF887B7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9532093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648482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/>
              <a:t>R. Artacho - E. Eisman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R. Artacho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72881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/>
              <a:t>R. Artacho - E. Eisman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R. Artacho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59897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/>
              <a:t>R. Artacho - E. Eisman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R. Artacho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96644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/>
              <a:t>R. Artacho - E. Eisman</a:t>
            </a:r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R. Artacho</a:t>
            </a:r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99958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/>
              <a:t>R. Artacho - E. Eisman</a:t>
            </a:r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R. Artacho</a:t>
            </a:r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5770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/>
              <a:t>R. Artacho - E. Eisman</a:t>
            </a:r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R. Artacho</a:t>
            </a:r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35909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/>
              <a:t>R. Artacho - E. Eisman</a:t>
            </a:r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R. Artacho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99212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/>
              <a:t>R. Artacho - E. Eisman</a:t>
            </a:r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R. Artacho</a:t>
            </a:r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69999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/>
              <a:t>R. Artacho - E. Eisman</a:t>
            </a:r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R. Artacho</a:t>
            </a:r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47054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/>
              <a:t>R. Artacho - E. Eisman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R. Artacho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8978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/>
              <a:t>R. Artacho - E. Eisman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R. Artacho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32092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1000" t="1000" r="1000" b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dirty="0" smtClean="0"/>
              <a:t>R. Artacho - E. Eisman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dirty="0" smtClean="0"/>
              <a:t>R. Artacho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07C7F-89CF-4626-85D0-0A10A719423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87088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9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0.jpeg"/><Relationship Id="rId4" Type="http://schemas.openxmlformats.org/officeDocument/2006/relationships/image" Target="../media/image24.png"/><Relationship Id="rId9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26.png"/><Relationship Id="rId9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11" Type="http://schemas.openxmlformats.org/officeDocument/2006/relationships/image" Target="../media/image44.png"/><Relationship Id="rId5" Type="http://schemas.openxmlformats.org/officeDocument/2006/relationships/image" Target="../media/image37.png"/><Relationship Id="rId10" Type="http://schemas.openxmlformats.org/officeDocument/2006/relationships/image" Target="../media/image43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5.png"/><Relationship Id="rId18" Type="http://schemas.openxmlformats.org/officeDocument/2006/relationships/image" Target="../media/image60.png"/><Relationship Id="rId3" Type="http://schemas.openxmlformats.org/officeDocument/2006/relationships/image" Target="../media/image45.png"/><Relationship Id="rId21" Type="http://schemas.openxmlformats.org/officeDocument/2006/relationships/image" Target="../media/image63.png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17" Type="http://schemas.openxmlformats.org/officeDocument/2006/relationships/image" Target="../media/image59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58.png"/><Relationship Id="rId20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5" Type="http://schemas.openxmlformats.org/officeDocument/2006/relationships/image" Target="../media/image57.png"/><Relationship Id="rId23" Type="http://schemas.openxmlformats.org/officeDocument/2006/relationships/image" Target="../media/image65.png"/><Relationship Id="rId10" Type="http://schemas.openxmlformats.org/officeDocument/2006/relationships/image" Target="../media/image52.png"/><Relationship Id="rId19" Type="http://schemas.openxmlformats.org/officeDocument/2006/relationships/image" Target="../media/image61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Relationship Id="rId14" Type="http://schemas.openxmlformats.org/officeDocument/2006/relationships/image" Target="../media/image56.png"/><Relationship Id="rId22" Type="http://schemas.openxmlformats.org/officeDocument/2006/relationships/image" Target="../media/image6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46.png"/><Relationship Id="rId7" Type="http://schemas.openxmlformats.org/officeDocument/2006/relationships/image" Target="../media/image71.png"/><Relationship Id="rId12" Type="http://schemas.openxmlformats.org/officeDocument/2006/relationships/image" Target="../media/image7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Relationship Id="rId11" Type="http://schemas.openxmlformats.org/officeDocument/2006/relationships/image" Target="../media/image75.png"/><Relationship Id="rId5" Type="http://schemas.openxmlformats.org/officeDocument/2006/relationships/image" Target="../media/image69.png"/><Relationship Id="rId10" Type="http://schemas.openxmlformats.org/officeDocument/2006/relationships/image" Target="../media/image74.png"/><Relationship Id="rId4" Type="http://schemas.openxmlformats.org/officeDocument/2006/relationships/image" Target="../media/image56.png"/><Relationship Id="rId9" Type="http://schemas.openxmlformats.org/officeDocument/2006/relationships/image" Target="../media/image7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46.png"/><Relationship Id="rId7" Type="http://schemas.openxmlformats.org/officeDocument/2006/relationships/image" Target="../media/image7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10" Type="http://schemas.openxmlformats.org/officeDocument/2006/relationships/image" Target="../media/image82.png"/><Relationship Id="rId4" Type="http://schemas.openxmlformats.org/officeDocument/2006/relationships/image" Target="../media/image56.png"/><Relationship Id="rId9" Type="http://schemas.openxmlformats.org/officeDocument/2006/relationships/image" Target="../media/image8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13" Type="http://schemas.openxmlformats.org/officeDocument/2006/relationships/image" Target="../media/image84.jpeg"/><Relationship Id="rId3" Type="http://schemas.openxmlformats.org/officeDocument/2006/relationships/image" Target="../media/image83.png"/><Relationship Id="rId7" Type="http://schemas.openxmlformats.org/officeDocument/2006/relationships/image" Target="../media/image820.png"/><Relationship Id="rId12" Type="http://schemas.openxmlformats.org/officeDocument/2006/relationships/image" Target="../media/image4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0.png"/><Relationship Id="rId11" Type="http://schemas.openxmlformats.org/officeDocument/2006/relationships/image" Target="../media/image26.png"/><Relationship Id="rId5" Type="http://schemas.openxmlformats.org/officeDocument/2006/relationships/image" Target="../media/image800.png"/><Relationship Id="rId10" Type="http://schemas.openxmlformats.org/officeDocument/2006/relationships/image" Target="../media/image86.png"/><Relationship Id="rId4" Type="http://schemas.openxmlformats.org/officeDocument/2006/relationships/image" Target="../media/image790.png"/><Relationship Id="rId9" Type="http://schemas.openxmlformats.org/officeDocument/2006/relationships/image" Target="../media/image8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87.png"/><Relationship Id="rId7" Type="http://schemas.openxmlformats.org/officeDocument/2006/relationships/image" Target="../media/image9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9.png"/><Relationship Id="rId11" Type="http://schemas.openxmlformats.org/officeDocument/2006/relationships/image" Target="../media/image94.png"/><Relationship Id="rId5" Type="http://schemas.openxmlformats.org/officeDocument/2006/relationships/image" Target="../media/image88.png"/><Relationship Id="rId10" Type="http://schemas.openxmlformats.org/officeDocument/2006/relationships/image" Target="../media/image93.png"/><Relationship Id="rId4" Type="http://schemas.openxmlformats.org/officeDocument/2006/relationships/image" Target="../media/image83.png"/><Relationship Id="rId9" Type="http://schemas.openxmlformats.org/officeDocument/2006/relationships/image" Target="../media/image9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97.jpeg"/><Relationship Id="rId7" Type="http://schemas.openxmlformats.org/officeDocument/2006/relationships/image" Target="../media/image10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13" Type="http://schemas.openxmlformats.org/officeDocument/2006/relationships/image" Target="../media/image113.png"/><Relationship Id="rId18" Type="http://schemas.openxmlformats.org/officeDocument/2006/relationships/image" Target="../media/image118.png"/><Relationship Id="rId3" Type="http://schemas.openxmlformats.org/officeDocument/2006/relationships/image" Target="../media/image103.png"/><Relationship Id="rId7" Type="http://schemas.openxmlformats.org/officeDocument/2006/relationships/image" Target="../media/image107.png"/><Relationship Id="rId12" Type="http://schemas.openxmlformats.org/officeDocument/2006/relationships/image" Target="../media/image112.png"/><Relationship Id="rId17" Type="http://schemas.openxmlformats.org/officeDocument/2006/relationships/image" Target="../media/image117.png"/><Relationship Id="rId2" Type="http://schemas.openxmlformats.org/officeDocument/2006/relationships/notesSlide" Target="../notesSlides/notesSlide24.xml"/><Relationship Id="rId16" Type="http://schemas.openxmlformats.org/officeDocument/2006/relationships/image" Target="../media/image1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6.png"/><Relationship Id="rId11" Type="http://schemas.openxmlformats.org/officeDocument/2006/relationships/image" Target="../media/image111.png"/><Relationship Id="rId5" Type="http://schemas.openxmlformats.org/officeDocument/2006/relationships/image" Target="../media/image105.png"/><Relationship Id="rId15" Type="http://schemas.openxmlformats.org/officeDocument/2006/relationships/image" Target="../media/image115.png"/><Relationship Id="rId10" Type="http://schemas.openxmlformats.org/officeDocument/2006/relationships/image" Target="../media/image110.png"/><Relationship Id="rId19" Type="http://schemas.openxmlformats.org/officeDocument/2006/relationships/image" Target="../media/image119.png"/><Relationship Id="rId4" Type="http://schemas.openxmlformats.org/officeDocument/2006/relationships/image" Target="../media/image104.png"/><Relationship Id="rId9" Type="http://schemas.openxmlformats.org/officeDocument/2006/relationships/image" Target="../media/image109.png"/><Relationship Id="rId14" Type="http://schemas.openxmlformats.org/officeDocument/2006/relationships/image" Target="../media/image11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3" Type="http://schemas.openxmlformats.org/officeDocument/2006/relationships/image" Target="../media/image120.png"/><Relationship Id="rId7" Type="http://schemas.openxmlformats.org/officeDocument/2006/relationships/image" Target="../media/image12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3.png"/><Relationship Id="rId5" Type="http://schemas.openxmlformats.org/officeDocument/2006/relationships/image" Target="../media/image122.png"/><Relationship Id="rId4" Type="http://schemas.openxmlformats.org/officeDocument/2006/relationships/image" Target="../media/image12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20.png"/><Relationship Id="rId4" Type="http://schemas.openxmlformats.org/officeDocument/2006/relationships/image" Target="../media/image12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0.png"/><Relationship Id="rId4" Type="http://schemas.openxmlformats.org/officeDocument/2006/relationships/image" Target="../media/image12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0.png"/><Relationship Id="rId3" Type="http://schemas.openxmlformats.org/officeDocument/2006/relationships/image" Target="../media/image1260.png"/><Relationship Id="rId7" Type="http://schemas.openxmlformats.org/officeDocument/2006/relationships/image" Target="../media/image129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0.png"/><Relationship Id="rId5" Type="http://schemas.openxmlformats.org/officeDocument/2006/relationships/image" Target="../media/image1270.png"/><Relationship Id="rId4" Type="http://schemas.openxmlformats.org/officeDocument/2006/relationships/image" Target="../media/image131.emf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2.png"/><Relationship Id="rId4" Type="http://schemas.openxmlformats.org/officeDocument/2006/relationships/image" Target="../media/image131.em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33.wmf"/><Relationship Id="rId5" Type="http://schemas.openxmlformats.org/officeDocument/2006/relationships/image" Target="../media/image134.png"/><Relationship Id="rId4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png"/><Relationship Id="rId13" Type="http://schemas.openxmlformats.org/officeDocument/2006/relationships/image" Target="../media/image146.png"/><Relationship Id="rId18" Type="http://schemas.openxmlformats.org/officeDocument/2006/relationships/image" Target="../media/image151.png"/><Relationship Id="rId3" Type="http://schemas.openxmlformats.org/officeDocument/2006/relationships/image" Target="../media/image136.png"/><Relationship Id="rId21" Type="http://schemas.openxmlformats.org/officeDocument/2006/relationships/image" Target="../media/image154.png"/><Relationship Id="rId7" Type="http://schemas.openxmlformats.org/officeDocument/2006/relationships/image" Target="../media/image140.png"/><Relationship Id="rId12" Type="http://schemas.openxmlformats.org/officeDocument/2006/relationships/image" Target="../media/image145.png"/><Relationship Id="rId17" Type="http://schemas.openxmlformats.org/officeDocument/2006/relationships/image" Target="../media/image150.png"/><Relationship Id="rId2" Type="http://schemas.openxmlformats.org/officeDocument/2006/relationships/notesSlide" Target="../notesSlides/notesSlide34.xml"/><Relationship Id="rId16" Type="http://schemas.openxmlformats.org/officeDocument/2006/relationships/image" Target="../media/image149.png"/><Relationship Id="rId20" Type="http://schemas.openxmlformats.org/officeDocument/2006/relationships/image" Target="../media/image1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9.png"/><Relationship Id="rId11" Type="http://schemas.openxmlformats.org/officeDocument/2006/relationships/image" Target="../media/image144.png"/><Relationship Id="rId5" Type="http://schemas.openxmlformats.org/officeDocument/2006/relationships/image" Target="../media/image138.png"/><Relationship Id="rId15" Type="http://schemas.openxmlformats.org/officeDocument/2006/relationships/image" Target="../media/image148.png"/><Relationship Id="rId10" Type="http://schemas.openxmlformats.org/officeDocument/2006/relationships/image" Target="../media/image143.png"/><Relationship Id="rId19" Type="http://schemas.openxmlformats.org/officeDocument/2006/relationships/image" Target="../media/image152.png"/><Relationship Id="rId4" Type="http://schemas.openxmlformats.org/officeDocument/2006/relationships/image" Target="../media/image137.png"/><Relationship Id="rId9" Type="http://schemas.openxmlformats.org/officeDocument/2006/relationships/image" Target="../media/image142.png"/><Relationship Id="rId14" Type="http://schemas.openxmlformats.org/officeDocument/2006/relationships/image" Target="../media/image147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7.png"/><Relationship Id="rId13" Type="http://schemas.openxmlformats.org/officeDocument/2006/relationships/image" Target="../media/image162.png"/><Relationship Id="rId18" Type="http://schemas.openxmlformats.org/officeDocument/2006/relationships/image" Target="../media/image165.png"/><Relationship Id="rId3" Type="http://schemas.openxmlformats.org/officeDocument/2006/relationships/image" Target="../media/image155.png"/><Relationship Id="rId21" Type="http://schemas.openxmlformats.org/officeDocument/2006/relationships/image" Target="../media/image168.png"/><Relationship Id="rId7" Type="http://schemas.openxmlformats.org/officeDocument/2006/relationships/image" Target="../media/image159.png"/><Relationship Id="rId12" Type="http://schemas.openxmlformats.org/officeDocument/2006/relationships/image" Target="../media/image150.png"/><Relationship Id="rId17" Type="http://schemas.openxmlformats.org/officeDocument/2006/relationships/image" Target="../media/image164.png"/><Relationship Id="rId2" Type="http://schemas.openxmlformats.org/officeDocument/2006/relationships/notesSlide" Target="../notesSlides/notesSlide35.xml"/><Relationship Id="rId16" Type="http://schemas.openxmlformats.org/officeDocument/2006/relationships/image" Target="../media/image154.png"/><Relationship Id="rId20" Type="http://schemas.openxmlformats.org/officeDocument/2006/relationships/image" Target="../media/image1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8.png"/><Relationship Id="rId11" Type="http://schemas.openxmlformats.org/officeDocument/2006/relationships/image" Target="../media/image161.png"/><Relationship Id="rId5" Type="http://schemas.openxmlformats.org/officeDocument/2006/relationships/image" Target="../media/image157.png"/><Relationship Id="rId15" Type="http://schemas.openxmlformats.org/officeDocument/2006/relationships/image" Target="../media/image163.png"/><Relationship Id="rId10" Type="http://schemas.openxmlformats.org/officeDocument/2006/relationships/image" Target="../media/image149.png"/><Relationship Id="rId19" Type="http://schemas.openxmlformats.org/officeDocument/2006/relationships/image" Target="../media/image166.png"/><Relationship Id="rId4" Type="http://schemas.openxmlformats.org/officeDocument/2006/relationships/image" Target="../media/image156.png"/><Relationship Id="rId9" Type="http://schemas.openxmlformats.org/officeDocument/2006/relationships/image" Target="../media/image160.png"/><Relationship Id="rId14" Type="http://schemas.openxmlformats.org/officeDocument/2006/relationships/image" Target="../media/image152.png"/><Relationship Id="rId22" Type="http://schemas.openxmlformats.org/officeDocument/2006/relationships/image" Target="../media/image169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5.png"/><Relationship Id="rId3" Type="http://schemas.openxmlformats.org/officeDocument/2006/relationships/image" Target="../media/image170.png"/><Relationship Id="rId7" Type="http://schemas.openxmlformats.org/officeDocument/2006/relationships/image" Target="../media/image17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3.png"/><Relationship Id="rId11" Type="http://schemas.openxmlformats.org/officeDocument/2006/relationships/image" Target="../media/image178.png"/><Relationship Id="rId5" Type="http://schemas.openxmlformats.org/officeDocument/2006/relationships/image" Target="../media/image172.png"/><Relationship Id="rId10" Type="http://schemas.openxmlformats.org/officeDocument/2006/relationships/image" Target="../media/image177.png"/><Relationship Id="rId4" Type="http://schemas.openxmlformats.org/officeDocument/2006/relationships/image" Target="../media/image171.png"/><Relationship Id="rId9" Type="http://schemas.openxmlformats.org/officeDocument/2006/relationships/image" Target="../media/image176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0.png"/><Relationship Id="rId4" Type="http://schemas.openxmlformats.org/officeDocument/2006/relationships/image" Target="../media/image179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6.png"/><Relationship Id="rId13" Type="http://schemas.openxmlformats.org/officeDocument/2006/relationships/image" Target="../media/image191.png"/><Relationship Id="rId3" Type="http://schemas.openxmlformats.org/officeDocument/2006/relationships/image" Target="../media/image181.png"/><Relationship Id="rId7" Type="http://schemas.openxmlformats.org/officeDocument/2006/relationships/image" Target="../media/image185.png"/><Relationship Id="rId12" Type="http://schemas.openxmlformats.org/officeDocument/2006/relationships/image" Target="../media/image190.png"/><Relationship Id="rId2" Type="http://schemas.openxmlformats.org/officeDocument/2006/relationships/notesSlide" Target="../notesSlides/notesSlide40.xml"/><Relationship Id="rId16" Type="http://schemas.openxmlformats.org/officeDocument/2006/relationships/image" Target="../media/image19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4.png"/><Relationship Id="rId11" Type="http://schemas.openxmlformats.org/officeDocument/2006/relationships/image" Target="../media/image189.png"/><Relationship Id="rId5" Type="http://schemas.openxmlformats.org/officeDocument/2006/relationships/image" Target="../media/image183.png"/><Relationship Id="rId15" Type="http://schemas.openxmlformats.org/officeDocument/2006/relationships/image" Target="../media/image193.png"/><Relationship Id="rId10" Type="http://schemas.openxmlformats.org/officeDocument/2006/relationships/image" Target="../media/image188.png"/><Relationship Id="rId4" Type="http://schemas.openxmlformats.org/officeDocument/2006/relationships/image" Target="../media/image182.png"/><Relationship Id="rId9" Type="http://schemas.openxmlformats.org/officeDocument/2006/relationships/image" Target="../media/image187.png"/><Relationship Id="rId14" Type="http://schemas.openxmlformats.org/officeDocument/2006/relationships/image" Target="../media/image192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0.png"/><Relationship Id="rId3" Type="http://schemas.openxmlformats.org/officeDocument/2006/relationships/image" Target="../media/image135.png"/><Relationship Id="rId7" Type="http://schemas.openxmlformats.org/officeDocument/2006/relationships/image" Target="../media/image199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8.png"/><Relationship Id="rId11" Type="http://schemas.openxmlformats.org/officeDocument/2006/relationships/image" Target="../media/image203.png"/><Relationship Id="rId5" Type="http://schemas.openxmlformats.org/officeDocument/2006/relationships/image" Target="../media/image197.png"/><Relationship Id="rId10" Type="http://schemas.openxmlformats.org/officeDocument/2006/relationships/image" Target="../media/image202.png"/><Relationship Id="rId4" Type="http://schemas.openxmlformats.org/officeDocument/2006/relationships/image" Target="../media/image196.png"/><Relationship Id="rId9" Type="http://schemas.openxmlformats.org/officeDocument/2006/relationships/image" Target="../media/image20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7.png"/><Relationship Id="rId5" Type="http://schemas.openxmlformats.org/officeDocument/2006/relationships/image" Target="../media/image206.png"/><Relationship Id="rId4" Type="http://schemas.openxmlformats.org/officeDocument/2006/relationships/image" Target="../media/image20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26 CuadroTexto"/>
          <p:cNvSpPr txBox="1"/>
          <p:nvPr/>
        </p:nvSpPr>
        <p:spPr>
          <a:xfrm>
            <a:off x="152400" y="3521122"/>
            <a:ext cx="6451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58000" dir="5400000" sy="-100000" algn="bl" rotWithShape="0"/>
                </a:effectLst>
                <a:latin typeface="+mj-lt"/>
              </a:rPr>
              <a:t>XVI. ELECTRICIDAD Y CORRIENTE ELÉCTRICA</a:t>
            </a:r>
            <a:endParaRPr lang="es-E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60000" endA="900" endPos="58000" dir="5400000" sy="-100000" algn="bl" rotWithShape="0"/>
              </a:effectLst>
              <a:latin typeface="+mj-lt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1363" y="4575174"/>
            <a:ext cx="2826450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8005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5118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rgbClr val="C00000"/>
                </a:solidFill>
                <a:latin typeface="+mj-lt"/>
              </a:rPr>
              <a:t>Índice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41879" y="2166961"/>
            <a:ext cx="5160387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s-ES" dirty="0" smtClean="0">
                <a:latin typeface="+mj-lt"/>
              </a:rPr>
              <a:t>La interacción electrostática</a:t>
            </a:r>
          </a:p>
          <a:p>
            <a:pPr marL="342900" indent="-342900">
              <a:buAutoNum type="arabicPeriod"/>
            </a:pPr>
            <a:r>
              <a:rPr lang="es-ES" dirty="0" smtClean="0">
                <a:latin typeface="+mj-lt"/>
              </a:rPr>
              <a:t>El campo eléctrico</a:t>
            </a:r>
          </a:p>
          <a:p>
            <a:pPr marL="342900" indent="-342900">
              <a:buAutoNum type="arabicPeriod"/>
            </a:pPr>
            <a:r>
              <a:rPr lang="es-ES" dirty="0" smtClean="0">
                <a:latin typeface="+mj-lt"/>
              </a:rPr>
              <a:t>El potencial eléctrico</a:t>
            </a:r>
          </a:p>
          <a:p>
            <a:pPr marL="342900" indent="-342900">
              <a:buAutoNum type="arabicPeriod"/>
            </a:pPr>
            <a:r>
              <a:rPr lang="es-ES" dirty="0" smtClean="0">
                <a:latin typeface="+mj-lt"/>
              </a:rPr>
              <a:t>Almacenamiento de la carga: condensadores</a:t>
            </a:r>
          </a:p>
          <a:p>
            <a:pPr marL="342900" indent="-342900">
              <a:buAutoNum type="arabicPeriod"/>
            </a:pPr>
            <a:r>
              <a:rPr lang="es-ES" dirty="0" smtClean="0">
                <a:latin typeface="+mj-lt"/>
              </a:rPr>
              <a:t>La corriente eléctrica</a:t>
            </a:r>
          </a:p>
          <a:p>
            <a:pPr marL="342900" indent="-342900">
              <a:buAutoNum type="arabicPeriod"/>
            </a:pPr>
            <a:r>
              <a:rPr lang="es-ES" dirty="0" smtClean="0">
                <a:latin typeface="+mj-lt"/>
              </a:rPr>
              <a:t>Trabajo y energía en la corriente eléctrica</a:t>
            </a:r>
          </a:p>
          <a:p>
            <a:pPr marL="342900" indent="-342900">
              <a:buAutoNum type="arabicPeriod"/>
            </a:pPr>
            <a:r>
              <a:rPr lang="es-ES" dirty="0" smtClean="0">
                <a:latin typeface="+mj-lt"/>
              </a:rPr>
              <a:t>Distribución de la electricidad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XVI. ELECTRICIDAD Y CORRIENTE ELÉCTRICA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2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56744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1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La interacción electrostática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3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XVI. ELECTRICIDAD Y CORRIENTE ELÉCTRICA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800" y="1579563"/>
            <a:ext cx="2514600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304800" y="927100"/>
            <a:ext cx="57785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Las propiedades del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ámbar</a:t>
            </a:r>
            <a:r>
              <a:rPr lang="es-ES" dirty="0" smtClean="0">
                <a:sym typeface="Wingdings"/>
              </a:rPr>
              <a:t> de atraer trocitos de papel ya era conocida por los griegos.</a:t>
            </a: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Gilbert</a:t>
            </a:r>
            <a:r>
              <a:rPr lang="es-ES" dirty="0" smtClean="0">
                <a:sym typeface="Wingdings"/>
              </a:rPr>
              <a:t>, a principios del siglo XVII, encontró numerosos materiales con idéntico comportamiento que los llamó “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eléctricos</a:t>
            </a:r>
            <a:r>
              <a:rPr lang="es-ES" dirty="0" smtClean="0">
                <a:sym typeface="Wingdings"/>
              </a:rPr>
              <a:t>”.</a:t>
            </a: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En el siglo XVIII,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Franklin</a:t>
            </a:r>
            <a:r>
              <a:rPr lang="es-ES" dirty="0" smtClean="0">
                <a:sym typeface="Wingdings"/>
              </a:rPr>
              <a:t> consideró que la electricidad era un fluido que podía encontrarse en exceso (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positiva</a:t>
            </a:r>
            <a:r>
              <a:rPr lang="es-ES" dirty="0" smtClean="0">
                <a:sym typeface="Wingdings"/>
              </a:rPr>
              <a:t>) o en defecto (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negativa</a:t>
            </a:r>
            <a:r>
              <a:rPr lang="es-ES" dirty="0" smtClean="0">
                <a:sym typeface="Wingdings"/>
              </a:rPr>
              <a:t>).</a:t>
            </a: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Faraday</a:t>
            </a:r>
            <a:r>
              <a:rPr lang="es-ES" dirty="0" smtClean="0">
                <a:sym typeface="Wingdings"/>
              </a:rPr>
              <a:t> concluyó que estaba formada por partículas de carga, que sería bautizada por </a:t>
            </a:r>
            <a:r>
              <a:rPr lang="es-E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Stoney</a:t>
            </a:r>
            <a:r>
              <a:rPr lang="es-ES" dirty="0" smtClean="0">
                <a:sym typeface="Wingdings"/>
              </a:rPr>
              <a:t> como “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electrón</a:t>
            </a:r>
            <a:r>
              <a:rPr lang="es-ES" dirty="0" smtClean="0">
                <a:sym typeface="Wingdings"/>
              </a:rPr>
              <a:t>” (en honor al ámbar).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711200" y="5181600"/>
            <a:ext cx="5359400" cy="923330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La interacción entre dos cuerpos electrizados por frotamiento puede ser atractiva o repulsiva y se denomina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interacción electrostática</a:t>
            </a:r>
            <a:r>
              <a:rPr lang="es-ES" dirty="0" smtClean="0"/>
              <a:t>.</a:t>
            </a:r>
            <a:endParaRPr lang="es-E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4966" y="4267200"/>
            <a:ext cx="2530584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6880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1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La interacción electrostática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4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XVI. ELECTRICIDAD Y CORRIENTE ELÉCTRICA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330200" y="876300"/>
            <a:ext cx="6591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1.1. </a:t>
            </a:r>
            <a:r>
              <a:rPr lang="es-ES" b="1" dirty="0" smtClean="0">
                <a:solidFill>
                  <a:srgbClr val="00B050"/>
                </a:solidFill>
              </a:rPr>
              <a:t>La carga como propiedad fundamental de la materia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457200" y="1371600"/>
            <a:ext cx="8216900" cy="369332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La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carga eléctrica </a:t>
            </a:r>
            <a:r>
              <a:rPr lang="es-ES" dirty="0" smtClean="0"/>
              <a:t>es la entidad física que produce la interacción electrostática</a:t>
            </a:r>
            <a:endParaRPr lang="es-ES" dirty="0"/>
          </a:p>
        </p:txBody>
      </p:sp>
      <p:sp>
        <p:nvSpPr>
          <p:cNvPr id="7" name="6 CuadroTexto"/>
          <p:cNvSpPr txBox="1"/>
          <p:nvPr/>
        </p:nvSpPr>
        <p:spPr>
          <a:xfrm>
            <a:off x="431800" y="1917700"/>
            <a:ext cx="83439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Sin embargo no se sabe a ciencia cierta qué es y porqué se origina la carga eléctrica.</a:t>
            </a: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Se sabe que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el electrón es una partícula fundamental </a:t>
            </a:r>
            <a:r>
              <a:rPr lang="es-ES" dirty="0" smtClean="0">
                <a:sym typeface="Wingdings"/>
              </a:rPr>
              <a:t>de la materia con una carga que no puede ser eliminada que fue medida por Millikan en 1909:</a:t>
            </a: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 smtClean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La carga tiene las siguientes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propiedades</a:t>
            </a:r>
            <a:r>
              <a:rPr lang="es-ES" dirty="0" smtClean="0">
                <a:sym typeface="Wingdings"/>
              </a:rPr>
              <a:t>:</a:t>
            </a:r>
          </a:p>
          <a:p>
            <a:pPr marL="355600" indent="-355600" algn="just">
              <a:buFont typeface="Wingdings"/>
              <a:buChar char="F"/>
            </a:pPr>
            <a:endParaRPr lang="es-ES" dirty="0" smtClean="0">
              <a:sym typeface="Wingdings"/>
            </a:endParaRPr>
          </a:p>
          <a:p>
            <a:pPr marL="723900" indent="-723900" algn="just">
              <a:tabLst>
                <a:tab pos="355600" algn="l"/>
              </a:tabLst>
            </a:pPr>
            <a:r>
              <a:rPr lang="es-ES" dirty="0" smtClean="0">
                <a:sym typeface="Wingdings"/>
              </a:rPr>
              <a:t>		Existen dos tipos de cargas: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positiva</a:t>
            </a:r>
            <a:r>
              <a:rPr lang="es-ES" dirty="0" smtClean="0">
                <a:sym typeface="Wingdings"/>
              </a:rPr>
              <a:t> y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negativa</a:t>
            </a:r>
            <a:r>
              <a:rPr lang="es-ES" dirty="0" smtClean="0">
                <a:sym typeface="Wingdings"/>
              </a:rPr>
              <a:t>.</a:t>
            </a:r>
          </a:p>
          <a:p>
            <a:pPr marL="723900" indent="-723900" algn="just">
              <a:tabLst>
                <a:tab pos="355600" algn="l"/>
              </a:tabLst>
            </a:pPr>
            <a:r>
              <a:rPr lang="es-ES" dirty="0">
                <a:sym typeface="Wingdings"/>
              </a:rPr>
              <a:t>	</a:t>
            </a:r>
            <a:r>
              <a:rPr lang="es-ES" dirty="0" smtClean="0">
                <a:sym typeface="Wingdings"/>
              </a:rPr>
              <a:t>	La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carga eléctrica está cuantizada</a:t>
            </a:r>
            <a:r>
              <a:rPr lang="es-ES" dirty="0" smtClean="0">
                <a:sym typeface="Wingdings"/>
              </a:rPr>
              <a:t>, siempre es múltiplo de la carga del electrón.</a:t>
            </a:r>
          </a:p>
          <a:p>
            <a:pPr marL="723900" indent="-723900" algn="just">
              <a:tabLst>
                <a:tab pos="355600" algn="l"/>
              </a:tabLst>
            </a:pPr>
            <a:r>
              <a:rPr lang="es-ES" dirty="0">
                <a:sym typeface="Wingdings"/>
              </a:rPr>
              <a:t>	</a:t>
            </a:r>
            <a:r>
              <a:rPr lang="es-ES" dirty="0" smtClean="0">
                <a:sym typeface="Wingdings"/>
              </a:rPr>
              <a:t>	La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carga eléctrica siempre se conserva </a:t>
            </a:r>
            <a:r>
              <a:rPr lang="es-ES" dirty="0" smtClean="0">
                <a:sym typeface="Wingdings"/>
              </a:rPr>
              <a:t>en cualquier proceso dado en un sistema aislado.</a:t>
            </a:r>
          </a:p>
          <a:p>
            <a:pPr marL="723900" indent="-723900" algn="just">
              <a:tabLst>
                <a:tab pos="355600" algn="l"/>
              </a:tabLst>
            </a:pPr>
            <a:r>
              <a:rPr lang="es-ES" dirty="0">
                <a:sym typeface="Wingdings"/>
              </a:rPr>
              <a:t>	</a:t>
            </a:r>
            <a:r>
              <a:rPr lang="es-ES" dirty="0" smtClean="0">
                <a:sym typeface="Wingdings"/>
              </a:rPr>
              <a:t>	La fuerza entre dos cargas varía con el inverso del cuadrado de la distancia.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7 CuadroTexto"/>
              <p:cNvSpPr txBox="1"/>
              <p:nvPr/>
            </p:nvSpPr>
            <p:spPr>
              <a:xfrm>
                <a:off x="3727450" y="3393440"/>
                <a:ext cx="191982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𝑒</m:t>
                      </m:r>
                      <m:r>
                        <a:rPr lang="es-ES" b="0" i="1" smtClean="0">
                          <a:latin typeface="Cambria Math"/>
                        </a:rPr>
                        <m:t>=1,6·</m:t>
                      </m:r>
                      <m:sSup>
                        <m:sSup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b="0" i="1" smtClean="0"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es-ES" b="0" i="1" smtClean="0">
                              <a:latin typeface="Cambria Math"/>
                            </a:rPr>
                            <m:t>−19</m:t>
                          </m:r>
                        </m:sup>
                      </m:sSup>
                      <m:r>
                        <a:rPr lang="es-ES" b="0" i="1" smtClean="0">
                          <a:latin typeface="Cambria Math"/>
                        </a:rPr>
                        <m:t> </m:t>
                      </m:r>
                      <m:r>
                        <a:rPr lang="es-ES" b="0" i="1" smtClean="0">
                          <a:latin typeface="Cambria Math"/>
                        </a:rPr>
                        <m:t>𝐶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8" name="7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7450" y="3393440"/>
                <a:ext cx="1919821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38860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1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La interacción electrostática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5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XVI. ELECTRICIDAD Y CORRIENTE ELÉCTRICA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330200" y="876300"/>
            <a:ext cx="6591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1.2. </a:t>
            </a:r>
            <a:r>
              <a:rPr lang="es-ES" b="1" dirty="0" smtClean="0">
                <a:solidFill>
                  <a:srgbClr val="00B050"/>
                </a:solidFill>
              </a:rPr>
              <a:t>Aislantes y conductores</a:t>
            </a:r>
            <a:endParaRPr lang="es-ES" b="1" dirty="0">
              <a:solidFill>
                <a:srgbClr val="00B05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4349" y="3979863"/>
            <a:ext cx="4291975" cy="202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799" y="1389063"/>
            <a:ext cx="4291975" cy="202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355600" y="1384300"/>
            <a:ext cx="3632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Son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materiales aislantes </a:t>
            </a:r>
            <a:r>
              <a:rPr lang="es-ES" dirty="0" smtClean="0">
                <a:sym typeface="Wingdings"/>
              </a:rPr>
              <a:t>o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dieléctricos</a:t>
            </a:r>
            <a:r>
              <a:rPr lang="es-ES" dirty="0" smtClean="0">
                <a:sym typeface="Wingdings"/>
              </a:rPr>
              <a:t> aquellos que retienen en una región localizada la carga transferida y no permiten el paso de la corriente a través de ellos.</a:t>
            </a: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Son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materiales conductores </a:t>
            </a:r>
            <a:r>
              <a:rPr lang="es-ES" dirty="0" smtClean="0">
                <a:sym typeface="Wingdings"/>
              </a:rPr>
              <a:t>aquellos que permiten que la carga transferida fluya libremente por su superficie.</a:t>
            </a: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Entre ambos se encuentran los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semiconductores</a:t>
            </a:r>
            <a:r>
              <a:rPr lang="es-ES" dirty="0" smtClean="0">
                <a:sym typeface="Wingdings"/>
              </a:rPr>
              <a:t>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11183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1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La interacción electrostática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6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XVI. ELECTRICIDAD Y CORRIENTE ELÉCTRICA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330200" y="876300"/>
            <a:ext cx="6591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1.3. </a:t>
            </a:r>
            <a:r>
              <a:rPr lang="es-ES" b="1" dirty="0" smtClean="0">
                <a:solidFill>
                  <a:srgbClr val="00B050"/>
                </a:solidFill>
              </a:rPr>
              <a:t>Ley de Coulomb</a:t>
            </a:r>
            <a:endParaRPr lang="es-ES" b="1" dirty="0">
              <a:solidFill>
                <a:srgbClr val="00B05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807" y="1406525"/>
            <a:ext cx="1886292" cy="218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381000" y="1358900"/>
            <a:ext cx="584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/>
            <a:r>
              <a:rPr lang="es-ES" dirty="0" smtClean="0">
                <a:sym typeface="Wingdings"/>
              </a:rPr>
              <a:t>	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Coulomb</a:t>
            </a:r>
            <a:r>
              <a:rPr lang="es-ES" dirty="0" smtClean="0">
                <a:sym typeface="Wingdings"/>
              </a:rPr>
              <a:t> se sirvió de la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balanza de torsión </a:t>
            </a:r>
            <a:r>
              <a:rPr lang="es-ES" dirty="0" smtClean="0">
                <a:sym typeface="Wingdings"/>
              </a:rPr>
              <a:t>para determinar las fuerzas con que se repelían cargas del mismo signo. Llegó a la siguiente conclusión: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4 CuadroTexto"/>
              <p:cNvSpPr txBox="1"/>
              <p:nvPr/>
            </p:nvSpPr>
            <p:spPr>
              <a:xfrm>
                <a:off x="1581150" y="4028440"/>
                <a:ext cx="2001189" cy="6319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𝐹</m:t>
                      </m:r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</a:rPr>
                        <m:t>𝑘</m:t>
                      </m:r>
                      <m:f>
                        <m:f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0" i="1" smtClean="0">
                              <a:latin typeface="Cambria Math"/>
                            </a:rPr>
                            <m:t>𝑞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·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𝑞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′</m:t>
                          </m:r>
                        </m:num>
                        <m:den>
                          <m:sSup>
                            <m:sSup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s-E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s-ES" b="0" i="1" smtClean="0">
                          <a:latin typeface="Cambria Math"/>
                        </a:rPr>
                        <m:t>      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⟹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5" name="4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1150" y="4028440"/>
                <a:ext cx="2001189" cy="631968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5 CuadroTexto"/>
          <p:cNvSpPr txBox="1"/>
          <p:nvPr/>
        </p:nvSpPr>
        <p:spPr>
          <a:xfrm>
            <a:off x="787400" y="2400300"/>
            <a:ext cx="5372100" cy="1477328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La fuerza con que se atraen o repelen dos cargas es directamente proporcional al producto de las mismas, inversamente proporcional al cuadrado de la distancia que las separa y actúa en la dirección de la recta que las une.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6 Rectángulo"/>
              <p:cNvSpPr/>
              <p:nvPr/>
            </p:nvSpPr>
            <p:spPr>
              <a:xfrm>
                <a:off x="3792009" y="4027416"/>
                <a:ext cx="1693348" cy="631968"/>
              </a:xfrm>
              <a:prstGeom prst="rect">
                <a:avLst/>
              </a:prstGeom>
              <a:solidFill>
                <a:srgbClr val="CCFF99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es-ES" i="1">
                          <a:latin typeface="Cambria Math"/>
                        </a:rPr>
                        <m:t>=</m:t>
                      </m:r>
                      <m:r>
                        <a:rPr lang="es-ES" i="1">
                          <a:latin typeface="Cambria Math"/>
                        </a:rPr>
                        <m:t>𝑘</m:t>
                      </m:r>
                      <m:f>
                        <m:fPr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i="1">
                              <a:latin typeface="Cambria Math"/>
                            </a:rPr>
                            <m:t>𝑞</m:t>
                          </m:r>
                          <m:r>
                            <a:rPr lang="es-ES" i="1">
                              <a:latin typeface="Cambria Math"/>
                            </a:rPr>
                            <m:t>·</m:t>
                          </m:r>
                          <m:r>
                            <a:rPr lang="es-ES" i="1">
                              <a:latin typeface="Cambria Math"/>
                            </a:rPr>
                            <m:t>𝑞</m:t>
                          </m:r>
                          <m:r>
                            <a:rPr lang="es-ES" i="1">
                              <a:latin typeface="Cambria Math"/>
                            </a:rPr>
                            <m:t>′</m:t>
                          </m:r>
                        </m:num>
                        <m:den>
                          <m:sSup>
                            <m:sSup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s-ES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sSub>
                        <m:sSubPr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s-E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𝑢</m:t>
                              </m:r>
                            </m:e>
                          </m:acc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𝑟</m:t>
                          </m:r>
                        </m:sub>
                      </m:sSub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7" name="6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2009" y="4027416"/>
                <a:ext cx="1693348" cy="631968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7 CuadroTexto"/>
              <p:cNvSpPr txBox="1"/>
              <p:nvPr/>
            </p:nvSpPr>
            <p:spPr>
              <a:xfrm>
                <a:off x="419100" y="4902200"/>
                <a:ext cx="8102600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55600" indent="-355600" algn="just">
                  <a:buFont typeface="Wingdings"/>
                  <a:buChar char="F"/>
                </a:pPr>
                <a:r>
                  <a:rPr lang="es-ES" dirty="0" smtClean="0">
                    <a:sym typeface="Wingdings"/>
                  </a:rPr>
                  <a:t>La unidad de carga eléctrica en el SI es el </a:t>
                </a:r>
                <a:r>
                  <a:rPr lang="es-ES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sym typeface="Wingdings"/>
                  </a:rPr>
                  <a:t>culombio</a:t>
                </a:r>
                <a:r>
                  <a:rPr lang="es-ES" dirty="0" smtClean="0">
                    <a:sym typeface="Wingdings"/>
                  </a:rPr>
                  <a:t> (C).</a:t>
                </a:r>
              </a:p>
              <a:p>
                <a:pPr marL="355600" indent="-355600" algn="just">
                  <a:buFont typeface="Wingdings"/>
                  <a:buChar char="F"/>
                </a:pPr>
                <a:r>
                  <a:rPr lang="es-ES" dirty="0" smtClean="0">
                    <a:sym typeface="Wingdings"/>
                  </a:rPr>
                  <a:t>La constante </a:t>
                </a:r>
                <a:r>
                  <a:rPr lang="es-ES" i="1" dirty="0" smtClean="0">
                    <a:latin typeface="Cambria Math" pitchFamily="18" charset="0"/>
                    <a:ea typeface="Cambria Math" pitchFamily="18" charset="0"/>
                    <a:sym typeface="Wingdings"/>
                  </a:rPr>
                  <a:t>k</a:t>
                </a:r>
                <a:r>
                  <a:rPr lang="es-ES" dirty="0" smtClean="0">
                    <a:sym typeface="Wingdings"/>
                  </a:rPr>
                  <a:t> depende del medio, en el vacío vale </a:t>
                </a:r>
                <a14:m>
                  <m:oMath xmlns:m="http://schemas.openxmlformats.org/officeDocument/2006/math">
                    <m:r>
                      <a:rPr lang="es-ES" b="0" i="1" smtClean="0">
                        <a:latin typeface="Cambria Math"/>
                        <a:sym typeface="Wingdings"/>
                      </a:rPr>
                      <m:t>9·</m:t>
                    </m:r>
                    <m:sSup>
                      <m:sSupPr>
                        <m:ctrlPr>
                          <a:rPr lang="es-ES" b="0" i="1" smtClean="0">
                            <a:latin typeface="Cambria Math" panose="02040503050406030204" pitchFamily="18" charset="0"/>
                            <a:sym typeface="Wingdings"/>
                          </a:rPr>
                        </m:ctrlPr>
                      </m:sSupPr>
                      <m:e>
                        <m:r>
                          <a:rPr lang="es-ES" b="0" i="1" smtClean="0">
                            <a:latin typeface="Cambria Math"/>
                            <a:sym typeface="Wingdings"/>
                          </a:rPr>
                          <m:t>10</m:t>
                        </m:r>
                      </m:e>
                      <m:sup>
                        <m:r>
                          <a:rPr lang="es-ES" b="0" i="1" smtClean="0">
                            <a:latin typeface="Cambria Math"/>
                            <a:sym typeface="Wingdings"/>
                          </a:rPr>
                          <m:t>9</m:t>
                        </m:r>
                      </m:sup>
                    </m:sSup>
                    <m:r>
                      <a:rPr lang="es-ES" b="0" i="1" smtClean="0">
                        <a:latin typeface="Cambria Math"/>
                        <a:sym typeface="Wingdings"/>
                      </a:rPr>
                      <m:t> </m:t>
                    </m:r>
                    <m:r>
                      <a:rPr lang="es-ES" b="0" i="1" smtClean="0">
                        <a:latin typeface="Cambria Math"/>
                        <a:sym typeface="Wingdings"/>
                      </a:rPr>
                      <m:t>𝑁</m:t>
                    </m:r>
                    <m:r>
                      <a:rPr lang="es-ES" b="0" i="1" smtClean="0">
                        <a:latin typeface="Cambria Math"/>
                        <a:sym typeface="Wingdings"/>
                      </a:rPr>
                      <m:t>·</m:t>
                    </m:r>
                    <m:sSup>
                      <m:sSupPr>
                        <m:ctrlPr>
                          <a:rPr lang="es-ES" b="0" i="1" smtClean="0">
                            <a:latin typeface="Cambria Math" panose="02040503050406030204" pitchFamily="18" charset="0"/>
                            <a:sym typeface="Wingdings"/>
                          </a:rPr>
                        </m:ctrlPr>
                      </m:sSupPr>
                      <m:e>
                        <m:r>
                          <a:rPr lang="es-ES" b="0" i="1" smtClean="0">
                            <a:latin typeface="Cambria Math"/>
                            <a:sym typeface="Wingdings"/>
                          </a:rPr>
                          <m:t>𝑚</m:t>
                        </m:r>
                      </m:e>
                      <m:sup>
                        <m:r>
                          <a:rPr lang="es-ES" b="0" i="1" smtClean="0">
                            <a:latin typeface="Cambria Math"/>
                            <a:sym typeface="Wingdings"/>
                          </a:rPr>
                          <m:t>2</m:t>
                        </m:r>
                      </m:sup>
                    </m:sSup>
                    <m:r>
                      <a:rPr lang="es-ES" b="0" i="1" smtClean="0">
                        <a:latin typeface="Cambria Math"/>
                        <a:sym typeface="Wingdings"/>
                      </a:rPr>
                      <m:t>/</m:t>
                    </m:r>
                    <m:sSup>
                      <m:sSupPr>
                        <m:ctrlPr>
                          <a:rPr lang="es-ES" b="0" i="1" smtClean="0">
                            <a:latin typeface="Cambria Math" panose="02040503050406030204" pitchFamily="18" charset="0"/>
                            <a:sym typeface="Wingdings"/>
                          </a:rPr>
                        </m:ctrlPr>
                      </m:sSupPr>
                      <m:e>
                        <m:r>
                          <a:rPr lang="es-ES" b="0" i="1" smtClean="0">
                            <a:latin typeface="Cambria Math"/>
                            <a:sym typeface="Wingdings"/>
                          </a:rPr>
                          <m:t>𝐶</m:t>
                        </m:r>
                      </m:e>
                      <m:sup>
                        <m:r>
                          <a:rPr lang="es-ES" b="0" i="1" smtClean="0">
                            <a:latin typeface="Cambria Math"/>
                            <a:sym typeface="Wingdings"/>
                          </a:rPr>
                          <m:t>2</m:t>
                        </m:r>
                      </m:sup>
                    </m:sSup>
                  </m:oMath>
                </a14:m>
                <a:r>
                  <a:rPr lang="es-ES" dirty="0" smtClean="0"/>
                  <a:t>.</a:t>
                </a:r>
              </a:p>
              <a:p>
                <a:pPr marL="355600" indent="-355600" algn="just">
                  <a:buFont typeface="Wingdings"/>
                  <a:buChar char="F"/>
                </a:pPr>
                <a:r>
                  <a:rPr lang="es-ES" dirty="0" smtClean="0"/>
                  <a:t>Cuando tenemos un sistema de varias cargas, la fuerza neta que actúa sobre cada una es la resultante de las fuerzas que sobre ella ejercen todas las demás (</a:t>
                </a:r>
                <a:r>
                  <a:rPr lang="es-ES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principio de superposición</a:t>
                </a:r>
                <a:r>
                  <a:rPr lang="es-ES" dirty="0" smtClean="0"/>
                  <a:t>).</a:t>
                </a:r>
                <a:endParaRPr lang="es-ES" dirty="0"/>
              </a:p>
            </p:txBody>
          </p:sp>
        </mc:Choice>
        <mc:Fallback xmlns="">
          <p:sp>
            <p:nvSpPr>
              <p:cNvPr id="8" name="7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00" y="4902200"/>
                <a:ext cx="8102600" cy="1477328"/>
              </a:xfrm>
              <a:prstGeom prst="rect">
                <a:avLst/>
              </a:prstGeom>
              <a:blipFill rotWithShape="1">
                <a:blip r:embed="rId6"/>
                <a:stretch>
                  <a:fillRect l="-527" t="-2469" r="-602" b="-740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5" name="Picture 3"/>
          <p:cNvPicPr>
            <a:picLocks noChangeAspect="1" noChangeArrowheads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8463" y="3954463"/>
            <a:ext cx="757237" cy="757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4763" y="3941763"/>
            <a:ext cx="757237" cy="757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1" name="10 Conector recto"/>
          <p:cNvCxnSpPr/>
          <p:nvPr/>
        </p:nvCxnSpPr>
        <p:spPr>
          <a:xfrm>
            <a:off x="6718300" y="4318000"/>
            <a:ext cx="1692000" cy="0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 de flecha"/>
          <p:cNvCxnSpPr/>
          <p:nvPr/>
        </p:nvCxnSpPr>
        <p:spPr>
          <a:xfrm>
            <a:off x="6718300" y="4318000"/>
            <a:ext cx="660400" cy="0"/>
          </a:xfrm>
          <a:prstGeom prst="straightConnector1">
            <a:avLst/>
          </a:prstGeom>
          <a:ln w="38100">
            <a:solidFill>
              <a:srgbClr val="FF505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20 Conector recto de flecha"/>
          <p:cNvCxnSpPr/>
          <p:nvPr/>
        </p:nvCxnSpPr>
        <p:spPr>
          <a:xfrm flipH="1">
            <a:off x="7721600" y="4318000"/>
            <a:ext cx="660400" cy="0"/>
          </a:xfrm>
          <a:prstGeom prst="straightConnector1">
            <a:avLst/>
          </a:prstGeom>
          <a:ln w="38100">
            <a:solidFill>
              <a:srgbClr val="FF505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22 Conector recto"/>
          <p:cNvCxnSpPr/>
          <p:nvPr/>
        </p:nvCxnSpPr>
        <p:spPr>
          <a:xfrm rot="5400000">
            <a:off x="8142900" y="4557100"/>
            <a:ext cx="504000" cy="0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"/>
          <p:cNvCxnSpPr/>
          <p:nvPr/>
        </p:nvCxnSpPr>
        <p:spPr>
          <a:xfrm rot="5400000">
            <a:off x="6479200" y="4569800"/>
            <a:ext cx="504000" cy="0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24 Conector recto"/>
          <p:cNvCxnSpPr/>
          <p:nvPr/>
        </p:nvCxnSpPr>
        <p:spPr>
          <a:xfrm>
            <a:off x="6718300" y="4724400"/>
            <a:ext cx="1692000" cy="0"/>
          </a:xfrm>
          <a:prstGeom prst="line">
            <a:avLst/>
          </a:prstGeom>
          <a:ln w="12700">
            <a:solidFill>
              <a:schemeClr val="tx1"/>
            </a:solidFill>
            <a:prstDash val="solid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5 Conector recto de flecha"/>
          <p:cNvCxnSpPr/>
          <p:nvPr/>
        </p:nvCxnSpPr>
        <p:spPr>
          <a:xfrm>
            <a:off x="6726237" y="4321175"/>
            <a:ext cx="324000" cy="0"/>
          </a:xfrm>
          <a:prstGeom prst="straightConnector1">
            <a:avLst/>
          </a:prstGeom>
          <a:ln w="38100">
            <a:solidFill>
              <a:srgbClr val="00B0F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13 CuadroTexto"/>
              <p:cNvSpPr txBox="1"/>
              <p:nvPr/>
            </p:nvSpPr>
            <p:spPr>
              <a:xfrm>
                <a:off x="7785100" y="3952240"/>
                <a:ext cx="375424" cy="3684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s-ES" sz="16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sz="1600" b="0" i="1" smtClean="0">
                              <a:latin typeface="Cambria Math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14" name="13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5100" y="3952240"/>
                <a:ext cx="375424" cy="368499"/>
              </a:xfrm>
              <a:prstGeom prst="rect">
                <a:avLst/>
              </a:prstGeom>
              <a:blipFill rotWithShape="1">
                <a:blip r:embed="rId8"/>
                <a:stretch>
                  <a:fillRect t="-13115" r="-24194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27 CuadroTexto"/>
              <p:cNvSpPr txBox="1"/>
              <p:nvPr/>
            </p:nvSpPr>
            <p:spPr>
              <a:xfrm>
                <a:off x="7099300" y="3952240"/>
                <a:ext cx="375424" cy="3684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s-ES" sz="16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sz="1600" b="0" i="1" smtClean="0">
                              <a:latin typeface="Cambria Math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28" name="27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9300" y="3952240"/>
                <a:ext cx="375424" cy="368499"/>
              </a:xfrm>
              <a:prstGeom prst="rect">
                <a:avLst/>
              </a:prstGeom>
              <a:blipFill rotWithShape="1">
                <a:blip r:embed="rId9"/>
                <a:stretch>
                  <a:fillRect t="-13115" r="-2459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28 CuadroTexto"/>
              <p:cNvSpPr txBox="1"/>
              <p:nvPr/>
            </p:nvSpPr>
            <p:spPr>
              <a:xfrm>
                <a:off x="7404100" y="4422140"/>
                <a:ext cx="34464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1600" b="0" i="1" smtClean="0">
                          <a:latin typeface="Cambria Math"/>
                        </a:rPr>
                        <m:t>𝑟</m:t>
                      </m:r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29" name="28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4100" y="4422140"/>
                <a:ext cx="344646" cy="338554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14 Rectángulo"/>
              <p:cNvSpPr/>
              <p:nvPr/>
            </p:nvSpPr>
            <p:spPr>
              <a:xfrm>
                <a:off x="6652860" y="3980934"/>
                <a:ext cx="451213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s-ES" sz="16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sz="1600" i="1">
                                  <a:latin typeface="Cambria Math"/>
                                </a:rPr>
                                <m:t>𝑢</m:t>
                              </m:r>
                            </m:e>
                          </m:acc>
                        </m:e>
                        <m:sub>
                          <m:r>
                            <a:rPr lang="es-ES" sz="1600" i="1">
                              <a:latin typeface="Cambria Math"/>
                            </a:rPr>
                            <m:t>𝑟</m:t>
                          </m:r>
                        </m:sub>
                      </m:sSub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15" name="14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2860" y="3980934"/>
                <a:ext cx="451213" cy="338554"/>
              </a:xfrm>
              <a:prstGeom prst="rect">
                <a:avLst/>
              </a:prstGeom>
              <a:blipFill rotWithShape="1">
                <a:blip r:embed="rId11"/>
                <a:stretch>
                  <a:fillRect r="-9459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61740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1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La interacción electrostática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7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XVI. ELECTRICIDAD Y CORRIENTE ELÉCTRICA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482600" y="977900"/>
            <a:ext cx="173990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EJERCICIO 1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393700" y="1485900"/>
            <a:ext cx="38735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Determina la fuerza que actúa sobre la carga q</a:t>
            </a:r>
            <a:r>
              <a:rPr lang="es-ES" baseline="-25000" dirty="0" smtClean="0"/>
              <a:t>3</a:t>
            </a:r>
            <a:r>
              <a:rPr lang="es-ES" dirty="0" smtClean="0"/>
              <a:t> de la figura, si q</a:t>
            </a:r>
            <a:r>
              <a:rPr lang="es-ES" baseline="-25000" dirty="0" smtClean="0"/>
              <a:t>1</a:t>
            </a:r>
            <a:r>
              <a:rPr lang="es-ES" dirty="0" smtClean="0"/>
              <a:t> = q</a:t>
            </a:r>
            <a:r>
              <a:rPr lang="es-ES" baseline="-25000" dirty="0" smtClean="0"/>
              <a:t>2</a:t>
            </a:r>
            <a:r>
              <a:rPr lang="es-ES" dirty="0" smtClean="0"/>
              <a:t> = 3 </a:t>
            </a:r>
            <a:r>
              <a:rPr lang="es-ES" dirty="0" smtClean="0">
                <a:sym typeface="Symbol"/>
              </a:rPr>
              <a:t>C, q</a:t>
            </a:r>
            <a:r>
              <a:rPr lang="es-ES" baseline="-25000" dirty="0" smtClean="0">
                <a:sym typeface="Symbol"/>
              </a:rPr>
              <a:t>3</a:t>
            </a:r>
            <a:r>
              <a:rPr lang="es-ES" dirty="0" smtClean="0">
                <a:sym typeface="Symbol"/>
              </a:rPr>
              <a:t> = - 5C, r</a:t>
            </a:r>
            <a:r>
              <a:rPr lang="es-ES" baseline="-25000" dirty="0" smtClean="0">
                <a:sym typeface="Symbol"/>
              </a:rPr>
              <a:t>1</a:t>
            </a:r>
            <a:r>
              <a:rPr lang="es-ES" dirty="0" smtClean="0">
                <a:sym typeface="Symbol"/>
              </a:rPr>
              <a:t> = 0,1 m y r</a:t>
            </a:r>
            <a:r>
              <a:rPr lang="es-ES" baseline="-25000" dirty="0" smtClean="0">
                <a:sym typeface="Symbol"/>
              </a:rPr>
              <a:t>2</a:t>
            </a:r>
            <a:r>
              <a:rPr lang="es-ES" dirty="0" smtClean="0">
                <a:sym typeface="Symbol"/>
              </a:rPr>
              <a:t> = 0,03 m.</a:t>
            </a:r>
            <a:endParaRPr lang="es-ES" dirty="0"/>
          </a:p>
        </p:txBody>
      </p:sp>
      <p:grpSp>
        <p:nvGrpSpPr>
          <p:cNvPr id="40" name="39 Grupo"/>
          <p:cNvGrpSpPr/>
          <p:nvPr/>
        </p:nvGrpSpPr>
        <p:grpSpPr>
          <a:xfrm>
            <a:off x="4445000" y="1066800"/>
            <a:ext cx="4387850" cy="2349500"/>
            <a:chOff x="920750" y="2527300"/>
            <a:chExt cx="6019800" cy="3009900"/>
          </a:xfrm>
        </p:grpSpPr>
        <p:grpSp>
          <p:nvGrpSpPr>
            <p:cNvPr id="20" name="19 Grupo"/>
            <p:cNvGrpSpPr/>
            <p:nvPr/>
          </p:nvGrpSpPr>
          <p:grpSpPr>
            <a:xfrm>
              <a:off x="1828550" y="2527300"/>
              <a:ext cx="5112000" cy="2152650"/>
              <a:chOff x="1091950" y="2336800"/>
              <a:chExt cx="5112000" cy="2152650"/>
            </a:xfrm>
          </p:grpSpPr>
          <p:cxnSp>
            <p:nvCxnSpPr>
              <p:cNvPr id="17" name="16 Conector recto"/>
              <p:cNvCxnSpPr/>
              <p:nvPr/>
            </p:nvCxnSpPr>
            <p:spPr>
              <a:xfrm>
                <a:off x="1104900" y="2336800"/>
                <a:ext cx="0" cy="21463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29 Conector recto"/>
              <p:cNvCxnSpPr/>
              <p:nvPr/>
            </p:nvCxnSpPr>
            <p:spPr>
              <a:xfrm rot="5400000">
                <a:off x="3647950" y="1933450"/>
                <a:ext cx="0" cy="51120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4098" name="Picture 2"/>
            <p:cNvPicPr>
              <a:picLocks noChangeArrowheads="1"/>
            </p:cNvPicPr>
            <p:nvPr/>
          </p:nvPicPr>
          <p:blipFill>
            <a:blip r:embed="rId3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62101" y="4422775"/>
              <a:ext cx="540000" cy="54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2" name="Picture 2"/>
            <p:cNvPicPr>
              <a:picLocks noChangeArrowheads="1"/>
            </p:cNvPicPr>
            <p:nvPr/>
          </p:nvPicPr>
          <p:blipFill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62101" y="2822575"/>
              <a:ext cx="540000" cy="54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3" name="Picture 2"/>
            <p:cNvPicPr>
              <a:picLocks noChangeArrowheads="1"/>
            </p:cNvPicPr>
            <p:nvPr/>
          </p:nvPicPr>
          <p:blipFill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9801" y="4422775"/>
              <a:ext cx="540000" cy="54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27" name="26 Conector recto"/>
            <p:cNvCxnSpPr/>
            <p:nvPr/>
          </p:nvCxnSpPr>
          <p:spPr>
            <a:xfrm>
              <a:off x="990600" y="3086100"/>
              <a:ext cx="609600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35 Conector recto"/>
            <p:cNvCxnSpPr/>
            <p:nvPr/>
          </p:nvCxnSpPr>
          <p:spPr>
            <a:xfrm>
              <a:off x="990600" y="4686300"/>
              <a:ext cx="609600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36 Conector recto"/>
            <p:cNvCxnSpPr/>
            <p:nvPr/>
          </p:nvCxnSpPr>
          <p:spPr>
            <a:xfrm rot="5400000">
              <a:off x="1536700" y="5232400"/>
              <a:ext cx="609600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37 Conector recto"/>
            <p:cNvCxnSpPr/>
            <p:nvPr/>
          </p:nvCxnSpPr>
          <p:spPr>
            <a:xfrm rot="5400000">
              <a:off x="5994400" y="5219700"/>
              <a:ext cx="609600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33 Conector recto de flecha"/>
            <p:cNvCxnSpPr/>
            <p:nvPr/>
          </p:nvCxnSpPr>
          <p:spPr>
            <a:xfrm flipV="1">
              <a:off x="1841500" y="5232400"/>
              <a:ext cx="4470400" cy="0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40 Conector recto de flecha"/>
            <p:cNvCxnSpPr/>
            <p:nvPr/>
          </p:nvCxnSpPr>
          <p:spPr>
            <a:xfrm rot="5400000" flipV="1">
              <a:off x="444500" y="3886200"/>
              <a:ext cx="1620000" cy="0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34 CuadroTexto"/>
                <p:cNvSpPr txBox="1"/>
                <p:nvPr/>
              </p:nvSpPr>
              <p:spPr>
                <a:xfrm>
                  <a:off x="3968750" y="4778152"/>
                  <a:ext cx="407932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ES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1600" b="0" i="1" smtClean="0">
                                <a:latin typeface="Cambria Math"/>
                              </a:rPr>
                              <m:t>𝑟</m:t>
                            </m:r>
                          </m:e>
                          <m:sub>
                            <m:r>
                              <a:rPr lang="es-ES" sz="16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s-ES" sz="1600" dirty="0"/>
                </a:p>
              </p:txBody>
            </p:sp>
          </mc:Choice>
          <mc:Fallback xmlns="">
            <p:sp>
              <p:nvSpPr>
                <p:cNvPr id="35" name="34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68750" y="4778152"/>
                  <a:ext cx="407932" cy="338554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b="-22727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42 CuadroTexto"/>
                <p:cNvSpPr txBox="1"/>
                <p:nvPr/>
              </p:nvSpPr>
              <p:spPr>
                <a:xfrm>
                  <a:off x="920750" y="3596640"/>
                  <a:ext cx="412677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ES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1600" b="0" i="1" smtClean="0">
                                <a:latin typeface="Cambria Math"/>
                              </a:rPr>
                              <m:t>𝑟</m:t>
                            </m:r>
                          </m:e>
                          <m:sub>
                            <m:r>
                              <a:rPr lang="es-ES" sz="1600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s-ES" sz="1600" dirty="0"/>
                </a:p>
              </p:txBody>
            </p:sp>
          </mc:Choice>
          <mc:Fallback xmlns="">
            <p:sp>
              <p:nvSpPr>
                <p:cNvPr id="43" name="42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0750" y="3596640"/>
                  <a:ext cx="412677" cy="338554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43 CuadroTexto"/>
                <p:cNvSpPr txBox="1"/>
                <p:nvPr/>
              </p:nvSpPr>
              <p:spPr>
                <a:xfrm>
                  <a:off x="6051550" y="4066540"/>
                  <a:ext cx="439351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ES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1600" b="0" i="1" smtClean="0">
                                <a:latin typeface="Cambria Math"/>
                              </a:rPr>
                              <m:t>𝑞</m:t>
                            </m:r>
                          </m:e>
                          <m:sub>
                            <m:r>
                              <a:rPr lang="es-ES" sz="16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s-ES" sz="1600" dirty="0"/>
                </a:p>
              </p:txBody>
            </p:sp>
          </mc:Choice>
          <mc:Fallback xmlns="">
            <p:sp>
              <p:nvSpPr>
                <p:cNvPr id="44" name="43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51550" y="4066540"/>
                  <a:ext cx="439351" cy="338554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 b="-3571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44 CuadroTexto"/>
                <p:cNvSpPr txBox="1"/>
                <p:nvPr/>
              </p:nvSpPr>
              <p:spPr>
                <a:xfrm>
                  <a:off x="2000250" y="2910840"/>
                  <a:ext cx="444096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ES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1600" b="0" i="1" smtClean="0">
                                <a:latin typeface="Cambria Math"/>
                              </a:rPr>
                              <m:t>𝑞</m:t>
                            </m:r>
                          </m:e>
                          <m:sub>
                            <m:r>
                              <a:rPr lang="es-ES" sz="1600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s-ES" sz="1600" dirty="0"/>
                </a:p>
              </p:txBody>
            </p:sp>
          </mc:Choice>
          <mc:Fallback xmlns="">
            <p:sp>
              <p:nvSpPr>
                <p:cNvPr id="45" name="44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00250" y="2910840"/>
                  <a:ext cx="444096" cy="338554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 b="-3571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45 CuadroTexto"/>
                <p:cNvSpPr txBox="1"/>
                <p:nvPr/>
              </p:nvSpPr>
              <p:spPr>
                <a:xfrm>
                  <a:off x="1327150" y="4752340"/>
                  <a:ext cx="444096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ES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1600" b="0" i="1" smtClean="0">
                                <a:latin typeface="Cambria Math"/>
                              </a:rPr>
                              <m:t>𝑞</m:t>
                            </m:r>
                          </m:e>
                          <m:sub>
                            <m:r>
                              <a:rPr lang="es-ES" sz="1600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s-ES" sz="1600" dirty="0"/>
                </a:p>
              </p:txBody>
            </p:sp>
          </mc:Choice>
          <mc:Fallback xmlns="">
            <p:sp>
              <p:nvSpPr>
                <p:cNvPr id="46" name="45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27150" y="4752340"/>
                  <a:ext cx="444096" cy="338554"/>
                </a:xfrm>
                <a:prstGeom prst="rect">
                  <a:avLst/>
                </a:prstGeom>
                <a:blipFill rotWithShape="1">
                  <a:blip r:embed="rId8"/>
                  <a:stretch>
                    <a:fillRect b="-3636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9" name="38 Menos"/>
            <p:cNvSpPr/>
            <p:nvPr/>
          </p:nvSpPr>
          <p:spPr>
            <a:xfrm>
              <a:off x="1714500" y="4597400"/>
              <a:ext cx="266700" cy="203200"/>
            </a:xfrm>
            <a:prstGeom prst="mathMinus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8" name="47 Más"/>
            <p:cNvSpPr/>
            <p:nvPr/>
          </p:nvSpPr>
          <p:spPr>
            <a:xfrm>
              <a:off x="1727200" y="2971800"/>
              <a:ext cx="254000" cy="266700"/>
            </a:xfrm>
            <a:prstGeom prst="mathPlus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9" name="48 Más"/>
            <p:cNvSpPr/>
            <p:nvPr/>
          </p:nvSpPr>
          <p:spPr>
            <a:xfrm>
              <a:off x="6172200" y="4559300"/>
              <a:ext cx="254000" cy="266700"/>
            </a:xfrm>
            <a:prstGeom prst="mathPlus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28" name="27 CuadroTexto"/>
          <p:cNvSpPr txBox="1"/>
          <p:nvPr/>
        </p:nvSpPr>
        <p:spPr>
          <a:xfrm>
            <a:off x="508000" y="3098800"/>
            <a:ext cx="173990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EJERCICIO 2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29" name="28 CuadroTexto"/>
          <p:cNvSpPr txBox="1"/>
          <p:nvPr/>
        </p:nvSpPr>
        <p:spPr>
          <a:xfrm>
            <a:off x="419100" y="3606800"/>
            <a:ext cx="8229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Dos esferas de 20 g de masa, cargadas, se encuentran suspendidas de sendos hilos de 0,5 m de longitud que penden del mismo punto del techo. Al repelerse, se comprueba que los hilos forman un ángulo de 10º con la vertical.</a:t>
            </a:r>
          </a:p>
          <a:p>
            <a:pPr marL="342900" indent="-342900" algn="just">
              <a:buAutoNum type="alphaLcParenR"/>
            </a:pPr>
            <a:r>
              <a:rPr lang="es-ES" dirty="0" smtClean="0"/>
              <a:t>¿Cuál es la fuerza con que se repelen las cargas?</a:t>
            </a:r>
          </a:p>
          <a:p>
            <a:pPr marL="342900" indent="-342900" algn="just">
              <a:buAutoNum type="alphaLcParenR"/>
            </a:pPr>
            <a:r>
              <a:rPr lang="es-ES" dirty="0" smtClean="0"/>
              <a:t>¿Cuánto valen las cargas?</a:t>
            </a:r>
            <a:endParaRPr lang="es-ES" dirty="0"/>
          </a:p>
        </p:txBody>
      </p:sp>
      <p:sp>
        <p:nvSpPr>
          <p:cNvPr id="31" name="30 CuadroTexto"/>
          <p:cNvSpPr txBox="1"/>
          <p:nvPr/>
        </p:nvSpPr>
        <p:spPr>
          <a:xfrm>
            <a:off x="533400" y="5270500"/>
            <a:ext cx="173990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EJERCICIO </a:t>
            </a:r>
            <a:r>
              <a:rPr lang="es-ES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42" name="41 CuadroTexto"/>
          <p:cNvSpPr txBox="1"/>
          <p:nvPr/>
        </p:nvSpPr>
        <p:spPr>
          <a:xfrm>
            <a:off x="457200" y="5740400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¿Con qué fuerza se atraen un protón y un electrón en el átomo de hidrógeno, si el radio atómico es de 0,3 Å?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7362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2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El campo eléctrico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8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XVI. ELECTRICIDAD Y CORRIENTE ELÉCTRICA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0" y="1000125"/>
            <a:ext cx="1612719" cy="2448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2171700" y="965200"/>
            <a:ext cx="65405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Faraday</a:t>
            </a:r>
            <a:r>
              <a:rPr lang="es-ES" dirty="0" smtClean="0">
                <a:sym typeface="Wingdings"/>
              </a:rPr>
              <a:t> introdujo a mediados del siglo XIX el concepto de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campo</a:t>
            </a:r>
            <a:r>
              <a:rPr lang="es-ES" dirty="0" smtClean="0">
                <a:sym typeface="Wingdings"/>
              </a:rPr>
              <a:t> para describir la acción a distancia entre dos cargas.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2628900" y="1913530"/>
            <a:ext cx="6094294" cy="646331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Campo eléctrico 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es la región del espacio cuyas propiedades son alteradas por la presencia de una carga.</a:t>
            </a:r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354706" y="3773921"/>
            <a:ext cx="845909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>
              <a:buFont typeface="Wingdings"/>
              <a:buChar char="F"/>
            </a:pPr>
            <a:r>
              <a:rPr lang="es-ES" dirty="0" smtClean="0">
                <a:latin typeface="Arial" pitchFamily="34" charset="0"/>
                <a:cs typeface="Arial" pitchFamily="34" charset="0"/>
                <a:sym typeface="Wingdings"/>
              </a:rPr>
              <a:t>El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  <a:sym typeface="Wingdings"/>
              </a:rPr>
              <a:t>campo</a:t>
            </a:r>
            <a:r>
              <a:rPr lang="es-ES" dirty="0" smtClean="0">
                <a:latin typeface="Arial" pitchFamily="34" charset="0"/>
                <a:cs typeface="Arial" pitchFamily="34" charset="0"/>
                <a:sym typeface="Wingdings"/>
              </a:rPr>
              <a:t> esta definido por:</a:t>
            </a:r>
          </a:p>
          <a:p>
            <a:endParaRPr lang="es-ES" dirty="0" smtClean="0">
              <a:latin typeface="Arial" pitchFamily="34" charset="0"/>
              <a:cs typeface="Arial" pitchFamily="34" charset="0"/>
              <a:sym typeface="Wingdings"/>
            </a:endParaRPr>
          </a:p>
          <a:p>
            <a:pPr marL="723900" indent="-723900">
              <a:tabLst>
                <a:tab pos="355600" algn="l"/>
              </a:tabLst>
            </a:pPr>
            <a:r>
              <a:rPr lang="es-ES" dirty="0">
                <a:latin typeface="Arial" pitchFamily="34" charset="0"/>
                <a:cs typeface="Arial" pitchFamily="34" charset="0"/>
                <a:sym typeface="Wingdings"/>
              </a:rPr>
              <a:t>	</a:t>
            </a:r>
            <a:r>
              <a:rPr lang="es-ES" dirty="0" smtClean="0">
                <a:latin typeface="Arial" pitchFamily="34" charset="0"/>
                <a:cs typeface="Arial" pitchFamily="34" charset="0"/>
                <a:sym typeface="Wingdings"/>
              </a:rPr>
              <a:t>	Su </a:t>
            </a:r>
            <a:r>
              <a:rPr lang="es-E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  <a:sym typeface="Wingdings"/>
              </a:rPr>
              <a:t>intensidad en cada punto </a:t>
            </a:r>
            <a:r>
              <a:rPr lang="es-ES" dirty="0" smtClean="0">
                <a:latin typeface="Arial" pitchFamily="34" charset="0"/>
                <a:cs typeface="Arial" pitchFamily="34" charset="0"/>
                <a:sym typeface="Wingdings"/>
              </a:rPr>
              <a:t>(desde una perspectiva dinámica)</a:t>
            </a:r>
          </a:p>
          <a:p>
            <a:pPr marL="723900" indent="-723900">
              <a:tabLst>
                <a:tab pos="355600" algn="l"/>
              </a:tabLst>
            </a:pPr>
            <a:r>
              <a:rPr lang="es-ES" dirty="0">
                <a:latin typeface="Arial" pitchFamily="34" charset="0"/>
                <a:cs typeface="Arial" pitchFamily="34" charset="0"/>
                <a:sym typeface="Wingdings"/>
              </a:rPr>
              <a:t>	</a:t>
            </a:r>
            <a:r>
              <a:rPr lang="es-ES" dirty="0" smtClean="0">
                <a:latin typeface="Arial" pitchFamily="34" charset="0"/>
                <a:cs typeface="Arial" pitchFamily="34" charset="0"/>
                <a:sym typeface="Wingdings"/>
              </a:rPr>
              <a:t>	Su </a:t>
            </a:r>
            <a:r>
              <a:rPr lang="es-E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  <a:sym typeface="Wingdings"/>
              </a:rPr>
              <a:t>potencial en cada punto </a:t>
            </a:r>
            <a:r>
              <a:rPr lang="es-ES" dirty="0" smtClean="0">
                <a:latin typeface="Arial" pitchFamily="34" charset="0"/>
                <a:cs typeface="Arial" pitchFamily="34" charset="0"/>
                <a:sym typeface="Wingdings"/>
              </a:rPr>
              <a:t>(desde un punto de vista energético)</a:t>
            </a:r>
          </a:p>
          <a:p>
            <a:pPr marL="723900" indent="-723900">
              <a:tabLst>
                <a:tab pos="355600" algn="l"/>
              </a:tabLst>
            </a:pPr>
            <a:endParaRPr lang="es-ES" dirty="0">
              <a:latin typeface="Arial" pitchFamily="34" charset="0"/>
              <a:cs typeface="Arial" pitchFamily="34" charset="0"/>
              <a:sym typeface="Wingdings"/>
            </a:endParaRPr>
          </a:p>
          <a:p>
            <a:pPr marL="355600" indent="-355600">
              <a:buFont typeface="Wingdings"/>
              <a:buChar char="F"/>
              <a:tabLst>
                <a:tab pos="355600" algn="l"/>
              </a:tabLst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  <a:sym typeface="Wingdings"/>
              </a:rPr>
              <a:t>Efecto del campo </a:t>
            </a:r>
            <a:r>
              <a:rPr lang="es-ES" dirty="0" smtClean="0">
                <a:latin typeface="Arial" pitchFamily="34" charset="0"/>
                <a:cs typeface="Arial" pitchFamily="34" charset="0"/>
                <a:sym typeface="Wingdings"/>
              </a:rPr>
              <a:t>sobre una carga testigo:</a:t>
            </a:r>
          </a:p>
          <a:p>
            <a:pPr marL="723900" indent="-723900">
              <a:buFont typeface="Wingdings"/>
              <a:buChar char="F"/>
              <a:tabLst>
                <a:tab pos="355600" algn="l"/>
              </a:tabLst>
            </a:pPr>
            <a:endParaRPr lang="es-ES" dirty="0" smtClean="0">
              <a:latin typeface="Arial" pitchFamily="34" charset="0"/>
              <a:cs typeface="Arial" pitchFamily="34" charset="0"/>
              <a:sym typeface="Wingdings"/>
            </a:endParaRPr>
          </a:p>
          <a:p>
            <a:pPr marL="723900" indent="-723900">
              <a:tabLst>
                <a:tab pos="355600" algn="l"/>
              </a:tabLst>
            </a:pPr>
            <a:r>
              <a:rPr lang="es-ES" dirty="0" smtClean="0">
                <a:latin typeface="Arial" pitchFamily="34" charset="0"/>
                <a:cs typeface="Arial" pitchFamily="34" charset="0"/>
                <a:sym typeface="Wingdings"/>
              </a:rPr>
              <a:t>		La </a:t>
            </a: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  <a:sym typeface="Wingdings"/>
              </a:rPr>
              <a:t>fuerza</a:t>
            </a:r>
            <a:r>
              <a:rPr lang="es-ES" dirty="0" smtClean="0">
                <a:latin typeface="Arial" pitchFamily="34" charset="0"/>
                <a:cs typeface="Arial" pitchFamily="34" charset="0"/>
                <a:sym typeface="Wingdings"/>
              </a:rPr>
              <a:t> que actúa sobre la carga (desde un punto de vista dinámico)</a:t>
            </a:r>
          </a:p>
          <a:p>
            <a:pPr marL="723900" indent="-723900">
              <a:tabLst>
                <a:tab pos="355600" algn="l"/>
              </a:tabLst>
            </a:pPr>
            <a:r>
              <a:rPr lang="es-ES" dirty="0">
                <a:latin typeface="Arial" pitchFamily="34" charset="0"/>
                <a:cs typeface="Arial" pitchFamily="34" charset="0"/>
                <a:sym typeface="Wingdings"/>
              </a:rPr>
              <a:t>	</a:t>
            </a:r>
            <a:r>
              <a:rPr lang="es-ES" dirty="0" smtClean="0">
                <a:latin typeface="Arial" pitchFamily="34" charset="0"/>
                <a:cs typeface="Arial" pitchFamily="34" charset="0"/>
                <a:sym typeface="Wingdings"/>
              </a:rPr>
              <a:t>	La </a:t>
            </a: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  <a:sym typeface="Wingdings"/>
              </a:rPr>
              <a:t>energía potencial </a:t>
            </a:r>
            <a:r>
              <a:rPr lang="es-ES" dirty="0" smtClean="0">
                <a:latin typeface="Arial" pitchFamily="34" charset="0"/>
                <a:cs typeface="Arial" pitchFamily="34" charset="0"/>
                <a:sym typeface="Wingdings"/>
              </a:rPr>
              <a:t>(desde un punto de vista energético)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9 CuadroTexto"/>
              <p:cNvSpPr txBox="1"/>
              <p:nvPr/>
            </p:nvSpPr>
            <p:spPr>
              <a:xfrm>
                <a:off x="7728725" y="2584857"/>
                <a:ext cx="50186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16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−</m:t>
                      </m:r>
                      <m:r>
                        <a:rPr lang="es-ES" sz="16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𝑞</m:t>
                      </m:r>
                    </m:oMath>
                  </m:oMathPara>
                </a14:m>
                <a:endParaRPr lang="es-ES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9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8725" y="2584857"/>
                <a:ext cx="501869" cy="338554"/>
              </a:xfrm>
              <a:prstGeom prst="rect">
                <a:avLst/>
              </a:prstGeom>
              <a:blipFill rotWithShape="1">
                <a:blip r:embed="rId4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8" descr="http://www.iac.es/cosmoeduca/relatividad/imagenes/charla3imag/curvaturag.jpg"/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1FDFB"/>
              </a:clrFrom>
              <a:clrTo>
                <a:srgbClr val="F1FD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261"/>
          <a:stretch/>
        </p:blipFill>
        <p:spPr bwMode="auto">
          <a:xfrm>
            <a:off x="2202457" y="2856222"/>
            <a:ext cx="3051650" cy="832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9"/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8" t="26919" r="4575" b="30617"/>
          <a:stretch/>
        </p:blipFill>
        <p:spPr bwMode="auto">
          <a:xfrm flipV="1">
            <a:off x="3493546" y="3115529"/>
            <a:ext cx="464019" cy="232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12 CuadroTexto"/>
              <p:cNvSpPr txBox="1"/>
              <p:nvPr/>
            </p:nvSpPr>
            <p:spPr>
              <a:xfrm>
                <a:off x="3159897" y="2896482"/>
                <a:ext cx="50847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1600" b="1" i="1" smtClean="0">
                          <a:solidFill>
                            <a:schemeClr val="bg1"/>
                          </a:solidFill>
                          <a:latin typeface="Cambria Math"/>
                        </a:rPr>
                        <m:t>+</m:t>
                      </m:r>
                      <m:r>
                        <a:rPr lang="es-ES" sz="1600" b="1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𝒒</m:t>
                      </m:r>
                    </m:oMath>
                  </m:oMathPara>
                </a14:m>
                <a:endParaRPr lang="es-ES" sz="16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3" name="12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9897" y="2896482"/>
                <a:ext cx="508473" cy="338554"/>
              </a:xfrm>
              <a:prstGeom prst="rect">
                <a:avLst/>
              </a:prstGeom>
              <a:blipFill rotWithShape="1">
                <a:blip r:embed="rId7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8" descr="http://www.iac.es/cosmoeduca/relatividad/imagenes/charla3imag/curvaturag.jpg"/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1FDFB"/>
              </a:clrFrom>
              <a:clrTo>
                <a:srgbClr val="F1FD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261"/>
          <a:stretch/>
        </p:blipFill>
        <p:spPr bwMode="auto">
          <a:xfrm>
            <a:off x="5493842" y="2872144"/>
            <a:ext cx="3051650" cy="832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9"/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8" t="26919" r="4575" b="30617"/>
          <a:stretch/>
        </p:blipFill>
        <p:spPr bwMode="auto">
          <a:xfrm flipV="1">
            <a:off x="6784931" y="3131451"/>
            <a:ext cx="464019" cy="232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15 CuadroTexto"/>
              <p:cNvSpPr txBox="1"/>
              <p:nvPr/>
            </p:nvSpPr>
            <p:spPr>
              <a:xfrm>
                <a:off x="6451282" y="2912404"/>
                <a:ext cx="50847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1600" b="1" i="1" smtClean="0">
                          <a:solidFill>
                            <a:schemeClr val="bg1"/>
                          </a:solidFill>
                          <a:latin typeface="Cambria Math"/>
                        </a:rPr>
                        <m:t>+</m:t>
                      </m:r>
                      <m:r>
                        <a:rPr lang="es-ES" sz="1600" b="1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𝒒</m:t>
                      </m:r>
                    </m:oMath>
                  </m:oMathPara>
                </a14:m>
                <a:endParaRPr lang="es-ES" sz="16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6" name="15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1282" y="2912404"/>
                <a:ext cx="508473" cy="338554"/>
              </a:xfrm>
              <a:prstGeom prst="rect">
                <a:avLst/>
              </a:prstGeom>
              <a:blipFill rotWithShape="1">
                <a:blip r:embed="rId8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16 Conector recto de flecha"/>
          <p:cNvCxnSpPr/>
          <p:nvPr/>
        </p:nvCxnSpPr>
        <p:spPr>
          <a:xfrm flipH="1">
            <a:off x="7765295" y="3010898"/>
            <a:ext cx="408534" cy="145574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0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0314" y="2841697"/>
            <a:ext cx="318187" cy="318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5989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2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El campo eléctrico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9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XVI. ELECTRICIDAD Y CORRIENTE ELÉCTRICA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317500" y="825500"/>
            <a:ext cx="4279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2.1. </a:t>
            </a:r>
            <a:r>
              <a:rPr lang="es-ES" b="1" dirty="0" smtClean="0">
                <a:solidFill>
                  <a:srgbClr val="00B050"/>
                </a:solidFill>
              </a:rPr>
              <a:t>Intensidad del campo eléctrico</a:t>
            </a:r>
            <a:endParaRPr lang="es-ES" b="1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5 CuadroTexto"/>
              <p:cNvSpPr txBox="1"/>
              <p:nvPr/>
            </p:nvSpPr>
            <p:spPr>
              <a:xfrm>
                <a:off x="444501" y="1378424"/>
                <a:ext cx="8194532" cy="679930"/>
              </a:xfrm>
              <a:prstGeom prst="rect">
                <a:avLst/>
              </a:prstGeom>
              <a:solidFill>
                <a:srgbClr val="FFFF99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s-ES" dirty="0" smtClean="0">
                    <a:latin typeface="Arial" pitchFamily="34" charset="0"/>
                    <a:cs typeface="Arial" pitchFamily="34" charset="0"/>
                  </a:rPr>
                  <a:t>Se define </a:t>
                </a:r>
                <a:r>
                  <a:rPr lang="es-ES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cs typeface="Arial" pitchFamily="34" charset="0"/>
                  </a:rPr>
                  <a:t>intensidad del campo eléctrico</a:t>
                </a:r>
                <a:r>
                  <a:rPr lang="es-ES" dirty="0" smtClean="0">
                    <a:latin typeface="Arial" pitchFamily="34" charset="0"/>
                    <a:cs typeface="Arial" pitchFamily="34" charset="0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s-E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s-ES" b="1" i="1" smtClean="0">
                            <a:latin typeface="Cambria Math"/>
                          </a:rPr>
                          <m:t>𝑬</m:t>
                        </m:r>
                      </m:e>
                    </m:acc>
                  </m:oMath>
                </a14:m>
                <a:r>
                  <a:rPr lang="es-ES" dirty="0" smtClean="0">
                    <a:latin typeface="Arial" pitchFamily="34" charset="0"/>
                    <a:cs typeface="Arial" pitchFamily="34" charset="0"/>
                  </a:rPr>
                  <a:t>, en un punto como la fuerza que actúa sobre la unidad de carga testigo </a:t>
                </a:r>
                <a:r>
                  <a:rPr lang="es-ES" b="1" dirty="0" smtClean="0">
                    <a:latin typeface="Arial" pitchFamily="34" charset="0"/>
                    <a:cs typeface="Arial" pitchFamily="34" charset="0"/>
                  </a:rPr>
                  <a:t>positiva</a:t>
                </a:r>
                <a:r>
                  <a:rPr lang="es-ES" dirty="0" smtClean="0">
                    <a:latin typeface="Arial" pitchFamily="34" charset="0"/>
                    <a:cs typeface="Arial" pitchFamily="34" charset="0"/>
                  </a:rPr>
                  <a:t> colocada en dicho punto,</a:t>
                </a:r>
                <a:endParaRPr lang="es-ES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6" name="5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501" y="1378424"/>
                <a:ext cx="8194532" cy="67993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6 CuadroTexto"/>
              <p:cNvSpPr txBox="1"/>
              <p:nvPr/>
            </p:nvSpPr>
            <p:spPr>
              <a:xfrm>
                <a:off x="3228418" y="2210256"/>
                <a:ext cx="2595069" cy="7292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𝐸</m:t>
                          </m:r>
                        </m:e>
                      </m:acc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⃗"/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𝐹</m:t>
                              </m:r>
                            </m:e>
                          </m:acc>
                        </m:num>
                        <m:den>
                          <m:r>
                            <a:rPr lang="es-ES" b="0" i="1" smtClean="0">
                              <a:latin typeface="Cambria Math"/>
                            </a:rPr>
                            <m:t>𝑞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′</m:t>
                          </m:r>
                        </m:den>
                      </m:f>
                      <m:r>
                        <a:rPr lang="es-ES" b="0" i="1" smtClean="0">
                          <a:latin typeface="Cambria Math"/>
                        </a:rPr>
                        <m:t>     (</m:t>
                      </m:r>
                      <m:r>
                        <a:rPr lang="es-ES" b="0" i="1" smtClean="0">
                          <a:latin typeface="Cambria Math"/>
                        </a:rPr>
                        <m:t>𝑢𝑛𝑖𝑑𝑎𝑑</m:t>
                      </m:r>
                      <m:r>
                        <a:rPr lang="es-ES" b="0" i="1" smtClean="0">
                          <a:latin typeface="Cambria Math"/>
                        </a:rPr>
                        <m:t> </m:t>
                      </m:r>
                      <m:r>
                        <a:rPr lang="es-ES" b="0" i="1" smtClean="0">
                          <a:latin typeface="Cambria Math"/>
                        </a:rPr>
                        <m:t>𝑒𝑠</m:t>
                      </m:r>
                      <m:f>
                        <m:f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0" i="1" smtClean="0">
                              <a:latin typeface="Cambria Math"/>
                            </a:rPr>
                            <m:t>𝑁</m:t>
                          </m:r>
                        </m:num>
                        <m:den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</m:den>
                      </m:f>
                      <m:r>
                        <a:rPr lang="es-ES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7" name="6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8418" y="2210256"/>
                <a:ext cx="2595069" cy="729239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7 CuadroTexto"/>
              <p:cNvSpPr txBox="1"/>
              <p:nvPr/>
            </p:nvSpPr>
            <p:spPr>
              <a:xfrm>
                <a:off x="1920508" y="2963156"/>
                <a:ext cx="5041637" cy="8778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𝐸</m:t>
                          </m:r>
                        </m:e>
                      </m:acc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⃗"/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𝐹</m:t>
                              </m:r>
                            </m:e>
                          </m:acc>
                        </m:num>
                        <m:den>
                          <m:r>
                            <a:rPr lang="es-ES" b="0" i="1" smtClean="0">
                              <a:latin typeface="Cambria Math"/>
                            </a:rPr>
                            <m:t>𝑞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′</m:t>
                          </m:r>
                        </m:den>
                      </m:f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0" i="1" smtClean="0">
                              <a:latin typeface="Cambria Math"/>
                            </a:rPr>
                            <m:t>𝑘</m:t>
                          </m:r>
                          <m:f>
                            <m:f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ES" b="0" i="1" smtClean="0">
                                  <a:latin typeface="Cambria Math"/>
                                </a:rPr>
                                <m:t>𝑞𝑞</m:t>
                              </m:r>
                              <m:r>
                                <a:rPr lang="es-ES" b="0" i="1" smtClean="0">
                                  <a:latin typeface="Cambria Math"/>
                                </a:rPr>
                                <m:t>′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s-ES" b="0" i="1" smtClean="0"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s-ES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s-ES" b="0" i="1" smtClean="0">
                                      <a:latin typeface="Cambria Math"/>
                                    </a:rPr>
                                    <m:t>𝑢</m:t>
                                  </m:r>
                                </m:e>
                              </m:acc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𝑟</m:t>
                              </m:r>
                            </m:sub>
                          </m:sSub>
                        </m:num>
                        <m:den>
                          <m:r>
                            <a:rPr lang="es-ES" b="0" i="1" smtClean="0">
                              <a:latin typeface="Cambria Math"/>
                            </a:rPr>
                            <m:t>𝑞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′</m:t>
                          </m:r>
                        </m:den>
                      </m:f>
                      <m:r>
                        <a:rPr lang="es-ES" b="0" i="1" smtClean="0">
                          <a:latin typeface="Cambria Math"/>
                        </a:rPr>
                        <m:t>            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⟹                </m:t>
                      </m:r>
                      <m:acc>
                        <m:accPr>
                          <m:chr m:val="⃗"/>
                          <m:ctrlPr>
                            <a:rPr lang="es-E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𝐸</m:t>
                          </m:r>
                        </m:e>
                      </m:acc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</a:rPr>
                        <m:t>𝑘</m:t>
                      </m:r>
                      <m:f>
                        <m:f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0" i="1" smtClean="0">
                              <a:latin typeface="Cambria Math"/>
                            </a:rPr>
                            <m:t>𝑞</m:t>
                          </m:r>
                        </m:num>
                        <m:den>
                          <m:sSup>
                            <m:sSup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s-E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𝑢</m:t>
                              </m:r>
                            </m:e>
                          </m:acc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𝑟</m:t>
                          </m:r>
                        </m:sub>
                      </m:sSub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8" name="7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0508" y="2963156"/>
                <a:ext cx="5041637" cy="87780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9 CuadroTexto"/>
          <p:cNvSpPr txBox="1"/>
          <p:nvPr/>
        </p:nvSpPr>
        <p:spPr>
          <a:xfrm>
            <a:off x="542688" y="4080302"/>
            <a:ext cx="8144112" cy="646331"/>
          </a:xfrm>
          <a:prstGeom prst="rect">
            <a:avLst/>
          </a:prstGeom>
          <a:solidFill>
            <a:srgbClr val="CC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latin typeface="Arial" pitchFamily="34" charset="0"/>
                <a:cs typeface="Arial" pitchFamily="34" charset="0"/>
              </a:rPr>
              <a:t>El sentido del campo coincide con el sentido del movimiento que adquiriría una carga testigo positiva colocada en reposo en un punto del campo.</a:t>
            </a:r>
            <a:endParaRPr lang="es-E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1924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</a:rPr>
              <a:t>2</a:t>
            </a:r>
            <a:r>
              <a:rPr lang="es-ES" b="1" dirty="0" smtClean="0">
                <a:solidFill>
                  <a:srgbClr val="C00000"/>
                </a:solidFill>
              </a:rPr>
              <a:t> El campo eléctrico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rgbClr val="F79646">
                    <a:lumMod val="50000"/>
                  </a:srgbClr>
                </a:solidFill>
              </a:rPr>
              <a:pPr/>
              <a:t>10</a:t>
            </a:fld>
            <a:endParaRPr lang="es-ES" dirty="0">
              <a:solidFill>
                <a:srgbClr val="F79646">
                  <a:lumMod val="50000"/>
                </a:srgbClr>
              </a:solidFill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rgbClr val="4F81BD">
                    <a:lumMod val="75000"/>
                  </a:srgbClr>
                </a:solidFill>
              </a:rPr>
              <a:t>XVI. ELECTRICIDAD Y CORRIENTE ELÉCTRICA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482600" y="977900"/>
            <a:ext cx="173990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EJERCICIO 4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393700" y="1485900"/>
            <a:ext cx="8331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Halla el vector campo eléctrico en el punto (7, 3) originado por:</a:t>
            </a:r>
          </a:p>
          <a:p>
            <a:pPr marL="342900" indent="-342900" algn="just">
              <a:buAutoNum type="alphaLcParenR"/>
            </a:pPr>
            <a:r>
              <a:rPr lang="es-ES" dirty="0" smtClean="0"/>
              <a:t>Una carga de + 3 </a:t>
            </a:r>
            <a:r>
              <a:rPr lang="es-ES" dirty="0" smtClean="0">
                <a:sym typeface="Symbol"/>
              </a:rPr>
              <a:t>C que se encuentra en el punto (–1, 2).</a:t>
            </a:r>
          </a:p>
          <a:p>
            <a:pPr marL="342900" indent="-342900" algn="just">
              <a:buAutoNum type="alphaLcParenR"/>
            </a:pPr>
            <a:r>
              <a:rPr lang="es-ES" dirty="0" smtClean="0">
                <a:sym typeface="Symbol"/>
              </a:rPr>
              <a:t>Una carga de – 5 C que se encuentra en el punto (2, –5). </a:t>
            </a:r>
            <a:endParaRPr lang="es-ES" dirty="0"/>
          </a:p>
        </p:txBody>
      </p:sp>
      <p:sp>
        <p:nvSpPr>
          <p:cNvPr id="36" name="35 CuadroTexto"/>
          <p:cNvSpPr txBox="1"/>
          <p:nvPr/>
        </p:nvSpPr>
        <p:spPr>
          <a:xfrm>
            <a:off x="495300" y="2654300"/>
            <a:ext cx="173990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EJERCICIO </a:t>
            </a:r>
            <a:r>
              <a:rPr lang="es-ES" b="1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37" name="36 CuadroTexto"/>
          <p:cNvSpPr txBox="1"/>
          <p:nvPr/>
        </p:nvSpPr>
        <p:spPr>
          <a:xfrm>
            <a:off x="419100" y="3149600"/>
            <a:ext cx="8229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Dos cargas positivas de 2 </a:t>
            </a:r>
            <a:r>
              <a:rPr lang="es-ES" dirty="0">
                <a:sym typeface="Symbol"/>
              </a:rPr>
              <a:t></a:t>
            </a:r>
            <a:r>
              <a:rPr lang="es-ES" dirty="0" smtClean="0">
                <a:sym typeface="Symbol"/>
              </a:rPr>
              <a:t>C y 6 </a:t>
            </a:r>
            <a:r>
              <a:rPr lang="es-ES" dirty="0">
                <a:sym typeface="Symbol"/>
              </a:rPr>
              <a:t></a:t>
            </a:r>
            <a:r>
              <a:rPr lang="es-ES" dirty="0" smtClean="0">
                <a:sym typeface="Symbol"/>
              </a:rPr>
              <a:t>C, respectivamente, se encuentran separadas 2 m. ¿A qué distancia de la carga mayor se halla el punto en el que se anulan los campos debidos a cada una de ellas?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3590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2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El campo eléctrico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11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XVI. ELECTRICIDAD Y CORRIENTE ELÉCTRICA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317500" y="825500"/>
            <a:ext cx="772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2.2. </a:t>
            </a:r>
            <a:r>
              <a:rPr lang="es-ES" b="1" dirty="0">
                <a:solidFill>
                  <a:srgbClr val="00B050"/>
                </a:solidFill>
              </a:rPr>
              <a:t>R</a:t>
            </a:r>
            <a:r>
              <a:rPr lang="es-ES" b="1" dirty="0" smtClean="0">
                <a:solidFill>
                  <a:srgbClr val="00B050"/>
                </a:solidFill>
              </a:rPr>
              <a:t>epresentación gráfica del campo eléctrico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426871" y="1380320"/>
            <a:ext cx="8256896" cy="923330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latin typeface="Arial" pitchFamily="34" charset="0"/>
                <a:cs typeface="Arial" pitchFamily="34" charset="0"/>
              </a:rPr>
              <a:t>Las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líneas de fuerza 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se trazan de modo que su dirección y sentido coinciden en cada punto del espacio con los de la fuerza que actuaría sobre  una carga testigo positiva.</a:t>
            </a:r>
            <a:endParaRPr lang="es-ES" dirty="0"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11 CuadroTexto"/>
              <p:cNvSpPr txBox="1"/>
              <p:nvPr/>
            </p:nvSpPr>
            <p:spPr>
              <a:xfrm>
                <a:off x="373797" y="2460009"/>
                <a:ext cx="7970293" cy="12339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55600" indent="-355600" algn="just">
                  <a:buFont typeface="Wingdings"/>
                  <a:buChar char="F"/>
                </a:pPr>
                <a:r>
                  <a:rPr lang="es-ES" dirty="0" smtClean="0">
                    <a:latin typeface="Arial" pitchFamily="34" charset="0"/>
                    <a:cs typeface="Arial" pitchFamily="34" charset="0"/>
                    <a:sym typeface="Wingdings"/>
                  </a:rPr>
                  <a:t>Son radiales y simétricas en cargas puntuales (</a:t>
                </a:r>
                <a:r>
                  <a:rPr lang="es-ES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cs typeface="Arial" pitchFamily="34" charset="0"/>
                    <a:sym typeface="Wingdings"/>
                  </a:rPr>
                  <a:t>fuentes</a:t>
                </a:r>
                <a:r>
                  <a:rPr lang="es-ES" dirty="0" smtClean="0">
                    <a:latin typeface="Arial" pitchFamily="34" charset="0"/>
                    <a:cs typeface="Arial" pitchFamily="34" charset="0"/>
                    <a:sym typeface="Wingdings"/>
                  </a:rPr>
                  <a:t> y </a:t>
                </a:r>
                <a:r>
                  <a:rPr lang="es-ES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cs typeface="Arial" pitchFamily="34" charset="0"/>
                    <a:sym typeface="Wingdings"/>
                  </a:rPr>
                  <a:t>sumideros</a:t>
                </a:r>
                <a:r>
                  <a:rPr lang="es-ES" dirty="0" smtClean="0">
                    <a:latin typeface="Arial" pitchFamily="34" charset="0"/>
                    <a:cs typeface="Arial" pitchFamily="34" charset="0"/>
                    <a:sym typeface="Wingdings"/>
                  </a:rPr>
                  <a:t>)</a:t>
                </a:r>
              </a:p>
              <a:p>
                <a:pPr marL="355600" indent="-355600" algn="just">
                  <a:buFont typeface="Wingdings"/>
                  <a:buChar char="F"/>
                </a:pPr>
                <a:r>
                  <a:rPr lang="es-ES" dirty="0" smtClean="0">
                    <a:latin typeface="Arial" pitchFamily="34" charset="0"/>
                    <a:cs typeface="Arial" pitchFamily="34" charset="0"/>
                    <a:sym typeface="Wingdings"/>
                  </a:rPr>
                  <a:t>Su número es proporcional al valor de la carga.</a:t>
                </a:r>
              </a:p>
              <a:p>
                <a:pPr marL="355600" indent="-355600" algn="just">
                  <a:buFont typeface="Wingdings"/>
                  <a:buChar char="F"/>
                </a:pPr>
                <a:r>
                  <a:rPr lang="es-ES" dirty="0" smtClean="0">
                    <a:latin typeface="Arial" pitchFamily="34" charset="0"/>
                    <a:cs typeface="Arial" pitchFamily="34" charset="0"/>
                    <a:sym typeface="Wingdings"/>
                  </a:rPr>
                  <a:t>Son tangentes al vector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s-ES" i="1" smtClean="0">
                            <a:latin typeface="Cambria Math" panose="02040503050406030204" pitchFamily="18" charset="0"/>
                            <a:cs typeface="Arial" pitchFamily="34" charset="0"/>
                            <a:sym typeface="Wingdings"/>
                          </a:rPr>
                        </m:ctrlPr>
                      </m:accPr>
                      <m:e>
                        <m:r>
                          <a:rPr lang="es-ES" b="0" i="1" smtClean="0">
                            <a:latin typeface="Cambria Math"/>
                            <a:cs typeface="Arial" pitchFamily="34" charset="0"/>
                            <a:sym typeface="Wingdings"/>
                          </a:rPr>
                          <m:t>𝐸</m:t>
                        </m:r>
                      </m:e>
                    </m:acc>
                  </m:oMath>
                </a14:m>
                <a:r>
                  <a:rPr lang="es-ES" dirty="0" smtClean="0">
                    <a:latin typeface="Arial" pitchFamily="34" charset="0"/>
                    <a:cs typeface="Arial" pitchFamily="34" charset="0"/>
                    <a:sym typeface="Wingdings"/>
                  </a:rPr>
                  <a:t> en cada punto.</a:t>
                </a:r>
              </a:p>
              <a:p>
                <a:pPr marL="355600" indent="-355600" algn="just">
                  <a:buFont typeface="Wingdings"/>
                  <a:buChar char="F"/>
                </a:pPr>
                <a:r>
                  <a:rPr lang="es-ES" dirty="0" smtClean="0">
                    <a:latin typeface="Arial" pitchFamily="34" charset="0"/>
                    <a:cs typeface="Arial" pitchFamily="34" charset="0"/>
                    <a:sym typeface="Wingdings"/>
                  </a:rPr>
                  <a:t>Dos líneas no pueden cortarse nuca.</a:t>
                </a:r>
              </a:p>
            </p:txBody>
          </p:sp>
        </mc:Choice>
        <mc:Fallback xmlns="">
          <p:sp>
            <p:nvSpPr>
              <p:cNvPr id="12" name="11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797" y="2460009"/>
                <a:ext cx="7970293" cy="1233928"/>
              </a:xfrm>
              <a:prstGeom prst="rect">
                <a:avLst/>
              </a:prstGeom>
              <a:blipFill rotWithShape="1">
                <a:blip r:embed="rId3"/>
                <a:stretch>
                  <a:fillRect l="-459" t="-2970" b="-7426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12 Grupo"/>
          <p:cNvGrpSpPr/>
          <p:nvPr/>
        </p:nvGrpSpPr>
        <p:grpSpPr>
          <a:xfrm>
            <a:off x="519372" y="3835970"/>
            <a:ext cx="1657067" cy="1698956"/>
            <a:chOff x="1439837" y="4028364"/>
            <a:chExt cx="2484502" cy="2461755"/>
          </a:xfrm>
        </p:grpSpPr>
        <p:cxnSp>
          <p:nvCxnSpPr>
            <p:cNvPr id="14" name="13 Conector recto"/>
            <p:cNvCxnSpPr/>
            <p:nvPr/>
          </p:nvCxnSpPr>
          <p:spPr>
            <a:xfrm>
              <a:off x="1596790" y="5254389"/>
              <a:ext cx="2160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14 Conector recto"/>
            <p:cNvCxnSpPr/>
            <p:nvPr/>
          </p:nvCxnSpPr>
          <p:spPr>
            <a:xfrm rot="-1800000">
              <a:off x="1599066" y="5256024"/>
              <a:ext cx="2160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15 Conector recto"/>
            <p:cNvCxnSpPr/>
            <p:nvPr/>
          </p:nvCxnSpPr>
          <p:spPr>
            <a:xfrm rot="-3600000">
              <a:off x="1628635" y="5203708"/>
              <a:ext cx="2160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16 Conector recto"/>
            <p:cNvCxnSpPr/>
            <p:nvPr/>
          </p:nvCxnSpPr>
          <p:spPr>
            <a:xfrm rot="5400000">
              <a:off x="1599064" y="5243015"/>
              <a:ext cx="2160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19 Conector recto"/>
            <p:cNvCxnSpPr/>
            <p:nvPr/>
          </p:nvCxnSpPr>
          <p:spPr>
            <a:xfrm rot="3600000" flipH="1">
              <a:off x="1538217" y="5150111"/>
              <a:ext cx="2160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20 Conector recto"/>
            <p:cNvCxnSpPr/>
            <p:nvPr/>
          </p:nvCxnSpPr>
          <p:spPr>
            <a:xfrm rot="1800000" flipH="1">
              <a:off x="1595298" y="5253536"/>
              <a:ext cx="2160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2" name="Picture 2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1368" y="4980557"/>
              <a:ext cx="540000" cy="54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3" name="22 Más"/>
            <p:cNvSpPr/>
            <p:nvPr/>
          </p:nvSpPr>
          <p:spPr>
            <a:xfrm>
              <a:off x="2556683" y="5122462"/>
              <a:ext cx="288000" cy="286603"/>
            </a:xfrm>
            <a:prstGeom prst="mathPlus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grpSp>
          <p:nvGrpSpPr>
            <p:cNvPr id="24" name="23 Grupo"/>
            <p:cNvGrpSpPr/>
            <p:nvPr/>
          </p:nvGrpSpPr>
          <p:grpSpPr>
            <a:xfrm>
              <a:off x="2502087" y="4028364"/>
              <a:ext cx="1422252" cy="1408603"/>
              <a:chOff x="1696869" y="3960125"/>
              <a:chExt cx="1422252" cy="1408603"/>
            </a:xfrm>
          </p:grpSpPr>
          <p:cxnSp>
            <p:nvCxnSpPr>
              <p:cNvPr id="37" name="36 Conector recto de flecha"/>
              <p:cNvCxnSpPr/>
              <p:nvPr/>
            </p:nvCxnSpPr>
            <p:spPr>
              <a:xfrm rot="2700000" flipV="1">
                <a:off x="2759121" y="5008728"/>
                <a:ext cx="360000" cy="36000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37 Conector recto de flecha"/>
              <p:cNvCxnSpPr/>
              <p:nvPr/>
            </p:nvCxnSpPr>
            <p:spPr>
              <a:xfrm rot="900000" flipV="1">
                <a:off x="2638566" y="4465092"/>
                <a:ext cx="360000" cy="36000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38 Conector recto de flecha"/>
              <p:cNvCxnSpPr/>
              <p:nvPr/>
            </p:nvCxnSpPr>
            <p:spPr>
              <a:xfrm rot="-900000" flipV="1">
                <a:off x="2231408" y="4098878"/>
                <a:ext cx="360000" cy="36000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39 Conector recto de flecha"/>
              <p:cNvCxnSpPr/>
              <p:nvPr/>
            </p:nvCxnSpPr>
            <p:spPr>
              <a:xfrm rot="18900000" flipV="1">
                <a:off x="1696869" y="3960125"/>
                <a:ext cx="360000" cy="36000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24 Grupo"/>
            <p:cNvGrpSpPr/>
            <p:nvPr/>
          </p:nvGrpSpPr>
          <p:grpSpPr>
            <a:xfrm flipH="1">
              <a:off x="1439837" y="4169391"/>
              <a:ext cx="887713" cy="1269850"/>
              <a:chOff x="2231408" y="4098878"/>
              <a:chExt cx="887713" cy="1269850"/>
            </a:xfrm>
          </p:grpSpPr>
          <p:cxnSp>
            <p:nvCxnSpPr>
              <p:cNvPr id="34" name="33 Conector recto de flecha"/>
              <p:cNvCxnSpPr/>
              <p:nvPr/>
            </p:nvCxnSpPr>
            <p:spPr>
              <a:xfrm rot="2700000" flipV="1">
                <a:off x="2759121" y="5008728"/>
                <a:ext cx="360000" cy="36000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34 Conector recto de flecha"/>
              <p:cNvCxnSpPr/>
              <p:nvPr/>
            </p:nvCxnSpPr>
            <p:spPr>
              <a:xfrm rot="900000" flipV="1">
                <a:off x="2638566" y="4465092"/>
                <a:ext cx="360000" cy="36000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35 Conector recto de flecha"/>
              <p:cNvCxnSpPr/>
              <p:nvPr/>
            </p:nvCxnSpPr>
            <p:spPr>
              <a:xfrm rot="-900000" flipV="1">
                <a:off x="2231408" y="4098878"/>
                <a:ext cx="360000" cy="36000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25 Grupo"/>
            <p:cNvGrpSpPr/>
            <p:nvPr/>
          </p:nvGrpSpPr>
          <p:grpSpPr>
            <a:xfrm flipV="1">
              <a:off x="2504362" y="5625152"/>
              <a:ext cx="1301697" cy="864967"/>
              <a:chOff x="1696869" y="3960125"/>
              <a:chExt cx="1301697" cy="864967"/>
            </a:xfrm>
          </p:grpSpPr>
          <p:cxnSp>
            <p:nvCxnSpPr>
              <p:cNvPr id="31" name="30 Conector recto de flecha"/>
              <p:cNvCxnSpPr/>
              <p:nvPr/>
            </p:nvCxnSpPr>
            <p:spPr>
              <a:xfrm rot="900000" flipV="1">
                <a:off x="2638566" y="4465092"/>
                <a:ext cx="360000" cy="36000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31 Conector recto de flecha"/>
              <p:cNvCxnSpPr/>
              <p:nvPr/>
            </p:nvCxnSpPr>
            <p:spPr>
              <a:xfrm rot="-900000" flipV="1">
                <a:off x="2231408" y="4098878"/>
                <a:ext cx="360000" cy="36000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32 Conector recto de flecha"/>
              <p:cNvCxnSpPr/>
              <p:nvPr/>
            </p:nvCxnSpPr>
            <p:spPr>
              <a:xfrm rot="18900000" flipV="1">
                <a:off x="1696869" y="3960125"/>
                <a:ext cx="360000" cy="36000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26 Grupo"/>
            <p:cNvGrpSpPr/>
            <p:nvPr/>
          </p:nvGrpSpPr>
          <p:grpSpPr>
            <a:xfrm flipH="1" flipV="1">
              <a:off x="1546743" y="5625153"/>
              <a:ext cx="767158" cy="726214"/>
              <a:chOff x="2231408" y="4098878"/>
              <a:chExt cx="767158" cy="726214"/>
            </a:xfrm>
          </p:grpSpPr>
          <p:cxnSp>
            <p:nvCxnSpPr>
              <p:cNvPr id="29" name="28 Conector recto de flecha"/>
              <p:cNvCxnSpPr/>
              <p:nvPr/>
            </p:nvCxnSpPr>
            <p:spPr>
              <a:xfrm rot="900000" flipV="1">
                <a:off x="2638566" y="4465092"/>
                <a:ext cx="360000" cy="36000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29 Conector recto de flecha"/>
              <p:cNvCxnSpPr/>
              <p:nvPr/>
            </p:nvCxnSpPr>
            <p:spPr>
              <a:xfrm rot="-900000" flipV="1">
                <a:off x="2231408" y="4098878"/>
                <a:ext cx="360000" cy="36000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27 Rectángulo"/>
                <p:cNvSpPr/>
                <p:nvPr/>
              </p:nvSpPr>
              <p:spPr>
                <a:xfrm>
                  <a:off x="1551149" y="4219067"/>
                  <a:ext cx="367408" cy="3684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s-ES" sz="16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s-ES" sz="1600" i="1">
                                <a:latin typeface="Cambria Math"/>
                              </a:rPr>
                              <m:t>𝐸</m:t>
                            </m:r>
                          </m:e>
                        </m:acc>
                      </m:oMath>
                    </m:oMathPara>
                  </a14:m>
                  <a:endParaRPr lang="es-ES" sz="1600" dirty="0"/>
                </a:p>
              </p:txBody>
            </p:sp>
          </mc:Choice>
          <mc:Fallback xmlns="">
            <p:sp>
              <p:nvSpPr>
                <p:cNvPr id="28" name="27 Rectángulo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51149" y="4219067"/>
                  <a:ext cx="367408" cy="368499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 r="-17073" b="-33333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1" name="40 Grupo"/>
          <p:cNvGrpSpPr/>
          <p:nvPr/>
        </p:nvGrpSpPr>
        <p:grpSpPr>
          <a:xfrm>
            <a:off x="2635533" y="3838245"/>
            <a:ext cx="1657067" cy="1698956"/>
            <a:chOff x="4840404" y="3976048"/>
            <a:chExt cx="2484502" cy="2461755"/>
          </a:xfrm>
        </p:grpSpPr>
        <p:cxnSp>
          <p:nvCxnSpPr>
            <p:cNvPr id="42" name="41 Conector recto"/>
            <p:cNvCxnSpPr/>
            <p:nvPr/>
          </p:nvCxnSpPr>
          <p:spPr>
            <a:xfrm>
              <a:off x="4997357" y="5202073"/>
              <a:ext cx="2160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42 Conector recto"/>
            <p:cNvCxnSpPr/>
            <p:nvPr/>
          </p:nvCxnSpPr>
          <p:spPr>
            <a:xfrm rot="-1800000">
              <a:off x="4999633" y="5203708"/>
              <a:ext cx="2160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43 Conector recto"/>
            <p:cNvCxnSpPr/>
            <p:nvPr/>
          </p:nvCxnSpPr>
          <p:spPr>
            <a:xfrm rot="-3600000">
              <a:off x="5029202" y="5151392"/>
              <a:ext cx="2160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44 Conector recto"/>
            <p:cNvCxnSpPr/>
            <p:nvPr/>
          </p:nvCxnSpPr>
          <p:spPr>
            <a:xfrm rot="5400000">
              <a:off x="4999631" y="5190699"/>
              <a:ext cx="2160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45 Conector recto"/>
            <p:cNvCxnSpPr/>
            <p:nvPr/>
          </p:nvCxnSpPr>
          <p:spPr>
            <a:xfrm rot="3600000" flipH="1">
              <a:off x="4938784" y="5097795"/>
              <a:ext cx="2160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46 Conector recto"/>
            <p:cNvCxnSpPr/>
            <p:nvPr/>
          </p:nvCxnSpPr>
          <p:spPr>
            <a:xfrm rot="1800000" flipH="1">
              <a:off x="4995865" y="5201220"/>
              <a:ext cx="2160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8" name="Picture 2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11935" y="4928241"/>
              <a:ext cx="540000" cy="54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49" name="48 Grupo"/>
            <p:cNvGrpSpPr/>
            <p:nvPr/>
          </p:nvGrpSpPr>
          <p:grpSpPr>
            <a:xfrm>
              <a:off x="5902654" y="3976048"/>
              <a:ext cx="1422252" cy="1408603"/>
              <a:chOff x="1696869" y="3960125"/>
              <a:chExt cx="1422252" cy="1408603"/>
            </a:xfrm>
          </p:grpSpPr>
          <p:cxnSp>
            <p:nvCxnSpPr>
              <p:cNvPr id="63" name="62 Conector recto de flecha"/>
              <p:cNvCxnSpPr/>
              <p:nvPr/>
            </p:nvCxnSpPr>
            <p:spPr>
              <a:xfrm rot="2700000" flipV="1">
                <a:off x="2759121" y="5008728"/>
                <a:ext cx="360000" cy="36000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63 Conector recto de flecha"/>
              <p:cNvCxnSpPr/>
              <p:nvPr/>
            </p:nvCxnSpPr>
            <p:spPr>
              <a:xfrm rot="900000" flipV="1">
                <a:off x="2638566" y="4465092"/>
                <a:ext cx="360000" cy="36000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64 Conector recto de flecha"/>
              <p:cNvCxnSpPr/>
              <p:nvPr/>
            </p:nvCxnSpPr>
            <p:spPr>
              <a:xfrm rot="-900000" flipV="1">
                <a:off x="2231408" y="4098878"/>
                <a:ext cx="360000" cy="36000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65 Conector recto de flecha"/>
              <p:cNvCxnSpPr/>
              <p:nvPr/>
            </p:nvCxnSpPr>
            <p:spPr>
              <a:xfrm rot="18900000" flipV="1">
                <a:off x="1696869" y="3960125"/>
                <a:ext cx="360000" cy="36000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0" name="49 Grupo"/>
            <p:cNvGrpSpPr/>
            <p:nvPr/>
          </p:nvGrpSpPr>
          <p:grpSpPr>
            <a:xfrm flipH="1">
              <a:off x="4840404" y="4117075"/>
              <a:ext cx="887713" cy="1269850"/>
              <a:chOff x="2231408" y="4098878"/>
              <a:chExt cx="887713" cy="1269850"/>
            </a:xfrm>
          </p:grpSpPr>
          <p:cxnSp>
            <p:nvCxnSpPr>
              <p:cNvPr id="60" name="59 Conector recto de flecha"/>
              <p:cNvCxnSpPr/>
              <p:nvPr/>
            </p:nvCxnSpPr>
            <p:spPr>
              <a:xfrm rot="2700000" flipV="1">
                <a:off x="2759121" y="5008728"/>
                <a:ext cx="360000" cy="36000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60 Conector recto de flecha"/>
              <p:cNvCxnSpPr/>
              <p:nvPr/>
            </p:nvCxnSpPr>
            <p:spPr>
              <a:xfrm rot="900000" flipV="1">
                <a:off x="2638566" y="4465092"/>
                <a:ext cx="360000" cy="36000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61 Conector recto de flecha"/>
              <p:cNvCxnSpPr/>
              <p:nvPr/>
            </p:nvCxnSpPr>
            <p:spPr>
              <a:xfrm rot="-900000" flipV="1">
                <a:off x="2231408" y="4098878"/>
                <a:ext cx="360000" cy="36000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1" name="50 Grupo"/>
            <p:cNvGrpSpPr/>
            <p:nvPr/>
          </p:nvGrpSpPr>
          <p:grpSpPr>
            <a:xfrm flipV="1">
              <a:off x="5904929" y="5572836"/>
              <a:ext cx="1301697" cy="864967"/>
              <a:chOff x="1696869" y="3960125"/>
              <a:chExt cx="1301697" cy="864967"/>
            </a:xfrm>
          </p:grpSpPr>
          <p:cxnSp>
            <p:nvCxnSpPr>
              <p:cNvPr id="57" name="56 Conector recto de flecha"/>
              <p:cNvCxnSpPr/>
              <p:nvPr/>
            </p:nvCxnSpPr>
            <p:spPr>
              <a:xfrm rot="900000" flipV="1">
                <a:off x="2638566" y="4465092"/>
                <a:ext cx="360000" cy="36000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57 Conector recto de flecha"/>
              <p:cNvCxnSpPr/>
              <p:nvPr/>
            </p:nvCxnSpPr>
            <p:spPr>
              <a:xfrm rot="-900000" flipV="1">
                <a:off x="2231408" y="4098878"/>
                <a:ext cx="360000" cy="36000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58 Conector recto de flecha"/>
              <p:cNvCxnSpPr/>
              <p:nvPr/>
            </p:nvCxnSpPr>
            <p:spPr>
              <a:xfrm rot="18900000" flipV="1">
                <a:off x="1696869" y="3960125"/>
                <a:ext cx="360000" cy="36000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2" name="51 Grupo"/>
            <p:cNvGrpSpPr/>
            <p:nvPr/>
          </p:nvGrpSpPr>
          <p:grpSpPr>
            <a:xfrm flipH="1" flipV="1">
              <a:off x="4947310" y="5572837"/>
              <a:ext cx="767158" cy="726214"/>
              <a:chOff x="2231408" y="4098878"/>
              <a:chExt cx="767158" cy="726214"/>
            </a:xfrm>
          </p:grpSpPr>
          <p:cxnSp>
            <p:nvCxnSpPr>
              <p:cNvPr id="55" name="54 Conector recto de flecha"/>
              <p:cNvCxnSpPr/>
              <p:nvPr/>
            </p:nvCxnSpPr>
            <p:spPr>
              <a:xfrm rot="900000" flipV="1">
                <a:off x="2638566" y="4465092"/>
                <a:ext cx="360000" cy="36000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55 Conector recto de flecha"/>
              <p:cNvCxnSpPr/>
              <p:nvPr/>
            </p:nvCxnSpPr>
            <p:spPr>
              <a:xfrm rot="-900000" flipV="1">
                <a:off x="2231408" y="4098878"/>
                <a:ext cx="360000" cy="36000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3" name="52 Menos"/>
            <p:cNvSpPr/>
            <p:nvPr/>
          </p:nvSpPr>
          <p:spPr>
            <a:xfrm>
              <a:off x="5950425" y="5063321"/>
              <a:ext cx="288000" cy="288000"/>
            </a:xfrm>
            <a:prstGeom prst="mathMinus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53 Rectángulo"/>
                <p:cNvSpPr/>
                <p:nvPr/>
              </p:nvSpPr>
              <p:spPr>
                <a:xfrm>
                  <a:off x="4911100" y="4171505"/>
                  <a:ext cx="367408" cy="3684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s-ES" sz="16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s-ES" sz="1600" i="1">
                                <a:latin typeface="Cambria Math"/>
                              </a:rPr>
                              <m:t>𝐸</m:t>
                            </m:r>
                          </m:e>
                        </m:acc>
                      </m:oMath>
                    </m:oMathPara>
                  </a14:m>
                  <a:endParaRPr lang="es-ES" sz="1600" dirty="0"/>
                </a:p>
              </p:txBody>
            </p:sp>
          </mc:Choice>
          <mc:Fallback xmlns="">
            <p:sp>
              <p:nvSpPr>
                <p:cNvPr id="83" name="82 Rectángulo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11100" y="4171505"/>
                  <a:ext cx="367408" cy="368499"/>
                </a:xfrm>
                <a:prstGeom prst="rect">
                  <a:avLst/>
                </a:prstGeom>
                <a:blipFill rotWithShape="1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67" name="Picture 2" descr="http://upload.wikimedia.org/wikipedia/commons/8/8f/Camposcargas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432" y="3776297"/>
            <a:ext cx="4252650" cy="1860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" name="67 CuadroTexto"/>
          <p:cNvSpPr txBox="1"/>
          <p:nvPr/>
        </p:nvSpPr>
        <p:spPr>
          <a:xfrm>
            <a:off x="469900" y="5804469"/>
            <a:ext cx="8255000" cy="584775"/>
          </a:xfrm>
          <a:prstGeom prst="rect">
            <a:avLst/>
          </a:prstGeom>
          <a:solidFill>
            <a:srgbClr val="CC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sz="1600" i="1" dirty="0" smtClean="0">
                <a:latin typeface="Arial" pitchFamily="34" charset="0"/>
                <a:cs typeface="Arial" pitchFamily="34" charset="0"/>
                <a:sym typeface="Wingdings"/>
              </a:rPr>
              <a:t>La intensidad del campo creado por un número cualquiera de cargas puntuales es igual a la suma de los campos originados individualmente por cada una de las cargas.</a:t>
            </a:r>
            <a:endParaRPr lang="es-ES" sz="1600" i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1014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</a:rPr>
              <a:t>2</a:t>
            </a:r>
            <a:r>
              <a:rPr lang="es-ES" b="1" dirty="0" smtClean="0">
                <a:solidFill>
                  <a:srgbClr val="C00000"/>
                </a:solidFill>
              </a:rPr>
              <a:t> El campo eléctrico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rgbClr val="F79646">
                    <a:lumMod val="50000"/>
                  </a:srgbClr>
                </a:solidFill>
              </a:rPr>
              <a:pPr/>
              <a:t>12</a:t>
            </a:fld>
            <a:endParaRPr lang="es-ES" dirty="0">
              <a:solidFill>
                <a:srgbClr val="F79646">
                  <a:lumMod val="50000"/>
                </a:srgbClr>
              </a:solidFill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rgbClr val="4F81BD">
                    <a:lumMod val="75000"/>
                  </a:srgbClr>
                </a:solidFill>
              </a:rPr>
              <a:t>XVI. ELECTRICIDAD Y CORRIENTE ELÉCTRICA</a:t>
            </a:r>
          </a:p>
        </p:txBody>
      </p:sp>
      <p:sp>
        <p:nvSpPr>
          <p:cNvPr id="69" name="68 CuadroTexto"/>
          <p:cNvSpPr txBox="1"/>
          <p:nvPr/>
        </p:nvSpPr>
        <p:spPr>
          <a:xfrm>
            <a:off x="482600" y="977900"/>
            <a:ext cx="173990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EJERCICIO </a:t>
            </a:r>
            <a:r>
              <a:rPr lang="es-ES" b="1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70" name="69 CuadroTexto"/>
          <p:cNvSpPr txBox="1"/>
          <p:nvPr/>
        </p:nvSpPr>
        <p:spPr>
          <a:xfrm>
            <a:off x="393700" y="1485900"/>
            <a:ext cx="8331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Dos cargas, q</a:t>
            </a:r>
            <a:r>
              <a:rPr lang="es-ES" baseline="-25000" dirty="0" smtClean="0"/>
              <a:t>1</a:t>
            </a:r>
            <a:r>
              <a:rPr lang="es-ES" dirty="0" smtClean="0"/>
              <a:t> y q</a:t>
            </a:r>
            <a:r>
              <a:rPr lang="es-ES" baseline="-25000" dirty="0" smtClean="0"/>
              <a:t>2</a:t>
            </a:r>
            <a:r>
              <a:rPr lang="es-ES" dirty="0" smtClean="0"/>
              <a:t>, de 4 </a:t>
            </a:r>
            <a:r>
              <a:rPr lang="es-ES" dirty="0">
                <a:sym typeface="Symbol"/>
              </a:rPr>
              <a:t>C y – 2 </a:t>
            </a:r>
            <a:r>
              <a:rPr lang="es-ES" dirty="0" smtClean="0">
                <a:sym typeface="Symbol"/>
              </a:rPr>
              <a:t>C, respectivamente, están situadas en los vértices inferiores de un triángulo equilátero. Determina el valor del campo eléctrico en el vértice superior, así como la fuerza que actúa sobre la carga q</a:t>
            </a:r>
            <a:r>
              <a:rPr lang="es-ES" baseline="-25000" dirty="0" smtClean="0">
                <a:sym typeface="Symbol"/>
              </a:rPr>
              <a:t>3</a:t>
            </a:r>
            <a:r>
              <a:rPr lang="es-ES" dirty="0" smtClean="0">
                <a:sym typeface="Symbol"/>
              </a:rPr>
              <a:t>, de 1 </a:t>
            </a:r>
            <a:r>
              <a:rPr lang="es-ES" dirty="0">
                <a:sym typeface="Symbol"/>
              </a:rPr>
              <a:t></a:t>
            </a:r>
            <a:r>
              <a:rPr lang="es-ES" dirty="0" smtClean="0">
                <a:sym typeface="Symbol"/>
              </a:rPr>
              <a:t>C, situada en ese punto.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15999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2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El campo eléctrico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13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XVI. ELECTRICIDAD Y CORRIENTE ELÉCTRICA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317500" y="825500"/>
            <a:ext cx="772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2.3. </a:t>
            </a:r>
            <a:r>
              <a:rPr lang="es-ES" b="1" dirty="0" smtClean="0">
                <a:solidFill>
                  <a:srgbClr val="00B050"/>
                </a:solidFill>
              </a:rPr>
              <a:t>Efecto de los campos eléctricos sobre medios materiales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292100" y="1295400"/>
            <a:ext cx="84201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De la definición de campo eléctrico se desprende que una carga </a:t>
            </a:r>
            <a:r>
              <a:rPr lang="es-ES" i="1" dirty="0" smtClean="0">
                <a:latin typeface="Cambria Math" pitchFamily="18" charset="0"/>
                <a:ea typeface="Cambria Math" pitchFamily="18" charset="0"/>
                <a:sym typeface="Wingdings"/>
              </a:rPr>
              <a:t>q’</a:t>
            </a:r>
            <a:r>
              <a:rPr lang="es-ES" dirty="0" smtClean="0">
                <a:sym typeface="Wingdings"/>
              </a:rPr>
              <a:t> inmersa en un campo eléctrico se halla sometida a una fuerza cuya expresión es:</a:t>
            </a: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 smtClean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Puesto que todos los materiales contienen cargas eléctricas, al situarse en un campo eléctrico externo experimentan efectos, que serán distintos según sean aislantes o conductores.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3 CuadroTexto"/>
              <p:cNvSpPr txBox="1"/>
              <p:nvPr/>
            </p:nvSpPr>
            <p:spPr>
              <a:xfrm>
                <a:off x="4019550" y="1996440"/>
                <a:ext cx="1037913" cy="4029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</a:rPr>
                        <m:t>𝑞</m:t>
                      </m:r>
                      <m:r>
                        <a:rPr lang="es-ES" b="0" i="1" smtClean="0">
                          <a:latin typeface="Cambria Math"/>
                        </a:rPr>
                        <m:t>′</m:t>
                      </m:r>
                      <m:acc>
                        <m:accPr>
                          <m:chr m:val="⃗"/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𝐸</m:t>
                          </m:r>
                        </m:e>
                      </m:acc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4" name="3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9550" y="1996440"/>
                <a:ext cx="1037913" cy="402931"/>
              </a:xfrm>
              <a:prstGeom prst="rect">
                <a:avLst/>
              </a:prstGeom>
              <a:blipFill rotWithShape="1">
                <a:blip r:embed="rId3"/>
                <a:stretch>
                  <a:fillRect t="-21212" b="-13636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4" name="83 Grupo"/>
          <p:cNvGrpSpPr/>
          <p:nvPr/>
        </p:nvGrpSpPr>
        <p:grpSpPr>
          <a:xfrm>
            <a:off x="723900" y="3462338"/>
            <a:ext cx="2101850" cy="2039937"/>
            <a:chOff x="1295400" y="3513138"/>
            <a:chExt cx="2101850" cy="2039937"/>
          </a:xfrm>
        </p:grpSpPr>
        <p:sp>
          <p:nvSpPr>
            <p:cNvPr id="5" name="4 CuadroTexto"/>
            <p:cNvSpPr txBox="1"/>
            <p:nvPr/>
          </p:nvSpPr>
          <p:spPr>
            <a:xfrm>
              <a:off x="1295400" y="3517900"/>
              <a:ext cx="330200" cy="203132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s-ES" dirty="0" smtClean="0"/>
                <a:t>+</a:t>
              </a:r>
            </a:p>
            <a:p>
              <a:r>
                <a:rPr lang="es-ES" dirty="0" smtClean="0"/>
                <a:t>+</a:t>
              </a:r>
            </a:p>
            <a:p>
              <a:r>
                <a:rPr lang="es-ES" dirty="0" smtClean="0"/>
                <a:t>+</a:t>
              </a:r>
            </a:p>
            <a:p>
              <a:r>
                <a:rPr lang="es-ES" dirty="0" smtClean="0"/>
                <a:t>+</a:t>
              </a:r>
            </a:p>
            <a:p>
              <a:r>
                <a:rPr lang="es-ES" dirty="0" smtClean="0"/>
                <a:t>+</a:t>
              </a:r>
            </a:p>
            <a:p>
              <a:r>
                <a:rPr lang="es-ES" dirty="0" smtClean="0"/>
                <a:t>+</a:t>
              </a:r>
            </a:p>
            <a:p>
              <a:r>
                <a:rPr lang="es-ES" dirty="0"/>
                <a:t>+</a:t>
              </a:r>
            </a:p>
          </p:txBody>
        </p:sp>
        <p:sp>
          <p:nvSpPr>
            <p:cNvPr id="70" name="69 CuadroTexto"/>
            <p:cNvSpPr txBox="1"/>
            <p:nvPr/>
          </p:nvSpPr>
          <p:spPr>
            <a:xfrm>
              <a:off x="3067050" y="3513138"/>
              <a:ext cx="330200" cy="2031325"/>
            </a:xfrm>
            <a:prstGeom prst="rect">
              <a:avLst/>
            </a:prstGeom>
            <a:solidFill>
              <a:srgbClr val="FF0000"/>
            </a:solidFill>
          </p:spPr>
          <p:txBody>
            <a:bodyPr wrap="square" rtlCol="0">
              <a:spAutoFit/>
            </a:bodyPr>
            <a:lstStyle/>
            <a:p>
              <a:r>
                <a:rPr lang="es-ES" b="1" dirty="0" smtClean="0">
                  <a:solidFill>
                    <a:schemeClr val="bg1"/>
                  </a:solidFill>
                  <a:sym typeface="Symbol"/>
                </a:rPr>
                <a:t></a:t>
              </a:r>
            </a:p>
            <a:p>
              <a:r>
                <a:rPr lang="es-ES" b="1" dirty="0">
                  <a:solidFill>
                    <a:schemeClr val="bg1"/>
                  </a:solidFill>
                  <a:sym typeface="Symbol"/>
                </a:rPr>
                <a:t></a:t>
              </a:r>
              <a:endParaRPr lang="es-ES" b="1" dirty="0">
                <a:solidFill>
                  <a:schemeClr val="bg1"/>
                </a:solidFill>
              </a:endParaRPr>
            </a:p>
            <a:p>
              <a:r>
                <a:rPr lang="es-ES" b="1" dirty="0">
                  <a:solidFill>
                    <a:schemeClr val="bg1"/>
                  </a:solidFill>
                  <a:sym typeface="Symbol"/>
                </a:rPr>
                <a:t></a:t>
              </a:r>
              <a:endParaRPr lang="es-ES" b="1" dirty="0">
                <a:solidFill>
                  <a:schemeClr val="bg1"/>
                </a:solidFill>
              </a:endParaRPr>
            </a:p>
            <a:p>
              <a:r>
                <a:rPr lang="es-ES" b="1" dirty="0">
                  <a:solidFill>
                    <a:schemeClr val="bg1"/>
                  </a:solidFill>
                  <a:sym typeface="Symbol"/>
                </a:rPr>
                <a:t></a:t>
              </a:r>
              <a:endParaRPr lang="es-ES" b="1" dirty="0">
                <a:solidFill>
                  <a:schemeClr val="bg1"/>
                </a:solidFill>
              </a:endParaRPr>
            </a:p>
            <a:p>
              <a:r>
                <a:rPr lang="es-ES" b="1" dirty="0">
                  <a:solidFill>
                    <a:schemeClr val="bg1"/>
                  </a:solidFill>
                  <a:sym typeface="Symbol"/>
                </a:rPr>
                <a:t></a:t>
              </a:r>
              <a:endParaRPr lang="es-ES" b="1" dirty="0">
                <a:solidFill>
                  <a:schemeClr val="bg1"/>
                </a:solidFill>
              </a:endParaRPr>
            </a:p>
            <a:p>
              <a:r>
                <a:rPr lang="es-ES" b="1" dirty="0">
                  <a:solidFill>
                    <a:schemeClr val="bg1"/>
                  </a:solidFill>
                  <a:sym typeface="Symbol"/>
                </a:rPr>
                <a:t></a:t>
              </a:r>
              <a:endParaRPr lang="es-ES" b="1" dirty="0">
                <a:solidFill>
                  <a:schemeClr val="bg1"/>
                </a:solidFill>
              </a:endParaRPr>
            </a:p>
            <a:p>
              <a:r>
                <a:rPr lang="es-ES" b="1" dirty="0" smtClean="0">
                  <a:solidFill>
                    <a:schemeClr val="bg1"/>
                  </a:solidFill>
                  <a:sym typeface="Symbol"/>
                </a:rPr>
                <a:t></a:t>
              </a:r>
              <a:endParaRPr lang="es-ES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9 Rectángulo"/>
            <p:cNvSpPr/>
            <p:nvPr/>
          </p:nvSpPr>
          <p:spPr>
            <a:xfrm>
              <a:off x="1651000" y="3519488"/>
              <a:ext cx="1401763" cy="2033587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" name="7 CuadroTexto"/>
            <p:cNvSpPr txBox="1"/>
            <p:nvPr/>
          </p:nvSpPr>
          <p:spPr>
            <a:xfrm>
              <a:off x="1679575" y="3540124"/>
              <a:ext cx="658813" cy="302955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BEAC7"/>
                </a:gs>
                <a:gs pos="17999">
                  <a:srgbClr val="FEE7F2"/>
                </a:gs>
                <a:gs pos="36000">
                  <a:srgbClr val="FAC77D"/>
                </a:gs>
                <a:gs pos="61000">
                  <a:srgbClr val="FBA97D"/>
                </a:gs>
                <a:gs pos="82001">
                  <a:srgbClr val="FBD49C"/>
                </a:gs>
                <a:gs pos="100000">
                  <a:srgbClr val="FEE7F2"/>
                </a:gs>
              </a:gsLst>
              <a:lin ang="5400000" scaled="0"/>
            </a:gradFill>
            <a:ln w="3175">
              <a:noFill/>
            </a:ln>
          </p:spPr>
          <p:txBody>
            <a:bodyPr wrap="square" lIns="72000" tIns="0" rIns="72000" bIns="0" rtlCol="0">
              <a:spAutoFit/>
            </a:bodyPr>
            <a:lstStyle/>
            <a:p>
              <a:pPr algn="ctr"/>
              <a:r>
                <a:rPr lang="es-ES" sz="1400" b="1" dirty="0" smtClean="0">
                  <a:sym typeface="Symbol"/>
                </a:rPr>
                <a:t>   +</a:t>
              </a:r>
              <a:endParaRPr lang="es-ES" sz="1400" b="1" dirty="0"/>
            </a:p>
          </p:txBody>
        </p:sp>
        <p:sp>
          <p:nvSpPr>
            <p:cNvPr id="73" name="72 CuadroTexto"/>
            <p:cNvSpPr txBox="1"/>
            <p:nvPr/>
          </p:nvSpPr>
          <p:spPr>
            <a:xfrm>
              <a:off x="2355851" y="3540124"/>
              <a:ext cx="658813" cy="302955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BEAC7"/>
                </a:gs>
                <a:gs pos="17999">
                  <a:srgbClr val="FEE7F2"/>
                </a:gs>
                <a:gs pos="36000">
                  <a:srgbClr val="FAC77D"/>
                </a:gs>
                <a:gs pos="61000">
                  <a:srgbClr val="FBA97D"/>
                </a:gs>
                <a:gs pos="82001">
                  <a:srgbClr val="FBD49C"/>
                </a:gs>
                <a:gs pos="100000">
                  <a:srgbClr val="FEE7F2"/>
                </a:gs>
              </a:gsLst>
              <a:lin ang="5400000" scaled="0"/>
            </a:gradFill>
            <a:ln w="3175">
              <a:noFill/>
            </a:ln>
          </p:spPr>
          <p:txBody>
            <a:bodyPr wrap="square" lIns="72000" tIns="0" rIns="72000" bIns="0" rtlCol="0">
              <a:spAutoFit/>
            </a:bodyPr>
            <a:lstStyle/>
            <a:p>
              <a:pPr algn="ctr"/>
              <a:r>
                <a:rPr lang="es-ES" sz="1400" b="1" dirty="0" smtClean="0">
                  <a:sym typeface="Symbol"/>
                </a:rPr>
                <a:t>   +</a:t>
              </a:r>
              <a:endParaRPr lang="es-ES" sz="1400" b="1" dirty="0"/>
            </a:p>
          </p:txBody>
        </p:sp>
        <p:sp>
          <p:nvSpPr>
            <p:cNvPr id="74" name="73 CuadroTexto"/>
            <p:cNvSpPr txBox="1"/>
            <p:nvPr/>
          </p:nvSpPr>
          <p:spPr>
            <a:xfrm>
              <a:off x="1679575" y="3863974"/>
              <a:ext cx="658813" cy="302955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BEAC7"/>
                </a:gs>
                <a:gs pos="17999">
                  <a:srgbClr val="FEE7F2"/>
                </a:gs>
                <a:gs pos="36000">
                  <a:srgbClr val="FAC77D"/>
                </a:gs>
                <a:gs pos="61000">
                  <a:srgbClr val="FBA97D"/>
                </a:gs>
                <a:gs pos="82001">
                  <a:srgbClr val="FBD49C"/>
                </a:gs>
                <a:gs pos="100000">
                  <a:srgbClr val="FEE7F2"/>
                </a:gs>
              </a:gsLst>
              <a:lin ang="5400000" scaled="0"/>
            </a:gradFill>
            <a:ln w="3175">
              <a:noFill/>
            </a:ln>
          </p:spPr>
          <p:txBody>
            <a:bodyPr wrap="square" lIns="72000" tIns="0" rIns="72000" bIns="0" rtlCol="0">
              <a:spAutoFit/>
            </a:bodyPr>
            <a:lstStyle/>
            <a:p>
              <a:pPr algn="ctr"/>
              <a:r>
                <a:rPr lang="es-ES" sz="1400" b="1" dirty="0" smtClean="0">
                  <a:sym typeface="Symbol"/>
                </a:rPr>
                <a:t>   +</a:t>
              </a:r>
              <a:endParaRPr lang="es-ES" sz="1400" b="1" dirty="0"/>
            </a:p>
          </p:txBody>
        </p:sp>
        <p:sp>
          <p:nvSpPr>
            <p:cNvPr id="75" name="74 CuadroTexto"/>
            <p:cNvSpPr txBox="1"/>
            <p:nvPr/>
          </p:nvSpPr>
          <p:spPr>
            <a:xfrm>
              <a:off x="2355851" y="3863974"/>
              <a:ext cx="658813" cy="302955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BEAC7"/>
                </a:gs>
                <a:gs pos="17999">
                  <a:srgbClr val="FEE7F2"/>
                </a:gs>
                <a:gs pos="36000">
                  <a:srgbClr val="FAC77D"/>
                </a:gs>
                <a:gs pos="61000">
                  <a:srgbClr val="FBA97D"/>
                </a:gs>
                <a:gs pos="82001">
                  <a:srgbClr val="FBD49C"/>
                </a:gs>
                <a:gs pos="100000">
                  <a:srgbClr val="FEE7F2"/>
                </a:gs>
              </a:gsLst>
              <a:lin ang="5400000" scaled="0"/>
            </a:gradFill>
            <a:ln w="3175">
              <a:noFill/>
            </a:ln>
          </p:spPr>
          <p:txBody>
            <a:bodyPr wrap="square" lIns="72000" tIns="0" rIns="72000" bIns="0" rtlCol="0">
              <a:spAutoFit/>
            </a:bodyPr>
            <a:lstStyle/>
            <a:p>
              <a:pPr algn="ctr"/>
              <a:r>
                <a:rPr lang="es-ES" sz="1400" b="1" dirty="0" smtClean="0">
                  <a:sym typeface="Symbol"/>
                </a:rPr>
                <a:t>   +</a:t>
              </a:r>
              <a:endParaRPr lang="es-ES" sz="1400" b="1" dirty="0"/>
            </a:p>
          </p:txBody>
        </p:sp>
        <p:sp>
          <p:nvSpPr>
            <p:cNvPr id="76" name="75 CuadroTexto"/>
            <p:cNvSpPr txBox="1"/>
            <p:nvPr/>
          </p:nvSpPr>
          <p:spPr>
            <a:xfrm>
              <a:off x="1684338" y="4187824"/>
              <a:ext cx="658813" cy="302955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BEAC7"/>
                </a:gs>
                <a:gs pos="17999">
                  <a:srgbClr val="FEE7F2"/>
                </a:gs>
                <a:gs pos="36000">
                  <a:srgbClr val="FAC77D"/>
                </a:gs>
                <a:gs pos="61000">
                  <a:srgbClr val="FBA97D"/>
                </a:gs>
                <a:gs pos="82001">
                  <a:srgbClr val="FBD49C"/>
                </a:gs>
                <a:gs pos="100000">
                  <a:srgbClr val="FEE7F2"/>
                </a:gs>
              </a:gsLst>
              <a:lin ang="5400000" scaled="0"/>
            </a:gradFill>
            <a:ln w="3175">
              <a:noFill/>
            </a:ln>
          </p:spPr>
          <p:txBody>
            <a:bodyPr wrap="square" lIns="72000" tIns="0" rIns="72000" bIns="0" rtlCol="0">
              <a:spAutoFit/>
            </a:bodyPr>
            <a:lstStyle/>
            <a:p>
              <a:pPr algn="ctr"/>
              <a:r>
                <a:rPr lang="es-ES" sz="1400" b="1" dirty="0" smtClean="0">
                  <a:sym typeface="Symbol"/>
                </a:rPr>
                <a:t>   +</a:t>
              </a:r>
              <a:endParaRPr lang="es-ES" sz="1400" b="1" dirty="0"/>
            </a:p>
          </p:txBody>
        </p:sp>
        <p:sp>
          <p:nvSpPr>
            <p:cNvPr id="77" name="76 CuadroTexto"/>
            <p:cNvSpPr txBox="1"/>
            <p:nvPr/>
          </p:nvSpPr>
          <p:spPr>
            <a:xfrm>
              <a:off x="2360614" y="4187824"/>
              <a:ext cx="658813" cy="302955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BEAC7"/>
                </a:gs>
                <a:gs pos="17999">
                  <a:srgbClr val="FEE7F2"/>
                </a:gs>
                <a:gs pos="36000">
                  <a:srgbClr val="FAC77D"/>
                </a:gs>
                <a:gs pos="61000">
                  <a:srgbClr val="FBA97D"/>
                </a:gs>
                <a:gs pos="82001">
                  <a:srgbClr val="FBD49C"/>
                </a:gs>
                <a:gs pos="100000">
                  <a:srgbClr val="FEE7F2"/>
                </a:gs>
              </a:gsLst>
              <a:lin ang="5400000" scaled="0"/>
            </a:gradFill>
            <a:ln w="3175">
              <a:noFill/>
            </a:ln>
          </p:spPr>
          <p:txBody>
            <a:bodyPr wrap="square" lIns="72000" tIns="0" rIns="72000" bIns="0" rtlCol="0">
              <a:spAutoFit/>
            </a:bodyPr>
            <a:lstStyle/>
            <a:p>
              <a:pPr algn="ctr"/>
              <a:r>
                <a:rPr lang="es-ES" sz="1400" b="1" dirty="0" smtClean="0">
                  <a:sym typeface="Symbol"/>
                </a:rPr>
                <a:t>   +</a:t>
              </a:r>
              <a:endParaRPr lang="es-ES" sz="1400" b="1" dirty="0"/>
            </a:p>
          </p:txBody>
        </p:sp>
        <p:sp>
          <p:nvSpPr>
            <p:cNvPr id="78" name="77 CuadroTexto"/>
            <p:cNvSpPr txBox="1"/>
            <p:nvPr/>
          </p:nvSpPr>
          <p:spPr>
            <a:xfrm>
              <a:off x="1674813" y="4530724"/>
              <a:ext cx="658813" cy="302955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BEAC7"/>
                </a:gs>
                <a:gs pos="17999">
                  <a:srgbClr val="FEE7F2"/>
                </a:gs>
                <a:gs pos="36000">
                  <a:srgbClr val="FAC77D"/>
                </a:gs>
                <a:gs pos="61000">
                  <a:srgbClr val="FBA97D"/>
                </a:gs>
                <a:gs pos="82001">
                  <a:srgbClr val="FBD49C"/>
                </a:gs>
                <a:gs pos="100000">
                  <a:srgbClr val="FEE7F2"/>
                </a:gs>
              </a:gsLst>
              <a:lin ang="5400000" scaled="0"/>
            </a:gradFill>
            <a:ln w="3175">
              <a:noFill/>
            </a:ln>
          </p:spPr>
          <p:txBody>
            <a:bodyPr wrap="square" lIns="72000" tIns="0" rIns="72000" bIns="0" rtlCol="0">
              <a:spAutoFit/>
            </a:bodyPr>
            <a:lstStyle/>
            <a:p>
              <a:pPr algn="ctr"/>
              <a:r>
                <a:rPr lang="es-ES" sz="1400" b="1" dirty="0" smtClean="0">
                  <a:sym typeface="Symbol"/>
                </a:rPr>
                <a:t>   +</a:t>
              </a:r>
              <a:endParaRPr lang="es-ES" sz="1400" b="1" dirty="0"/>
            </a:p>
          </p:txBody>
        </p:sp>
        <p:sp>
          <p:nvSpPr>
            <p:cNvPr id="79" name="78 CuadroTexto"/>
            <p:cNvSpPr txBox="1"/>
            <p:nvPr/>
          </p:nvSpPr>
          <p:spPr>
            <a:xfrm>
              <a:off x="2351089" y="4530724"/>
              <a:ext cx="658813" cy="302955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BEAC7"/>
                </a:gs>
                <a:gs pos="17999">
                  <a:srgbClr val="FEE7F2"/>
                </a:gs>
                <a:gs pos="36000">
                  <a:srgbClr val="FAC77D"/>
                </a:gs>
                <a:gs pos="61000">
                  <a:srgbClr val="FBA97D"/>
                </a:gs>
                <a:gs pos="82001">
                  <a:srgbClr val="FBD49C"/>
                </a:gs>
                <a:gs pos="100000">
                  <a:srgbClr val="FEE7F2"/>
                </a:gs>
              </a:gsLst>
              <a:lin ang="5400000" scaled="0"/>
            </a:gradFill>
            <a:ln w="3175">
              <a:noFill/>
            </a:ln>
          </p:spPr>
          <p:txBody>
            <a:bodyPr wrap="square" lIns="72000" tIns="0" rIns="72000" bIns="0" rtlCol="0">
              <a:spAutoFit/>
            </a:bodyPr>
            <a:lstStyle/>
            <a:p>
              <a:pPr algn="ctr"/>
              <a:r>
                <a:rPr lang="es-ES" sz="1400" b="1" dirty="0" smtClean="0">
                  <a:sym typeface="Symbol"/>
                </a:rPr>
                <a:t>   +</a:t>
              </a:r>
              <a:endParaRPr lang="es-ES" sz="1400" b="1" dirty="0"/>
            </a:p>
          </p:txBody>
        </p:sp>
        <p:sp>
          <p:nvSpPr>
            <p:cNvPr id="80" name="79 CuadroTexto"/>
            <p:cNvSpPr txBox="1"/>
            <p:nvPr/>
          </p:nvSpPr>
          <p:spPr>
            <a:xfrm>
              <a:off x="1674813" y="4854574"/>
              <a:ext cx="658813" cy="302955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BEAC7"/>
                </a:gs>
                <a:gs pos="17999">
                  <a:srgbClr val="FEE7F2"/>
                </a:gs>
                <a:gs pos="36000">
                  <a:srgbClr val="FAC77D"/>
                </a:gs>
                <a:gs pos="61000">
                  <a:srgbClr val="FBA97D"/>
                </a:gs>
                <a:gs pos="82001">
                  <a:srgbClr val="FBD49C"/>
                </a:gs>
                <a:gs pos="100000">
                  <a:srgbClr val="FEE7F2"/>
                </a:gs>
              </a:gsLst>
              <a:lin ang="5400000" scaled="0"/>
            </a:gradFill>
            <a:ln w="3175">
              <a:noFill/>
            </a:ln>
          </p:spPr>
          <p:txBody>
            <a:bodyPr wrap="square" lIns="72000" tIns="0" rIns="72000" bIns="0" rtlCol="0">
              <a:spAutoFit/>
            </a:bodyPr>
            <a:lstStyle/>
            <a:p>
              <a:pPr algn="ctr"/>
              <a:r>
                <a:rPr lang="es-ES" sz="1400" b="1" dirty="0" smtClean="0">
                  <a:sym typeface="Symbol"/>
                </a:rPr>
                <a:t>   +</a:t>
              </a:r>
              <a:endParaRPr lang="es-ES" sz="1400" b="1" dirty="0"/>
            </a:p>
          </p:txBody>
        </p:sp>
        <p:sp>
          <p:nvSpPr>
            <p:cNvPr id="81" name="80 CuadroTexto"/>
            <p:cNvSpPr txBox="1"/>
            <p:nvPr/>
          </p:nvSpPr>
          <p:spPr>
            <a:xfrm>
              <a:off x="2351089" y="4854574"/>
              <a:ext cx="658813" cy="302955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BEAC7"/>
                </a:gs>
                <a:gs pos="17999">
                  <a:srgbClr val="FEE7F2"/>
                </a:gs>
                <a:gs pos="36000">
                  <a:srgbClr val="FAC77D"/>
                </a:gs>
                <a:gs pos="61000">
                  <a:srgbClr val="FBA97D"/>
                </a:gs>
                <a:gs pos="82001">
                  <a:srgbClr val="FBD49C"/>
                </a:gs>
                <a:gs pos="100000">
                  <a:srgbClr val="FEE7F2"/>
                </a:gs>
              </a:gsLst>
              <a:lin ang="5400000" scaled="0"/>
            </a:gradFill>
            <a:ln w="3175">
              <a:noFill/>
            </a:ln>
          </p:spPr>
          <p:txBody>
            <a:bodyPr wrap="square" lIns="72000" tIns="0" rIns="72000" bIns="0" rtlCol="0">
              <a:spAutoFit/>
            </a:bodyPr>
            <a:lstStyle/>
            <a:p>
              <a:pPr algn="ctr"/>
              <a:r>
                <a:rPr lang="es-ES" sz="1400" b="1" dirty="0" smtClean="0">
                  <a:sym typeface="Symbol"/>
                </a:rPr>
                <a:t>   +</a:t>
              </a:r>
              <a:endParaRPr lang="es-ES" sz="1400" b="1" dirty="0"/>
            </a:p>
          </p:txBody>
        </p:sp>
        <p:sp>
          <p:nvSpPr>
            <p:cNvPr id="82" name="81 CuadroTexto"/>
            <p:cNvSpPr txBox="1"/>
            <p:nvPr/>
          </p:nvSpPr>
          <p:spPr>
            <a:xfrm>
              <a:off x="1679576" y="5178424"/>
              <a:ext cx="658813" cy="302955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BEAC7"/>
                </a:gs>
                <a:gs pos="17999">
                  <a:srgbClr val="FEE7F2"/>
                </a:gs>
                <a:gs pos="36000">
                  <a:srgbClr val="FAC77D"/>
                </a:gs>
                <a:gs pos="61000">
                  <a:srgbClr val="FBA97D"/>
                </a:gs>
                <a:gs pos="82001">
                  <a:srgbClr val="FBD49C"/>
                </a:gs>
                <a:gs pos="100000">
                  <a:srgbClr val="FEE7F2"/>
                </a:gs>
              </a:gsLst>
              <a:lin ang="5400000" scaled="0"/>
            </a:gradFill>
            <a:ln w="3175">
              <a:noFill/>
            </a:ln>
          </p:spPr>
          <p:txBody>
            <a:bodyPr wrap="square" lIns="72000" tIns="0" rIns="72000" bIns="0" rtlCol="0">
              <a:spAutoFit/>
            </a:bodyPr>
            <a:lstStyle/>
            <a:p>
              <a:pPr algn="ctr"/>
              <a:r>
                <a:rPr lang="es-ES" sz="1400" b="1" dirty="0" smtClean="0">
                  <a:sym typeface="Symbol"/>
                </a:rPr>
                <a:t>   +</a:t>
              </a:r>
              <a:endParaRPr lang="es-ES" sz="1400" b="1" dirty="0"/>
            </a:p>
          </p:txBody>
        </p:sp>
        <p:sp>
          <p:nvSpPr>
            <p:cNvPr id="83" name="82 CuadroTexto"/>
            <p:cNvSpPr txBox="1"/>
            <p:nvPr/>
          </p:nvSpPr>
          <p:spPr>
            <a:xfrm>
              <a:off x="2355852" y="5178424"/>
              <a:ext cx="658813" cy="302955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BEAC7"/>
                </a:gs>
                <a:gs pos="17999">
                  <a:srgbClr val="FEE7F2"/>
                </a:gs>
                <a:gs pos="36000">
                  <a:srgbClr val="FAC77D"/>
                </a:gs>
                <a:gs pos="61000">
                  <a:srgbClr val="FBA97D"/>
                </a:gs>
                <a:gs pos="82001">
                  <a:srgbClr val="FBD49C"/>
                </a:gs>
                <a:gs pos="100000">
                  <a:srgbClr val="FEE7F2"/>
                </a:gs>
              </a:gsLst>
              <a:lin ang="5400000" scaled="0"/>
            </a:gradFill>
            <a:ln w="3175">
              <a:noFill/>
            </a:ln>
          </p:spPr>
          <p:txBody>
            <a:bodyPr wrap="square" lIns="72000" tIns="0" rIns="72000" bIns="0" rtlCol="0">
              <a:spAutoFit/>
            </a:bodyPr>
            <a:lstStyle/>
            <a:p>
              <a:pPr algn="ctr"/>
              <a:r>
                <a:rPr lang="es-ES" sz="1400" b="1" dirty="0" smtClean="0">
                  <a:sym typeface="Symbol"/>
                </a:rPr>
                <a:t>   +</a:t>
              </a:r>
              <a:endParaRPr lang="es-ES" sz="1400" b="1" dirty="0"/>
            </a:p>
          </p:txBody>
        </p:sp>
      </p:grpSp>
      <p:sp>
        <p:nvSpPr>
          <p:cNvPr id="86" name="85 CuadroTexto"/>
          <p:cNvSpPr txBox="1"/>
          <p:nvPr/>
        </p:nvSpPr>
        <p:spPr>
          <a:xfrm>
            <a:off x="3225800" y="3479800"/>
            <a:ext cx="330200" cy="20313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dirty="0" smtClean="0"/>
              <a:t>+</a:t>
            </a:r>
          </a:p>
          <a:p>
            <a:r>
              <a:rPr lang="es-ES" dirty="0" smtClean="0"/>
              <a:t>+</a:t>
            </a:r>
          </a:p>
          <a:p>
            <a:r>
              <a:rPr lang="es-ES" dirty="0" smtClean="0"/>
              <a:t>+</a:t>
            </a:r>
          </a:p>
          <a:p>
            <a:r>
              <a:rPr lang="es-ES" dirty="0" smtClean="0"/>
              <a:t>+</a:t>
            </a:r>
          </a:p>
          <a:p>
            <a:r>
              <a:rPr lang="es-ES" dirty="0" smtClean="0"/>
              <a:t>+</a:t>
            </a:r>
          </a:p>
          <a:p>
            <a:r>
              <a:rPr lang="es-ES" dirty="0" smtClean="0"/>
              <a:t>+</a:t>
            </a:r>
          </a:p>
          <a:p>
            <a:r>
              <a:rPr lang="es-ES" dirty="0"/>
              <a:t>+</a:t>
            </a:r>
          </a:p>
        </p:txBody>
      </p:sp>
      <p:sp>
        <p:nvSpPr>
          <p:cNvPr id="87" name="86 CuadroTexto"/>
          <p:cNvSpPr txBox="1"/>
          <p:nvPr/>
        </p:nvSpPr>
        <p:spPr>
          <a:xfrm>
            <a:off x="4997450" y="3475038"/>
            <a:ext cx="330200" cy="203132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  <a:sym typeface="Symbol"/>
              </a:rPr>
              <a:t></a:t>
            </a:r>
          </a:p>
          <a:p>
            <a:r>
              <a:rPr lang="es-ES" b="1" dirty="0">
                <a:solidFill>
                  <a:schemeClr val="bg1"/>
                </a:solidFill>
                <a:sym typeface="Symbol"/>
              </a:rPr>
              <a:t></a:t>
            </a:r>
            <a:endParaRPr lang="es-ES" b="1" dirty="0">
              <a:solidFill>
                <a:schemeClr val="bg1"/>
              </a:solidFill>
            </a:endParaRPr>
          </a:p>
          <a:p>
            <a:r>
              <a:rPr lang="es-ES" b="1" dirty="0">
                <a:solidFill>
                  <a:schemeClr val="bg1"/>
                </a:solidFill>
                <a:sym typeface="Symbol"/>
              </a:rPr>
              <a:t></a:t>
            </a:r>
            <a:endParaRPr lang="es-ES" b="1" dirty="0">
              <a:solidFill>
                <a:schemeClr val="bg1"/>
              </a:solidFill>
            </a:endParaRPr>
          </a:p>
          <a:p>
            <a:r>
              <a:rPr lang="es-ES" b="1" dirty="0">
                <a:solidFill>
                  <a:schemeClr val="bg1"/>
                </a:solidFill>
                <a:sym typeface="Symbol"/>
              </a:rPr>
              <a:t></a:t>
            </a:r>
            <a:endParaRPr lang="es-ES" b="1" dirty="0">
              <a:solidFill>
                <a:schemeClr val="bg1"/>
              </a:solidFill>
            </a:endParaRPr>
          </a:p>
          <a:p>
            <a:r>
              <a:rPr lang="es-ES" b="1" dirty="0">
                <a:solidFill>
                  <a:schemeClr val="bg1"/>
                </a:solidFill>
                <a:sym typeface="Symbol"/>
              </a:rPr>
              <a:t></a:t>
            </a:r>
            <a:endParaRPr lang="es-ES" b="1" dirty="0">
              <a:solidFill>
                <a:schemeClr val="bg1"/>
              </a:solidFill>
            </a:endParaRPr>
          </a:p>
          <a:p>
            <a:r>
              <a:rPr lang="es-ES" b="1" dirty="0">
                <a:solidFill>
                  <a:schemeClr val="bg1"/>
                </a:solidFill>
                <a:sym typeface="Symbol"/>
              </a:rPr>
              <a:t></a:t>
            </a:r>
            <a:endParaRPr lang="es-ES" b="1" dirty="0">
              <a:solidFill>
                <a:schemeClr val="bg1"/>
              </a:solidFill>
            </a:endParaRPr>
          </a:p>
          <a:p>
            <a:r>
              <a:rPr lang="es-ES" b="1" dirty="0" smtClean="0">
                <a:solidFill>
                  <a:schemeClr val="bg1"/>
                </a:solidFill>
                <a:sym typeface="Symbol"/>
              </a:rPr>
              <a:t>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88" name="87 Rectángulo"/>
          <p:cNvSpPr/>
          <p:nvPr/>
        </p:nvSpPr>
        <p:spPr>
          <a:xfrm>
            <a:off x="3581400" y="3481388"/>
            <a:ext cx="1401763" cy="20335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02" name="101 Conector recto de flecha"/>
          <p:cNvCxnSpPr/>
          <p:nvPr/>
        </p:nvCxnSpPr>
        <p:spPr>
          <a:xfrm flipV="1">
            <a:off x="3581400" y="3644900"/>
            <a:ext cx="1404000" cy="0"/>
          </a:xfrm>
          <a:prstGeom prst="straightConnector1">
            <a:avLst/>
          </a:prstGeom>
          <a:ln w="38100">
            <a:solidFill>
              <a:srgbClr val="FF505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102 Conector recto de flecha"/>
          <p:cNvCxnSpPr/>
          <p:nvPr/>
        </p:nvCxnSpPr>
        <p:spPr>
          <a:xfrm flipV="1">
            <a:off x="3586162" y="4216400"/>
            <a:ext cx="1404000" cy="0"/>
          </a:xfrm>
          <a:prstGeom prst="straightConnector1">
            <a:avLst/>
          </a:prstGeom>
          <a:ln w="38100">
            <a:solidFill>
              <a:srgbClr val="FF505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103 Conector recto de flecha"/>
          <p:cNvCxnSpPr/>
          <p:nvPr/>
        </p:nvCxnSpPr>
        <p:spPr>
          <a:xfrm flipV="1">
            <a:off x="3586162" y="4759325"/>
            <a:ext cx="1404000" cy="0"/>
          </a:xfrm>
          <a:prstGeom prst="straightConnector1">
            <a:avLst/>
          </a:prstGeom>
          <a:ln w="38100">
            <a:solidFill>
              <a:srgbClr val="FF505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104 Conector recto de flecha"/>
          <p:cNvCxnSpPr/>
          <p:nvPr/>
        </p:nvCxnSpPr>
        <p:spPr>
          <a:xfrm flipV="1">
            <a:off x="3581400" y="5311775"/>
            <a:ext cx="1404000" cy="0"/>
          </a:xfrm>
          <a:prstGeom prst="straightConnector1">
            <a:avLst/>
          </a:prstGeom>
          <a:ln w="38100">
            <a:solidFill>
              <a:srgbClr val="FF505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105 Conector recto de flecha"/>
          <p:cNvCxnSpPr/>
          <p:nvPr/>
        </p:nvCxnSpPr>
        <p:spPr>
          <a:xfrm flipH="1" flipV="1">
            <a:off x="3719513" y="3949700"/>
            <a:ext cx="1080000" cy="0"/>
          </a:xfrm>
          <a:prstGeom prst="straightConnector1">
            <a:avLst/>
          </a:prstGeom>
          <a:ln w="38100">
            <a:solidFill>
              <a:srgbClr val="00206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106 Conector recto de flecha"/>
          <p:cNvCxnSpPr/>
          <p:nvPr/>
        </p:nvCxnSpPr>
        <p:spPr>
          <a:xfrm flipH="1" flipV="1">
            <a:off x="3729038" y="4483100"/>
            <a:ext cx="1080000" cy="0"/>
          </a:xfrm>
          <a:prstGeom prst="straightConnector1">
            <a:avLst/>
          </a:prstGeom>
          <a:ln w="38100">
            <a:solidFill>
              <a:srgbClr val="00206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107 Conector recto de flecha"/>
          <p:cNvCxnSpPr/>
          <p:nvPr/>
        </p:nvCxnSpPr>
        <p:spPr>
          <a:xfrm flipH="1" flipV="1">
            <a:off x="3724275" y="5040312"/>
            <a:ext cx="1080000" cy="0"/>
          </a:xfrm>
          <a:prstGeom prst="straightConnector1">
            <a:avLst/>
          </a:prstGeom>
          <a:ln w="38100">
            <a:solidFill>
              <a:srgbClr val="00206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108 CuadroTexto"/>
              <p:cNvSpPr txBox="1"/>
              <p:nvPr/>
            </p:nvSpPr>
            <p:spPr>
              <a:xfrm>
                <a:off x="4043363" y="3241040"/>
                <a:ext cx="607795" cy="3684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s-ES" sz="16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sz="1600" b="0" i="1" smtClean="0">
                                  <a:latin typeface="Cambria Math"/>
                                </a:rPr>
                                <m:t>𝐸</m:t>
                              </m:r>
                            </m:e>
                          </m:acc>
                        </m:e>
                        <m:sub>
                          <m:r>
                            <a:rPr lang="es-ES" sz="1600" b="0" i="1" smtClean="0">
                              <a:latin typeface="Cambria Math"/>
                            </a:rPr>
                            <m:t>𝑒𝑥𝑡</m:t>
                          </m:r>
                        </m:sub>
                      </m:sSub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109" name="108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3363" y="3241040"/>
                <a:ext cx="607795" cy="368499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109 CuadroTexto"/>
              <p:cNvSpPr txBox="1"/>
              <p:nvPr/>
            </p:nvSpPr>
            <p:spPr>
              <a:xfrm>
                <a:off x="4030663" y="3583940"/>
                <a:ext cx="588559" cy="3684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s-ES" sz="16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sz="1600" b="0" i="1" smtClean="0">
                                  <a:latin typeface="Cambria Math"/>
                                </a:rPr>
                                <m:t>𝐸</m:t>
                              </m:r>
                            </m:e>
                          </m:acc>
                        </m:e>
                        <m:sub>
                          <m:r>
                            <a:rPr lang="es-ES" sz="1600" b="0" i="1" smtClean="0">
                              <a:latin typeface="Cambria Math"/>
                            </a:rPr>
                            <m:t>𝑖𝑛𝑡</m:t>
                          </m:r>
                        </m:sub>
                      </m:sSub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110" name="109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0663" y="3583940"/>
                <a:ext cx="588559" cy="368499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110 CuadroTexto"/>
              <p:cNvSpPr txBox="1"/>
              <p:nvPr/>
            </p:nvSpPr>
            <p:spPr>
              <a:xfrm>
                <a:off x="1492250" y="5565140"/>
                <a:ext cx="288803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𝐸𝑛</m:t>
                      </m:r>
                      <m:r>
                        <a:rPr lang="es-ES" b="0" i="1" smtClean="0">
                          <a:latin typeface="Cambria Math"/>
                        </a:rPr>
                        <m:t> </m:t>
                      </m:r>
                      <m:r>
                        <a:rPr lang="es-ES" b="0" i="1" smtClean="0">
                          <a:latin typeface="Cambria Math"/>
                        </a:rPr>
                        <m:t>𝑚𝑎𝑡𝑒𝑟𝑖𝑎𝑙𝑒𝑠</m:t>
                      </m:r>
                      <m:r>
                        <a:rPr lang="es-ES" b="0" i="1" smtClean="0">
                          <a:latin typeface="Cambria Math"/>
                        </a:rPr>
                        <m:t> </m:t>
                      </m:r>
                      <m:r>
                        <a:rPr lang="es-ES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𝒂𝒊𝒔𝒍𝒂𝒏𝒕𝒆𝒔</m:t>
                      </m:r>
                      <m:r>
                        <a:rPr lang="es-ES" b="0" i="1" smtClean="0">
                          <a:latin typeface="Cambria Math"/>
                        </a:rPr>
                        <m:t>: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11" name="110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2250" y="5565140"/>
                <a:ext cx="2888035" cy="369332"/>
              </a:xfrm>
              <a:prstGeom prst="rect">
                <a:avLst/>
              </a:prstGeom>
              <a:blipFill rotWithShape="1">
                <a:blip r:embed="rId6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2" name="111 CuadroTexto"/>
              <p:cNvSpPr txBox="1"/>
              <p:nvPr/>
            </p:nvSpPr>
            <p:spPr>
              <a:xfrm>
                <a:off x="2038350" y="5971540"/>
                <a:ext cx="1777602" cy="4029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𝐸</m:t>
                          </m:r>
                        </m:e>
                      </m:acc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𝐸</m:t>
                              </m:r>
                            </m:e>
                          </m:acc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𝑒𝑥𝑡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𝐸</m:t>
                              </m:r>
                            </m:e>
                          </m:acc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𝑖𝑛𝑡</m:t>
                          </m:r>
                        </m:sub>
                      </m:sSub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12" name="111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8350" y="5971540"/>
                <a:ext cx="1777602" cy="402931"/>
              </a:xfrm>
              <a:prstGeom prst="rect">
                <a:avLst/>
              </a:prstGeom>
              <a:blipFill rotWithShape="1">
                <a:blip r:embed="rId7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4" name="113 CuadroTexto"/>
          <p:cNvSpPr txBox="1"/>
          <p:nvPr/>
        </p:nvSpPr>
        <p:spPr>
          <a:xfrm>
            <a:off x="6108700" y="3492500"/>
            <a:ext cx="330200" cy="20313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dirty="0" smtClean="0"/>
              <a:t>+</a:t>
            </a:r>
          </a:p>
          <a:p>
            <a:r>
              <a:rPr lang="es-ES" dirty="0" smtClean="0"/>
              <a:t>+</a:t>
            </a:r>
          </a:p>
          <a:p>
            <a:r>
              <a:rPr lang="es-ES" dirty="0" smtClean="0"/>
              <a:t>+</a:t>
            </a:r>
          </a:p>
          <a:p>
            <a:r>
              <a:rPr lang="es-ES" dirty="0" smtClean="0"/>
              <a:t>+</a:t>
            </a:r>
          </a:p>
          <a:p>
            <a:r>
              <a:rPr lang="es-ES" dirty="0" smtClean="0"/>
              <a:t>+</a:t>
            </a:r>
          </a:p>
          <a:p>
            <a:r>
              <a:rPr lang="es-ES" dirty="0" smtClean="0"/>
              <a:t>+</a:t>
            </a:r>
          </a:p>
          <a:p>
            <a:r>
              <a:rPr lang="es-ES" dirty="0"/>
              <a:t>+</a:t>
            </a:r>
          </a:p>
        </p:txBody>
      </p:sp>
      <p:sp>
        <p:nvSpPr>
          <p:cNvPr id="115" name="114 CuadroTexto"/>
          <p:cNvSpPr txBox="1"/>
          <p:nvPr/>
        </p:nvSpPr>
        <p:spPr>
          <a:xfrm>
            <a:off x="7880350" y="3487738"/>
            <a:ext cx="330200" cy="203132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  <a:sym typeface="Symbol"/>
              </a:rPr>
              <a:t></a:t>
            </a:r>
          </a:p>
          <a:p>
            <a:r>
              <a:rPr lang="es-ES" b="1" dirty="0">
                <a:solidFill>
                  <a:schemeClr val="bg1"/>
                </a:solidFill>
                <a:sym typeface="Symbol"/>
              </a:rPr>
              <a:t></a:t>
            </a:r>
            <a:endParaRPr lang="es-ES" b="1" dirty="0">
              <a:solidFill>
                <a:schemeClr val="bg1"/>
              </a:solidFill>
            </a:endParaRPr>
          </a:p>
          <a:p>
            <a:r>
              <a:rPr lang="es-ES" b="1" dirty="0">
                <a:solidFill>
                  <a:schemeClr val="bg1"/>
                </a:solidFill>
                <a:sym typeface="Symbol"/>
              </a:rPr>
              <a:t></a:t>
            </a:r>
            <a:endParaRPr lang="es-ES" b="1" dirty="0">
              <a:solidFill>
                <a:schemeClr val="bg1"/>
              </a:solidFill>
            </a:endParaRPr>
          </a:p>
          <a:p>
            <a:r>
              <a:rPr lang="es-ES" b="1" dirty="0">
                <a:solidFill>
                  <a:schemeClr val="bg1"/>
                </a:solidFill>
                <a:sym typeface="Symbol"/>
              </a:rPr>
              <a:t></a:t>
            </a:r>
            <a:endParaRPr lang="es-ES" b="1" dirty="0">
              <a:solidFill>
                <a:schemeClr val="bg1"/>
              </a:solidFill>
            </a:endParaRPr>
          </a:p>
          <a:p>
            <a:r>
              <a:rPr lang="es-ES" b="1" dirty="0">
                <a:solidFill>
                  <a:schemeClr val="bg1"/>
                </a:solidFill>
                <a:sym typeface="Symbol"/>
              </a:rPr>
              <a:t></a:t>
            </a:r>
            <a:endParaRPr lang="es-ES" b="1" dirty="0">
              <a:solidFill>
                <a:schemeClr val="bg1"/>
              </a:solidFill>
            </a:endParaRPr>
          </a:p>
          <a:p>
            <a:r>
              <a:rPr lang="es-ES" b="1" dirty="0">
                <a:solidFill>
                  <a:schemeClr val="bg1"/>
                </a:solidFill>
                <a:sym typeface="Symbol"/>
              </a:rPr>
              <a:t></a:t>
            </a:r>
            <a:endParaRPr lang="es-ES" b="1" dirty="0">
              <a:solidFill>
                <a:schemeClr val="bg1"/>
              </a:solidFill>
            </a:endParaRPr>
          </a:p>
          <a:p>
            <a:r>
              <a:rPr lang="es-ES" b="1" dirty="0" smtClean="0">
                <a:solidFill>
                  <a:schemeClr val="bg1"/>
                </a:solidFill>
                <a:sym typeface="Symbol"/>
              </a:rPr>
              <a:t>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116" name="115 Rectángulo"/>
          <p:cNvSpPr/>
          <p:nvPr/>
        </p:nvSpPr>
        <p:spPr>
          <a:xfrm>
            <a:off x="6464300" y="3494088"/>
            <a:ext cx="1401763" cy="2033587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6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6">
                  <a:lumMod val="20000"/>
                  <a:lumOff val="8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31" name="130 Conector recto de flecha"/>
          <p:cNvCxnSpPr/>
          <p:nvPr/>
        </p:nvCxnSpPr>
        <p:spPr>
          <a:xfrm flipV="1">
            <a:off x="6477000" y="3695700"/>
            <a:ext cx="1404000" cy="0"/>
          </a:xfrm>
          <a:prstGeom prst="straightConnector1">
            <a:avLst/>
          </a:prstGeom>
          <a:ln w="38100">
            <a:solidFill>
              <a:srgbClr val="FF505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131 Conector recto de flecha"/>
          <p:cNvCxnSpPr/>
          <p:nvPr/>
        </p:nvCxnSpPr>
        <p:spPr>
          <a:xfrm flipV="1">
            <a:off x="6469062" y="4241800"/>
            <a:ext cx="1404000" cy="0"/>
          </a:xfrm>
          <a:prstGeom prst="straightConnector1">
            <a:avLst/>
          </a:prstGeom>
          <a:ln w="38100">
            <a:solidFill>
              <a:srgbClr val="FF505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132 Conector recto de flecha"/>
          <p:cNvCxnSpPr/>
          <p:nvPr/>
        </p:nvCxnSpPr>
        <p:spPr>
          <a:xfrm flipV="1">
            <a:off x="6469062" y="4784725"/>
            <a:ext cx="1404000" cy="0"/>
          </a:xfrm>
          <a:prstGeom prst="straightConnector1">
            <a:avLst/>
          </a:prstGeom>
          <a:ln w="38100">
            <a:solidFill>
              <a:srgbClr val="FF505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133 Conector recto de flecha"/>
          <p:cNvCxnSpPr/>
          <p:nvPr/>
        </p:nvCxnSpPr>
        <p:spPr>
          <a:xfrm flipV="1">
            <a:off x="6464300" y="5337175"/>
            <a:ext cx="1404000" cy="0"/>
          </a:xfrm>
          <a:prstGeom prst="straightConnector1">
            <a:avLst/>
          </a:prstGeom>
          <a:ln w="38100">
            <a:solidFill>
              <a:srgbClr val="FF505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134 Conector recto de flecha"/>
          <p:cNvCxnSpPr/>
          <p:nvPr/>
        </p:nvCxnSpPr>
        <p:spPr>
          <a:xfrm flipH="1" flipV="1">
            <a:off x="6464300" y="3962400"/>
            <a:ext cx="1404000" cy="0"/>
          </a:xfrm>
          <a:prstGeom prst="straightConnector1">
            <a:avLst/>
          </a:prstGeom>
          <a:ln w="38100">
            <a:solidFill>
              <a:srgbClr val="00206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135 Conector recto de flecha"/>
          <p:cNvCxnSpPr/>
          <p:nvPr/>
        </p:nvCxnSpPr>
        <p:spPr>
          <a:xfrm flipH="1" flipV="1">
            <a:off x="6456362" y="4508500"/>
            <a:ext cx="1404000" cy="0"/>
          </a:xfrm>
          <a:prstGeom prst="straightConnector1">
            <a:avLst/>
          </a:prstGeom>
          <a:ln w="38100">
            <a:solidFill>
              <a:srgbClr val="00206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136 Conector recto de flecha"/>
          <p:cNvCxnSpPr/>
          <p:nvPr/>
        </p:nvCxnSpPr>
        <p:spPr>
          <a:xfrm flipH="1" flipV="1">
            <a:off x="6456362" y="5051425"/>
            <a:ext cx="1404000" cy="0"/>
          </a:xfrm>
          <a:prstGeom prst="straightConnector1">
            <a:avLst/>
          </a:prstGeom>
          <a:ln w="38100">
            <a:solidFill>
              <a:srgbClr val="00206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128 CuadroTexto"/>
          <p:cNvSpPr txBox="1"/>
          <p:nvPr/>
        </p:nvSpPr>
        <p:spPr>
          <a:xfrm>
            <a:off x="7543800" y="3492500"/>
            <a:ext cx="3302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+</a:t>
            </a:r>
          </a:p>
          <a:p>
            <a:r>
              <a:rPr lang="es-ES" dirty="0" smtClean="0"/>
              <a:t>+</a:t>
            </a:r>
          </a:p>
          <a:p>
            <a:r>
              <a:rPr lang="es-ES" dirty="0" smtClean="0"/>
              <a:t>+</a:t>
            </a:r>
          </a:p>
          <a:p>
            <a:r>
              <a:rPr lang="es-ES" dirty="0" smtClean="0"/>
              <a:t>+</a:t>
            </a:r>
          </a:p>
          <a:p>
            <a:r>
              <a:rPr lang="es-ES" dirty="0" smtClean="0"/>
              <a:t>+</a:t>
            </a:r>
          </a:p>
          <a:p>
            <a:r>
              <a:rPr lang="es-ES" dirty="0" smtClean="0"/>
              <a:t>+</a:t>
            </a:r>
          </a:p>
          <a:p>
            <a:r>
              <a:rPr lang="es-ES" dirty="0"/>
              <a:t>+</a:t>
            </a:r>
          </a:p>
        </p:txBody>
      </p:sp>
      <p:sp>
        <p:nvSpPr>
          <p:cNvPr id="130" name="129 CuadroTexto"/>
          <p:cNvSpPr txBox="1"/>
          <p:nvPr/>
        </p:nvSpPr>
        <p:spPr>
          <a:xfrm>
            <a:off x="6470650" y="3487738"/>
            <a:ext cx="3302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  <a:sym typeface="Symbol"/>
              </a:rPr>
              <a:t></a:t>
            </a:r>
          </a:p>
          <a:p>
            <a:r>
              <a:rPr lang="es-ES" b="1" dirty="0">
                <a:solidFill>
                  <a:schemeClr val="bg1"/>
                </a:solidFill>
                <a:sym typeface="Symbol"/>
              </a:rPr>
              <a:t></a:t>
            </a:r>
            <a:endParaRPr lang="es-ES" b="1" dirty="0">
              <a:solidFill>
                <a:schemeClr val="bg1"/>
              </a:solidFill>
            </a:endParaRPr>
          </a:p>
          <a:p>
            <a:r>
              <a:rPr lang="es-ES" b="1" dirty="0">
                <a:solidFill>
                  <a:schemeClr val="bg1"/>
                </a:solidFill>
                <a:sym typeface="Symbol"/>
              </a:rPr>
              <a:t></a:t>
            </a:r>
            <a:endParaRPr lang="es-ES" b="1" dirty="0">
              <a:solidFill>
                <a:schemeClr val="bg1"/>
              </a:solidFill>
            </a:endParaRPr>
          </a:p>
          <a:p>
            <a:r>
              <a:rPr lang="es-ES" b="1" dirty="0">
                <a:solidFill>
                  <a:schemeClr val="bg1"/>
                </a:solidFill>
                <a:sym typeface="Symbol"/>
              </a:rPr>
              <a:t></a:t>
            </a:r>
            <a:endParaRPr lang="es-ES" b="1" dirty="0">
              <a:solidFill>
                <a:schemeClr val="bg1"/>
              </a:solidFill>
            </a:endParaRPr>
          </a:p>
          <a:p>
            <a:r>
              <a:rPr lang="es-ES" b="1" dirty="0">
                <a:solidFill>
                  <a:schemeClr val="bg1"/>
                </a:solidFill>
                <a:sym typeface="Symbol"/>
              </a:rPr>
              <a:t></a:t>
            </a:r>
            <a:endParaRPr lang="es-ES" b="1" dirty="0">
              <a:solidFill>
                <a:schemeClr val="bg1"/>
              </a:solidFill>
            </a:endParaRPr>
          </a:p>
          <a:p>
            <a:r>
              <a:rPr lang="es-ES" b="1" dirty="0">
                <a:solidFill>
                  <a:schemeClr val="bg1"/>
                </a:solidFill>
                <a:sym typeface="Symbol"/>
              </a:rPr>
              <a:t></a:t>
            </a:r>
            <a:endParaRPr lang="es-ES" b="1" dirty="0">
              <a:solidFill>
                <a:schemeClr val="bg1"/>
              </a:solidFill>
            </a:endParaRPr>
          </a:p>
          <a:p>
            <a:r>
              <a:rPr lang="es-ES" b="1" dirty="0" smtClean="0">
                <a:solidFill>
                  <a:schemeClr val="bg1"/>
                </a:solidFill>
                <a:sym typeface="Symbol"/>
              </a:rPr>
              <a:t></a:t>
            </a:r>
            <a:endParaRPr lang="es-ES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138 CuadroTexto"/>
              <p:cNvSpPr txBox="1"/>
              <p:nvPr/>
            </p:nvSpPr>
            <p:spPr>
              <a:xfrm>
                <a:off x="6926263" y="3317240"/>
                <a:ext cx="607795" cy="3684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s-ES" sz="16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sz="1600" b="0" i="1" smtClean="0">
                                  <a:latin typeface="Cambria Math"/>
                                </a:rPr>
                                <m:t>𝐸</m:t>
                              </m:r>
                            </m:e>
                          </m:acc>
                        </m:e>
                        <m:sub>
                          <m:r>
                            <a:rPr lang="es-ES" sz="1600" b="0" i="1" smtClean="0">
                              <a:latin typeface="Cambria Math"/>
                            </a:rPr>
                            <m:t>𝑒𝑥𝑡</m:t>
                          </m:r>
                        </m:sub>
                      </m:sSub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139" name="138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6263" y="3317240"/>
                <a:ext cx="607795" cy="368499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0" name="139 CuadroTexto"/>
              <p:cNvSpPr txBox="1"/>
              <p:nvPr/>
            </p:nvSpPr>
            <p:spPr>
              <a:xfrm>
                <a:off x="6989763" y="3609340"/>
                <a:ext cx="588559" cy="3684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s-ES" sz="16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sz="1600" b="0" i="1" smtClean="0">
                                  <a:latin typeface="Cambria Math"/>
                                </a:rPr>
                                <m:t>𝐸</m:t>
                              </m:r>
                            </m:e>
                          </m:acc>
                        </m:e>
                        <m:sub>
                          <m:r>
                            <a:rPr lang="es-ES" sz="1600" b="0" i="1" smtClean="0">
                              <a:latin typeface="Cambria Math"/>
                            </a:rPr>
                            <m:t>𝑖𝑛𝑡</m:t>
                          </m:r>
                        </m:sub>
                      </m:sSub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140" name="139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9763" y="3609340"/>
                <a:ext cx="588559" cy="368499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140 CuadroTexto"/>
              <p:cNvSpPr txBox="1"/>
              <p:nvPr/>
            </p:nvSpPr>
            <p:spPr>
              <a:xfrm>
                <a:off x="5619750" y="5590540"/>
                <a:ext cx="323909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𝐸𝑛</m:t>
                      </m:r>
                      <m:r>
                        <a:rPr lang="es-ES" b="0" i="1" smtClean="0">
                          <a:latin typeface="Cambria Math"/>
                        </a:rPr>
                        <m:t> </m:t>
                      </m:r>
                      <m:r>
                        <a:rPr lang="es-ES" b="0" i="1" smtClean="0">
                          <a:latin typeface="Cambria Math"/>
                        </a:rPr>
                        <m:t>𝑚𝑎𝑡𝑒𝑟𝑖𝑎𝑙𝑒𝑠</m:t>
                      </m:r>
                      <m:r>
                        <a:rPr lang="es-ES" b="0" i="1" smtClean="0">
                          <a:latin typeface="Cambria Math"/>
                        </a:rPr>
                        <m:t> </m:t>
                      </m:r>
                      <m:r>
                        <a:rPr lang="es-ES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𝒄𝒐𝒏𝒅𝒖𝒄𝒕𝒐𝒓𝒆𝒔</m:t>
                      </m:r>
                      <m:r>
                        <a:rPr lang="es-ES" b="0" i="1" smtClean="0">
                          <a:latin typeface="Cambria Math"/>
                        </a:rPr>
                        <m:t>: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41" name="140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9750" y="5590540"/>
                <a:ext cx="3239092" cy="369332"/>
              </a:xfrm>
              <a:prstGeom prst="rect">
                <a:avLst/>
              </a:prstGeom>
              <a:blipFill rotWithShape="1">
                <a:blip r:embed="rId10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2" name="141 CuadroTexto"/>
              <p:cNvSpPr txBox="1"/>
              <p:nvPr/>
            </p:nvSpPr>
            <p:spPr>
              <a:xfrm>
                <a:off x="6089650" y="5958840"/>
                <a:ext cx="2207207" cy="4029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𝐸</m:t>
                          </m:r>
                        </m:e>
                      </m:acc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𝐸</m:t>
                              </m:r>
                            </m:e>
                          </m:acc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𝑒𝑥𝑡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𝐸</m:t>
                              </m:r>
                            </m:e>
                          </m:acc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𝑖𝑛𝑡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42" name="141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9650" y="5958840"/>
                <a:ext cx="2207207" cy="402931"/>
              </a:xfrm>
              <a:prstGeom prst="rect">
                <a:avLst/>
              </a:prstGeom>
              <a:blipFill rotWithShape="1">
                <a:blip r:embed="rId11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38455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3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El potencial eléctrico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14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XVI. ELECTRICIDAD Y CORRIENTE ELÉCTRICA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355600" y="825500"/>
            <a:ext cx="5880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3.1. </a:t>
            </a:r>
            <a:r>
              <a:rPr lang="es-ES" b="1" dirty="0" smtClean="0">
                <a:solidFill>
                  <a:srgbClr val="00B050"/>
                </a:solidFill>
              </a:rPr>
              <a:t>Energía potencial de un sistema de dos cargas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381000" y="1244600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/>
            <a:r>
              <a:rPr lang="es-ES" dirty="0" smtClean="0">
                <a:sym typeface="Wingdings"/>
              </a:rPr>
              <a:t>	La fuerza electrostática entre dos cargas es también una fuerza conservativa, de modo que puede definirse una energía potencial eléctrica: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4 CuadroTexto"/>
              <p:cNvSpPr txBox="1"/>
              <p:nvPr/>
            </p:nvSpPr>
            <p:spPr>
              <a:xfrm>
                <a:off x="3816350" y="1971040"/>
                <a:ext cx="1285737" cy="6319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𝑃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</a:rPr>
                        <m:t>𝑘</m:t>
                      </m:r>
                      <m:f>
                        <m:f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0" i="1" smtClean="0">
                              <a:latin typeface="Cambria Math"/>
                            </a:rPr>
                            <m:t>𝑞𝑞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′</m:t>
                          </m:r>
                        </m:num>
                        <m:den>
                          <m:r>
                            <a:rPr lang="es-ES" b="0" i="1" smtClean="0">
                              <a:latin typeface="Cambria Math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5" name="4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6350" y="1971040"/>
                <a:ext cx="1285737" cy="631968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7 Grupo"/>
          <p:cNvGrpSpPr/>
          <p:nvPr/>
        </p:nvGrpSpPr>
        <p:grpSpPr>
          <a:xfrm>
            <a:off x="702243" y="2919248"/>
            <a:ext cx="540000" cy="540000"/>
            <a:chOff x="700348" y="4702555"/>
            <a:chExt cx="540000" cy="540000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0348" y="4702555"/>
              <a:ext cx="540000" cy="54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10 Más"/>
            <p:cNvSpPr/>
            <p:nvPr/>
          </p:nvSpPr>
          <p:spPr>
            <a:xfrm>
              <a:off x="832515" y="4831310"/>
              <a:ext cx="288000" cy="286603"/>
            </a:xfrm>
            <a:prstGeom prst="mathPlus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12" name="11 Grupo"/>
          <p:cNvGrpSpPr/>
          <p:nvPr/>
        </p:nvGrpSpPr>
        <p:grpSpPr>
          <a:xfrm>
            <a:off x="2628851" y="2921523"/>
            <a:ext cx="540000" cy="540000"/>
            <a:chOff x="700348" y="4702555"/>
            <a:chExt cx="540000" cy="540000"/>
          </a:xfrm>
        </p:grpSpPr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0348" y="4702555"/>
              <a:ext cx="540000" cy="54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" name="13 Más"/>
            <p:cNvSpPr/>
            <p:nvPr/>
          </p:nvSpPr>
          <p:spPr>
            <a:xfrm>
              <a:off x="832515" y="4831310"/>
              <a:ext cx="288000" cy="286603"/>
            </a:xfrm>
            <a:prstGeom prst="mathPlus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14 CuadroTexto"/>
              <p:cNvSpPr txBox="1"/>
              <p:nvPr/>
            </p:nvSpPr>
            <p:spPr>
              <a:xfrm>
                <a:off x="787365" y="2610589"/>
                <a:ext cx="34797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1600" b="0" i="1" smtClean="0">
                          <a:latin typeface="Cambria Math"/>
                        </a:rPr>
                        <m:t>𝑞</m:t>
                      </m:r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15" name="14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365" y="2610589"/>
                <a:ext cx="347979" cy="338554"/>
              </a:xfrm>
              <a:prstGeom prst="rect">
                <a:avLst/>
              </a:prstGeom>
              <a:blipFill rotWithShape="1">
                <a:blip r:embed="rId5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15 CuadroTexto"/>
              <p:cNvSpPr txBox="1"/>
              <p:nvPr/>
            </p:nvSpPr>
            <p:spPr>
              <a:xfrm>
                <a:off x="2713974" y="2626511"/>
                <a:ext cx="39466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1600" b="0" i="1" smtClean="0">
                          <a:latin typeface="Cambria Math"/>
                        </a:rPr>
                        <m:t>𝑞</m:t>
                      </m:r>
                      <m:r>
                        <a:rPr lang="es-ES" sz="1600" b="0" i="1" smtClean="0">
                          <a:latin typeface="Cambria Math"/>
                        </a:rPr>
                        <m:t>′</m:t>
                      </m:r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16" name="15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3974" y="2626511"/>
                <a:ext cx="394660" cy="338554"/>
              </a:xfrm>
              <a:prstGeom prst="rect">
                <a:avLst/>
              </a:prstGeom>
              <a:blipFill rotWithShape="1">
                <a:blip r:embed="rId6"/>
                <a:stretch>
                  <a:fillRect b="-1454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16 Conector recto de flecha"/>
          <p:cNvCxnSpPr/>
          <p:nvPr/>
        </p:nvCxnSpPr>
        <p:spPr>
          <a:xfrm>
            <a:off x="3127232" y="3184478"/>
            <a:ext cx="1078174" cy="0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19 Conector recto de flecha"/>
          <p:cNvCxnSpPr/>
          <p:nvPr/>
        </p:nvCxnSpPr>
        <p:spPr>
          <a:xfrm flipH="1">
            <a:off x="1587310" y="3200401"/>
            <a:ext cx="1078174" cy="0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20 Conector recto de flecha"/>
          <p:cNvCxnSpPr/>
          <p:nvPr/>
        </p:nvCxnSpPr>
        <p:spPr>
          <a:xfrm flipH="1">
            <a:off x="1958074" y="3202676"/>
            <a:ext cx="720000" cy="0"/>
          </a:xfrm>
          <a:prstGeom prst="straightConnector1">
            <a:avLst/>
          </a:prstGeom>
          <a:ln w="3810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21 CuadroTexto"/>
              <p:cNvSpPr txBox="1"/>
              <p:nvPr/>
            </p:nvSpPr>
            <p:spPr>
              <a:xfrm>
                <a:off x="3380438" y="2760715"/>
                <a:ext cx="630750" cy="3684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s-ES" sz="16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sz="1600" b="0" i="1" smtClean="0">
                                  <a:latin typeface="Cambria Math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s-ES" sz="1600" b="0" i="1" smtClean="0">
                              <a:latin typeface="Cambria Math"/>
                            </a:rPr>
                            <m:t>𝑒𝑙</m:t>
                          </m:r>
                          <m:r>
                            <a:rPr lang="es-ES" sz="1600" b="0" i="1" smtClean="0">
                              <a:latin typeface="Cambria Math"/>
                            </a:rPr>
                            <m:t>é</m:t>
                          </m:r>
                          <m:r>
                            <a:rPr lang="es-ES" sz="1600" b="0" i="1" smtClean="0">
                              <a:latin typeface="Cambria Math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22" name="21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0438" y="2760715"/>
                <a:ext cx="630750" cy="368499"/>
              </a:xfrm>
              <a:prstGeom prst="rect">
                <a:avLst/>
              </a:prstGeom>
              <a:blipFill rotWithShape="1">
                <a:blip r:embed="rId7"/>
                <a:stretch>
                  <a:fillRect t="-13333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22 CuadroTexto"/>
              <p:cNvSpPr txBox="1"/>
              <p:nvPr/>
            </p:nvSpPr>
            <p:spPr>
              <a:xfrm>
                <a:off x="1485674" y="2749343"/>
                <a:ext cx="581954" cy="3684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s-ES" sz="16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sz="1600" b="0" i="1" smtClean="0">
                                  <a:latin typeface="Cambria Math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s-ES" sz="1600" b="0" i="1" smtClean="0">
                              <a:latin typeface="Cambria Math"/>
                            </a:rPr>
                            <m:t>𝑒𝑥𝑡</m:t>
                          </m:r>
                        </m:sub>
                      </m:sSub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23" name="22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5674" y="2749343"/>
                <a:ext cx="581954" cy="368499"/>
              </a:xfrm>
              <a:prstGeom prst="rect">
                <a:avLst/>
              </a:prstGeom>
              <a:blipFill rotWithShape="1">
                <a:blip r:embed="rId8"/>
                <a:stretch>
                  <a:fillRect t="-13333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23 CuadroTexto"/>
              <p:cNvSpPr txBox="1"/>
              <p:nvPr/>
            </p:nvSpPr>
            <p:spPr>
              <a:xfrm>
                <a:off x="2140767" y="3186070"/>
                <a:ext cx="45525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1600" i="1" smtClean="0">
                          <a:latin typeface="Cambria Math"/>
                          <a:ea typeface="Cambria Math"/>
                        </a:rPr>
                        <m:t>∆</m:t>
                      </m:r>
                      <m:acc>
                        <m:accPr>
                          <m:chr m:val="⃗"/>
                          <m:ctrlPr>
                            <a:rPr lang="es-ES" sz="16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s-ES" sz="1600" b="0" i="1" smtClean="0">
                              <a:latin typeface="Cambria Math"/>
                              <a:ea typeface="Cambria Math"/>
                            </a:rPr>
                            <m:t>𝑟</m:t>
                          </m:r>
                        </m:e>
                      </m:acc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24" name="23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0767" y="3186070"/>
                <a:ext cx="455253" cy="338554"/>
              </a:xfrm>
              <a:prstGeom prst="rect">
                <a:avLst/>
              </a:prstGeom>
              <a:blipFill rotWithShape="1">
                <a:blip r:embed="rId9"/>
                <a:stretch>
                  <a:fillRect t="-12727" r="-40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24 Grupo"/>
          <p:cNvGrpSpPr/>
          <p:nvPr/>
        </p:nvGrpSpPr>
        <p:grpSpPr>
          <a:xfrm>
            <a:off x="690870" y="3973916"/>
            <a:ext cx="540000" cy="540000"/>
            <a:chOff x="700348" y="4702555"/>
            <a:chExt cx="540000" cy="540000"/>
          </a:xfrm>
        </p:grpSpPr>
        <p:pic>
          <p:nvPicPr>
            <p:cNvPr id="26" name="Picture 2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0348" y="4702555"/>
              <a:ext cx="540000" cy="54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7" name="26 Más"/>
            <p:cNvSpPr/>
            <p:nvPr/>
          </p:nvSpPr>
          <p:spPr>
            <a:xfrm>
              <a:off x="832515" y="4831310"/>
              <a:ext cx="288000" cy="286603"/>
            </a:xfrm>
            <a:prstGeom prst="mathPlus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28" name="27 Grupo"/>
          <p:cNvGrpSpPr/>
          <p:nvPr/>
        </p:nvGrpSpPr>
        <p:grpSpPr>
          <a:xfrm>
            <a:off x="2617478" y="3976191"/>
            <a:ext cx="540000" cy="540000"/>
            <a:chOff x="700348" y="4702555"/>
            <a:chExt cx="540000" cy="540000"/>
          </a:xfrm>
        </p:grpSpPr>
        <p:pic>
          <p:nvPicPr>
            <p:cNvPr id="29" name="Picture 2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0348" y="4702555"/>
              <a:ext cx="540000" cy="54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0" name="29 Más"/>
            <p:cNvSpPr/>
            <p:nvPr/>
          </p:nvSpPr>
          <p:spPr>
            <a:xfrm>
              <a:off x="832515" y="4831310"/>
              <a:ext cx="288000" cy="286603"/>
            </a:xfrm>
            <a:prstGeom prst="mathPlus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30 CuadroTexto"/>
              <p:cNvSpPr txBox="1"/>
              <p:nvPr/>
            </p:nvSpPr>
            <p:spPr>
              <a:xfrm>
                <a:off x="775992" y="3665257"/>
                <a:ext cx="34797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1600" b="0" i="1" smtClean="0">
                          <a:latin typeface="Cambria Math"/>
                        </a:rPr>
                        <m:t>𝑞</m:t>
                      </m:r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31" name="30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992" y="3665257"/>
                <a:ext cx="347979" cy="338554"/>
              </a:xfrm>
              <a:prstGeom prst="rect">
                <a:avLst/>
              </a:prstGeom>
              <a:blipFill rotWithShape="1">
                <a:blip r:embed="rId10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31 CuadroTexto"/>
              <p:cNvSpPr txBox="1"/>
              <p:nvPr/>
            </p:nvSpPr>
            <p:spPr>
              <a:xfrm>
                <a:off x="2702601" y="3681179"/>
                <a:ext cx="39466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1600" b="0" i="1" smtClean="0">
                          <a:latin typeface="Cambria Math"/>
                        </a:rPr>
                        <m:t>𝑞</m:t>
                      </m:r>
                      <m:r>
                        <a:rPr lang="es-ES" sz="1600" b="0" i="1" smtClean="0">
                          <a:latin typeface="Cambria Math"/>
                        </a:rPr>
                        <m:t>′</m:t>
                      </m:r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32" name="31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2601" y="3681179"/>
                <a:ext cx="394660" cy="338554"/>
              </a:xfrm>
              <a:prstGeom prst="rect">
                <a:avLst/>
              </a:prstGeom>
              <a:blipFill rotWithShape="1">
                <a:blip r:embed="rId11"/>
                <a:stretch>
                  <a:fillRect b="-1454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32 Conector recto de flecha"/>
          <p:cNvCxnSpPr/>
          <p:nvPr/>
        </p:nvCxnSpPr>
        <p:spPr>
          <a:xfrm>
            <a:off x="3115859" y="4239146"/>
            <a:ext cx="1078174" cy="0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33 Conector recto de flecha"/>
          <p:cNvCxnSpPr/>
          <p:nvPr/>
        </p:nvCxnSpPr>
        <p:spPr>
          <a:xfrm>
            <a:off x="3120409" y="4230049"/>
            <a:ext cx="720000" cy="0"/>
          </a:xfrm>
          <a:prstGeom prst="straightConnector1">
            <a:avLst/>
          </a:prstGeom>
          <a:ln w="3810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34 CuadroTexto"/>
              <p:cNvSpPr txBox="1"/>
              <p:nvPr/>
            </p:nvSpPr>
            <p:spPr>
              <a:xfrm>
                <a:off x="3614725" y="3815383"/>
                <a:ext cx="638765" cy="3684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s-ES" sz="16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sz="1600" b="0" i="1" smtClean="0">
                                  <a:latin typeface="Cambria Math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s-ES" sz="1600" b="0" i="1" smtClean="0">
                              <a:latin typeface="Cambria Math"/>
                            </a:rPr>
                            <m:t>𝑒𝑙𝑒𝑐</m:t>
                          </m:r>
                        </m:sub>
                      </m:sSub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35" name="34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4725" y="3815383"/>
                <a:ext cx="638765" cy="368499"/>
              </a:xfrm>
              <a:prstGeom prst="rect">
                <a:avLst/>
              </a:prstGeom>
              <a:blipFill rotWithShape="1">
                <a:blip r:embed="rId12"/>
                <a:stretch>
                  <a:fillRect t="-13333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35 CuadroTexto"/>
              <p:cNvSpPr txBox="1"/>
              <p:nvPr/>
            </p:nvSpPr>
            <p:spPr>
              <a:xfrm>
                <a:off x="3139329" y="4295329"/>
                <a:ext cx="45525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1600" i="1" smtClean="0">
                          <a:latin typeface="Cambria Math"/>
                          <a:ea typeface="Cambria Math"/>
                        </a:rPr>
                        <m:t>∆</m:t>
                      </m:r>
                      <m:acc>
                        <m:accPr>
                          <m:chr m:val="⃗"/>
                          <m:ctrlPr>
                            <a:rPr lang="es-ES" sz="16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s-ES" sz="1600" b="0" i="1" smtClean="0">
                              <a:latin typeface="Cambria Math"/>
                              <a:ea typeface="Cambria Math"/>
                            </a:rPr>
                            <m:t>𝑟</m:t>
                          </m:r>
                        </m:e>
                      </m:acc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36" name="35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9329" y="4295329"/>
                <a:ext cx="455253" cy="338554"/>
              </a:xfrm>
              <a:prstGeom prst="rect">
                <a:avLst/>
              </a:prstGeom>
              <a:blipFill rotWithShape="1">
                <a:blip r:embed="rId13"/>
                <a:stretch>
                  <a:fillRect t="-12727" r="-3866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36 CuadroTexto"/>
          <p:cNvSpPr txBox="1"/>
          <p:nvPr/>
        </p:nvSpPr>
        <p:spPr>
          <a:xfrm>
            <a:off x="4492010" y="2884226"/>
            <a:ext cx="41079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latin typeface="Arial" pitchFamily="34" charset="0"/>
                <a:cs typeface="Arial" pitchFamily="34" charset="0"/>
              </a:rPr>
              <a:t>Realizamos trabajo contra el campo (aumentamos su energía potencial)</a:t>
            </a:r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37 CuadroTexto"/>
          <p:cNvSpPr txBox="1"/>
          <p:nvPr/>
        </p:nvSpPr>
        <p:spPr>
          <a:xfrm>
            <a:off x="4562523" y="3884303"/>
            <a:ext cx="41079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latin typeface="Arial" pitchFamily="34" charset="0"/>
                <a:cs typeface="Arial" pitchFamily="34" charset="0"/>
              </a:rPr>
              <a:t>El campo realiza trabajo (disminuye su energía potencial)</a:t>
            </a:r>
            <a:endParaRPr lang="es-ES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9" name="38 Grupo"/>
          <p:cNvGrpSpPr/>
          <p:nvPr/>
        </p:nvGrpSpPr>
        <p:grpSpPr>
          <a:xfrm>
            <a:off x="2626577" y="4909546"/>
            <a:ext cx="540000" cy="540000"/>
            <a:chOff x="3348013" y="4634316"/>
            <a:chExt cx="540000" cy="540000"/>
          </a:xfrm>
        </p:grpSpPr>
        <p:pic>
          <p:nvPicPr>
            <p:cNvPr id="40" name="Picture 3"/>
            <p:cNvPicPr>
              <a:picLocks noChangeAspect="1" noChangeArrowheads="1"/>
            </p:cNvPicPr>
            <p:nvPr/>
          </p:nvPicPr>
          <p:blipFill>
            <a:blip r:embed="rId1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8013" y="4634316"/>
              <a:ext cx="540000" cy="54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1" name="40 Menos"/>
            <p:cNvSpPr/>
            <p:nvPr/>
          </p:nvSpPr>
          <p:spPr>
            <a:xfrm>
              <a:off x="3480180" y="4763070"/>
              <a:ext cx="288000" cy="288000"/>
            </a:xfrm>
            <a:prstGeom prst="mathMinus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42" name="41 Grupo"/>
          <p:cNvGrpSpPr/>
          <p:nvPr/>
        </p:nvGrpSpPr>
        <p:grpSpPr>
          <a:xfrm>
            <a:off x="704518" y="4911820"/>
            <a:ext cx="540000" cy="540000"/>
            <a:chOff x="700348" y="4702555"/>
            <a:chExt cx="540000" cy="540000"/>
          </a:xfrm>
        </p:grpSpPr>
        <p:pic>
          <p:nvPicPr>
            <p:cNvPr id="43" name="Picture 2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0348" y="4702555"/>
              <a:ext cx="540000" cy="54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4" name="43 Más"/>
            <p:cNvSpPr/>
            <p:nvPr/>
          </p:nvSpPr>
          <p:spPr>
            <a:xfrm>
              <a:off x="832515" y="4831310"/>
              <a:ext cx="288000" cy="286603"/>
            </a:xfrm>
            <a:prstGeom prst="mathPlus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44 CuadroTexto"/>
              <p:cNvSpPr txBox="1"/>
              <p:nvPr/>
            </p:nvSpPr>
            <p:spPr>
              <a:xfrm>
                <a:off x="789640" y="4501561"/>
                <a:ext cx="34797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1600" b="0" i="1" smtClean="0">
                          <a:latin typeface="Cambria Math"/>
                        </a:rPr>
                        <m:t>𝑞</m:t>
                      </m:r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45" name="44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40" y="4501561"/>
                <a:ext cx="347979" cy="338554"/>
              </a:xfrm>
              <a:prstGeom prst="rect">
                <a:avLst/>
              </a:prstGeom>
              <a:blipFill rotWithShape="1">
                <a:blip r:embed="rId15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45 CuadroTexto"/>
              <p:cNvSpPr txBox="1"/>
              <p:nvPr/>
            </p:nvSpPr>
            <p:spPr>
              <a:xfrm>
                <a:off x="2716249" y="4619083"/>
                <a:ext cx="39466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1600" b="0" i="1" smtClean="0">
                          <a:latin typeface="Cambria Math"/>
                        </a:rPr>
                        <m:t>𝑞</m:t>
                      </m:r>
                      <m:r>
                        <a:rPr lang="es-ES" sz="1600" b="0" i="1" smtClean="0">
                          <a:latin typeface="Cambria Math"/>
                        </a:rPr>
                        <m:t>′</m:t>
                      </m:r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46" name="45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6249" y="4619083"/>
                <a:ext cx="394660" cy="338554"/>
              </a:xfrm>
              <a:prstGeom prst="rect">
                <a:avLst/>
              </a:prstGeom>
              <a:blipFill rotWithShape="1">
                <a:blip r:embed="rId16"/>
                <a:stretch>
                  <a:fillRect b="-1454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46 Conector recto de flecha"/>
          <p:cNvCxnSpPr/>
          <p:nvPr/>
        </p:nvCxnSpPr>
        <p:spPr>
          <a:xfrm flipH="1">
            <a:off x="1589585" y="5192973"/>
            <a:ext cx="1078174" cy="0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47 Conector recto de flecha"/>
          <p:cNvCxnSpPr/>
          <p:nvPr/>
        </p:nvCxnSpPr>
        <p:spPr>
          <a:xfrm flipH="1">
            <a:off x="1947980" y="5190486"/>
            <a:ext cx="720000" cy="0"/>
          </a:xfrm>
          <a:prstGeom prst="straightConnector1">
            <a:avLst/>
          </a:prstGeom>
          <a:ln w="3810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48 CuadroTexto"/>
              <p:cNvSpPr txBox="1"/>
              <p:nvPr/>
            </p:nvSpPr>
            <p:spPr>
              <a:xfrm>
                <a:off x="1487949" y="4741915"/>
                <a:ext cx="630749" cy="3684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s-ES" sz="16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sz="1600" b="0" i="1" smtClean="0">
                                  <a:latin typeface="Cambria Math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s-ES" sz="1600" b="0" i="1" smtClean="0">
                              <a:latin typeface="Cambria Math"/>
                            </a:rPr>
                            <m:t>𝑒𝑙</m:t>
                          </m:r>
                          <m:r>
                            <a:rPr lang="es-ES" sz="1600" b="0" i="1" smtClean="0">
                              <a:latin typeface="Cambria Math"/>
                            </a:rPr>
                            <m:t>é</m:t>
                          </m:r>
                          <m:r>
                            <a:rPr lang="es-ES" sz="1600" b="0" i="1" smtClean="0">
                              <a:latin typeface="Cambria Math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49" name="48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7949" y="4741915"/>
                <a:ext cx="630749" cy="368499"/>
              </a:xfrm>
              <a:prstGeom prst="rect">
                <a:avLst/>
              </a:prstGeom>
              <a:blipFill rotWithShape="1">
                <a:blip r:embed="rId17"/>
                <a:stretch>
                  <a:fillRect t="-13333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49 CuadroTexto"/>
              <p:cNvSpPr txBox="1"/>
              <p:nvPr/>
            </p:nvSpPr>
            <p:spPr>
              <a:xfrm>
                <a:off x="2143042" y="5178642"/>
                <a:ext cx="45525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1600" i="1" smtClean="0">
                          <a:latin typeface="Cambria Math"/>
                          <a:ea typeface="Cambria Math"/>
                        </a:rPr>
                        <m:t>∆</m:t>
                      </m:r>
                      <m:acc>
                        <m:accPr>
                          <m:chr m:val="⃗"/>
                          <m:ctrlPr>
                            <a:rPr lang="es-ES" sz="16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s-ES" sz="1600" b="0" i="1" smtClean="0">
                              <a:latin typeface="Cambria Math"/>
                              <a:ea typeface="Cambria Math"/>
                            </a:rPr>
                            <m:t>𝑟</m:t>
                          </m:r>
                        </m:e>
                      </m:acc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50" name="49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3042" y="5178642"/>
                <a:ext cx="455253" cy="338554"/>
              </a:xfrm>
              <a:prstGeom prst="rect">
                <a:avLst/>
              </a:prstGeom>
              <a:blipFill rotWithShape="1">
                <a:blip r:embed="rId18"/>
                <a:stretch>
                  <a:fillRect t="-12727" r="-40541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1" name="50 Grupo"/>
          <p:cNvGrpSpPr/>
          <p:nvPr/>
        </p:nvGrpSpPr>
        <p:grpSpPr>
          <a:xfrm>
            <a:off x="691817" y="5873419"/>
            <a:ext cx="540000" cy="540000"/>
            <a:chOff x="700348" y="4702555"/>
            <a:chExt cx="540000" cy="540000"/>
          </a:xfrm>
        </p:grpSpPr>
        <p:pic>
          <p:nvPicPr>
            <p:cNvPr id="52" name="Picture 2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0348" y="4702555"/>
              <a:ext cx="540000" cy="54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3" name="52 Más"/>
            <p:cNvSpPr/>
            <p:nvPr/>
          </p:nvSpPr>
          <p:spPr>
            <a:xfrm>
              <a:off x="832515" y="4831310"/>
              <a:ext cx="288000" cy="286603"/>
            </a:xfrm>
            <a:prstGeom prst="mathPlus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53 CuadroTexto"/>
              <p:cNvSpPr txBox="1"/>
              <p:nvPr/>
            </p:nvSpPr>
            <p:spPr>
              <a:xfrm>
                <a:off x="776939" y="5564760"/>
                <a:ext cx="34797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1600" b="0" i="1" smtClean="0">
                          <a:latin typeface="Cambria Math"/>
                        </a:rPr>
                        <m:t>𝑞</m:t>
                      </m:r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54" name="53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939" y="5564760"/>
                <a:ext cx="347979" cy="338554"/>
              </a:xfrm>
              <a:prstGeom prst="rect">
                <a:avLst/>
              </a:prstGeom>
              <a:blipFill rotWithShape="1">
                <a:blip r:embed="rId19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54 CuadroTexto"/>
              <p:cNvSpPr txBox="1"/>
              <p:nvPr/>
            </p:nvSpPr>
            <p:spPr>
              <a:xfrm>
                <a:off x="2703548" y="5580682"/>
                <a:ext cx="39466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1600" b="0" i="1" smtClean="0">
                          <a:latin typeface="Cambria Math"/>
                        </a:rPr>
                        <m:t>𝑞</m:t>
                      </m:r>
                      <m:r>
                        <a:rPr lang="es-ES" sz="1600" b="0" i="1" smtClean="0">
                          <a:latin typeface="Cambria Math"/>
                        </a:rPr>
                        <m:t>′</m:t>
                      </m:r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55" name="54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3548" y="5580682"/>
                <a:ext cx="394660" cy="338554"/>
              </a:xfrm>
              <a:prstGeom prst="rect">
                <a:avLst/>
              </a:prstGeom>
              <a:blipFill rotWithShape="1">
                <a:blip r:embed="rId20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6" name="55 Conector recto de flecha"/>
          <p:cNvCxnSpPr/>
          <p:nvPr/>
        </p:nvCxnSpPr>
        <p:spPr>
          <a:xfrm>
            <a:off x="3116806" y="6138649"/>
            <a:ext cx="1078174" cy="0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56 Conector recto de flecha"/>
          <p:cNvCxnSpPr/>
          <p:nvPr/>
        </p:nvCxnSpPr>
        <p:spPr>
          <a:xfrm flipH="1">
            <a:off x="1576884" y="6154572"/>
            <a:ext cx="1078174" cy="0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57 Conector recto de flecha"/>
          <p:cNvCxnSpPr/>
          <p:nvPr/>
        </p:nvCxnSpPr>
        <p:spPr>
          <a:xfrm>
            <a:off x="3135003" y="6129551"/>
            <a:ext cx="720000" cy="0"/>
          </a:xfrm>
          <a:prstGeom prst="straightConnector1">
            <a:avLst/>
          </a:prstGeom>
          <a:ln w="3810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58 CuadroTexto"/>
              <p:cNvSpPr txBox="1"/>
              <p:nvPr/>
            </p:nvSpPr>
            <p:spPr>
              <a:xfrm>
                <a:off x="3683911" y="5701238"/>
                <a:ext cx="581954" cy="3684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s-ES" sz="16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sz="1600" b="0" i="1" smtClean="0">
                                  <a:latin typeface="Cambria Math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s-ES" sz="1600" b="0" i="1" smtClean="0">
                              <a:latin typeface="Cambria Math"/>
                            </a:rPr>
                            <m:t>𝑒𝑥𝑡</m:t>
                          </m:r>
                        </m:sub>
                      </m:sSub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59" name="58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3911" y="5701238"/>
                <a:ext cx="581954" cy="368499"/>
              </a:xfrm>
              <a:prstGeom prst="rect">
                <a:avLst/>
              </a:prstGeom>
              <a:blipFill rotWithShape="1">
                <a:blip r:embed="rId21"/>
                <a:stretch>
                  <a:fillRect t="-1311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59 CuadroTexto"/>
              <p:cNvSpPr txBox="1"/>
              <p:nvPr/>
            </p:nvSpPr>
            <p:spPr>
              <a:xfrm>
                <a:off x="1475248" y="5703514"/>
                <a:ext cx="630750" cy="3684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s-ES" sz="16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sz="1600" b="0" i="1" smtClean="0">
                                  <a:latin typeface="Cambria Math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s-ES" sz="1600" b="0" i="1" smtClean="0">
                              <a:latin typeface="Cambria Math"/>
                            </a:rPr>
                            <m:t>𝑒𝑙</m:t>
                          </m:r>
                          <m:r>
                            <a:rPr lang="es-ES" sz="1600" b="0" i="1" smtClean="0">
                              <a:latin typeface="Cambria Math"/>
                            </a:rPr>
                            <m:t>é</m:t>
                          </m:r>
                          <m:r>
                            <a:rPr lang="es-ES" sz="1600" b="0" i="1" smtClean="0">
                              <a:latin typeface="Cambria Math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60" name="59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5248" y="5703514"/>
                <a:ext cx="630750" cy="368499"/>
              </a:xfrm>
              <a:prstGeom prst="rect">
                <a:avLst/>
              </a:prstGeom>
              <a:blipFill rotWithShape="1">
                <a:blip r:embed="rId22"/>
                <a:stretch>
                  <a:fillRect t="-13333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60 CuadroTexto"/>
              <p:cNvSpPr txBox="1"/>
              <p:nvPr/>
            </p:nvSpPr>
            <p:spPr>
              <a:xfrm>
                <a:off x="3181219" y="6126593"/>
                <a:ext cx="45525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1600" i="1" smtClean="0">
                          <a:latin typeface="Cambria Math"/>
                          <a:ea typeface="Cambria Math"/>
                        </a:rPr>
                        <m:t>∆</m:t>
                      </m:r>
                      <m:acc>
                        <m:accPr>
                          <m:chr m:val="⃗"/>
                          <m:ctrlPr>
                            <a:rPr lang="es-ES" sz="16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s-ES" sz="1600" b="0" i="1" smtClean="0">
                              <a:latin typeface="Cambria Math"/>
                              <a:ea typeface="Cambria Math"/>
                            </a:rPr>
                            <m:t>𝑟</m:t>
                          </m:r>
                        </m:e>
                      </m:acc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61" name="60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1219" y="6126593"/>
                <a:ext cx="455253" cy="338554"/>
              </a:xfrm>
              <a:prstGeom prst="rect">
                <a:avLst/>
              </a:prstGeom>
              <a:blipFill rotWithShape="1">
                <a:blip r:embed="rId23"/>
                <a:stretch>
                  <a:fillRect t="-12500" r="-3866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2" name="61 Grupo"/>
          <p:cNvGrpSpPr/>
          <p:nvPr/>
        </p:nvGrpSpPr>
        <p:grpSpPr>
          <a:xfrm>
            <a:off x="2629799" y="5873419"/>
            <a:ext cx="540000" cy="540000"/>
            <a:chOff x="3348013" y="4634316"/>
            <a:chExt cx="540000" cy="540000"/>
          </a:xfrm>
        </p:grpSpPr>
        <p:pic>
          <p:nvPicPr>
            <p:cNvPr id="63" name="Picture 3"/>
            <p:cNvPicPr>
              <a:picLocks noChangeAspect="1" noChangeArrowheads="1"/>
            </p:cNvPicPr>
            <p:nvPr/>
          </p:nvPicPr>
          <p:blipFill>
            <a:blip r:embed="rId1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8013" y="4634316"/>
              <a:ext cx="540000" cy="54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4" name="63 Menos"/>
            <p:cNvSpPr/>
            <p:nvPr/>
          </p:nvSpPr>
          <p:spPr>
            <a:xfrm>
              <a:off x="3480180" y="4763070"/>
              <a:ext cx="288000" cy="288000"/>
            </a:xfrm>
            <a:prstGeom prst="mathMinus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65" name="64 CuadroTexto"/>
          <p:cNvSpPr txBox="1"/>
          <p:nvPr/>
        </p:nvSpPr>
        <p:spPr>
          <a:xfrm>
            <a:off x="4506606" y="5849771"/>
            <a:ext cx="41079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latin typeface="Arial" pitchFamily="34" charset="0"/>
                <a:cs typeface="Arial" pitchFamily="34" charset="0"/>
              </a:rPr>
              <a:t>Realizamos trabajo contra el campo (aumentamos su energía potencial)</a:t>
            </a:r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6" name="65 CuadroTexto"/>
          <p:cNvSpPr txBox="1"/>
          <p:nvPr/>
        </p:nvSpPr>
        <p:spPr>
          <a:xfrm>
            <a:off x="4535227" y="4849503"/>
            <a:ext cx="41079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latin typeface="Arial" pitchFamily="34" charset="0"/>
                <a:cs typeface="Arial" pitchFamily="34" charset="0"/>
              </a:rPr>
              <a:t>El campo realiza trabajo (disminuye su energía potencial)</a:t>
            </a:r>
            <a:endParaRPr lang="es-E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8603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3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El potencial eléctrico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15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XVI. ELECTRICIDAD Y CORRIENTE ELÉCTRICA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355600" y="825500"/>
            <a:ext cx="5880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3.2. </a:t>
            </a:r>
            <a:r>
              <a:rPr lang="es-ES" b="1" dirty="0" smtClean="0">
                <a:solidFill>
                  <a:srgbClr val="00B050"/>
                </a:solidFill>
              </a:rPr>
              <a:t>El potencial en un punto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67" name="66 CuadroTexto"/>
          <p:cNvSpPr txBox="1"/>
          <p:nvPr/>
        </p:nvSpPr>
        <p:spPr>
          <a:xfrm>
            <a:off x="425924" y="1408563"/>
            <a:ext cx="8256896" cy="923330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latin typeface="Arial" pitchFamily="34" charset="0"/>
                <a:cs typeface="Arial" pitchFamily="34" charset="0"/>
              </a:rPr>
              <a:t>El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potencial del campo eléctrico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V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en un punto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, es la energía potencial que corresponde a la energía potencial que corresponde a la unidad de carga positiva colocada en ese punto.</a:t>
            </a:r>
            <a:endParaRPr lang="es-ES" dirty="0"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67 CuadroTexto"/>
              <p:cNvSpPr txBox="1"/>
              <p:nvPr/>
            </p:nvSpPr>
            <p:spPr>
              <a:xfrm>
                <a:off x="3028060" y="2463496"/>
                <a:ext cx="3245740" cy="6665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𝑉</m:t>
                      </m:r>
                      <m:d>
                        <m:d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b="0" i="1" smtClean="0">
                              <a:latin typeface="Cambria Math"/>
                            </a:rPr>
                            <m:t>𝑟</m:t>
                          </m:r>
                        </m:e>
                      </m:d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𝑃</m:t>
                              </m:r>
                            </m:sub>
                          </m:sSub>
                          <m:r>
                            <a:rPr lang="es-ES" b="0" i="1" smtClean="0">
                              <a:latin typeface="Cambria Math"/>
                            </a:rPr>
                            <m:t>(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𝑟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)</m:t>
                          </m:r>
                        </m:num>
                        <m:den>
                          <m:r>
                            <a:rPr lang="es-ES" b="0" i="1" smtClean="0">
                              <a:latin typeface="Cambria Math"/>
                            </a:rPr>
                            <m:t>𝑞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′</m:t>
                          </m:r>
                        </m:den>
                      </m:f>
                      <m:r>
                        <a:rPr lang="es-E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68" name="67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8060" y="2463496"/>
                <a:ext cx="3245740" cy="666593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9" name="68 CuadroTexto"/>
          <p:cNvSpPr txBox="1"/>
          <p:nvPr/>
        </p:nvSpPr>
        <p:spPr>
          <a:xfrm>
            <a:off x="368300" y="4038600"/>
            <a:ext cx="5880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3.3. </a:t>
            </a:r>
            <a:r>
              <a:rPr lang="es-ES" b="1" dirty="0" smtClean="0">
                <a:solidFill>
                  <a:srgbClr val="00B050"/>
                </a:solidFill>
              </a:rPr>
              <a:t>El potencial creado por una carga puntual</a:t>
            </a:r>
            <a:endParaRPr lang="es-ES" b="1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69 CuadroTexto"/>
              <p:cNvSpPr txBox="1"/>
              <p:nvPr/>
            </p:nvSpPr>
            <p:spPr>
              <a:xfrm>
                <a:off x="3459860" y="5740096"/>
                <a:ext cx="2241768" cy="6832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𝑉</m:t>
                      </m:r>
                      <m:d>
                        <m:d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b="0" i="1" smtClean="0">
                              <a:latin typeface="Cambria Math"/>
                            </a:rPr>
                            <m:t>𝑟</m:t>
                          </m:r>
                        </m:e>
                      </m:d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𝑃</m:t>
                              </m:r>
                            </m:sub>
                          </m:sSub>
                          <m:r>
                            <a:rPr lang="es-ES" b="0" i="1" smtClean="0">
                              <a:latin typeface="Cambria Math"/>
                            </a:rPr>
                            <m:t>(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𝑟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)</m:t>
                          </m:r>
                        </m:num>
                        <m:den>
                          <m:r>
                            <a:rPr lang="es-ES" b="0" i="1" smtClean="0">
                              <a:latin typeface="Cambria Math"/>
                            </a:rPr>
                            <m:t>𝑞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′</m:t>
                          </m:r>
                        </m:den>
                      </m:f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</a:rPr>
                        <m:t>𝑘</m:t>
                      </m:r>
                      <m:f>
                        <m:f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0" i="1" smtClean="0">
                              <a:latin typeface="Cambria Math"/>
                            </a:rPr>
                            <m:t>𝑞</m:t>
                          </m:r>
                        </m:num>
                        <m:den>
                          <m:r>
                            <a:rPr lang="es-ES" b="0" i="1" smtClean="0">
                              <a:latin typeface="Cambria Math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70" name="69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9860" y="5740096"/>
                <a:ext cx="2241768" cy="68326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70 CuadroTexto"/>
          <p:cNvSpPr txBox="1"/>
          <p:nvPr/>
        </p:nvSpPr>
        <p:spPr>
          <a:xfrm>
            <a:off x="349724" y="4538449"/>
            <a:ext cx="82432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latin typeface="Arial" pitchFamily="34" charset="0"/>
                <a:cs typeface="Arial" pitchFamily="34" charset="0"/>
                <a:sym typeface="Wingdings"/>
              </a:rPr>
              <a:t>El potencial en un punto es positivo si la carga que origina el campo es positiva.</a:t>
            </a:r>
            <a:endParaRPr lang="es-ES" dirty="0">
              <a:latin typeface="Arial" pitchFamily="34" charset="0"/>
              <a:cs typeface="Arial" pitchFamily="34" charset="0"/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latin typeface="Arial" pitchFamily="34" charset="0"/>
                <a:cs typeface="Arial" pitchFamily="34" charset="0"/>
                <a:sym typeface="Wingdings"/>
              </a:rPr>
              <a:t>El potencial e un punto es negativo si la carga que origina el campo es negativa.</a:t>
            </a:r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4" name="73 CuadroTexto"/>
          <p:cNvSpPr txBox="1"/>
          <p:nvPr/>
        </p:nvSpPr>
        <p:spPr>
          <a:xfrm>
            <a:off x="498901" y="3110363"/>
            <a:ext cx="8106771" cy="369332"/>
          </a:xfrm>
          <a:prstGeom prst="rect">
            <a:avLst/>
          </a:prstGeom>
          <a:solidFill>
            <a:srgbClr val="CC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" pitchFamily="34" charset="0"/>
                <a:cs typeface="Arial" pitchFamily="34" charset="0"/>
              </a:rPr>
              <a:t>La unidad de potencial eléctrico en el SI es el J/C que se denomina </a:t>
            </a:r>
            <a:r>
              <a:rPr lang="es-E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voltio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 (V).</a:t>
            </a:r>
            <a:endParaRPr lang="es-ES" dirty="0"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74 CuadroTexto"/>
              <p:cNvSpPr txBox="1"/>
              <p:nvPr/>
            </p:nvSpPr>
            <p:spPr>
              <a:xfrm>
                <a:off x="4059036" y="3563469"/>
                <a:ext cx="140403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1 </m:t>
                      </m:r>
                      <m:r>
                        <a:rPr lang="es-ES" b="0" i="1" smtClean="0">
                          <a:latin typeface="Cambria Math"/>
                        </a:rPr>
                        <m:t>𝑉</m:t>
                      </m:r>
                      <m:r>
                        <a:rPr lang="es-ES" b="0" i="1" smtClean="0">
                          <a:latin typeface="Cambria Math"/>
                        </a:rPr>
                        <m:t>=1 </m:t>
                      </m:r>
                      <m:r>
                        <a:rPr lang="es-ES" b="0" i="1" smtClean="0">
                          <a:latin typeface="Cambria Math"/>
                        </a:rPr>
                        <m:t>𝐽</m:t>
                      </m:r>
                      <m:r>
                        <a:rPr lang="es-ES" b="0" i="1" smtClean="0">
                          <a:latin typeface="Cambria Math"/>
                        </a:rPr>
                        <m:t>/</m:t>
                      </m:r>
                      <m:r>
                        <a:rPr lang="es-ES" b="0" i="1" smtClean="0">
                          <a:latin typeface="Cambria Math"/>
                        </a:rPr>
                        <m:t>𝐶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75" name="74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9036" y="3563469"/>
                <a:ext cx="1404039" cy="369332"/>
              </a:xfrm>
              <a:prstGeom prst="rect">
                <a:avLst/>
              </a:prstGeom>
              <a:blipFill rotWithShape="1">
                <a:blip r:embed="rId5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92837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3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El potencial eléctrico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16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XVI. ELECTRICIDAD Y CORRIENTE ELÉCTRICA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355600" y="825500"/>
            <a:ext cx="5880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3.4. </a:t>
            </a:r>
            <a:r>
              <a:rPr lang="es-ES" b="1" dirty="0" smtClean="0">
                <a:solidFill>
                  <a:srgbClr val="00B050"/>
                </a:solidFill>
              </a:rPr>
              <a:t>El potencial creado por varias cargas puntuales</a:t>
            </a:r>
            <a:endParaRPr lang="es-ES" b="1" dirty="0">
              <a:solidFill>
                <a:srgbClr val="00B050"/>
              </a:solidFill>
            </a:endParaRPr>
          </a:p>
        </p:txBody>
      </p:sp>
      <p:cxnSp>
        <p:nvCxnSpPr>
          <p:cNvPr id="13" name="12 Conector recto"/>
          <p:cNvCxnSpPr/>
          <p:nvPr/>
        </p:nvCxnSpPr>
        <p:spPr>
          <a:xfrm flipV="1">
            <a:off x="1202899" y="2171700"/>
            <a:ext cx="3000801" cy="301199"/>
          </a:xfrm>
          <a:prstGeom prst="line">
            <a:avLst/>
          </a:prstGeom>
          <a:ln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recto"/>
          <p:cNvCxnSpPr>
            <a:endCxn id="26" idx="1"/>
          </p:cNvCxnSpPr>
          <p:nvPr/>
        </p:nvCxnSpPr>
        <p:spPr>
          <a:xfrm flipH="1">
            <a:off x="3259860" y="2171700"/>
            <a:ext cx="956540" cy="1122789"/>
          </a:xfrm>
          <a:prstGeom prst="line">
            <a:avLst/>
          </a:prstGeom>
          <a:ln>
            <a:prstDash val="solid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"/>
          <p:cNvCxnSpPr/>
          <p:nvPr/>
        </p:nvCxnSpPr>
        <p:spPr>
          <a:xfrm>
            <a:off x="2936164" y="1804158"/>
            <a:ext cx="1280236" cy="367542"/>
          </a:xfrm>
          <a:prstGeom prst="line">
            <a:avLst/>
          </a:prstGeom>
          <a:ln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15 Grupo"/>
          <p:cNvGrpSpPr/>
          <p:nvPr/>
        </p:nvGrpSpPr>
        <p:grpSpPr>
          <a:xfrm>
            <a:off x="936530" y="2209943"/>
            <a:ext cx="540000" cy="540000"/>
            <a:chOff x="700348" y="4702555"/>
            <a:chExt cx="540000" cy="540000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0348" y="4702555"/>
              <a:ext cx="540000" cy="54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0" name="19 Más"/>
            <p:cNvSpPr/>
            <p:nvPr/>
          </p:nvSpPr>
          <p:spPr>
            <a:xfrm>
              <a:off x="832515" y="4831310"/>
              <a:ext cx="288000" cy="286603"/>
            </a:xfrm>
            <a:prstGeom prst="mathPlus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21" name="20 Grupo"/>
          <p:cNvGrpSpPr/>
          <p:nvPr/>
        </p:nvGrpSpPr>
        <p:grpSpPr>
          <a:xfrm>
            <a:off x="2644774" y="1516182"/>
            <a:ext cx="540000" cy="540000"/>
            <a:chOff x="3348013" y="4634316"/>
            <a:chExt cx="540000" cy="540000"/>
          </a:xfrm>
        </p:grpSpPr>
        <p:pic>
          <p:nvPicPr>
            <p:cNvPr id="22" name="Picture 3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8013" y="4634316"/>
              <a:ext cx="540000" cy="54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3" name="22 Menos"/>
            <p:cNvSpPr/>
            <p:nvPr/>
          </p:nvSpPr>
          <p:spPr>
            <a:xfrm>
              <a:off x="3480180" y="4763070"/>
              <a:ext cx="288000" cy="288000"/>
            </a:xfrm>
            <a:prstGeom prst="mathMinus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24" name="23 Grupo"/>
          <p:cNvGrpSpPr/>
          <p:nvPr/>
        </p:nvGrpSpPr>
        <p:grpSpPr>
          <a:xfrm>
            <a:off x="2983693" y="2987866"/>
            <a:ext cx="540000" cy="540000"/>
            <a:chOff x="3348013" y="4634316"/>
            <a:chExt cx="540000" cy="540000"/>
          </a:xfrm>
        </p:grpSpPr>
        <p:pic>
          <p:nvPicPr>
            <p:cNvPr id="25" name="Picture 3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8013" y="4634316"/>
              <a:ext cx="540000" cy="54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6" name="25 Menos"/>
            <p:cNvSpPr/>
            <p:nvPr/>
          </p:nvSpPr>
          <p:spPr>
            <a:xfrm>
              <a:off x="3480180" y="4763070"/>
              <a:ext cx="288000" cy="288000"/>
            </a:xfrm>
            <a:prstGeom prst="mathMinus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26 CuadroTexto"/>
              <p:cNvSpPr txBox="1"/>
              <p:nvPr/>
            </p:nvSpPr>
            <p:spPr>
              <a:xfrm>
                <a:off x="678181" y="2540453"/>
                <a:ext cx="42813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1600" b="0" i="1" smtClean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s-ES" sz="16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27" name="26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181" y="2540453"/>
                <a:ext cx="428130" cy="338554"/>
              </a:xfrm>
              <a:prstGeom prst="rect">
                <a:avLst/>
              </a:prstGeom>
              <a:blipFill rotWithShape="1">
                <a:blip r:embed="rId5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27 CuadroTexto"/>
              <p:cNvSpPr txBox="1"/>
              <p:nvPr/>
            </p:nvSpPr>
            <p:spPr>
              <a:xfrm>
                <a:off x="2345482" y="1423611"/>
                <a:ext cx="43287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1600" b="0" i="1" smtClean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s-ES" sz="1600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28" name="27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5482" y="1423611"/>
                <a:ext cx="432874" cy="338554"/>
              </a:xfrm>
              <a:prstGeom prst="rect">
                <a:avLst/>
              </a:prstGeom>
              <a:blipFill rotWithShape="1">
                <a:blip r:embed="rId6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28 CuadroTexto"/>
              <p:cNvSpPr txBox="1"/>
              <p:nvPr/>
            </p:nvSpPr>
            <p:spPr>
              <a:xfrm>
                <a:off x="2675304" y="3295629"/>
                <a:ext cx="43287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1600" b="0" i="1" smtClean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s-ES" sz="16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29" name="28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5304" y="3295629"/>
                <a:ext cx="432874" cy="338554"/>
              </a:xfrm>
              <a:prstGeom prst="rect">
                <a:avLst/>
              </a:prstGeom>
              <a:blipFill rotWithShape="1">
                <a:blip r:embed="rId7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29 CuadroTexto"/>
              <p:cNvSpPr txBox="1"/>
              <p:nvPr/>
            </p:nvSpPr>
            <p:spPr>
              <a:xfrm>
                <a:off x="4736117" y="2144670"/>
                <a:ext cx="2513509" cy="7146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𝑃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</a:rPr>
                        <m:t>𝑘</m:t>
                      </m:r>
                      <m:d>
                        <m:d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ES" b="0" i="1" smtClean="0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s-ES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ES" b="0" i="1" smtClean="0"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s-ES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den>
                          </m:f>
                          <m:r>
                            <a:rPr lang="es-ES" b="0" i="1" smtClean="0">
                              <a:latin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ES" b="0" i="1" smtClean="0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s-ES" b="0" i="1" smtClean="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ES" b="0" i="1" smtClean="0"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s-ES" b="0" i="1" smtClean="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  <m:r>
                            <a:rPr lang="es-ES" b="0" i="1" smtClean="0">
                              <a:latin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s-E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ES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s-ES" i="1">
                                      <a:latin typeface="Cambria Math"/>
                                    </a:rPr>
                                    <m:t>3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s-E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ES" i="1"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s-ES" i="1">
                                      <a:latin typeface="Cambria Math"/>
                                    </a:rPr>
                                    <m:t>3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30" name="29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6117" y="2144670"/>
                <a:ext cx="2513509" cy="714683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30 CuadroTexto"/>
          <p:cNvSpPr txBox="1"/>
          <p:nvPr/>
        </p:nvSpPr>
        <p:spPr>
          <a:xfrm>
            <a:off x="588748" y="3919561"/>
            <a:ext cx="7997589" cy="646331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latin typeface="Arial" pitchFamily="34" charset="0"/>
                <a:cs typeface="Arial" pitchFamily="34" charset="0"/>
              </a:rPr>
              <a:t>El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potencial 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de un sistema de partículas en un punto, P, es la suma de los potenciales creados por cada una de las cargas en ese punto.</a:t>
            </a:r>
            <a:endParaRPr lang="es-ES" dirty="0"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36 CuadroTexto"/>
              <p:cNvSpPr txBox="1"/>
              <p:nvPr/>
            </p:nvSpPr>
            <p:spPr>
              <a:xfrm>
                <a:off x="4145281" y="1829252"/>
                <a:ext cx="38861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1600" i="1" smtClean="0">
                          <a:latin typeface="Cambria Math"/>
                        </a:rPr>
                        <m:t>𝑃</m:t>
                      </m:r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37" name="36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5281" y="1829252"/>
                <a:ext cx="388619" cy="338554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37 CuadroTexto"/>
              <p:cNvSpPr txBox="1"/>
              <p:nvPr/>
            </p:nvSpPr>
            <p:spPr>
              <a:xfrm>
                <a:off x="2227581" y="2007052"/>
                <a:ext cx="36321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1600" b="0" i="1" smtClean="0">
                              <a:latin typeface="Cambria Math"/>
                            </a:rPr>
                            <m:t>𝑟</m:t>
                          </m:r>
                        </m:e>
                        <m:sub>
                          <m:r>
                            <a:rPr lang="es-ES" sz="16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38" name="37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7581" y="2007052"/>
                <a:ext cx="363219" cy="338554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38 CuadroTexto"/>
              <p:cNvSpPr txBox="1"/>
              <p:nvPr/>
            </p:nvSpPr>
            <p:spPr>
              <a:xfrm>
                <a:off x="3421381" y="2451553"/>
                <a:ext cx="41267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1600" b="0" i="1" smtClean="0">
                              <a:latin typeface="Cambria Math"/>
                            </a:rPr>
                            <m:t>𝑟</m:t>
                          </m:r>
                        </m:e>
                        <m:sub>
                          <m:r>
                            <a:rPr lang="es-ES" sz="16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39" name="38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1381" y="2451553"/>
                <a:ext cx="412677" cy="338554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39 CuadroTexto"/>
              <p:cNvSpPr txBox="1"/>
              <p:nvPr/>
            </p:nvSpPr>
            <p:spPr>
              <a:xfrm>
                <a:off x="3345181" y="1613353"/>
                <a:ext cx="41267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1600" b="0" i="1" smtClean="0">
                              <a:latin typeface="Cambria Math"/>
                            </a:rPr>
                            <m:t>𝑟</m:t>
                          </m:r>
                        </m:e>
                        <m:sub>
                          <m:r>
                            <a:rPr lang="es-ES" sz="1600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40" name="39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5181" y="1613353"/>
                <a:ext cx="412677" cy="338554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01045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3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El potencial eléctrico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17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XVI. ELECTRICIDAD Y CORRIENTE ELÉCTRICA</a:t>
            </a:r>
          </a:p>
        </p:txBody>
      </p:sp>
      <p:sp>
        <p:nvSpPr>
          <p:cNvPr id="32" name="31 CuadroTexto"/>
          <p:cNvSpPr txBox="1"/>
          <p:nvPr/>
        </p:nvSpPr>
        <p:spPr>
          <a:xfrm>
            <a:off x="482600" y="977900"/>
            <a:ext cx="173990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EJERCICIO 7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431800" y="1511300"/>
            <a:ext cx="5156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Cuatro cargas de +2, -3, +1 y +4 </a:t>
            </a:r>
            <a:r>
              <a:rPr lang="es-ES" dirty="0" smtClean="0">
                <a:sym typeface="Symbol"/>
              </a:rPr>
              <a:t>C, respectivamente, están situadas en los vértices de un cuadrado de 1m de lado. Calcula el potencial creado por esa distribución de cargas en el centro del cuadrado.</a:t>
            </a:r>
            <a:endParaRPr lang="es-ES" dirty="0"/>
          </a:p>
        </p:txBody>
      </p:sp>
      <p:grpSp>
        <p:nvGrpSpPr>
          <p:cNvPr id="3" name="2 Grupo"/>
          <p:cNvGrpSpPr/>
          <p:nvPr/>
        </p:nvGrpSpPr>
        <p:grpSpPr>
          <a:xfrm>
            <a:off x="5702300" y="1219653"/>
            <a:ext cx="2900276" cy="2392183"/>
            <a:chOff x="2506134" y="2687157"/>
            <a:chExt cx="3899343" cy="3258442"/>
          </a:xfrm>
        </p:grpSpPr>
        <p:sp>
          <p:nvSpPr>
            <p:cNvPr id="4" name="3 Rectángulo"/>
            <p:cNvSpPr/>
            <p:nvPr/>
          </p:nvSpPr>
          <p:spPr>
            <a:xfrm>
              <a:off x="3263900" y="3098800"/>
              <a:ext cx="2520000" cy="2520000"/>
            </a:xfrm>
            <a:prstGeom prst="rect">
              <a:avLst/>
            </a:prstGeom>
            <a:noFill/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grpSp>
          <p:nvGrpSpPr>
            <p:cNvPr id="33" name="32 Grupo"/>
            <p:cNvGrpSpPr/>
            <p:nvPr/>
          </p:nvGrpSpPr>
          <p:grpSpPr>
            <a:xfrm>
              <a:off x="5495830" y="5346843"/>
              <a:ext cx="540000" cy="540000"/>
              <a:chOff x="700348" y="4702555"/>
              <a:chExt cx="540000" cy="540000"/>
            </a:xfrm>
          </p:grpSpPr>
          <p:pic>
            <p:nvPicPr>
              <p:cNvPr id="3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0348" y="4702555"/>
                <a:ext cx="540000" cy="5400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35" name="34 Más"/>
              <p:cNvSpPr/>
              <p:nvPr/>
            </p:nvSpPr>
            <p:spPr>
              <a:xfrm>
                <a:off x="832515" y="4831310"/>
                <a:ext cx="288000" cy="286603"/>
              </a:xfrm>
              <a:prstGeom prst="mathPlus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grpSp>
          <p:nvGrpSpPr>
            <p:cNvPr id="36" name="35 Grupo"/>
            <p:cNvGrpSpPr/>
            <p:nvPr/>
          </p:nvGrpSpPr>
          <p:grpSpPr>
            <a:xfrm>
              <a:off x="2993930" y="5346843"/>
              <a:ext cx="540000" cy="540000"/>
              <a:chOff x="700348" y="4702555"/>
              <a:chExt cx="540000" cy="540000"/>
            </a:xfrm>
          </p:grpSpPr>
          <p:pic>
            <p:nvPicPr>
              <p:cNvPr id="4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0348" y="4702555"/>
                <a:ext cx="540000" cy="5400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42" name="41 Más"/>
              <p:cNvSpPr/>
              <p:nvPr/>
            </p:nvSpPr>
            <p:spPr>
              <a:xfrm>
                <a:off x="832515" y="4831310"/>
                <a:ext cx="288000" cy="286603"/>
              </a:xfrm>
              <a:prstGeom prst="mathPlus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grpSp>
          <p:nvGrpSpPr>
            <p:cNvPr id="43" name="42 Grupo"/>
            <p:cNvGrpSpPr/>
            <p:nvPr/>
          </p:nvGrpSpPr>
          <p:grpSpPr>
            <a:xfrm>
              <a:off x="5495830" y="2832243"/>
              <a:ext cx="540000" cy="540000"/>
              <a:chOff x="700348" y="4702555"/>
              <a:chExt cx="540000" cy="540000"/>
            </a:xfrm>
          </p:grpSpPr>
          <p:pic>
            <p:nvPicPr>
              <p:cNvPr id="4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0348" y="4702555"/>
                <a:ext cx="540000" cy="5400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45" name="44 Más"/>
              <p:cNvSpPr/>
              <p:nvPr/>
            </p:nvSpPr>
            <p:spPr>
              <a:xfrm>
                <a:off x="832515" y="4831310"/>
                <a:ext cx="288000" cy="286603"/>
              </a:xfrm>
              <a:prstGeom prst="mathPlus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grpSp>
          <p:nvGrpSpPr>
            <p:cNvPr id="46" name="45 Grupo"/>
            <p:cNvGrpSpPr/>
            <p:nvPr/>
          </p:nvGrpSpPr>
          <p:grpSpPr>
            <a:xfrm>
              <a:off x="2983693" y="2835466"/>
              <a:ext cx="540000" cy="540000"/>
              <a:chOff x="3348013" y="4634316"/>
              <a:chExt cx="540000" cy="540000"/>
            </a:xfrm>
          </p:grpSpPr>
          <p:pic>
            <p:nvPicPr>
              <p:cNvPr id="47" name="Picture 3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013" y="4634316"/>
                <a:ext cx="540000" cy="5400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48" name="47 Menos"/>
              <p:cNvSpPr/>
              <p:nvPr/>
            </p:nvSpPr>
            <p:spPr>
              <a:xfrm>
                <a:off x="3480180" y="4763070"/>
                <a:ext cx="288000" cy="288000"/>
              </a:xfrm>
              <a:prstGeom prst="mathMinus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48 CuadroTexto"/>
                <p:cNvSpPr txBox="1"/>
                <p:nvPr/>
              </p:nvSpPr>
              <p:spPr>
                <a:xfrm>
                  <a:off x="2569632" y="5484448"/>
                  <a:ext cx="448746" cy="4611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ES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1600" b="0" i="1" smtClean="0">
                                <a:latin typeface="Cambria Math"/>
                              </a:rPr>
                              <m:t>𝑞</m:t>
                            </m:r>
                          </m:e>
                          <m:sub>
                            <m:r>
                              <a:rPr lang="es-ES" sz="16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s-ES" sz="1600" dirty="0"/>
                </a:p>
              </p:txBody>
            </p:sp>
          </mc:Choice>
          <mc:Fallback xmlns="">
            <p:sp>
              <p:nvSpPr>
                <p:cNvPr id="49" name="48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69632" y="5484448"/>
                  <a:ext cx="448746" cy="461151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 b="-5455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49 CuadroTexto"/>
                <p:cNvSpPr txBox="1"/>
                <p:nvPr/>
              </p:nvSpPr>
              <p:spPr>
                <a:xfrm>
                  <a:off x="2506134" y="2896053"/>
                  <a:ext cx="546543" cy="4611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ES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1600" b="0" i="1" smtClean="0">
                                <a:latin typeface="Cambria Math"/>
                              </a:rPr>
                              <m:t>𝑞</m:t>
                            </m:r>
                          </m:e>
                          <m:sub>
                            <m:r>
                              <a:rPr lang="es-ES" sz="1600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s-ES" sz="1600" dirty="0"/>
                </a:p>
              </p:txBody>
            </p:sp>
          </mc:Choice>
          <mc:Fallback xmlns="">
            <p:sp>
              <p:nvSpPr>
                <p:cNvPr id="50" name="49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06134" y="2896053"/>
                  <a:ext cx="546543" cy="461151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 b="-3571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50 CuadroTexto"/>
                <p:cNvSpPr txBox="1"/>
                <p:nvPr/>
              </p:nvSpPr>
              <p:spPr>
                <a:xfrm>
                  <a:off x="5961381" y="2921453"/>
                  <a:ext cx="444096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ES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1600" b="0" i="1" smtClean="0">
                                <a:latin typeface="Cambria Math"/>
                              </a:rPr>
                              <m:t>𝑞</m:t>
                            </m:r>
                          </m:e>
                          <m:sub>
                            <m:r>
                              <a:rPr lang="es-ES" sz="1600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s-ES" sz="1600" dirty="0"/>
                </a:p>
              </p:txBody>
            </p:sp>
          </mc:Choice>
          <mc:Fallback xmlns="">
            <p:sp>
              <p:nvSpPr>
                <p:cNvPr id="51" name="50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61381" y="2921453"/>
                  <a:ext cx="444096" cy="338554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 b="-3571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51 CuadroTexto"/>
                <p:cNvSpPr txBox="1"/>
                <p:nvPr/>
              </p:nvSpPr>
              <p:spPr>
                <a:xfrm>
                  <a:off x="5961381" y="5410653"/>
                  <a:ext cx="444096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ES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1600" b="0" i="1" smtClean="0">
                                <a:latin typeface="Cambria Math"/>
                              </a:rPr>
                              <m:t>𝑞</m:t>
                            </m:r>
                          </m:e>
                          <m:sub>
                            <m:r>
                              <a:rPr lang="es-ES" sz="1600" b="0" i="1" smtClean="0">
                                <a:latin typeface="Cambria Math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s-ES" sz="1600" dirty="0"/>
                </a:p>
              </p:txBody>
            </p:sp>
          </mc:Choice>
          <mc:Fallback xmlns="">
            <p:sp>
              <p:nvSpPr>
                <p:cNvPr id="52" name="51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61381" y="5410653"/>
                  <a:ext cx="444096" cy="338554"/>
                </a:xfrm>
                <a:prstGeom prst="rect">
                  <a:avLst/>
                </a:prstGeom>
                <a:blipFill rotWithShape="1">
                  <a:blip r:embed="rId8"/>
                  <a:stretch>
                    <a:fillRect b="-5455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52 CuadroTexto"/>
                <p:cNvSpPr txBox="1"/>
                <p:nvPr/>
              </p:nvSpPr>
              <p:spPr>
                <a:xfrm>
                  <a:off x="2624807" y="4145252"/>
                  <a:ext cx="576120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1600" i="1" smtClean="0">
                            <a:latin typeface="Cambria Math"/>
                          </a:rPr>
                          <m:t>1</m:t>
                        </m:r>
                        <m:r>
                          <a:rPr lang="es-ES" sz="1600" b="0" i="1" smtClean="0">
                            <a:latin typeface="Cambria Math"/>
                          </a:rPr>
                          <m:t> </m:t>
                        </m:r>
                        <m:r>
                          <a:rPr lang="es-ES" sz="1600" b="0" i="1" smtClean="0">
                            <a:latin typeface="Cambria Math"/>
                          </a:rPr>
                          <m:t>𝑚</m:t>
                        </m:r>
                      </m:oMath>
                    </m:oMathPara>
                  </a14:m>
                  <a:endParaRPr lang="es-ES" sz="1600" dirty="0"/>
                </a:p>
              </p:txBody>
            </p:sp>
          </mc:Choice>
          <mc:Fallback xmlns="">
            <p:sp>
              <p:nvSpPr>
                <p:cNvPr id="53" name="52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24807" y="4145252"/>
                  <a:ext cx="576120" cy="338554"/>
                </a:xfrm>
                <a:prstGeom prst="rect">
                  <a:avLst/>
                </a:prstGeom>
                <a:blipFill rotWithShape="1">
                  <a:blip r:embed="rId9"/>
                  <a:stretch>
                    <a:fillRect r="-10000" b="-275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53 CuadroTexto"/>
                <p:cNvSpPr txBox="1"/>
                <p:nvPr/>
              </p:nvSpPr>
              <p:spPr>
                <a:xfrm>
                  <a:off x="4259581" y="2687157"/>
                  <a:ext cx="576120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1600" i="1" smtClean="0">
                            <a:latin typeface="Cambria Math"/>
                          </a:rPr>
                          <m:t>1</m:t>
                        </m:r>
                        <m:r>
                          <a:rPr lang="es-ES" sz="1600" b="0" i="1" smtClean="0">
                            <a:latin typeface="Cambria Math"/>
                          </a:rPr>
                          <m:t> </m:t>
                        </m:r>
                        <m:r>
                          <a:rPr lang="es-ES" sz="1600" b="0" i="1" smtClean="0">
                            <a:latin typeface="Cambria Math"/>
                          </a:rPr>
                          <m:t>𝑚</m:t>
                        </m:r>
                      </m:oMath>
                    </m:oMathPara>
                  </a14:m>
                  <a:endParaRPr lang="es-ES" sz="1600" dirty="0"/>
                </a:p>
              </p:txBody>
            </p:sp>
          </mc:Choice>
          <mc:Fallback xmlns="">
            <p:sp>
              <p:nvSpPr>
                <p:cNvPr id="54" name="53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59581" y="2687157"/>
                  <a:ext cx="576120" cy="338554"/>
                </a:xfrm>
                <a:prstGeom prst="rect">
                  <a:avLst/>
                </a:prstGeom>
                <a:blipFill rotWithShape="1">
                  <a:blip r:embed="rId10"/>
                  <a:stretch>
                    <a:fillRect r="-9859" b="-2439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7" name="26 CuadroTexto"/>
          <p:cNvSpPr txBox="1"/>
          <p:nvPr/>
        </p:nvSpPr>
        <p:spPr>
          <a:xfrm>
            <a:off x="520700" y="3594100"/>
            <a:ext cx="173990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EJERCICIO </a:t>
            </a:r>
            <a:r>
              <a:rPr lang="es-ES" b="1" dirty="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28" name="27 CuadroTexto"/>
          <p:cNvSpPr txBox="1"/>
          <p:nvPr/>
        </p:nvSpPr>
        <p:spPr>
          <a:xfrm>
            <a:off x="469900" y="4127500"/>
            <a:ext cx="81153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Supongamos una carga positiva, q, creadora de un campo. Razona cuál o cuáles de las siguientes afirmaciones es correcta:</a:t>
            </a:r>
          </a:p>
          <a:p>
            <a:pPr marL="342900" indent="-342900" algn="just">
              <a:buAutoNum type="alphaLcParenR"/>
            </a:pPr>
            <a:r>
              <a:rPr lang="es-ES" dirty="0" smtClean="0"/>
              <a:t>Al aproximar a q una carga testigo positiva q’, la energía potencial del sistema aumenta.</a:t>
            </a:r>
          </a:p>
          <a:p>
            <a:pPr marL="342900" indent="-342900" algn="just">
              <a:buAutoNum type="alphaLcParenR"/>
            </a:pPr>
            <a:r>
              <a:rPr lang="es-ES" dirty="0" smtClean="0"/>
              <a:t>A aproximar a q una carga –q’, la energía potencial del sistema aumenta.</a:t>
            </a:r>
          </a:p>
          <a:p>
            <a:pPr marL="342900" indent="-342900" algn="just">
              <a:buAutoNum type="alphaLcParenR"/>
            </a:pPr>
            <a:r>
              <a:rPr lang="es-ES" dirty="0" smtClean="0"/>
              <a:t>Al alejar una carga –q’, la energía potencial aumenta.</a:t>
            </a:r>
          </a:p>
          <a:p>
            <a:pPr marL="342900" indent="-342900" algn="just">
              <a:buAutoNum type="alphaLcParenR"/>
            </a:pPr>
            <a:r>
              <a:rPr lang="es-ES" dirty="0" smtClean="0"/>
              <a:t> Al alejar una carga +q’, la energía potencial aumenta.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09367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3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El potencial eléctrico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18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XVI. ELECTRICIDAD Y CORRIENTE ELÉCTRICA</a:t>
            </a:r>
          </a:p>
        </p:txBody>
      </p:sp>
      <p:sp>
        <p:nvSpPr>
          <p:cNvPr id="26" name="25 CuadroTexto"/>
          <p:cNvSpPr txBox="1"/>
          <p:nvPr/>
        </p:nvSpPr>
        <p:spPr>
          <a:xfrm>
            <a:off x="355600" y="825500"/>
            <a:ext cx="7556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3.5. </a:t>
            </a:r>
            <a:r>
              <a:rPr lang="es-ES" b="1" dirty="0" smtClean="0">
                <a:solidFill>
                  <a:srgbClr val="00B050"/>
                </a:solidFill>
              </a:rPr>
              <a:t>Trabajo realizado al desplazar cargas en un campo eléctrico</a:t>
            </a:r>
            <a:endParaRPr lang="es-ES" b="1" dirty="0">
              <a:solidFill>
                <a:srgbClr val="00B050"/>
              </a:solidFill>
            </a:endParaRPr>
          </a:p>
        </p:txBody>
      </p:sp>
      <p:grpSp>
        <p:nvGrpSpPr>
          <p:cNvPr id="7" name="6 Grupo"/>
          <p:cNvGrpSpPr/>
          <p:nvPr/>
        </p:nvGrpSpPr>
        <p:grpSpPr>
          <a:xfrm>
            <a:off x="6344657" y="1549475"/>
            <a:ext cx="2260358" cy="2137827"/>
            <a:chOff x="6344657" y="1435175"/>
            <a:chExt cx="2260358" cy="2137827"/>
          </a:xfrm>
        </p:grpSpPr>
        <p:grpSp>
          <p:nvGrpSpPr>
            <p:cNvPr id="27" name="26 Grupo"/>
            <p:cNvGrpSpPr/>
            <p:nvPr/>
          </p:nvGrpSpPr>
          <p:grpSpPr>
            <a:xfrm>
              <a:off x="6344657" y="1435175"/>
              <a:ext cx="2260358" cy="2137827"/>
              <a:chOff x="692209" y="1705287"/>
              <a:chExt cx="2260358" cy="2137827"/>
            </a:xfrm>
          </p:grpSpPr>
          <p:cxnSp>
            <p:nvCxnSpPr>
              <p:cNvPr id="28" name="27 Conector recto de flecha"/>
              <p:cNvCxnSpPr/>
              <p:nvPr/>
            </p:nvCxnSpPr>
            <p:spPr>
              <a:xfrm flipV="1">
                <a:off x="1160059" y="1774209"/>
                <a:ext cx="0" cy="1800000"/>
              </a:xfrm>
              <a:prstGeom prst="straightConnector1">
                <a:avLst/>
              </a:prstGeom>
              <a:ln w="28575"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28 Conector recto de flecha"/>
              <p:cNvCxnSpPr/>
              <p:nvPr/>
            </p:nvCxnSpPr>
            <p:spPr>
              <a:xfrm rot="900000" flipV="1">
                <a:off x="1394347" y="1817426"/>
                <a:ext cx="0" cy="1800000"/>
              </a:xfrm>
              <a:prstGeom prst="straightConnector1">
                <a:avLst/>
              </a:prstGeom>
              <a:ln w="28575"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29 Conector recto de flecha"/>
              <p:cNvCxnSpPr/>
              <p:nvPr/>
            </p:nvCxnSpPr>
            <p:spPr>
              <a:xfrm rot="1800000" flipV="1">
                <a:off x="1614060" y="1905356"/>
                <a:ext cx="0" cy="1800000"/>
              </a:xfrm>
              <a:prstGeom prst="straightConnector1">
                <a:avLst/>
              </a:prstGeom>
              <a:ln w="28575"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30 Conector recto de flecha"/>
              <p:cNvCxnSpPr/>
              <p:nvPr/>
            </p:nvCxnSpPr>
            <p:spPr>
              <a:xfrm rot="2700000" flipV="1">
                <a:off x="1795890" y="2043468"/>
                <a:ext cx="0" cy="1800000"/>
              </a:xfrm>
              <a:prstGeom prst="straightConnector1">
                <a:avLst/>
              </a:prstGeom>
              <a:ln w="28575"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36 Conector recto de flecha"/>
              <p:cNvCxnSpPr/>
              <p:nvPr/>
            </p:nvCxnSpPr>
            <p:spPr>
              <a:xfrm rot="3600000" flipV="1">
                <a:off x="1933505" y="2230484"/>
                <a:ext cx="0" cy="1800000"/>
              </a:xfrm>
              <a:prstGeom prst="straightConnector1">
                <a:avLst/>
              </a:prstGeom>
              <a:ln w="28575"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37 Conector recto de flecha"/>
              <p:cNvCxnSpPr/>
              <p:nvPr/>
            </p:nvCxnSpPr>
            <p:spPr>
              <a:xfrm rot="4500000" flipV="1">
                <a:off x="2023992" y="2444796"/>
                <a:ext cx="0" cy="1800000"/>
              </a:xfrm>
              <a:prstGeom prst="straightConnector1">
                <a:avLst/>
              </a:prstGeom>
              <a:ln w="28575"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38 Conector recto de flecha"/>
              <p:cNvCxnSpPr/>
              <p:nvPr/>
            </p:nvCxnSpPr>
            <p:spPr>
              <a:xfrm rot="5400000" flipV="1">
                <a:off x="2052567" y="2678158"/>
                <a:ext cx="0" cy="1800000"/>
              </a:xfrm>
              <a:prstGeom prst="straightConnector1">
                <a:avLst/>
              </a:prstGeom>
              <a:ln w="28575"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0" name="39 Grupo"/>
              <p:cNvGrpSpPr/>
              <p:nvPr/>
            </p:nvGrpSpPr>
            <p:grpSpPr>
              <a:xfrm>
                <a:off x="870401" y="3303114"/>
                <a:ext cx="540000" cy="540000"/>
                <a:chOff x="3995738" y="2852738"/>
                <a:chExt cx="540000" cy="540000"/>
              </a:xfrm>
            </p:grpSpPr>
            <p:pic>
              <p:nvPicPr>
                <p:cNvPr id="61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2852738"/>
                  <a:ext cx="540000" cy="5400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62" name="61 Más"/>
                <p:cNvSpPr/>
                <p:nvPr/>
              </p:nvSpPr>
              <p:spPr>
                <a:xfrm>
                  <a:off x="4137546" y="2977489"/>
                  <a:ext cx="288000" cy="286603"/>
                </a:xfrm>
                <a:prstGeom prst="mathPlus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/>
                </a:p>
              </p:txBody>
            </p:sp>
          </p:grpSp>
          <p:sp>
            <p:nvSpPr>
              <p:cNvPr id="55" name="54 Elipse"/>
              <p:cNvSpPr/>
              <p:nvPr/>
            </p:nvSpPr>
            <p:spPr>
              <a:xfrm>
                <a:off x="1364776" y="3057099"/>
                <a:ext cx="122830" cy="136477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56" name="55 Elipse"/>
              <p:cNvSpPr/>
              <p:nvPr/>
            </p:nvSpPr>
            <p:spPr>
              <a:xfrm>
                <a:off x="2608996" y="3100317"/>
                <a:ext cx="122830" cy="136477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7" name="56 CuadroTexto"/>
                  <p:cNvSpPr txBox="1"/>
                  <p:nvPr/>
                </p:nvSpPr>
                <p:spPr>
                  <a:xfrm>
                    <a:off x="1809051" y="1705287"/>
                    <a:ext cx="367408" cy="3684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acc>
                            <m:accPr>
                              <m:chr m:val="⃗"/>
                              <m:ctrlPr>
                                <a:rPr lang="es-ES" sz="16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sz="1600" b="0" i="1" smtClean="0">
                                  <a:latin typeface="Cambria Math"/>
                                </a:rPr>
                                <m:t>𝐸</m:t>
                              </m:r>
                            </m:e>
                          </m:acc>
                        </m:oMath>
                      </m:oMathPara>
                    </a14:m>
                    <a:endParaRPr lang="es-ES" sz="1600" dirty="0"/>
                  </a:p>
                </p:txBody>
              </p:sp>
            </mc:Choice>
            <mc:Fallback xmlns="">
              <p:sp>
                <p:nvSpPr>
                  <p:cNvPr id="26" name="25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809051" y="1705287"/>
                    <a:ext cx="367408" cy="368499"/>
                  </a:xfrm>
                  <a:prstGeom prst="rect">
                    <a:avLst/>
                  </a:prstGeom>
                  <a:blipFill rotWithShape="1"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8" name="57 CuadroTexto"/>
                  <p:cNvSpPr txBox="1"/>
                  <p:nvPr/>
                </p:nvSpPr>
                <p:spPr>
                  <a:xfrm>
                    <a:off x="1331379" y="3042767"/>
                    <a:ext cx="362983" cy="33855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sz="1600" b="0" i="1" smtClean="0">
                              <a:latin typeface="Cambria Math"/>
                            </a:rPr>
                            <m:t>𝐴</m:t>
                          </m:r>
                        </m:oMath>
                      </m:oMathPara>
                    </a14:m>
                    <a:endParaRPr lang="es-ES" sz="1600" dirty="0"/>
                  </a:p>
                </p:txBody>
              </p:sp>
            </mc:Choice>
            <mc:Fallback xmlns="">
              <p:sp>
                <p:nvSpPr>
                  <p:cNvPr id="27" name="26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331379" y="3042767"/>
                    <a:ext cx="362983" cy="338554"/>
                  </a:xfrm>
                  <a:prstGeom prst="rect">
                    <a:avLst/>
                  </a:prstGeom>
                  <a:blipFill rotWithShape="1"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9" name="58 CuadroTexto"/>
                  <p:cNvSpPr txBox="1"/>
                  <p:nvPr/>
                </p:nvSpPr>
                <p:spPr>
                  <a:xfrm>
                    <a:off x="2534657" y="2813031"/>
                    <a:ext cx="371319" cy="33855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sz="1600" b="0" i="1" smtClean="0">
                              <a:latin typeface="Cambria Math"/>
                            </a:rPr>
                            <m:t>𝐵</m:t>
                          </m:r>
                        </m:oMath>
                      </m:oMathPara>
                    </a14:m>
                    <a:endParaRPr lang="es-ES" sz="1600" dirty="0"/>
                  </a:p>
                </p:txBody>
              </p:sp>
            </mc:Choice>
            <mc:Fallback xmlns="">
              <p:sp>
                <p:nvSpPr>
                  <p:cNvPr id="29" name="28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534657" y="2813031"/>
                    <a:ext cx="371319" cy="338554"/>
                  </a:xfrm>
                  <a:prstGeom prst="rect">
                    <a:avLst/>
                  </a:prstGeom>
                  <a:blipFill rotWithShape="1"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0" name="59 CuadroTexto"/>
                  <p:cNvSpPr txBox="1"/>
                  <p:nvPr/>
                </p:nvSpPr>
                <p:spPr>
                  <a:xfrm>
                    <a:off x="692209" y="3181521"/>
                    <a:ext cx="347979" cy="33855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sz="1600" b="0" i="1" smtClean="0">
                              <a:latin typeface="Cambria Math"/>
                            </a:rPr>
                            <m:t>𝑞</m:t>
                          </m:r>
                        </m:oMath>
                      </m:oMathPara>
                    </a14:m>
                    <a:endParaRPr lang="es-ES" sz="1600" dirty="0"/>
                  </a:p>
                </p:txBody>
              </p:sp>
            </mc:Choice>
            <mc:Fallback xmlns="">
              <p:sp>
                <p:nvSpPr>
                  <p:cNvPr id="30" name="29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92209" y="3181521"/>
                    <a:ext cx="347979" cy="338554"/>
                  </a:xfrm>
                  <a:prstGeom prst="rect">
                    <a:avLst/>
                  </a:prstGeom>
                  <a:blipFill rotWithShape="1">
                    <a:blip r:embed="rId7"/>
                    <a:stretch>
                      <a:fillRect b="-3636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62 CuadroTexto"/>
                <p:cNvSpPr txBox="1"/>
                <p:nvPr/>
              </p:nvSpPr>
              <p:spPr>
                <a:xfrm>
                  <a:off x="6879196" y="2449660"/>
                  <a:ext cx="394660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1600" b="0" i="1" smtClean="0">
                            <a:latin typeface="Cambria Math"/>
                          </a:rPr>
                          <m:t>𝑞</m:t>
                        </m:r>
                        <m:r>
                          <a:rPr lang="es-ES" sz="1600" b="0" i="1" smtClean="0">
                            <a:latin typeface="Cambria Math"/>
                          </a:rPr>
                          <m:t>′</m:t>
                        </m:r>
                      </m:oMath>
                    </m:oMathPara>
                  </a14:m>
                  <a:endParaRPr lang="es-ES" sz="1600" dirty="0"/>
                </a:p>
              </p:txBody>
            </p:sp>
          </mc:Choice>
          <mc:Fallback xmlns="">
            <p:sp>
              <p:nvSpPr>
                <p:cNvPr id="63" name="62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79196" y="2449660"/>
                  <a:ext cx="394660" cy="338554"/>
                </a:xfrm>
                <a:prstGeom prst="rect">
                  <a:avLst/>
                </a:prstGeom>
                <a:blipFill rotWithShape="1">
                  <a:blip r:embed="rId8"/>
                  <a:stretch>
                    <a:fillRect b="-14545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" name="2 CuadroTexto"/>
          <p:cNvSpPr txBox="1"/>
          <p:nvPr/>
        </p:nvSpPr>
        <p:spPr>
          <a:xfrm>
            <a:off x="381000" y="1295400"/>
            <a:ext cx="5778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/>
            <a:r>
              <a:rPr lang="es-ES" dirty="0" smtClean="0">
                <a:sym typeface="Wingdings"/>
              </a:rPr>
              <a:t>	Como la fuerza eléctrica es conservativa, el trabajo realizado por el propio campo será: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4 CuadroTexto"/>
              <p:cNvSpPr txBox="1"/>
              <p:nvPr/>
            </p:nvSpPr>
            <p:spPr>
              <a:xfrm>
                <a:off x="1136650" y="2047240"/>
                <a:ext cx="418883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𝑊</m:t>
                      </m:r>
                      <m:r>
                        <a:rPr lang="es-ES" b="0" i="1" smtClean="0">
                          <a:latin typeface="Cambria Math"/>
                        </a:rPr>
                        <m:t>=−∆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𝐸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𝑃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=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𝐸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𝑃</m:t>
                          </m:r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−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𝐸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𝑃</m:t>
                          </m:r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=</m:t>
                      </m:r>
                      <m:sSup>
                        <m:sSupPr>
                          <m:ctrlPr>
                            <a:rPr lang="es-E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𝑞</m:t>
                          </m:r>
                        </m:e>
                        <m:sup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′</m:t>
                          </m:r>
                        </m:sup>
                      </m:sSup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𝑉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−</m:t>
                      </m:r>
                      <m:sSup>
                        <m:sSupPr>
                          <m:ctrlPr>
                            <a:rPr lang="es-E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𝑞</m:t>
                          </m:r>
                        </m:e>
                        <m:sup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′</m:t>
                          </m:r>
                        </m:sup>
                      </m:sSup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𝑉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5" name="4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6650" y="2047240"/>
                <a:ext cx="4188839" cy="369332"/>
              </a:xfrm>
              <a:prstGeom prst="rect">
                <a:avLst/>
              </a:prstGeom>
              <a:blipFill rotWithShape="1">
                <a:blip r:embed="rId9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63 CuadroTexto"/>
              <p:cNvSpPr txBox="1"/>
              <p:nvPr/>
            </p:nvSpPr>
            <p:spPr>
              <a:xfrm>
                <a:off x="2355850" y="2606040"/>
                <a:ext cx="17817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𝑊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=</m:t>
                      </m:r>
                      <m:sSup>
                        <m:sSupPr>
                          <m:ctrlPr>
                            <a:rPr lang="es-E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𝑞</m:t>
                          </m:r>
                        </m:e>
                        <m:sup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′</m:t>
                          </m:r>
                        </m:sup>
                      </m:sSup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(</m:t>
                          </m:r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𝑉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−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𝑉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64" name="63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5850" y="2606040"/>
                <a:ext cx="1781770" cy="369332"/>
              </a:xfrm>
              <a:prstGeom prst="rect">
                <a:avLst/>
              </a:prstGeom>
              <a:blipFill rotWithShape="1">
                <a:blip r:embed="rId10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5 CuadroTexto"/>
          <p:cNvSpPr txBox="1"/>
          <p:nvPr/>
        </p:nvSpPr>
        <p:spPr>
          <a:xfrm>
            <a:off x="762000" y="3098800"/>
            <a:ext cx="5372100" cy="923330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Cuando una carga se desplaza por una superficie equipotencial, el campo eléctrico no realiza trabajo alguno sobre ella.</a:t>
            </a:r>
            <a:endParaRPr lang="es-ES" dirty="0"/>
          </a:p>
        </p:txBody>
      </p:sp>
      <p:grpSp>
        <p:nvGrpSpPr>
          <p:cNvPr id="65" name="64 Grupo"/>
          <p:cNvGrpSpPr/>
          <p:nvPr/>
        </p:nvGrpSpPr>
        <p:grpSpPr>
          <a:xfrm>
            <a:off x="1352644" y="4168632"/>
            <a:ext cx="2160000" cy="2160000"/>
            <a:chOff x="1098644" y="1721893"/>
            <a:chExt cx="2484502" cy="2461755"/>
          </a:xfrm>
        </p:grpSpPr>
        <p:grpSp>
          <p:nvGrpSpPr>
            <p:cNvPr id="66" name="65 Grupo"/>
            <p:cNvGrpSpPr/>
            <p:nvPr/>
          </p:nvGrpSpPr>
          <p:grpSpPr>
            <a:xfrm>
              <a:off x="1098644" y="1721893"/>
              <a:ext cx="2484502" cy="2461755"/>
              <a:chOff x="1439837" y="4028364"/>
              <a:chExt cx="2484502" cy="2461755"/>
            </a:xfrm>
          </p:grpSpPr>
          <p:cxnSp>
            <p:nvCxnSpPr>
              <p:cNvPr id="69" name="68 Conector recto"/>
              <p:cNvCxnSpPr/>
              <p:nvPr/>
            </p:nvCxnSpPr>
            <p:spPr>
              <a:xfrm>
                <a:off x="1596790" y="5254389"/>
                <a:ext cx="2160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69 Conector recto"/>
              <p:cNvCxnSpPr/>
              <p:nvPr/>
            </p:nvCxnSpPr>
            <p:spPr>
              <a:xfrm rot="-1800000">
                <a:off x="1599066" y="5256024"/>
                <a:ext cx="2160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70 Conector recto"/>
              <p:cNvCxnSpPr/>
              <p:nvPr/>
            </p:nvCxnSpPr>
            <p:spPr>
              <a:xfrm rot="-3600000">
                <a:off x="1628635" y="5203708"/>
                <a:ext cx="2160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71 Conector recto"/>
              <p:cNvCxnSpPr/>
              <p:nvPr/>
            </p:nvCxnSpPr>
            <p:spPr>
              <a:xfrm rot="5400000">
                <a:off x="1599064" y="5243015"/>
                <a:ext cx="2160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72 Conector recto"/>
              <p:cNvCxnSpPr/>
              <p:nvPr/>
            </p:nvCxnSpPr>
            <p:spPr>
              <a:xfrm rot="3600000" flipH="1">
                <a:off x="1538217" y="5150111"/>
                <a:ext cx="2160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73 Conector recto"/>
              <p:cNvCxnSpPr/>
              <p:nvPr/>
            </p:nvCxnSpPr>
            <p:spPr>
              <a:xfrm rot="1800000" flipH="1">
                <a:off x="1595298" y="5253536"/>
                <a:ext cx="2160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11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11368" y="4980557"/>
                <a:ext cx="540000" cy="5400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76" name="75 Más"/>
              <p:cNvSpPr/>
              <p:nvPr/>
            </p:nvSpPr>
            <p:spPr>
              <a:xfrm>
                <a:off x="2556683" y="5122462"/>
                <a:ext cx="288000" cy="286603"/>
              </a:xfrm>
              <a:prstGeom prst="mathPlus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grpSp>
            <p:nvGrpSpPr>
              <p:cNvPr id="77" name="76 Grupo"/>
              <p:cNvGrpSpPr/>
              <p:nvPr/>
            </p:nvGrpSpPr>
            <p:grpSpPr>
              <a:xfrm>
                <a:off x="2502087" y="4028364"/>
                <a:ext cx="1422252" cy="1408603"/>
                <a:chOff x="1696869" y="3960125"/>
                <a:chExt cx="1422252" cy="1408603"/>
              </a:xfrm>
            </p:grpSpPr>
            <p:cxnSp>
              <p:nvCxnSpPr>
                <p:cNvPr id="90" name="89 Conector recto de flecha"/>
                <p:cNvCxnSpPr/>
                <p:nvPr/>
              </p:nvCxnSpPr>
              <p:spPr>
                <a:xfrm rot="2700000" flipV="1">
                  <a:off x="2759121" y="5008728"/>
                  <a:ext cx="360000" cy="360000"/>
                </a:xfrm>
                <a:prstGeom prst="straightConnector1">
                  <a:avLst/>
                </a:prstGeom>
                <a:ln w="38100">
                  <a:solidFill>
                    <a:srgbClr val="FF0000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1" name="90 Conector recto de flecha"/>
                <p:cNvCxnSpPr/>
                <p:nvPr/>
              </p:nvCxnSpPr>
              <p:spPr>
                <a:xfrm rot="900000" flipV="1">
                  <a:off x="2638566" y="4465092"/>
                  <a:ext cx="360000" cy="360000"/>
                </a:xfrm>
                <a:prstGeom prst="straightConnector1">
                  <a:avLst/>
                </a:prstGeom>
                <a:ln w="38100">
                  <a:solidFill>
                    <a:srgbClr val="FF0000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" name="91 Conector recto de flecha"/>
                <p:cNvCxnSpPr/>
                <p:nvPr/>
              </p:nvCxnSpPr>
              <p:spPr>
                <a:xfrm rot="-900000" flipV="1">
                  <a:off x="2231408" y="4098878"/>
                  <a:ext cx="360000" cy="360000"/>
                </a:xfrm>
                <a:prstGeom prst="straightConnector1">
                  <a:avLst/>
                </a:prstGeom>
                <a:ln w="38100">
                  <a:solidFill>
                    <a:srgbClr val="FF0000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" name="92 Conector recto de flecha"/>
                <p:cNvCxnSpPr/>
                <p:nvPr/>
              </p:nvCxnSpPr>
              <p:spPr>
                <a:xfrm rot="18900000" flipV="1">
                  <a:off x="1696869" y="3960125"/>
                  <a:ext cx="360000" cy="360000"/>
                </a:xfrm>
                <a:prstGeom prst="straightConnector1">
                  <a:avLst/>
                </a:prstGeom>
                <a:ln w="38100">
                  <a:solidFill>
                    <a:srgbClr val="FF0000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8" name="77 Grupo"/>
              <p:cNvGrpSpPr/>
              <p:nvPr/>
            </p:nvGrpSpPr>
            <p:grpSpPr>
              <a:xfrm flipH="1">
                <a:off x="1439837" y="4169391"/>
                <a:ext cx="887713" cy="1269850"/>
                <a:chOff x="2231408" y="4098878"/>
                <a:chExt cx="887713" cy="1269850"/>
              </a:xfrm>
            </p:grpSpPr>
            <p:cxnSp>
              <p:nvCxnSpPr>
                <p:cNvPr id="87" name="86 Conector recto de flecha"/>
                <p:cNvCxnSpPr/>
                <p:nvPr/>
              </p:nvCxnSpPr>
              <p:spPr>
                <a:xfrm rot="2700000" flipV="1">
                  <a:off x="2759121" y="5008728"/>
                  <a:ext cx="360000" cy="360000"/>
                </a:xfrm>
                <a:prstGeom prst="straightConnector1">
                  <a:avLst/>
                </a:prstGeom>
                <a:ln w="38100">
                  <a:solidFill>
                    <a:srgbClr val="FF0000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8" name="87 Conector recto de flecha"/>
                <p:cNvCxnSpPr/>
                <p:nvPr/>
              </p:nvCxnSpPr>
              <p:spPr>
                <a:xfrm rot="900000" flipV="1">
                  <a:off x="2638566" y="4465092"/>
                  <a:ext cx="360000" cy="360000"/>
                </a:xfrm>
                <a:prstGeom prst="straightConnector1">
                  <a:avLst/>
                </a:prstGeom>
                <a:ln w="38100">
                  <a:solidFill>
                    <a:srgbClr val="FF0000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" name="88 Conector recto de flecha"/>
                <p:cNvCxnSpPr/>
                <p:nvPr/>
              </p:nvCxnSpPr>
              <p:spPr>
                <a:xfrm rot="-900000" flipV="1">
                  <a:off x="2231408" y="4098878"/>
                  <a:ext cx="360000" cy="360000"/>
                </a:xfrm>
                <a:prstGeom prst="straightConnector1">
                  <a:avLst/>
                </a:prstGeom>
                <a:ln w="38100">
                  <a:solidFill>
                    <a:srgbClr val="FF0000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9" name="78 Grupo"/>
              <p:cNvGrpSpPr/>
              <p:nvPr/>
            </p:nvGrpSpPr>
            <p:grpSpPr>
              <a:xfrm flipV="1">
                <a:off x="2504362" y="5625152"/>
                <a:ext cx="1301697" cy="864967"/>
                <a:chOff x="1696869" y="3960125"/>
                <a:chExt cx="1301697" cy="864967"/>
              </a:xfrm>
            </p:grpSpPr>
            <p:cxnSp>
              <p:nvCxnSpPr>
                <p:cNvPr id="84" name="83 Conector recto de flecha"/>
                <p:cNvCxnSpPr/>
                <p:nvPr/>
              </p:nvCxnSpPr>
              <p:spPr>
                <a:xfrm rot="900000" flipV="1">
                  <a:off x="2638566" y="4465092"/>
                  <a:ext cx="360000" cy="360000"/>
                </a:xfrm>
                <a:prstGeom prst="straightConnector1">
                  <a:avLst/>
                </a:prstGeom>
                <a:ln w="38100">
                  <a:solidFill>
                    <a:srgbClr val="FF0000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" name="84 Conector recto de flecha"/>
                <p:cNvCxnSpPr/>
                <p:nvPr/>
              </p:nvCxnSpPr>
              <p:spPr>
                <a:xfrm rot="-900000" flipV="1">
                  <a:off x="2231408" y="4098878"/>
                  <a:ext cx="360000" cy="360000"/>
                </a:xfrm>
                <a:prstGeom prst="straightConnector1">
                  <a:avLst/>
                </a:prstGeom>
                <a:ln w="38100">
                  <a:solidFill>
                    <a:srgbClr val="FF0000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" name="85 Conector recto de flecha"/>
                <p:cNvCxnSpPr/>
                <p:nvPr/>
              </p:nvCxnSpPr>
              <p:spPr>
                <a:xfrm rot="18900000" flipV="1">
                  <a:off x="1696869" y="3960125"/>
                  <a:ext cx="360000" cy="360000"/>
                </a:xfrm>
                <a:prstGeom prst="straightConnector1">
                  <a:avLst/>
                </a:prstGeom>
                <a:ln w="38100">
                  <a:solidFill>
                    <a:srgbClr val="FF0000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0" name="79 Grupo"/>
              <p:cNvGrpSpPr/>
              <p:nvPr/>
            </p:nvGrpSpPr>
            <p:grpSpPr>
              <a:xfrm flipH="1" flipV="1">
                <a:off x="1546743" y="5625153"/>
                <a:ext cx="767158" cy="726214"/>
                <a:chOff x="2231408" y="4098878"/>
                <a:chExt cx="767158" cy="726214"/>
              </a:xfrm>
            </p:grpSpPr>
            <p:cxnSp>
              <p:nvCxnSpPr>
                <p:cNvPr id="82" name="81 Conector recto de flecha"/>
                <p:cNvCxnSpPr/>
                <p:nvPr/>
              </p:nvCxnSpPr>
              <p:spPr>
                <a:xfrm rot="900000" flipV="1">
                  <a:off x="2638566" y="4465092"/>
                  <a:ext cx="360000" cy="360000"/>
                </a:xfrm>
                <a:prstGeom prst="straightConnector1">
                  <a:avLst/>
                </a:prstGeom>
                <a:ln w="38100">
                  <a:solidFill>
                    <a:srgbClr val="FF0000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3" name="82 Conector recto de flecha"/>
                <p:cNvCxnSpPr/>
                <p:nvPr/>
              </p:nvCxnSpPr>
              <p:spPr>
                <a:xfrm rot="-900000" flipV="1">
                  <a:off x="2231408" y="4098878"/>
                  <a:ext cx="360000" cy="360000"/>
                </a:xfrm>
                <a:prstGeom prst="straightConnector1">
                  <a:avLst/>
                </a:prstGeom>
                <a:ln w="38100">
                  <a:solidFill>
                    <a:srgbClr val="FF0000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1" name="80 Rectángulo"/>
                  <p:cNvSpPr/>
                  <p:nvPr/>
                </p:nvSpPr>
                <p:spPr>
                  <a:xfrm>
                    <a:off x="1455942" y="4237469"/>
                    <a:ext cx="367408" cy="368499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acc>
                            <m:accPr>
                              <m:chr m:val="⃗"/>
                              <m:ctrlPr>
                                <a:rPr lang="es-ES" sz="16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sz="1600" i="1">
                                  <a:latin typeface="Cambria Math"/>
                                </a:rPr>
                                <m:t>𝐸</m:t>
                              </m:r>
                            </m:e>
                          </m:acc>
                        </m:oMath>
                      </m:oMathPara>
                    </a14:m>
                    <a:endParaRPr lang="es-ES" sz="1600" dirty="0"/>
                  </a:p>
                </p:txBody>
              </p:sp>
            </mc:Choice>
            <mc:Fallback xmlns="">
              <p:sp>
                <p:nvSpPr>
                  <p:cNvPr id="15" name="14 Rectángulo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455942" y="4237469"/>
                    <a:ext cx="367408" cy="368499"/>
                  </a:xfrm>
                  <a:prstGeom prst="rect">
                    <a:avLst/>
                  </a:prstGeom>
                  <a:blipFill rotWithShape="1"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67" name="66 Elipse"/>
            <p:cNvSpPr/>
            <p:nvPr/>
          </p:nvSpPr>
          <p:spPr>
            <a:xfrm>
              <a:off x="1269241" y="1883392"/>
              <a:ext cx="2160000" cy="2160000"/>
            </a:xfrm>
            <a:prstGeom prst="ellipse">
              <a:avLst/>
            </a:prstGeom>
            <a:noFill/>
            <a:ln w="9525"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68" name="67 Elipse"/>
            <p:cNvSpPr/>
            <p:nvPr/>
          </p:nvSpPr>
          <p:spPr>
            <a:xfrm>
              <a:off x="1612710" y="2213213"/>
              <a:ext cx="1440000" cy="1440000"/>
            </a:xfrm>
            <a:prstGeom prst="ellipse">
              <a:avLst/>
            </a:prstGeom>
            <a:noFill/>
            <a:ln w="9525"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123" name="Picture 2" descr="http://forum.lawebdefisica.com/attachment.php?attachmentid=2003&amp;d=1269206951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1435" y="4090865"/>
            <a:ext cx="2761065" cy="2339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8481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3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El potencial eléctrico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19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XVI. ELECTRICIDAD Y CORRIENTE ELÉCTRICA</a:t>
            </a:r>
          </a:p>
        </p:txBody>
      </p:sp>
      <p:sp>
        <p:nvSpPr>
          <p:cNvPr id="26" name="25 CuadroTexto"/>
          <p:cNvSpPr txBox="1"/>
          <p:nvPr/>
        </p:nvSpPr>
        <p:spPr>
          <a:xfrm>
            <a:off x="355600" y="825500"/>
            <a:ext cx="7556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3.5. </a:t>
            </a:r>
            <a:r>
              <a:rPr lang="es-ES" b="1" dirty="0" smtClean="0">
                <a:solidFill>
                  <a:srgbClr val="00B050"/>
                </a:solidFill>
              </a:rPr>
              <a:t>Trabajo realizado al desplazar cargas en un campo eléctrico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355600" y="1257300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Movimiento de partículas cargadas en un campo eléctrico uniforme</a:t>
            </a:r>
            <a:endParaRPr lang="es-ES" b="1" dirty="0">
              <a:solidFill>
                <a:srgbClr val="C00000"/>
              </a:solidFill>
            </a:endParaRPr>
          </a:p>
        </p:txBody>
      </p:sp>
      <p:cxnSp>
        <p:nvCxnSpPr>
          <p:cNvPr id="94" name="93 Conector recto de flecha"/>
          <p:cNvCxnSpPr/>
          <p:nvPr/>
        </p:nvCxnSpPr>
        <p:spPr>
          <a:xfrm>
            <a:off x="835546" y="2059674"/>
            <a:ext cx="2429301" cy="0"/>
          </a:xfrm>
          <a:prstGeom prst="straightConnector1">
            <a:avLst/>
          </a:prstGeom>
          <a:ln w="285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94 Conector recto de flecha"/>
          <p:cNvCxnSpPr/>
          <p:nvPr/>
        </p:nvCxnSpPr>
        <p:spPr>
          <a:xfrm>
            <a:off x="851469" y="2539620"/>
            <a:ext cx="2429301" cy="0"/>
          </a:xfrm>
          <a:prstGeom prst="straightConnector1">
            <a:avLst/>
          </a:prstGeom>
          <a:ln w="285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95 Conector recto de flecha"/>
          <p:cNvCxnSpPr/>
          <p:nvPr/>
        </p:nvCxnSpPr>
        <p:spPr>
          <a:xfrm>
            <a:off x="853743" y="2992272"/>
            <a:ext cx="2429301" cy="0"/>
          </a:xfrm>
          <a:prstGeom prst="straightConnector1">
            <a:avLst/>
          </a:prstGeom>
          <a:ln w="285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96 Conector recto de flecha"/>
          <p:cNvCxnSpPr/>
          <p:nvPr/>
        </p:nvCxnSpPr>
        <p:spPr>
          <a:xfrm>
            <a:off x="832513" y="4253931"/>
            <a:ext cx="2429301" cy="0"/>
          </a:xfrm>
          <a:prstGeom prst="straightConnector1">
            <a:avLst/>
          </a:prstGeom>
          <a:ln w="285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97 Conector recto de flecha"/>
          <p:cNvCxnSpPr/>
          <p:nvPr/>
        </p:nvCxnSpPr>
        <p:spPr>
          <a:xfrm>
            <a:off x="844646" y="3419901"/>
            <a:ext cx="2429301" cy="0"/>
          </a:xfrm>
          <a:prstGeom prst="straightConnector1">
            <a:avLst/>
          </a:prstGeom>
          <a:ln w="285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98 Conector recto de flecha"/>
          <p:cNvCxnSpPr/>
          <p:nvPr/>
        </p:nvCxnSpPr>
        <p:spPr>
          <a:xfrm>
            <a:off x="821519" y="3845258"/>
            <a:ext cx="2429301" cy="0"/>
          </a:xfrm>
          <a:prstGeom prst="straightConnector1">
            <a:avLst/>
          </a:prstGeom>
          <a:ln w="285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0" name="99 CuadroTexto"/>
              <p:cNvSpPr txBox="1"/>
              <p:nvPr/>
            </p:nvSpPr>
            <p:spPr>
              <a:xfrm>
                <a:off x="2849314" y="1690503"/>
                <a:ext cx="367408" cy="3684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s-ES" sz="16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sz="1600" b="0" i="1" smtClean="0">
                              <a:latin typeface="Cambria Math"/>
                            </a:rPr>
                            <m:t>𝐸</m:t>
                          </m:r>
                        </m:e>
                      </m:acc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100" name="99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9314" y="1690503"/>
                <a:ext cx="367408" cy="368499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1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900" y="3029022"/>
            <a:ext cx="360000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02" name="101 Conector recto de flecha"/>
          <p:cNvCxnSpPr/>
          <p:nvPr/>
        </p:nvCxnSpPr>
        <p:spPr>
          <a:xfrm>
            <a:off x="1090304" y="3187889"/>
            <a:ext cx="900000" cy="0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102 CuadroTexto"/>
              <p:cNvSpPr txBox="1"/>
              <p:nvPr/>
            </p:nvSpPr>
            <p:spPr>
              <a:xfrm>
                <a:off x="1923540" y="3030257"/>
                <a:ext cx="43646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s-ES" sz="16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sz="1600" b="0" i="1" smtClean="0">
                                  <a:latin typeface="Cambria Math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s-ES" sz="16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103" name="102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3540" y="3030257"/>
                <a:ext cx="436466" cy="338554"/>
              </a:xfrm>
              <a:prstGeom prst="rect">
                <a:avLst/>
              </a:prstGeom>
              <a:blipFill rotWithShape="1">
                <a:blip r:embed="rId5"/>
                <a:stretch>
                  <a:fillRect t="-12500" r="-15493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103 CuadroTexto"/>
              <p:cNvSpPr txBox="1"/>
              <p:nvPr/>
            </p:nvSpPr>
            <p:spPr>
              <a:xfrm>
                <a:off x="545117" y="2989314"/>
                <a:ext cx="34798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1600" b="0" i="1" smtClean="0">
                          <a:latin typeface="Cambria Math"/>
                        </a:rPr>
                        <m:t>𝑞</m:t>
                      </m:r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104" name="103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117" y="2989314"/>
                <a:ext cx="347980" cy="338554"/>
              </a:xfrm>
              <a:prstGeom prst="rect">
                <a:avLst/>
              </a:prstGeom>
              <a:blipFill rotWithShape="1">
                <a:blip r:embed="rId6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5" name="104 CuadroTexto"/>
          <p:cNvSpPr txBox="1"/>
          <p:nvPr/>
        </p:nvSpPr>
        <p:spPr>
          <a:xfrm>
            <a:off x="495300" y="1854200"/>
            <a:ext cx="330200" cy="258532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dirty="0" smtClean="0"/>
              <a:t>+</a:t>
            </a:r>
          </a:p>
          <a:p>
            <a:r>
              <a:rPr lang="es-ES" dirty="0" smtClean="0"/>
              <a:t>+</a:t>
            </a:r>
          </a:p>
          <a:p>
            <a:r>
              <a:rPr lang="es-ES" dirty="0" smtClean="0"/>
              <a:t>+</a:t>
            </a:r>
          </a:p>
          <a:p>
            <a:r>
              <a:rPr lang="es-ES" dirty="0" smtClean="0"/>
              <a:t>+</a:t>
            </a:r>
          </a:p>
          <a:p>
            <a:r>
              <a:rPr lang="es-ES" dirty="0" smtClean="0"/>
              <a:t>+</a:t>
            </a:r>
          </a:p>
          <a:p>
            <a:r>
              <a:rPr lang="es-ES" dirty="0" smtClean="0"/>
              <a:t>+</a:t>
            </a:r>
          </a:p>
          <a:p>
            <a:r>
              <a:rPr lang="es-ES" dirty="0" smtClean="0"/>
              <a:t>+</a:t>
            </a:r>
          </a:p>
          <a:p>
            <a:r>
              <a:rPr lang="es-ES" dirty="0"/>
              <a:t>+</a:t>
            </a:r>
          </a:p>
          <a:p>
            <a:r>
              <a:rPr lang="es-ES" dirty="0" smtClean="0"/>
              <a:t>+</a:t>
            </a:r>
            <a:endParaRPr lang="es-ES" dirty="0"/>
          </a:p>
        </p:txBody>
      </p:sp>
      <p:sp>
        <p:nvSpPr>
          <p:cNvPr id="106" name="105 CuadroTexto"/>
          <p:cNvSpPr txBox="1"/>
          <p:nvPr/>
        </p:nvSpPr>
        <p:spPr>
          <a:xfrm>
            <a:off x="3270250" y="1874838"/>
            <a:ext cx="330200" cy="2585323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  <a:sym typeface="Symbol"/>
              </a:rPr>
              <a:t></a:t>
            </a:r>
          </a:p>
          <a:p>
            <a:r>
              <a:rPr lang="es-ES" b="1" dirty="0">
                <a:solidFill>
                  <a:schemeClr val="bg1"/>
                </a:solidFill>
                <a:sym typeface="Symbol"/>
              </a:rPr>
              <a:t></a:t>
            </a:r>
            <a:endParaRPr lang="es-ES" b="1" dirty="0">
              <a:solidFill>
                <a:schemeClr val="bg1"/>
              </a:solidFill>
            </a:endParaRPr>
          </a:p>
          <a:p>
            <a:r>
              <a:rPr lang="es-ES" b="1" dirty="0">
                <a:solidFill>
                  <a:schemeClr val="bg1"/>
                </a:solidFill>
                <a:sym typeface="Symbol"/>
              </a:rPr>
              <a:t></a:t>
            </a:r>
            <a:endParaRPr lang="es-ES" b="1" dirty="0">
              <a:solidFill>
                <a:schemeClr val="bg1"/>
              </a:solidFill>
            </a:endParaRPr>
          </a:p>
          <a:p>
            <a:r>
              <a:rPr lang="es-ES" b="1" dirty="0">
                <a:solidFill>
                  <a:schemeClr val="bg1"/>
                </a:solidFill>
                <a:sym typeface="Symbol"/>
              </a:rPr>
              <a:t></a:t>
            </a:r>
            <a:endParaRPr lang="es-ES" b="1" dirty="0">
              <a:solidFill>
                <a:schemeClr val="bg1"/>
              </a:solidFill>
            </a:endParaRPr>
          </a:p>
          <a:p>
            <a:r>
              <a:rPr lang="es-ES" b="1" dirty="0">
                <a:solidFill>
                  <a:schemeClr val="bg1"/>
                </a:solidFill>
                <a:sym typeface="Symbol"/>
              </a:rPr>
              <a:t></a:t>
            </a:r>
            <a:endParaRPr lang="es-ES" b="1" dirty="0">
              <a:solidFill>
                <a:schemeClr val="bg1"/>
              </a:solidFill>
            </a:endParaRPr>
          </a:p>
          <a:p>
            <a:r>
              <a:rPr lang="es-ES" b="1" dirty="0">
                <a:solidFill>
                  <a:schemeClr val="bg1"/>
                </a:solidFill>
                <a:sym typeface="Symbol"/>
              </a:rPr>
              <a:t></a:t>
            </a:r>
            <a:endParaRPr lang="es-ES" b="1" dirty="0">
              <a:solidFill>
                <a:schemeClr val="bg1"/>
              </a:solidFill>
            </a:endParaRPr>
          </a:p>
          <a:p>
            <a:r>
              <a:rPr lang="es-ES" b="1" dirty="0" smtClean="0">
                <a:solidFill>
                  <a:schemeClr val="bg1"/>
                </a:solidFill>
                <a:sym typeface="Symbol"/>
              </a:rPr>
              <a:t></a:t>
            </a:r>
          </a:p>
          <a:p>
            <a:r>
              <a:rPr lang="es-ES" b="1" dirty="0">
                <a:solidFill>
                  <a:schemeClr val="bg1"/>
                </a:solidFill>
                <a:sym typeface="Symbol"/>
              </a:rPr>
              <a:t></a:t>
            </a:r>
            <a:endParaRPr lang="es-ES" b="1" dirty="0">
              <a:solidFill>
                <a:schemeClr val="bg1"/>
              </a:solidFill>
            </a:endParaRPr>
          </a:p>
          <a:p>
            <a:r>
              <a:rPr lang="es-ES" b="1" dirty="0" smtClean="0">
                <a:solidFill>
                  <a:schemeClr val="bg1"/>
                </a:solidFill>
                <a:sym typeface="Symbol"/>
              </a:rPr>
              <a:t></a:t>
            </a:r>
            <a:endParaRPr lang="es-ES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106 CuadroTexto"/>
              <p:cNvSpPr txBox="1"/>
              <p:nvPr/>
            </p:nvSpPr>
            <p:spPr>
              <a:xfrm>
                <a:off x="951517" y="3129014"/>
                <a:ext cx="40588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1600" b="0" i="1" smtClean="0">
                          <a:latin typeface="Cambria Math"/>
                        </a:rPr>
                        <m:t>𝑞</m:t>
                      </m:r>
                      <m:r>
                        <a:rPr lang="es-ES" sz="1600" b="0" i="1" smtClean="0">
                          <a:latin typeface="Cambria Math"/>
                        </a:rPr>
                        <m:t>′</m:t>
                      </m:r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107" name="106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1517" y="3129014"/>
                <a:ext cx="405880" cy="338554"/>
              </a:xfrm>
              <a:prstGeom prst="rect">
                <a:avLst/>
              </a:prstGeom>
              <a:blipFill rotWithShape="1">
                <a:blip r:embed="rId7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8" name="107 CuadroTexto"/>
          <p:cNvSpPr txBox="1"/>
          <p:nvPr/>
        </p:nvSpPr>
        <p:spPr>
          <a:xfrm>
            <a:off x="3911601" y="1797144"/>
            <a:ext cx="4800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latin typeface="Arial" pitchFamily="34" charset="0"/>
                <a:cs typeface="Arial" pitchFamily="34" charset="0"/>
                <a:sym typeface="Wingdings"/>
              </a:rPr>
              <a:t>Aparece una fuerza:</a:t>
            </a:r>
          </a:p>
          <a:p>
            <a:pPr marL="355600" indent="-355600" algn="just">
              <a:buFont typeface="Wingdings"/>
              <a:buChar char="F"/>
            </a:pPr>
            <a:endParaRPr lang="es-ES" dirty="0">
              <a:latin typeface="Arial" pitchFamily="34" charset="0"/>
              <a:cs typeface="Arial" pitchFamily="34" charset="0"/>
              <a:sym typeface="Wingdings"/>
            </a:endParaRPr>
          </a:p>
          <a:p>
            <a:pPr algn="just"/>
            <a:endParaRPr lang="es-ES" dirty="0">
              <a:latin typeface="Arial" pitchFamily="34" charset="0"/>
              <a:cs typeface="Arial" pitchFamily="34" charset="0"/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Que realiza un trabajo cuando se desplaza una distancia </a:t>
            </a:r>
            <a:r>
              <a:rPr lang="es-ES" i="1" dirty="0" smtClean="0">
                <a:latin typeface="Cambria Math" pitchFamily="18" charset="0"/>
                <a:ea typeface="Cambria Math" pitchFamily="18" charset="0"/>
                <a:cs typeface="Arial" pitchFamily="34" charset="0"/>
              </a:rPr>
              <a:t>d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marL="355600" indent="-355600" algn="just">
              <a:buFont typeface="Wingdings"/>
              <a:buChar char="F"/>
            </a:pPr>
            <a:endParaRPr lang="es-ES" dirty="0">
              <a:latin typeface="Arial" pitchFamily="34" charset="0"/>
              <a:cs typeface="Arial" pitchFamily="34" charset="0"/>
            </a:endParaRPr>
          </a:p>
          <a:p>
            <a:pPr algn="just"/>
            <a:endParaRPr lang="es-ES" dirty="0">
              <a:latin typeface="Arial" pitchFamily="34" charset="0"/>
              <a:cs typeface="Arial" pitchFamily="34" charset="0"/>
            </a:endParaRP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Que se invierte en una </a:t>
            </a:r>
            <a:r>
              <a:rPr lang="es-ES" i="1" dirty="0" smtClean="0">
                <a:latin typeface="Cambria Math" pitchFamily="18" charset="0"/>
                <a:ea typeface="Cambria Math" pitchFamily="18" charset="0"/>
                <a:cs typeface="Arial" pitchFamily="34" charset="0"/>
                <a:sym typeface="Symbol"/>
              </a:rPr>
              <a:t></a:t>
            </a:r>
            <a:r>
              <a:rPr lang="es-ES" i="1" dirty="0" err="1" smtClean="0">
                <a:latin typeface="Cambria Math" pitchFamily="18" charset="0"/>
                <a:ea typeface="Cambria Math" pitchFamily="18" charset="0"/>
                <a:cs typeface="Arial" pitchFamily="34" charset="0"/>
                <a:sym typeface="Symbol"/>
              </a:rPr>
              <a:t>E</a:t>
            </a:r>
            <a:r>
              <a:rPr lang="es-ES" i="1" baseline="-25000" dirty="0" err="1" smtClean="0">
                <a:latin typeface="Cambria Math" pitchFamily="18" charset="0"/>
                <a:ea typeface="Cambria Math" pitchFamily="18" charset="0"/>
                <a:cs typeface="Arial" pitchFamily="34" charset="0"/>
                <a:sym typeface="Symbol"/>
              </a:rPr>
              <a:t>c</a:t>
            </a:r>
            <a:r>
              <a:rPr lang="es-ES" dirty="0" smtClean="0">
                <a:latin typeface="Arial" pitchFamily="34" charset="0"/>
                <a:cs typeface="Arial" pitchFamily="34" charset="0"/>
                <a:sym typeface="Symbol"/>
              </a:rPr>
              <a:t>:</a:t>
            </a:r>
            <a:endParaRPr lang="es-ES" dirty="0"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108 CuadroTexto"/>
              <p:cNvSpPr txBox="1"/>
              <p:nvPr/>
            </p:nvSpPr>
            <p:spPr>
              <a:xfrm>
                <a:off x="5949062" y="2162678"/>
                <a:ext cx="1037912" cy="4029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</a:rPr>
                        <m:t>𝑞</m:t>
                      </m:r>
                      <m:r>
                        <a:rPr lang="es-ES" b="0" i="1" smtClean="0">
                          <a:latin typeface="Cambria Math"/>
                        </a:rPr>
                        <m:t>′</m:t>
                      </m:r>
                      <m:acc>
                        <m:accPr>
                          <m:chr m:val="⃗"/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𝐸</m:t>
                          </m:r>
                        </m:e>
                      </m:acc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09" name="108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9062" y="2162678"/>
                <a:ext cx="1037912" cy="402931"/>
              </a:xfrm>
              <a:prstGeom prst="rect">
                <a:avLst/>
              </a:prstGeom>
              <a:blipFill rotWithShape="1">
                <a:blip r:embed="rId8"/>
                <a:stretch>
                  <a:fillRect t="-21212" b="-7576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109 CuadroTexto"/>
              <p:cNvSpPr txBox="1"/>
              <p:nvPr/>
            </p:nvSpPr>
            <p:spPr>
              <a:xfrm>
                <a:off x="5241083" y="3283310"/>
                <a:ext cx="256865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𝑊</m:t>
                      </m:r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b="0" i="1" smtClean="0">
                              <a:latin typeface="Cambria Math"/>
                            </a:rPr>
                            <m:t>𝑞</m:t>
                          </m:r>
                        </m:e>
                        <m:sup>
                          <m:r>
                            <a:rPr lang="es-ES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s-ES" b="0" i="1" smtClean="0">
                          <a:latin typeface="Cambria Math"/>
                        </a:rPr>
                        <m:t>𝐸𝑑</m:t>
                      </m:r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s-E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s-ES" i="1">
                              <a:latin typeface="Cambria Math"/>
                              <a:ea typeface="Cambria Math"/>
                            </a:rPr>
                            <m:t>𝑞</m:t>
                          </m:r>
                        </m:e>
                        <m:sup>
                          <m:r>
                            <a:rPr lang="es-ES" i="1">
                              <a:latin typeface="Cambria Math"/>
                              <a:ea typeface="Cambria Math"/>
                            </a:rPr>
                            <m:t>′</m:t>
                          </m:r>
                        </m:sup>
                      </m:sSup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s-ES" i="1">
                              <a:latin typeface="Cambria Math"/>
                              <a:ea typeface="Cambria Math"/>
                            </a:rPr>
                            <m:t>(</m:t>
                          </m:r>
                          <m:r>
                            <a:rPr lang="es-ES" i="1">
                              <a:latin typeface="Cambria Math"/>
                              <a:ea typeface="Cambria Math"/>
                            </a:rPr>
                            <m:t>𝑉</m:t>
                          </m:r>
                        </m:e>
                        <m:sub>
                          <m:r>
                            <a:rPr lang="es-ES" i="1"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  <m:r>
                        <a:rPr lang="es-ES" i="1">
                          <a:latin typeface="Cambria Math"/>
                          <a:ea typeface="Cambria Math"/>
                        </a:rPr>
                        <m:t>−</m:t>
                      </m:r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s-ES" i="1">
                              <a:latin typeface="Cambria Math"/>
                              <a:ea typeface="Cambria Math"/>
                            </a:rPr>
                            <m:t>𝑉</m:t>
                          </m:r>
                        </m:e>
                        <m:sub>
                          <m:r>
                            <a:rPr lang="es-ES" i="1">
                              <a:latin typeface="Cambria Math"/>
                              <a:ea typeface="Cambria Math"/>
                            </a:rPr>
                            <m:t>2</m:t>
                          </m:r>
                        </m:sub>
                      </m:sSub>
                      <m:r>
                        <a:rPr lang="es-ES" i="1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10" name="109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1083" y="3283310"/>
                <a:ext cx="2568652" cy="369332"/>
              </a:xfrm>
              <a:prstGeom prst="rect">
                <a:avLst/>
              </a:prstGeom>
              <a:blipFill rotWithShape="1">
                <a:blip r:embed="rId9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110 CuadroTexto"/>
              <p:cNvSpPr txBox="1"/>
              <p:nvPr/>
            </p:nvSpPr>
            <p:spPr>
              <a:xfrm>
                <a:off x="4805303" y="4171932"/>
                <a:ext cx="2761333" cy="6109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s-ES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s-ES" b="0" i="1" smtClean="0">
                          <a:latin typeface="Cambria Math"/>
                        </a:rPr>
                        <m:t>𝑚</m:t>
                      </m:r>
                      <m:sSup>
                        <m:sSup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b="0" i="1" smtClean="0">
                              <a:latin typeface="Cambria Math"/>
                            </a:rPr>
                            <m:t>𝑣</m:t>
                          </m:r>
                        </m:e>
                        <m:sup>
                          <m:r>
                            <a:rPr lang="es-E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s-ES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s-ES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s-ES" b="0" i="1" smtClean="0">
                          <a:latin typeface="Cambria Math"/>
                        </a:rPr>
                        <m:t>𝑚</m:t>
                      </m:r>
                      <m:sSup>
                        <m:sSup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  <m:sup>
                          <m:r>
                            <a:rPr lang="es-E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</a:rPr>
                        <m:t>𝑞</m:t>
                      </m:r>
                      <m:r>
                        <a:rPr lang="es-ES" b="0" i="1" smtClean="0">
                          <a:latin typeface="Cambria Math"/>
                        </a:rPr>
                        <m:t>′</m:t>
                      </m:r>
                      <m:r>
                        <a:rPr lang="es-ES" b="0" i="1" smtClean="0">
                          <a:latin typeface="Cambria Math"/>
                        </a:rPr>
                        <m:t>𝐸𝑑</m:t>
                      </m:r>
                      <m:r>
                        <a:rPr lang="es-E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11" name="110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5303" y="4171932"/>
                <a:ext cx="2761333" cy="610936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2" name="111 CuadroTexto"/>
          <p:cNvSpPr txBox="1"/>
          <p:nvPr/>
        </p:nvSpPr>
        <p:spPr>
          <a:xfrm>
            <a:off x="397491" y="4865048"/>
            <a:ext cx="767004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>
              <a:buFont typeface="Wingdings"/>
              <a:buChar char="F"/>
            </a:pPr>
            <a:r>
              <a:rPr lang="es-ES" dirty="0" smtClean="0">
                <a:sym typeface="Wingdings"/>
              </a:rPr>
              <a:t>También se puede concluir que:</a:t>
            </a:r>
          </a:p>
          <a:p>
            <a:pPr marL="355600" indent="-355600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>
              <a:buFont typeface="Wingdings"/>
              <a:buChar char="F"/>
            </a:pPr>
            <a:endParaRPr lang="es-ES" dirty="0" smtClean="0">
              <a:sym typeface="Wingdings"/>
            </a:endParaRPr>
          </a:p>
          <a:p>
            <a:pPr marL="355600" indent="-355600">
              <a:buFont typeface="Wingdings"/>
              <a:buChar char="F"/>
            </a:pPr>
            <a:r>
              <a:rPr lang="es-ES" dirty="0" smtClean="0">
                <a:sym typeface="Wingdings"/>
              </a:rPr>
              <a:t>Si la carga es positiva, su velocidad irá aumentando.</a:t>
            </a:r>
            <a:endParaRPr lang="es-ES" dirty="0">
              <a:sym typeface="Wingdings"/>
            </a:endParaRPr>
          </a:p>
          <a:p>
            <a:pPr marL="355600" indent="-355600">
              <a:buFont typeface="Wingdings"/>
              <a:buChar char="F"/>
            </a:pPr>
            <a:r>
              <a:rPr lang="es-ES" dirty="0" smtClean="0">
                <a:sym typeface="Wingdings"/>
              </a:rPr>
              <a:t>Si la carga es negativa, su velocidad irá disminuyendo.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3 Rectángulo"/>
              <p:cNvSpPr/>
              <p:nvPr/>
            </p:nvSpPr>
            <p:spPr>
              <a:xfrm>
                <a:off x="3840658" y="5250934"/>
                <a:ext cx="154709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s-ES" i="1">
                              <a:latin typeface="Cambria Math"/>
                              <a:ea typeface="Cambria Math"/>
                            </a:rPr>
                            <m:t>𝑉</m:t>
                          </m:r>
                        </m:e>
                        <m:sub>
                          <m:r>
                            <a:rPr lang="es-ES" i="1"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  <m:r>
                        <a:rPr lang="es-ES" i="1">
                          <a:latin typeface="Cambria Math"/>
                          <a:ea typeface="Cambria Math"/>
                        </a:rPr>
                        <m:t>−</m:t>
                      </m:r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s-ES" i="1">
                              <a:latin typeface="Cambria Math"/>
                              <a:ea typeface="Cambria Math"/>
                            </a:rPr>
                            <m:t>𝑉</m:t>
                          </m:r>
                        </m:e>
                        <m:sub>
                          <m:r>
                            <a:rPr lang="es-ES" i="1">
                              <a:latin typeface="Cambria Math"/>
                              <a:ea typeface="Cambria Math"/>
                            </a:rPr>
                            <m:t>2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𝐸𝑑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4" name="3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0658" y="5250934"/>
                <a:ext cx="1547090" cy="36933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85180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3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El potencial eléctrico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20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XVI. ELECTRICIDAD Y CORRIENTE ELÉCTRICA</a:t>
            </a:r>
          </a:p>
        </p:txBody>
      </p:sp>
      <p:sp>
        <p:nvSpPr>
          <p:cNvPr id="27" name="26 CuadroTexto"/>
          <p:cNvSpPr txBox="1"/>
          <p:nvPr/>
        </p:nvSpPr>
        <p:spPr>
          <a:xfrm>
            <a:off x="482600" y="977900"/>
            <a:ext cx="173990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EJERCICIO 9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406400" y="1460500"/>
            <a:ext cx="8204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Un electrón que está inicialmente en reposo se desplaza desde el cátodo hasta el ánodo de un tubo de rayos X al aplicar una diferencia de potencial de 180 000 V. Determina, recurriendo como datos a la masa y la carga del electrón:</a:t>
            </a:r>
          </a:p>
          <a:p>
            <a:pPr marL="342900" indent="-342900" algn="just">
              <a:buAutoNum type="alphaLcParenR"/>
            </a:pPr>
            <a:r>
              <a:rPr lang="es-ES" dirty="0" smtClean="0"/>
              <a:t>Su energía cinética al llegar al ánodo expresada en julios y en electronvoltios.</a:t>
            </a:r>
          </a:p>
          <a:p>
            <a:pPr marL="342900" indent="-342900" algn="just">
              <a:buAutoNum type="alphaLcParenR"/>
            </a:pPr>
            <a:r>
              <a:rPr lang="es-ES" dirty="0" smtClean="0"/>
              <a:t>Su masa al llegar al ánodo.</a:t>
            </a:r>
          </a:p>
          <a:p>
            <a:pPr marL="342900" indent="-342900" algn="just">
              <a:buAutoNum type="alphaLcParenR"/>
            </a:pPr>
            <a:r>
              <a:rPr lang="es-ES" dirty="0" smtClean="0"/>
              <a:t>Su velocidad en el ánodo, calculada a partir de la expresión clásica.</a:t>
            </a:r>
            <a:endParaRPr lang="es-ES" dirty="0"/>
          </a:p>
        </p:txBody>
      </p:sp>
      <p:sp>
        <p:nvSpPr>
          <p:cNvPr id="7" name="6 CuadroTexto"/>
          <p:cNvSpPr txBox="1"/>
          <p:nvPr/>
        </p:nvSpPr>
        <p:spPr>
          <a:xfrm>
            <a:off x="546100" y="4003576"/>
            <a:ext cx="173990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EJERCICIO 10</a:t>
            </a:r>
            <a:endParaRPr lang="es-ES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7 CuadroTexto"/>
              <p:cNvSpPr txBox="1"/>
              <p:nvPr/>
            </p:nvSpPr>
            <p:spPr>
              <a:xfrm>
                <a:off x="457200" y="4549676"/>
                <a:ext cx="82042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s-ES" dirty="0" smtClean="0"/>
                  <a:t>Un electrón que se mueve con una velocidad de </a:t>
                </a:r>
                <a14:m>
                  <m:oMath xmlns:m="http://schemas.openxmlformats.org/officeDocument/2006/math">
                    <m:r>
                      <a:rPr lang="es-ES" b="0" i="1" smtClean="0">
                        <a:latin typeface="Cambria Math"/>
                      </a:rPr>
                      <m:t>2·</m:t>
                    </m:r>
                    <m:sSup>
                      <m:sSupPr>
                        <m:ctrlPr>
                          <a:rPr lang="es-E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" b="0" i="1" smtClean="0"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es-ES" b="0" i="1" smtClean="0">
                            <a:latin typeface="Cambria Math"/>
                          </a:rPr>
                          <m:t>7</m:t>
                        </m:r>
                      </m:sup>
                    </m:sSup>
                    <m:acc>
                      <m:accPr>
                        <m:chr m:val="̂"/>
                        <m:ctrlPr>
                          <a:rPr lang="es-E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s-ES" b="0" i="1" smtClean="0">
                            <a:latin typeface="Cambria Math"/>
                          </a:rPr>
                          <m:t>𝑖</m:t>
                        </m:r>
                      </m:e>
                    </m:acc>
                  </m:oMath>
                </a14:m>
                <a:r>
                  <a:rPr lang="es-ES" dirty="0" smtClean="0"/>
                  <a:t> m/s entra en una región en la que existe un campo eléctrico uniforme de </a:t>
                </a:r>
                <a14:m>
                  <m:oMath xmlns:m="http://schemas.openxmlformats.org/officeDocument/2006/math">
                    <m:r>
                      <a:rPr lang="es-ES" b="0" i="1" smtClean="0">
                        <a:latin typeface="Cambria Math"/>
                      </a:rPr>
                      <m:t>6 000</m:t>
                    </m:r>
                    <m:acc>
                      <m:accPr>
                        <m:chr m:val="̂"/>
                        <m:ctrlPr>
                          <a:rPr lang="es-E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s-ES" b="0" i="1" smtClean="0">
                            <a:latin typeface="Cambria Math"/>
                          </a:rPr>
                          <m:t>𝑖</m:t>
                        </m:r>
                      </m:e>
                    </m:acc>
                  </m:oMath>
                </a14:m>
                <a:r>
                  <a:rPr lang="es-ES" dirty="0" smtClean="0"/>
                  <a:t> N/C. ¿Qué movimiento describe? ¿Qué distancia recorre hasta que su velocidad se hace cero?</a:t>
                </a:r>
                <a:endParaRPr lang="es-ES" dirty="0"/>
              </a:p>
            </p:txBody>
          </p:sp>
        </mc:Choice>
        <mc:Fallback xmlns="">
          <p:sp>
            <p:nvSpPr>
              <p:cNvPr id="8" name="7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4549676"/>
                <a:ext cx="8204200" cy="1200329"/>
              </a:xfrm>
              <a:prstGeom prst="rect">
                <a:avLst/>
              </a:prstGeom>
              <a:blipFill rotWithShape="1">
                <a:blip r:embed="rId3"/>
                <a:stretch>
                  <a:fillRect l="-594" t="-2538" r="-594" b="-710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6272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4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Almacenamiento de la carga: condensadores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21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XVI. ELECTRICIDAD Y CORRIENTE ELÉCTRICA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457200" y="927100"/>
            <a:ext cx="8216900" cy="1200329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La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capacidad de un conductor </a:t>
            </a:r>
            <a:r>
              <a:rPr lang="es-ES" dirty="0" smtClean="0"/>
              <a:t>(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s-ES" dirty="0" smtClean="0"/>
              <a:t>) es la relación que existe entre la carga almacenada en el conductor y el potencial que adquiere:</a:t>
            </a:r>
          </a:p>
          <a:p>
            <a:pPr algn="just"/>
            <a:endParaRPr lang="es-ES" dirty="0"/>
          </a:p>
          <a:p>
            <a:pPr algn="just"/>
            <a:endParaRPr lang="es-ES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3 CuadroTexto"/>
              <p:cNvSpPr txBox="1"/>
              <p:nvPr/>
            </p:nvSpPr>
            <p:spPr>
              <a:xfrm>
                <a:off x="4298950" y="1513840"/>
                <a:ext cx="860364" cy="6127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𝐶</m:t>
                      </m:r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0" i="1" smtClean="0">
                              <a:latin typeface="Cambria Math"/>
                            </a:rPr>
                            <m:t>𝑄</m:t>
                          </m:r>
                        </m:num>
                        <m:den>
                          <m:r>
                            <a:rPr lang="es-ES" b="0" i="1" smtClean="0">
                              <a:latin typeface="Cambria Math"/>
                            </a:rPr>
                            <m:t>𝑉</m:t>
                          </m:r>
                        </m:den>
                      </m:f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4" name="3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8950" y="1513840"/>
                <a:ext cx="860364" cy="61279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4 CuadroTexto"/>
          <p:cNvSpPr txBox="1"/>
          <p:nvPr/>
        </p:nvSpPr>
        <p:spPr>
          <a:xfrm>
            <a:off x="431800" y="2324100"/>
            <a:ext cx="62484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 pitchFamily="2" charset="2"/>
              <a:buChar char="F"/>
            </a:pPr>
            <a:r>
              <a:rPr lang="es-ES" dirty="0" smtClean="0">
                <a:sym typeface="Wingdings"/>
              </a:rPr>
              <a:t>La unidad de capacidad en el SI es el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faradio</a:t>
            </a:r>
            <a:r>
              <a:rPr lang="es-ES" dirty="0" smtClean="0">
                <a:sym typeface="Wingdings"/>
              </a:rPr>
              <a:t> (F).</a:t>
            </a:r>
          </a:p>
          <a:p>
            <a:pPr marL="355600" indent="-355600" algn="just">
              <a:buFont typeface="Wingdings" pitchFamily="2" charset="2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 pitchFamily="2" charset="2"/>
              <a:buChar char="F"/>
            </a:pPr>
            <a:r>
              <a:rPr lang="es-ES" dirty="0" smtClean="0">
                <a:sym typeface="Wingdings"/>
              </a:rPr>
              <a:t>La carga interesa almacenarla para transferirla o distribuirla a otros cuerpos.</a:t>
            </a:r>
          </a:p>
          <a:p>
            <a:pPr marL="355600" indent="-355600" algn="just">
              <a:buFont typeface="Wingdings" pitchFamily="2" charset="2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 pitchFamily="2" charset="2"/>
              <a:buChar char="F"/>
            </a:pPr>
            <a:r>
              <a:rPr lang="es-ES" dirty="0" smtClean="0">
                <a:sym typeface="Wingdings"/>
              </a:rPr>
              <a:t>En 1745 y de manera simultánea,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Georg von </a:t>
            </a:r>
            <a:r>
              <a:rPr lang="es-E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Kleist</a:t>
            </a: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 </a:t>
            </a:r>
            <a:r>
              <a:rPr lang="es-ES" dirty="0" smtClean="0">
                <a:sym typeface="Wingdings"/>
              </a:rPr>
              <a:t>y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Peter van </a:t>
            </a:r>
            <a:r>
              <a:rPr lang="es-E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Musschenbroek</a:t>
            </a:r>
            <a:r>
              <a:rPr lang="es-ES" dirty="0" smtClean="0">
                <a:sym typeface="Wingdings"/>
              </a:rPr>
              <a:t>, consideraron que la mejor manera de almacenar carga era una botella (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botella de Leyden</a:t>
            </a:r>
            <a:r>
              <a:rPr lang="es-ES" dirty="0" smtClean="0">
                <a:sym typeface="Wingdings"/>
              </a:rPr>
              <a:t>), que es básicamente lo que conocemos como condensador.</a:t>
            </a:r>
            <a:endParaRPr lang="es-E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2917" y="2463801"/>
            <a:ext cx="2146326" cy="3162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901700" y="5359400"/>
            <a:ext cx="5829300" cy="923330"/>
          </a:xfrm>
          <a:prstGeom prst="rect">
            <a:avLst/>
          </a:prstGeom>
          <a:solidFill>
            <a:srgbClr val="CC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Un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condensador</a:t>
            </a:r>
            <a:r>
              <a:rPr lang="es-ES" dirty="0" smtClean="0"/>
              <a:t> es un sistema constituido por dos conductores enfrentados entre los que habitualmente se intercala un dieléctrico o aislante.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64114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4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Almacenamiento de la carga: condensadores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22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XVI. ELECTRICIDAD Y CORRIENTE ELÉCTRICA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381000" y="863600"/>
            <a:ext cx="4076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4.1. </a:t>
            </a:r>
            <a:r>
              <a:rPr lang="es-ES" b="1" dirty="0">
                <a:solidFill>
                  <a:srgbClr val="00B050"/>
                </a:solidFill>
              </a:rPr>
              <a:t>C</a:t>
            </a:r>
            <a:r>
              <a:rPr lang="es-ES" b="1" dirty="0" smtClean="0">
                <a:solidFill>
                  <a:srgbClr val="00B050"/>
                </a:solidFill>
              </a:rPr>
              <a:t>apacidad de un condensador</a:t>
            </a:r>
            <a:endParaRPr lang="es-ES" b="1" dirty="0">
              <a:solidFill>
                <a:srgbClr val="00B050"/>
              </a:solidFill>
            </a:endParaRPr>
          </a:p>
        </p:txBody>
      </p:sp>
      <p:grpSp>
        <p:nvGrpSpPr>
          <p:cNvPr id="10" name="9 Grupo"/>
          <p:cNvGrpSpPr/>
          <p:nvPr/>
        </p:nvGrpSpPr>
        <p:grpSpPr>
          <a:xfrm>
            <a:off x="495300" y="1468438"/>
            <a:ext cx="2101850" cy="2039937"/>
            <a:chOff x="546100" y="1671638"/>
            <a:chExt cx="2101850" cy="2039937"/>
          </a:xfrm>
        </p:grpSpPr>
        <p:sp>
          <p:nvSpPr>
            <p:cNvPr id="12" name="11 CuadroTexto"/>
            <p:cNvSpPr txBox="1"/>
            <p:nvPr/>
          </p:nvSpPr>
          <p:spPr>
            <a:xfrm>
              <a:off x="546100" y="1676400"/>
              <a:ext cx="330200" cy="203132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s-ES" dirty="0" smtClean="0"/>
                <a:t>+</a:t>
              </a:r>
            </a:p>
            <a:p>
              <a:r>
                <a:rPr lang="es-ES" dirty="0" smtClean="0"/>
                <a:t>+</a:t>
              </a:r>
            </a:p>
            <a:p>
              <a:r>
                <a:rPr lang="es-ES" dirty="0" smtClean="0"/>
                <a:t>+</a:t>
              </a:r>
            </a:p>
            <a:p>
              <a:r>
                <a:rPr lang="es-ES" dirty="0" smtClean="0"/>
                <a:t>+</a:t>
              </a:r>
            </a:p>
            <a:p>
              <a:r>
                <a:rPr lang="es-ES" dirty="0" smtClean="0"/>
                <a:t>+</a:t>
              </a:r>
            </a:p>
            <a:p>
              <a:r>
                <a:rPr lang="es-ES" dirty="0" smtClean="0"/>
                <a:t>+</a:t>
              </a:r>
            </a:p>
            <a:p>
              <a:r>
                <a:rPr lang="es-ES" dirty="0"/>
                <a:t>+</a:t>
              </a:r>
            </a:p>
          </p:txBody>
        </p:sp>
        <p:sp>
          <p:nvSpPr>
            <p:cNvPr id="13" name="12 CuadroTexto"/>
            <p:cNvSpPr txBox="1"/>
            <p:nvPr/>
          </p:nvSpPr>
          <p:spPr>
            <a:xfrm>
              <a:off x="2317750" y="1671638"/>
              <a:ext cx="330200" cy="2031325"/>
            </a:xfrm>
            <a:prstGeom prst="rect">
              <a:avLst/>
            </a:prstGeom>
            <a:solidFill>
              <a:srgbClr val="FF0000"/>
            </a:solidFill>
          </p:spPr>
          <p:txBody>
            <a:bodyPr wrap="square" rtlCol="0">
              <a:spAutoFit/>
            </a:bodyPr>
            <a:lstStyle/>
            <a:p>
              <a:r>
                <a:rPr lang="es-ES" b="1" dirty="0" smtClean="0">
                  <a:solidFill>
                    <a:schemeClr val="bg1"/>
                  </a:solidFill>
                  <a:sym typeface="Symbol"/>
                </a:rPr>
                <a:t></a:t>
              </a:r>
            </a:p>
            <a:p>
              <a:r>
                <a:rPr lang="es-ES" b="1" dirty="0">
                  <a:solidFill>
                    <a:schemeClr val="bg1"/>
                  </a:solidFill>
                  <a:sym typeface="Symbol"/>
                </a:rPr>
                <a:t></a:t>
              </a:r>
              <a:endParaRPr lang="es-ES" b="1" dirty="0">
                <a:solidFill>
                  <a:schemeClr val="bg1"/>
                </a:solidFill>
              </a:endParaRPr>
            </a:p>
            <a:p>
              <a:r>
                <a:rPr lang="es-ES" b="1" dirty="0">
                  <a:solidFill>
                    <a:schemeClr val="bg1"/>
                  </a:solidFill>
                  <a:sym typeface="Symbol"/>
                </a:rPr>
                <a:t></a:t>
              </a:r>
              <a:endParaRPr lang="es-ES" b="1" dirty="0">
                <a:solidFill>
                  <a:schemeClr val="bg1"/>
                </a:solidFill>
              </a:endParaRPr>
            </a:p>
            <a:p>
              <a:r>
                <a:rPr lang="es-ES" b="1" dirty="0">
                  <a:solidFill>
                    <a:schemeClr val="bg1"/>
                  </a:solidFill>
                  <a:sym typeface="Symbol"/>
                </a:rPr>
                <a:t></a:t>
              </a:r>
              <a:endParaRPr lang="es-ES" b="1" dirty="0">
                <a:solidFill>
                  <a:schemeClr val="bg1"/>
                </a:solidFill>
              </a:endParaRPr>
            </a:p>
            <a:p>
              <a:r>
                <a:rPr lang="es-ES" b="1" dirty="0">
                  <a:solidFill>
                    <a:schemeClr val="bg1"/>
                  </a:solidFill>
                  <a:sym typeface="Symbol"/>
                </a:rPr>
                <a:t></a:t>
              </a:r>
              <a:endParaRPr lang="es-ES" b="1" dirty="0">
                <a:solidFill>
                  <a:schemeClr val="bg1"/>
                </a:solidFill>
              </a:endParaRPr>
            </a:p>
            <a:p>
              <a:r>
                <a:rPr lang="es-ES" b="1" dirty="0">
                  <a:solidFill>
                    <a:schemeClr val="bg1"/>
                  </a:solidFill>
                  <a:sym typeface="Symbol"/>
                </a:rPr>
                <a:t></a:t>
              </a:r>
              <a:endParaRPr lang="es-ES" b="1" dirty="0">
                <a:solidFill>
                  <a:schemeClr val="bg1"/>
                </a:solidFill>
              </a:endParaRPr>
            </a:p>
            <a:p>
              <a:r>
                <a:rPr lang="es-ES" b="1" dirty="0" smtClean="0">
                  <a:solidFill>
                    <a:schemeClr val="bg1"/>
                  </a:solidFill>
                  <a:sym typeface="Symbol"/>
                </a:rPr>
                <a:t></a:t>
              </a:r>
              <a:endParaRPr lang="es-ES" b="1" dirty="0">
                <a:solidFill>
                  <a:schemeClr val="bg1"/>
                </a:solidFill>
              </a:endParaRPr>
            </a:p>
          </p:txBody>
        </p:sp>
        <p:sp>
          <p:nvSpPr>
            <p:cNvPr id="14" name="13 Rectángulo"/>
            <p:cNvSpPr/>
            <p:nvPr/>
          </p:nvSpPr>
          <p:spPr>
            <a:xfrm>
              <a:off x="901700" y="1677988"/>
              <a:ext cx="1401763" cy="2033587"/>
            </a:xfrm>
            <a:prstGeom prst="rect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6" name="25 CuadroTexto"/>
            <p:cNvSpPr txBox="1"/>
            <p:nvPr/>
          </p:nvSpPr>
          <p:spPr>
            <a:xfrm>
              <a:off x="1968500" y="1676400"/>
              <a:ext cx="330200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dirty="0" smtClean="0"/>
                <a:t>+</a:t>
              </a:r>
            </a:p>
            <a:p>
              <a:r>
                <a:rPr lang="es-ES" dirty="0" smtClean="0"/>
                <a:t>+</a:t>
              </a:r>
            </a:p>
            <a:p>
              <a:r>
                <a:rPr lang="es-ES" dirty="0" smtClean="0"/>
                <a:t>+</a:t>
              </a:r>
            </a:p>
            <a:p>
              <a:r>
                <a:rPr lang="es-ES" dirty="0" smtClean="0"/>
                <a:t>+</a:t>
              </a:r>
            </a:p>
            <a:p>
              <a:r>
                <a:rPr lang="es-ES" dirty="0" smtClean="0"/>
                <a:t>+</a:t>
              </a:r>
            </a:p>
            <a:p>
              <a:r>
                <a:rPr lang="es-ES" dirty="0" smtClean="0"/>
                <a:t>+</a:t>
              </a:r>
            </a:p>
            <a:p>
              <a:r>
                <a:rPr lang="es-ES" dirty="0"/>
                <a:t>+</a:t>
              </a:r>
            </a:p>
          </p:txBody>
        </p:sp>
        <p:sp>
          <p:nvSpPr>
            <p:cNvPr id="27" name="26 CuadroTexto"/>
            <p:cNvSpPr txBox="1"/>
            <p:nvPr/>
          </p:nvSpPr>
          <p:spPr>
            <a:xfrm>
              <a:off x="882650" y="1671638"/>
              <a:ext cx="330200" cy="20313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s-ES" b="1" dirty="0" smtClean="0">
                  <a:sym typeface="Symbol"/>
                </a:rPr>
                <a:t></a:t>
              </a:r>
            </a:p>
            <a:p>
              <a:r>
                <a:rPr lang="es-ES" b="1" dirty="0">
                  <a:sym typeface="Symbol"/>
                </a:rPr>
                <a:t></a:t>
              </a:r>
              <a:endParaRPr lang="es-ES" b="1" dirty="0"/>
            </a:p>
            <a:p>
              <a:r>
                <a:rPr lang="es-ES" b="1" dirty="0">
                  <a:sym typeface="Symbol"/>
                </a:rPr>
                <a:t></a:t>
              </a:r>
              <a:endParaRPr lang="es-ES" b="1" dirty="0"/>
            </a:p>
            <a:p>
              <a:r>
                <a:rPr lang="es-ES" b="1" dirty="0">
                  <a:sym typeface="Symbol"/>
                </a:rPr>
                <a:t></a:t>
              </a:r>
              <a:endParaRPr lang="es-ES" b="1" dirty="0"/>
            </a:p>
            <a:p>
              <a:r>
                <a:rPr lang="es-ES" b="1" dirty="0">
                  <a:sym typeface="Symbol"/>
                </a:rPr>
                <a:t></a:t>
              </a:r>
              <a:endParaRPr lang="es-ES" b="1" dirty="0"/>
            </a:p>
            <a:p>
              <a:r>
                <a:rPr lang="es-ES" b="1" dirty="0">
                  <a:sym typeface="Symbol"/>
                </a:rPr>
                <a:t></a:t>
              </a:r>
              <a:endParaRPr lang="es-ES" b="1" dirty="0"/>
            </a:p>
            <a:p>
              <a:r>
                <a:rPr lang="es-ES" b="1" dirty="0" smtClean="0">
                  <a:sym typeface="Symbol"/>
                </a:rPr>
                <a:t></a:t>
              </a:r>
              <a:endParaRPr lang="es-ES" b="1" dirty="0"/>
            </a:p>
          </p:txBody>
        </p:sp>
        <p:sp>
          <p:nvSpPr>
            <p:cNvPr id="8" name="7 CuadroTexto"/>
            <p:cNvSpPr txBox="1"/>
            <p:nvPr/>
          </p:nvSpPr>
          <p:spPr>
            <a:xfrm>
              <a:off x="1117600" y="2438401"/>
              <a:ext cx="939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200" i="1" dirty="0" smtClean="0"/>
                <a:t>dieléctrico</a:t>
              </a:r>
              <a:endParaRPr lang="es-ES" sz="1200" i="1" dirty="0"/>
            </a:p>
          </p:txBody>
        </p:sp>
      </p:grpSp>
      <p:sp>
        <p:nvSpPr>
          <p:cNvPr id="11" name="10 CuadroTexto"/>
          <p:cNvSpPr txBox="1"/>
          <p:nvPr/>
        </p:nvSpPr>
        <p:spPr>
          <a:xfrm>
            <a:off x="2857500" y="1422400"/>
            <a:ext cx="5816600" cy="923330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La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capacidad de un condensador </a:t>
            </a:r>
            <a:r>
              <a:rPr lang="es-ES" dirty="0" smtClean="0"/>
              <a:t>es la relación que guardan la carga almacenada y la diferencia de potencial existente entre sus placas.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28 CuadroTexto"/>
              <p:cNvSpPr txBox="1"/>
              <p:nvPr/>
            </p:nvSpPr>
            <p:spPr>
              <a:xfrm>
                <a:off x="5035550" y="2567940"/>
                <a:ext cx="1410451" cy="6580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𝐶</m:t>
                      </m:r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0" i="1" smtClean="0">
                              <a:latin typeface="Cambria Math"/>
                            </a:rPr>
                            <m:t>𝑄</m:t>
                          </m:r>
                        </m:num>
                        <m:den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s-ES" b="0" i="1" smtClean="0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29" name="28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5550" y="2567940"/>
                <a:ext cx="1410451" cy="6580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838" y="4300538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9800" y="4346544"/>
            <a:ext cx="3213100" cy="2144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1" name="30 CuadroTexto"/>
              <p:cNvSpPr txBox="1"/>
              <p:nvPr/>
            </p:nvSpPr>
            <p:spPr>
              <a:xfrm>
                <a:off x="831850" y="3850640"/>
                <a:ext cx="291926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𝑐𝑜𝑛𝑑𝑒𝑛𝑠𝑎𝑑𝑜𝑟𝑒𝑠</m:t>
                      </m:r>
                      <m:r>
                        <a:rPr lang="es-ES" b="0" i="1" smtClean="0">
                          <a:latin typeface="Cambria Math"/>
                        </a:rPr>
                        <m:t> </m:t>
                      </m:r>
                      <m:r>
                        <a:rPr lang="es-ES" b="0" i="1" smtClean="0">
                          <a:latin typeface="Cambria Math"/>
                        </a:rPr>
                        <m:t>𝑐𝑒𝑟</m:t>
                      </m:r>
                      <m:r>
                        <a:rPr lang="es-ES" b="0" i="1" smtClean="0">
                          <a:latin typeface="Cambria Math"/>
                        </a:rPr>
                        <m:t>á</m:t>
                      </m:r>
                      <m:r>
                        <a:rPr lang="es-ES" b="0" i="1" smtClean="0">
                          <a:latin typeface="Cambria Math"/>
                        </a:rPr>
                        <m:t>𝑚𝑖𝑐𝑜𝑠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31" name="30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850" y="3850640"/>
                <a:ext cx="2919261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35 CuadroTexto"/>
              <p:cNvSpPr txBox="1"/>
              <p:nvPr/>
            </p:nvSpPr>
            <p:spPr>
              <a:xfrm>
                <a:off x="4781550" y="3850640"/>
                <a:ext cx="32414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𝑐𝑜𝑛𝑑𝑒𝑛𝑠𝑎𝑑𝑜𝑟𝑒𝑠</m:t>
                      </m:r>
                      <m:r>
                        <a:rPr lang="es-ES" b="0" i="1" smtClean="0">
                          <a:latin typeface="Cambria Math"/>
                        </a:rPr>
                        <m:t> </m:t>
                      </m:r>
                      <m:r>
                        <a:rPr lang="es-ES" b="0" i="1" smtClean="0">
                          <a:latin typeface="Cambria Math"/>
                        </a:rPr>
                        <m:t>𝑒𝑙𝑒𝑐𝑡𝑟𝑜𝑙</m:t>
                      </m:r>
                      <m:r>
                        <a:rPr lang="es-ES" b="0" i="1" smtClean="0">
                          <a:latin typeface="Cambria Math"/>
                        </a:rPr>
                        <m:t>í</m:t>
                      </m:r>
                      <m:r>
                        <a:rPr lang="es-ES" b="0" i="1" smtClean="0">
                          <a:latin typeface="Cambria Math"/>
                        </a:rPr>
                        <m:t>𝑡𝑖𝑐𝑜𝑠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36" name="35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1550" y="3850640"/>
                <a:ext cx="3241465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59032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</a:rPr>
              <a:t>4</a:t>
            </a:r>
            <a:r>
              <a:rPr lang="es-ES" b="1" dirty="0" smtClean="0">
                <a:solidFill>
                  <a:srgbClr val="C00000"/>
                </a:solidFill>
              </a:rPr>
              <a:t> Almacenamiento de la carga: condensadores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rgbClr val="F79646">
                    <a:lumMod val="50000"/>
                  </a:srgbClr>
                </a:solidFill>
              </a:rPr>
              <a:pPr/>
              <a:t>23</a:t>
            </a:fld>
            <a:endParaRPr lang="es-ES" dirty="0">
              <a:solidFill>
                <a:srgbClr val="F79646">
                  <a:lumMod val="50000"/>
                </a:srgbClr>
              </a:solidFill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rgbClr val="4F81BD">
                    <a:lumMod val="75000"/>
                  </a:srgbClr>
                </a:solidFill>
              </a:rPr>
              <a:t>XVI. ELECTRICIDAD Y CORRIENTE ELÉCTRICA</a:t>
            </a:r>
          </a:p>
        </p:txBody>
      </p:sp>
      <p:sp>
        <p:nvSpPr>
          <p:cNvPr id="20" name="19 CuadroTexto"/>
          <p:cNvSpPr txBox="1"/>
          <p:nvPr/>
        </p:nvSpPr>
        <p:spPr>
          <a:xfrm>
            <a:off x="482600" y="977900"/>
            <a:ext cx="173990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EJERCICIO 11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21" name="20 CuadroTexto"/>
          <p:cNvSpPr txBox="1"/>
          <p:nvPr/>
        </p:nvSpPr>
        <p:spPr>
          <a:xfrm>
            <a:off x="406400" y="1460500"/>
            <a:ext cx="8204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Las placas de un condensador de caras planas y paralelas están separadas 1 cm, tienen una carga de 100 </a:t>
            </a:r>
            <a:r>
              <a:rPr lang="es-ES" dirty="0" smtClean="0">
                <a:sym typeface="Symbol"/>
              </a:rPr>
              <a:t>C y entre ellas existe una diferencia de potencial de 100 V. Determina:</a:t>
            </a:r>
          </a:p>
          <a:p>
            <a:pPr marL="342900" indent="-342900" algn="just">
              <a:buAutoNum type="alphaLcParenR"/>
            </a:pPr>
            <a:r>
              <a:rPr lang="es-ES" dirty="0" smtClean="0">
                <a:sym typeface="Symbol"/>
              </a:rPr>
              <a:t>La capacidad del condensador.</a:t>
            </a:r>
          </a:p>
          <a:p>
            <a:pPr marL="342900" indent="-342900" algn="just">
              <a:buAutoNum type="alphaLcParenR"/>
            </a:pPr>
            <a:r>
              <a:rPr lang="es-ES" dirty="0" smtClean="0">
                <a:sym typeface="Symbol"/>
              </a:rPr>
              <a:t>El campo en el interior del condensador.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51572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4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Almacenamiento de la carga: condensadores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24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XVI. ELECTRICIDAD Y CORRIENTE ELÉCTRICA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381000" y="863600"/>
            <a:ext cx="4076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4.2. </a:t>
            </a:r>
            <a:r>
              <a:rPr lang="es-ES" b="1" dirty="0" smtClean="0">
                <a:solidFill>
                  <a:srgbClr val="00B050"/>
                </a:solidFill>
              </a:rPr>
              <a:t>Asociación de condensadores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406400" y="1308100"/>
            <a:ext cx="3213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Asociación en serie</a:t>
            </a:r>
            <a:endParaRPr lang="es-ES" b="1" dirty="0">
              <a:solidFill>
                <a:srgbClr val="C00000"/>
              </a:solidFill>
            </a:endParaRPr>
          </a:p>
        </p:txBody>
      </p:sp>
      <p:cxnSp>
        <p:nvCxnSpPr>
          <p:cNvPr id="17" name="16 Conector recto"/>
          <p:cNvCxnSpPr/>
          <p:nvPr/>
        </p:nvCxnSpPr>
        <p:spPr>
          <a:xfrm>
            <a:off x="546100" y="2501900"/>
            <a:ext cx="2736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19 Elipse"/>
          <p:cNvSpPr/>
          <p:nvPr/>
        </p:nvSpPr>
        <p:spPr>
          <a:xfrm>
            <a:off x="711200" y="2427287"/>
            <a:ext cx="144000" cy="144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23" name="22 Grupo"/>
          <p:cNvGrpSpPr/>
          <p:nvPr/>
        </p:nvGrpSpPr>
        <p:grpSpPr>
          <a:xfrm>
            <a:off x="1060450" y="2051051"/>
            <a:ext cx="257175" cy="687074"/>
            <a:chOff x="2038350" y="2395538"/>
            <a:chExt cx="257175" cy="687074"/>
          </a:xfrm>
        </p:grpSpPr>
        <p:grpSp>
          <p:nvGrpSpPr>
            <p:cNvPr id="15" name="14 Grupo"/>
            <p:cNvGrpSpPr/>
            <p:nvPr/>
          </p:nvGrpSpPr>
          <p:grpSpPr>
            <a:xfrm>
              <a:off x="2092324" y="2614612"/>
              <a:ext cx="151938" cy="468000"/>
              <a:chOff x="2697162" y="2286000"/>
              <a:chExt cx="151938" cy="468000"/>
            </a:xfrm>
          </p:grpSpPr>
          <p:sp>
            <p:nvSpPr>
              <p:cNvPr id="5" name="4 Rectángulo"/>
              <p:cNvSpPr/>
              <p:nvPr/>
            </p:nvSpPr>
            <p:spPr>
              <a:xfrm>
                <a:off x="2705100" y="2286000"/>
                <a:ext cx="144000" cy="46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cxnSp>
            <p:nvCxnSpPr>
              <p:cNvPr id="4" name="3 Conector recto"/>
              <p:cNvCxnSpPr/>
              <p:nvPr/>
            </p:nvCxnSpPr>
            <p:spPr>
              <a:xfrm>
                <a:off x="2844800" y="2286000"/>
                <a:ext cx="0" cy="468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21 Conector recto"/>
              <p:cNvCxnSpPr/>
              <p:nvPr/>
            </p:nvCxnSpPr>
            <p:spPr>
              <a:xfrm>
                <a:off x="2697162" y="2286000"/>
                <a:ext cx="0" cy="468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20 CuadroTexto"/>
            <p:cNvSpPr txBox="1"/>
            <p:nvPr/>
          </p:nvSpPr>
          <p:spPr>
            <a:xfrm>
              <a:off x="2038350" y="2405062"/>
              <a:ext cx="12382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s-ES" sz="1400" dirty="0" smtClean="0"/>
                <a:t>+</a:t>
              </a:r>
              <a:endParaRPr lang="es-ES" sz="1400" dirty="0"/>
            </a:p>
          </p:txBody>
        </p:sp>
        <p:sp>
          <p:nvSpPr>
            <p:cNvPr id="30" name="29 CuadroTexto"/>
            <p:cNvSpPr txBox="1"/>
            <p:nvPr/>
          </p:nvSpPr>
          <p:spPr>
            <a:xfrm>
              <a:off x="2209800" y="2395538"/>
              <a:ext cx="8572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s-ES" sz="1400" dirty="0"/>
                <a:t>-</a:t>
              </a:r>
            </a:p>
          </p:txBody>
        </p:sp>
      </p:grpSp>
      <p:sp>
        <p:nvSpPr>
          <p:cNvPr id="47" name="46 Elipse"/>
          <p:cNvSpPr/>
          <p:nvPr/>
        </p:nvSpPr>
        <p:spPr>
          <a:xfrm>
            <a:off x="2992437" y="2427287"/>
            <a:ext cx="144000" cy="144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48" name="47 Grupo"/>
          <p:cNvGrpSpPr/>
          <p:nvPr/>
        </p:nvGrpSpPr>
        <p:grpSpPr>
          <a:xfrm>
            <a:off x="1771650" y="2038351"/>
            <a:ext cx="257175" cy="687074"/>
            <a:chOff x="2038350" y="2395538"/>
            <a:chExt cx="257175" cy="687074"/>
          </a:xfrm>
        </p:grpSpPr>
        <p:grpSp>
          <p:nvGrpSpPr>
            <p:cNvPr id="49" name="48 Grupo"/>
            <p:cNvGrpSpPr/>
            <p:nvPr/>
          </p:nvGrpSpPr>
          <p:grpSpPr>
            <a:xfrm>
              <a:off x="2092324" y="2614612"/>
              <a:ext cx="151938" cy="468000"/>
              <a:chOff x="2697162" y="2286000"/>
              <a:chExt cx="151938" cy="468000"/>
            </a:xfrm>
          </p:grpSpPr>
          <p:sp>
            <p:nvSpPr>
              <p:cNvPr id="52" name="51 Rectángulo"/>
              <p:cNvSpPr/>
              <p:nvPr/>
            </p:nvSpPr>
            <p:spPr>
              <a:xfrm>
                <a:off x="2705100" y="2286000"/>
                <a:ext cx="144000" cy="46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cxnSp>
            <p:nvCxnSpPr>
              <p:cNvPr id="53" name="52 Conector recto"/>
              <p:cNvCxnSpPr/>
              <p:nvPr/>
            </p:nvCxnSpPr>
            <p:spPr>
              <a:xfrm>
                <a:off x="2844800" y="2286000"/>
                <a:ext cx="0" cy="468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53 Conector recto"/>
              <p:cNvCxnSpPr/>
              <p:nvPr/>
            </p:nvCxnSpPr>
            <p:spPr>
              <a:xfrm>
                <a:off x="2697162" y="2286000"/>
                <a:ext cx="0" cy="468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49 CuadroTexto"/>
            <p:cNvSpPr txBox="1"/>
            <p:nvPr/>
          </p:nvSpPr>
          <p:spPr>
            <a:xfrm>
              <a:off x="2038350" y="2405062"/>
              <a:ext cx="12382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s-ES" sz="1400" dirty="0" smtClean="0"/>
                <a:t>+</a:t>
              </a:r>
              <a:endParaRPr lang="es-ES" sz="1400" dirty="0"/>
            </a:p>
          </p:txBody>
        </p:sp>
        <p:sp>
          <p:nvSpPr>
            <p:cNvPr id="51" name="50 CuadroTexto"/>
            <p:cNvSpPr txBox="1"/>
            <p:nvPr/>
          </p:nvSpPr>
          <p:spPr>
            <a:xfrm>
              <a:off x="2209800" y="2395538"/>
              <a:ext cx="8572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s-ES" sz="1400" dirty="0"/>
                <a:t>-</a:t>
              </a:r>
            </a:p>
          </p:txBody>
        </p:sp>
      </p:grpSp>
      <p:grpSp>
        <p:nvGrpSpPr>
          <p:cNvPr id="55" name="54 Grupo"/>
          <p:cNvGrpSpPr/>
          <p:nvPr/>
        </p:nvGrpSpPr>
        <p:grpSpPr>
          <a:xfrm>
            <a:off x="2546350" y="2051051"/>
            <a:ext cx="257175" cy="687074"/>
            <a:chOff x="2038350" y="2395538"/>
            <a:chExt cx="257175" cy="687074"/>
          </a:xfrm>
        </p:grpSpPr>
        <p:grpSp>
          <p:nvGrpSpPr>
            <p:cNvPr id="56" name="55 Grupo"/>
            <p:cNvGrpSpPr/>
            <p:nvPr/>
          </p:nvGrpSpPr>
          <p:grpSpPr>
            <a:xfrm>
              <a:off x="2092324" y="2614612"/>
              <a:ext cx="151938" cy="468000"/>
              <a:chOff x="2697162" y="2286000"/>
              <a:chExt cx="151938" cy="468000"/>
            </a:xfrm>
          </p:grpSpPr>
          <p:sp>
            <p:nvSpPr>
              <p:cNvPr id="59" name="58 Rectángulo"/>
              <p:cNvSpPr/>
              <p:nvPr/>
            </p:nvSpPr>
            <p:spPr>
              <a:xfrm>
                <a:off x="2705100" y="2286000"/>
                <a:ext cx="144000" cy="46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cxnSp>
            <p:nvCxnSpPr>
              <p:cNvPr id="60" name="59 Conector recto"/>
              <p:cNvCxnSpPr/>
              <p:nvPr/>
            </p:nvCxnSpPr>
            <p:spPr>
              <a:xfrm>
                <a:off x="2844800" y="2286000"/>
                <a:ext cx="0" cy="468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60 Conector recto"/>
              <p:cNvCxnSpPr/>
              <p:nvPr/>
            </p:nvCxnSpPr>
            <p:spPr>
              <a:xfrm>
                <a:off x="2697162" y="2286000"/>
                <a:ext cx="0" cy="468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7" name="56 CuadroTexto"/>
            <p:cNvSpPr txBox="1"/>
            <p:nvPr/>
          </p:nvSpPr>
          <p:spPr>
            <a:xfrm>
              <a:off x="2038350" y="2405062"/>
              <a:ext cx="12382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s-ES" sz="1400" dirty="0" smtClean="0"/>
                <a:t>+</a:t>
              </a:r>
              <a:endParaRPr lang="es-ES" sz="1400" dirty="0"/>
            </a:p>
          </p:txBody>
        </p:sp>
        <p:sp>
          <p:nvSpPr>
            <p:cNvPr id="58" name="57 CuadroTexto"/>
            <p:cNvSpPr txBox="1"/>
            <p:nvPr/>
          </p:nvSpPr>
          <p:spPr>
            <a:xfrm>
              <a:off x="2209800" y="2395538"/>
              <a:ext cx="8572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s-ES" sz="1400" dirty="0"/>
                <a:t>-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24 CuadroTexto"/>
              <p:cNvSpPr txBox="1"/>
              <p:nvPr/>
            </p:nvSpPr>
            <p:spPr>
              <a:xfrm>
                <a:off x="603250" y="2491740"/>
                <a:ext cx="36118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1600" b="0" i="1" smtClean="0"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25" name="24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250" y="2491740"/>
                <a:ext cx="361189" cy="33855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62 CuadroTexto"/>
              <p:cNvSpPr txBox="1"/>
              <p:nvPr/>
            </p:nvSpPr>
            <p:spPr>
              <a:xfrm>
                <a:off x="2889250" y="2517140"/>
                <a:ext cx="35747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1600" b="0" i="1" smtClean="0">
                          <a:latin typeface="Cambria Math"/>
                        </a:rPr>
                        <m:t>𝑏</m:t>
                      </m:r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63" name="62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9250" y="2517140"/>
                <a:ext cx="357470" cy="33855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63 CuadroTexto"/>
              <p:cNvSpPr txBox="1"/>
              <p:nvPr/>
            </p:nvSpPr>
            <p:spPr>
              <a:xfrm>
                <a:off x="958850" y="2720340"/>
                <a:ext cx="43370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1600" b="0" i="1" smtClean="0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s-ES" sz="16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64" name="63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8850" y="2720340"/>
                <a:ext cx="433708" cy="33855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64 CuadroTexto"/>
              <p:cNvSpPr txBox="1"/>
              <p:nvPr/>
            </p:nvSpPr>
            <p:spPr>
              <a:xfrm>
                <a:off x="1695450" y="2733040"/>
                <a:ext cx="43845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1600" b="0" i="1" smtClean="0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s-ES" sz="16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65" name="64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5450" y="2733040"/>
                <a:ext cx="438453" cy="338554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65 CuadroTexto"/>
              <p:cNvSpPr txBox="1"/>
              <p:nvPr/>
            </p:nvSpPr>
            <p:spPr>
              <a:xfrm>
                <a:off x="2444750" y="2733040"/>
                <a:ext cx="43845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1600" b="0" i="1" smtClean="0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s-ES" sz="1600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66" name="65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4750" y="2733040"/>
                <a:ext cx="438453" cy="338554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66 CuadroTexto"/>
              <p:cNvSpPr txBox="1"/>
              <p:nvPr/>
            </p:nvSpPr>
            <p:spPr>
              <a:xfrm>
                <a:off x="971550" y="1780540"/>
                <a:ext cx="44255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1600" b="0" i="1" smtClean="0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s-ES" sz="16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67" name="66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550" y="1780540"/>
                <a:ext cx="442557" cy="338554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67 CuadroTexto"/>
              <p:cNvSpPr txBox="1"/>
              <p:nvPr/>
            </p:nvSpPr>
            <p:spPr>
              <a:xfrm>
                <a:off x="1708150" y="1780540"/>
                <a:ext cx="44730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1600" b="0" i="1" smtClean="0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s-ES" sz="16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68" name="67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8150" y="1780540"/>
                <a:ext cx="447302" cy="338554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68 CuadroTexto"/>
              <p:cNvSpPr txBox="1"/>
              <p:nvPr/>
            </p:nvSpPr>
            <p:spPr>
              <a:xfrm>
                <a:off x="2457450" y="1780540"/>
                <a:ext cx="44730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1600" b="0" i="1" smtClean="0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s-ES" sz="1600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69" name="68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7450" y="1780540"/>
                <a:ext cx="447302" cy="338554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27 CuadroTexto"/>
              <p:cNvSpPr txBox="1"/>
              <p:nvPr/>
            </p:nvSpPr>
            <p:spPr>
              <a:xfrm>
                <a:off x="3981450" y="1628140"/>
                <a:ext cx="4528547" cy="683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𝑎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𝑏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i="1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i="1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0" i="1" smtClean="0">
                              <a:latin typeface="Cambria Math"/>
                            </a:rPr>
                            <m:t>𝑄</m:t>
                          </m:r>
                        </m:num>
                        <m:den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s-ES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i="1">
                              <a:latin typeface="Cambria Math"/>
                            </a:rPr>
                            <m:t>𝑄</m:t>
                          </m:r>
                        </m:num>
                        <m:den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s-ES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i="1">
                              <a:latin typeface="Cambria Math"/>
                            </a:rPr>
                            <m:t>𝑄</m:t>
                          </m:r>
                        </m:num>
                        <m:den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0" i="1" smtClean="0">
                              <a:latin typeface="Cambria Math"/>
                            </a:rPr>
                            <m:t>𝑄</m:t>
                          </m:r>
                        </m:num>
                        <m:den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</m:den>
                      </m:f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28" name="27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1450" y="1628140"/>
                <a:ext cx="4528547" cy="683329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48" name="2047 Rectángulo"/>
              <p:cNvSpPr/>
              <p:nvPr/>
            </p:nvSpPr>
            <p:spPr>
              <a:xfrm>
                <a:off x="4077858" y="2426162"/>
                <a:ext cx="1939249" cy="659476"/>
              </a:xfrm>
              <a:prstGeom prst="rect">
                <a:avLst/>
              </a:prstGeom>
              <a:solidFill>
                <a:srgbClr val="FFFF99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s-ES" i="1">
                              <a:latin typeface="Cambria Math"/>
                            </a:rPr>
                            <m:t>𝐶</m:t>
                          </m:r>
                        </m:den>
                      </m:f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s-ES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s-ES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s-ES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s-ES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s-ES" i="1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2048" name="2047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7858" y="2426162"/>
                <a:ext cx="1939249" cy="659476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" name="71 CuadroTexto"/>
          <p:cNvSpPr txBox="1"/>
          <p:nvPr/>
        </p:nvSpPr>
        <p:spPr>
          <a:xfrm>
            <a:off x="393700" y="3429000"/>
            <a:ext cx="3213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Asociación en paralelo</a:t>
            </a:r>
            <a:endParaRPr lang="es-ES" b="1" dirty="0">
              <a:solidFill>
                <a:srgbClr val="C00000"/>
              </a:solidFill>
            </a:endParaRPr>
          </a:p>
        </p:txBody>
      </p:sp>
      <p:cxnSp>
        <p:nvCxnSpPr>
          <p:cNvPr id="73" name="72 Conector recto"/>
          <p:cNvCxnSpPr/>
          <p:nvPr/>
        </p:nvCxnSpPr>
        <p:spPr>
          <a:xfrm>
            <a:off x="533400" y="5029200"/>
            <a:ext cx="2736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73 Elipse"/>
          <p:cNvSpPr/>
          <p:nvPr/>
        </p:nvSpPr>
        <p:spPr>
          <a:xfrm>
            <a:off x="901700" y="4967287"/>
            <a:ext cx="144000" cy="144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49" name="2048 Rectángulo"/>
          <p:cNvSpPr/>
          <p:nvPr/>
        </p:nvSpPr>
        <p:spPr>
          <a:xfrm>
            <a:off x="1511300" y="4203700"/>
            <a:ext cx="838200" cy="16256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8" name="77 Elipse"/>
          <p:cNvSpPr/>
          <p:nvPr/>
        </p:nvSpPr>
        <p:spPr>
          <a:xfrm>
            <a:off x="2781300" y="4954587"/>
            <a:ext cx="144000" cy="144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79" name="78 Grupo"/>
          <p:cNvGrpSpPr/>
          <p:nvPr/>
        </p:nvGrpSpPr>
        <p:grpSpPr>
          <a:xfrm>
            <a:off x="1797050" y="3740151"/>
            <a:ext cx="257175" cy="687074"/>
            <a:chOff x="2038350" y="2395538"/>
            <a:chExt cx="257175" cy="687074"/>
          </a:xfrm>
        </p:grpSpPr>
        <p:grpSp>
          <p:nvGrpSpPr>
            <p:cNvPr id="80" name="79 Grupo"/>
            <p:cNvGrpSpPr/>
            <p:nvPr/>
          </p:nvGrpSpPr>
          <p:grpSpPr>
            <a:xfrm>
              <a:off x="2092324" y="2614612"/>
              <a:ext cx="151938" cy="468000"/>
              <a:chOff x="2697162" y="2286000"/>
              <a:chExt cx="151938" cy="468000"/>
            </a:xfrm>
          </p:grpSpPr>
          <p:sp>
            <p:nvSpPr>
              <p:cNvPr id="83" name="82 Rectángulo"/>
              <p:cNvSpPr/>
              <p:nvPr/>
            </p:nvSpPr>
            <p:spPr>
              <a:xfrm>
                <a:off x="2705100" y="2286000"/>
                <a:ext cx="144000" cy="46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cxnSp>
            <p:nvCxnSpPr>
              <p:cNvPr id="84" name="83 Conector recto"/>
              <p:cNvCxnSpPr/>
              <p:nvPr/>
            </p:nvCxnSpPr>
            <p:spPr>
              <a:xfrm>
                <a:off x="2844800" y="2286000"/>
                <a:ext cx="0" cy="468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84 Conector recto"/>
              <p:cNvCxnSpPr/>
              <p:nvPr/>
            </p:nvCxnSpPr>
            <p:spPr>
              <a:xfrm>
                <a:off x="2697162" y="2286000"/>
                <a:ext cx="0" cy="468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1" name="80 CuadroTexto"/>
            <p:cNvSpPr txBox="1"/>
            <p:nvPr/>
          </p:nvSpPr>
          <p:spPr>
            <a:xfrm>
              <a:off x="2038350" y="2405062"/>
              <a:ext cx="12382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s-ES" sz="1400" dirty="0" smtClean="0"/>
                <a:t>+</a:t>
              </a:r>
              <a:endParaRPr lang="es-ES" sz="1400" dirty="0"/>
            </a:p>
          </p:txBody>
        </p:sp>
        <p:sp>
          <p:nvSpPr>
            <p:cNvPr id="82" name="81 CuadroTexto"/>
            <p:cNvSpPr txBox="1"/>
            <p:nvPr/>
          </p:nvSpPr>
          <p:spPr>
            <a:xfrm>
              <a:off x="2209800" y="2395538"/>
              <a:ext cx="8572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s-ES" sz="1400" dirty="0"/>
                <a:t>-</a:t>
              </a:r>
            </a:p>
          </p:txBody>
        </p:sp>
      </p:grpSp>
      <p:grpSp>
        <p:nvGrpSpPr>
          <p:cNvPr id="86" name="85 Grupo"/>
          <p:cNvGrpSpPr/>
          <p:nvPr/>
        </p:nvGrpSpPr>
        <p:grpSpPr>
          <a:xfrm>
            <a:off x="1797050" y="4565651"/>
            <a:ext cx="257175" cy="687074"/>
            <a:chOff x="2038350" y="2395538"/>
            <a:chExt cx="257175" cy="687074"/>
          </a:xfrm>
        </p:grpSpPr>
        <p:grpSp>
          <p:nvGrpSpPr>
            <p:cNvPr id="87" name="86 Grupo"/>
            <p:cNvGrpSpPr/>
            <p:nvPr/>
          </p:nvGrpSpPr>
          <p:grpSpPr>
            <a:xfrm>
              <a:off x="2092324" y="2614612"/>
              <a:ext cx="151938" cy="468000"/>
              <a:chOff x="2697162" y="2286000"/>
              <a:chExt cx="151938" cy="468000"/>
            </a:xfrm>
          </p:grpSpPr>
          <p:sp>
            <p:nvSpPr>
              <p:cNvPr id="90" name="89 Rectángulo"/>
              <p:cNvSpPr/>
              <p:nvPr/>
            </p:nvSpPr>
            <p:spPr>
              <a:xfrm>
                <a:off x="2705100" y="2286000"/>
                <a:ext cx="144000" cy="46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cxnSp>
            <p:nvCxnSpPr>
              <p:cNvPr id="91" name="90 Conector recto"/>
              <p:cNvCxnSpPr/>
              <p:nvPr/>
            </p:nvCxnSpPr>
            <p:spPr>
              <a:xfrm>
                <a:off x="2844800" y="2286000"/>
                <a:ext cx="0" cy="468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91 Conector recto"/>
              <p:cNvCxnSpPr/>
              <p:nvPr/>
            </p:nvCxnSpPr>
            <p:spPr>
              <a:xfrm>
                <a:off x="2697162" y="2286000"/>
                <a:ext cx="0" cy="468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8" name="87 CuadroTexto"/>
            <p:cNvSpPr txBox="1"/>
            <p:nvPr/>
          </p:nvSpPr>
          <p:spPr>
            <a:xfrm>
              <a:off x="2038350" y="2405062"/>
              <a:ext cx="12382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s-ES" sz="1400" dirty="0" smtClean="0"/>
                <a:t>+</a:t>
              </a:r>
              <a:endParaRPr lang="es-ES" sz="1400" dirty="0"/>
            </a:p>
          </p:txBody>
        </p:sp>
        <p:sp>
          <p:nvSpPr>
            <p:cNvPr id="89" name="88 CuadroTexto"/>
            <p:cNvSpPr txBox="1"/>
            <p:nvPr/>
          </p:nvSpPr>
          <p:spPr>
            <a:xfrm>
              <a:off x="2209800" y="2395538"/>
              <a:ext cx="8572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s-ES" sz="1400" dirty="0"/>
                <a:t>-</a:t>
              </a:r>
            </a:p>
          </p:txBody>
        </p:sp>
      </p:grpSp>
      <p:grpSp>
        <p:nvGrpSpPr>
          <p:cNvPr id="93" name="92 Grupo"/>
          <p:cNvGrpSpPr/>
          <p:nvPr/>
        </p:nvGrpSpPr>
        <p:grpSpPr>
          <a:xfrm>
            <a:off x="1797050" y="5365751"/>
            <a:ext cx="257175" cy="687074"/>
            <a:chOff x="2038350" y="2395538"/>
            <a:chExt cx="257175" cy="687074"/>
          </a:xfrm>
        </p:grpSpPr>
        <p:grpSp>
          <p:nvGrpSpPr>
            <p:cNvPr id="94" name="93 Grupo"/>
            <p:cNvGrpSpPr/>
            <p:nvPr/>
          </p:nvGrpSpPr>
          <p:grpSpPr>
            <a:xfrm>
              <a:off x="2092324" y="2614612"/>
              <a:ext cx="151938" cy="468000"/>
              <a:chOff x="2697162" y="2286000"/>
              <a:chExt cx="151938" cy="468000"/>
            </a:xfrm>
          </p:grpSpPr>
          <p:sp>
            <p:nvSpPr>
              <p:cNvPr id="97" name="96 Rectángulo"/>
              <p:cNvSpPr/>
              <p:nvPr/>
            </p:nvSpPr>
            <p:spPr>
              <a:xfrm>
                <a:off x="2705100" y="2286000"/>
                <a:ext cx="144000" cy="46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cxnSp>
            <p:nvCxnSpPr>
              <p:cNvPr id="98" name="97 Conector recto"/>
              <p:cNvCxnSpPr/>
              <p:nvPr/>
            </p:nvCxnSpPr>
            <p:spPr>
              <a:xfrm>
                <a:off x="2844800" y="2286000"/>
                <a:ext cx="0" cy="468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98 Conector recto"/>
              <p:cNvCxnSpPr/>
              <p:nvPr/>
            </p:nvCxnSpPr>
            <p:spPr>
              <a:xfrm>
                <a:off x="2697162" y="2286000"/>
                <a:ext cx="0" cy="468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5" name="94 CuadroTexto"/>
            <p:cNvSpPr txBox="1"/>
            <p:nvPr/>
          </p:nvSpPr>
          <p:spPr>
            <a:xfrm>
              <a:off x="2038350" y="2405062"/>
              <a:ext cx="12382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s-ES" sz="1400" dirty="0" smtClean="0"/>
                <a:t>+</a:t>
              </a:r>
              <a:endParaRPr lang="es-ES" sz="1400" dirty="0"/>
            </a:p>
          </p:txBody>
        </p:sp>
        <p:sp>
          <p:nvSpPr>
            <p:cNvPr id="96" name="95 CuadroTexto"/>
            <p:cNvSpPr txBox="1"/>
            <p:nvPr/>
          </p:nvSpPr>
          <p:spPr>
            <a:xfrm>
              <a:off x="2209800" y="2395538"/>
              <a:ext cx="8572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s-ES" sz="1400" dirty="0"/>
                <a:t>-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0" name="99 CuadroTexto"/>
              <p:cNvSpPr txBox="1"/>
              <p:nvPr/>
            </p:nvSpPr>
            <p:spPr>
              <a:xfrm>
                <a:off x="1428750" y="3799840"/>
                <a:ext cx="44255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1600" b="0" i="1" smtClean="0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s-ES" sz="16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100" name="99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8750" y="3799840"/>
                <a:ext cx="442557" cy="338554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100 CuadroTexto"/>
              <p:cNvSpPr txBox="1"/>
              <p:nvPr/>
            </p:nvSpPr>
            <p:spPr>
              <a:xfrm>
                <a:off x="1454150" y="4650740"/>
                <a:ext cx="44730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1600" b="0" i="1" smtClean="0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s-ES" sz="16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101" name="100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4150" y="4650740"/>
                <a:ext cx="447302" cy="338554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101 CuadroTexto"/>
              <p:cNvSpPr txBox="1"/>
              <p:nvPr/>
            </p:nvSpPr>
            <p:spPr>
              <a:xfrm>
                <a:off x="1473200" y="5450840"/>
                <a:ext cx="44095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1600" b="0" i="1" smtClean="0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s-ES" sz="1600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102" name="101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3200" y="5450840"/>
                <a:ext cx="440952" cy="338554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102 CuadroTexto"/>
              <p:cNvSpPr txBox="1"/>
              <p:nvPr/>
            </p:nvSpPr>
            <p:spPr>
              <a:xfrm>
                <a:off x="781050" y="5044440"/>
                <a:ext cx="36118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1600" b="0" i="1" smtClean="0"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103" name="102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050" y="5044440"/>
                <a:ext cx="361189" cy="338554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103 CuadroTexto"/>
              <p:cNvSpPr txBox="1"/>
              <p:nvPr/>
            </p:nvSpPr>
            <p:spPr>
              <a:xfrm>
                <a:off x="2673350" y="5044440"/>
                <a:ext cx="35747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1600" b="0" i="1" smtClean="0">
                          <a:latin typeface="Cambria Math"/>
                        </a:rPr>
                        <m:t>𝑏</m:t>
                      </m:r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104" name="103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3350" y="5044440"/>
                <a:ext cx="357470" cy="338554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51" name="2050 Rectángulo"/>
              <p:cNvSpPr/>
              <p:nvPr/>
            </p:nvSpPr>
            <p:spPr>
              <a:xfrm>
                <a:off x="3843114" y="4438134"/>
                <a:ext cx="466621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𝑄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=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es-ES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s-ES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es-ES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s-ES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es-ES" i="1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=(</m:t>
                      </m:r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s-ES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s-ES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s-ES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s-ES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s-ES" i="1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)(</m:t>
                      </m:r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i="1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s-ES" i="1">
                              <a:latin typeface="Cambria Math"/>
                            </a:rPr>
                            <m:t>𝑎</m:t>
                          </m:r>
                        </m:sub>
                      </m:sSub>
                      <m:r>
                        <a:rPr lang="es-ES" i="1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i="1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s-ES" i="1">
                              <a:latin typeface="Cambria Math"/>
                            </a:rPr>
                            <m:t>𝑏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2051" name="2050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3114" y="4438134"/>
                <a:ext cx="4666213" cy="369332"/>
              </a:xfrm>
              <a:prstGeom prst="rect">
                <a:avLst/>
              </a:prstGeom>
              <a:blipFill rotWithShape="1">
                <a:blip r:embed="rId18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53" name="2052 Rectángulo"/>
              <p:cNvSpPr/>
              <p:nvPr/>
            </p:nvSpPr>
            <p:spPr>
              <a:xfrm>
                <a:off x="3928652" y="5085834"/>
                <a:ext cx="1939249" cy="369332"/>
              </a:xfrm>
              <a:prstGeom prst="rect">
                <a:avLst/>
              </a:prstGeom>
              <a:solidFill>
                <a:srgbClr val="FFFF99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𝐶</m:t>
                      </m:r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i="1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s-ES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s-ES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i="1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s-ES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s-ES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i="1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s-ES" i="1">
                              <a:latin typeface="Cambria Math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2053" name="2052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8652" y="5085834"/>
                <a:ext cx="1939249" cy="369332"/>
              </a:xfrm>
              <a:prstGeom prst="rect">
                <a:avLst/>
              </a:prstGeom>
              <a:blipFill rotWithShape="1">
                <a:blip r:embed="rId19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46046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</a:rPr>
              <a:t>4</a:t>
            </a:r>
            <a:r>
              <a:rPr lang="es-ES" b="1" dirty="0" smtClean="0">
                <a:solidFill>
                  <a:srgbClr val="C00000"/>
                </a:solidFill>
              </a:rPr>
              <a:t> Almacenamiento de la carga: condensadores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rgbClr val="F79646">
                    <a:lumMod val="50000"/>
                  </a:srgbClr>
                </a:solidFill>
              </a:rPr>
              <a:pPr/>
              <a:t>25</a:t>
            </a:fld>
            <a:endParaRPr lang="es-ES" dirty="0">
              <a:solidFill>
                <a:srgbClr val="F79646">
                  <a:lumMod val="50000"/>
                </a:srgbClr>
              </a:solidFill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rgbClr val="4F81BD">
                    <a:lumMod val="75000"/>
                  </a:srgbClr>
                </a:solidFill>
              </a:rPr>
              <a:t>XVI. ELECTRICIDAD Y CORRIENTE ELÉCTRICA</a:t>
            </a:r>
          </a:p>
        </p:txBody>
      </p:sp>
      <p:sp>
        <p:nvSpPr>
          <p:cNvPr id="75" name="74 CuadroTexto"/>
          <p:cNvSpPr txBox="1"/>
          <p:nvPr/>
        </p:nvSpPr>
        <p:spPr>
          <a:xfrm>
            <a:off x="482600" y="977900"/>
            <a:ext cx="173990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EJERCICIO 12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76" name="75 CuadroTexto"/>
          <p:cNvSpPr txBox="1"/>
          <p:nvPr/>
        </p:nvSpPr>
        <p:spPr>
          <a:xfrm>
            <a:off x="406400" y="1460500"/>
            <a:ext cx="8204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Se conectan 4 condensadores como se indica en la figura.</a:t>
            </a:r>
          </a:p>
          <a:p>
            <a:pPr marL="342900" indent="-342900" algn="just">
              <a:buAutoNum type="alphaLcParenR"/>
            </a:pPr>
            <a:r>
              <a:rPr lang="es-ES" dirty="0" smtClean="0"/>
              <a:t>¿Cuál es la capacidad equivalente entre los puntos a y b?</a:t>
            </a:r>
          </a:p>
          <a:p>
            <a:pPr marL="342900" indent="-342900" algn="just">
              <a:buAutoNum type="alphaLcParenR"/>
            </a:pPr>
            <a:r>
              <a:rPr lang="es-ES" dirty="0" smtClean="0"/>
              <a:t>¿Cuál es la carga de cada condensador si </a:t>
            </a:r>
            <a:r>
              <a:rPr lang="es-ES" dirty="0" err="1" smtClean="0"/>
              <a:t>Vab</a:t>
            </a:r>
            <a:r>
              <a:rPr lang="es-ES" dirty="0" smtClean="0"/>
              <a:t> = 40 V?</a:t>
            </a:r>
          </a:p>
          <a:p>
            <a:pPr algn="just"/>
            <a:endParaRPr lang="es-ES" dirty="0"/>
          </a:p>
        </p:txBody>
      </p:sp>
      <p:grpSp>
        <p:nvGrpSpPr>
          <p:cNvPr id="6" name="5 Grupo"/>
          <p:cNvGrpSpPr/>
          <p:nvPr/>
        </p:nvGrpSpPr>
        <p:grpSpPr>
          <a:xfrm>
            <a:off x="2641600" y="2567940"/>
            <a:ext cx="3771900" cy="2751554"/>
            <a:chOff x="2108200" y="2567940"/>
            <a:chExt cx="3771900" cy="2751554"/>
          </a:xfrm>
        </p:grpSpPr>
        <p:cxnSp>
          <p:nvCxnSpPr>
            <p:cNvPr id="77" name="76 Conector recto"/>
            <p:cNvCxnSpPr/>
            <p:nvPr/>
          </p:nvCxnSpPr>
          <p:spPr>
            <a:xfrm>
              <a:off x="2108200" y="4000500"/>
              <a:ext cx="37719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104 Elipse"/>
            <p:cNvSpPr/>
            <p:nvPr/>
          </p:nvSpPr>
          <p:spPr>
            <a:xfrm>
              <a:off x="2476500" y="3938587"/>
              <a:ext cx="144000" cy="144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06" name="105 Rectángulo"/>
            <p:cNvSpPr/>
            <p:nvPr/>
          </p:nvSpPr>
          <p:spPr>
            <a:xfrm>
              <a:off x="2971800" y="3175000"/>
              <a:ext cx="1270000" cy="16256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07" name="106 Elipse"/>
            <p:cNvSpPr/>
            <p:nvPr/>
          </p:nvSpPr>
          <p:spPr>
            <a:xfrm>
              <a:off x="5346700" y="3925887"/>
              <a:ext cx="144000" cy="144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grpSp>
          <p:nvGrpSpPr>
            <p:cNvPr id="109" name="108 Grupo"/>
            <p:cNvGrpSpPr/>
            <p:nvPr/>
          </p:nvGrpSpPr>
          <p:grpSpPr>
            <a:xfrm>
              <a:off x="3298824" y="2930525"/>
              <a:ext cx="151938" cy="468000"/>
              <a:chOff x="2697162" y="2286000"/>
              <a:chExt cx="151938" cy="468000"/>
            </a:xfrm>
          </p:grpSpPr>
          <p:sp>
            <p:nvSpPr>
              <p:cNvPr id="112" name="111 Rectángulo"/>
              <p:cNvSpPr/>
              <p:nvPr/>
            </p:nvSpPr>
            <p:spPr>
              <a:xfrm>
                <a:off x="2705100" y="2286000"/>
                <a:ext cx="144000" cy="46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cxnSp>
            <p:nvCxnSpPr>
              <p:cNvPr id="113" name="112 Conector recto"/>
              <p:cNvCxnSpPr/>
              <p:nvPr/>
            </p:nvCxnSpPr>
            <p:spPr>
              <a:xfrm>
                <a:off x="2844800" y="2286000"/>
                <a:ext cx="0" cy="468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113 Conector recto"/>
              <p:cNvCxnSpPr/>
              <p:nvPr/>
            </p:nvCxnSpPr>
            <p:spPr>
              <a:xfrm>
                <a:off x="2697162" y="2286000"/>
                <a:ext cx="0" cy="468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6" name="115 Grupo"/>
            <p:cNvGrpSpPr/>
            <p:nvPr/>
          </p:nvGrpSpPr>
          <p:grpSpPr>
            <a:xfrm>
              <a:off x="4784724" y="3794125"/>
              <a:ext cx="151938" cy="468000"/>
              <a:chOff x="2697162" y="2286000"/>
              <a:chExt cx="151938" cy="468000"/>
            </a:xfrm>
          </p:grpSpPr>
          <p:sp>
            <p:nvSpPr>
              <p:cNvPr id="119" name="118 Rectángulo"/>
              <p:cNvSpPr/>
              <p:nvPr/>
            </p:nvSpPr>
            <p:spPr>
              <a:xfrm>
                <a:off x="2705100" y="2286000"/>
                <a:ext cx="144000" cy="46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cxnSp>
            <p:nvCxnSpPr>
              <p:cNvPr id="120" name="119 Conector recto"/>
              <p:cNvCxnSpPr/>
              <p:nvPr/>
            </p:nvCxnSpPr>
            <p:spPr>
              <a:xfrm>
                <a:off x="2844800" y="2286000"/>
                <a:ext cx="0" cy="468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120 Conector recto"/>
              <p:cNvCxnSpPr/>
              <p:nvPr/>
            </p:nvCxnSpPr>
            <p:spPr>
              <a:xfrm>
                <a:off x="2697162" y="2286000"/>
                <a:ext cx="0" cy="468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3" name="122 Grupo"/>
            <p:cNvGrpSpPr/>
            <p:nvPr/>
          </p:nvGrpSpPr>
          <p:grpSpPr>
            <a:xfrm>
              <a:off x="3527424" y="4568825"/>
              <a:ext cx="151938" cy="468000"/>
              <a:chOff x="2697162" y="2286000"/>
              <a:chExt cx="151938" cy="468000"/>
            </a:xfrm>
          </p:grpSpPr>
          <p:sp>
            <p:nvSpPr>
              <p:cNvPr id="126" name="125 Rectángulo"/>
              <p:cNvSpPr/>
              <p:nvPr/>
            </p:nvSpPr>
            <p:spPr>
              <a:xfrm>
                <a:off x="2705100" y="2286000"/>
                <a:ext cx="144000" cy="46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cxnSp>
            <p:nvCxnSpPr>
              <p:cNvPr id="127" name="126 Conector recto"/>
              <p:cNvCxnSpPr/>
              <p:nvPr/>
            </p:nvCxnSpPr>
            <p:spPr>
              <a:xfrm>
                <a:off x="2844800" y="2286000"/>
                <a:ext cx="0" cy="468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127 Conector recto"/>
              <p:cNvCxnSpPr/>
              <p:nvPr/>
            </p:nvCxnSpPr>
            <p:spPr>
              <a:xfrm>
                <a:off x="2697162" y="2286000"/>
                <a:ext cx="0" cy="468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9" name="128 CuadroTexto"/>
                <p:cNvSpPr txBox="1"/>
                <p:nvPr/>
              </p:nvSpPr>
              <p:spPr>
                <a:xfrm>
                  <a:off x="2876550" y="2567940"/>
                  <a:ext cx="766557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1600" b="0" i="1" smtClean="0">
                            <a:latin typeface="Cambria Math"/>
                          </a:rPr>
                          <m:t>10 </m:t>
                        </m:r>
                        <m:r>
                          <a:rPr lang="es-ES" sz="1600" b="0" i="1" smtClean="0">
                            <a:latin typeface="Cambria Math"/>
                            <a:sym typeface="Symbol"/>
                          </a:rPr>
                          <m:t></m:t>
                        </m:r>
                        <m:r>
                          <a:rPr lang="es-ES" sz="1600" b="0" i="1" smtClean="0">
                            <a:latin typeface="Cambria Math"/>
                            <a:sym typeface="Symbol"/>
                          </a:rPr>
                          <m:t>𝐹</m:t>
                        </m:r>
                      </m:oMath>
                    </m:oMathPara>
                  </a14:m>
                  <a:endParaRPr lang="es-ES" sz="1600" dirty="0"/>
                </a:p>
              </p:txBody>
            </p:sp>
          </mc:Choice>
          <mc:Fallback xmlns="">
            <p:sp>
              <p:nvSpPr>
                <p:cNvPr id="129" name="128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76550" y="2567940"/>
                  <a:ext cx="766557" cy="338554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 b="-3571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2" name="131 CuadroTexto"/>
                <p:cNvSpPr txBox="1"/>
                <p:nvPr/>
              </p:nvSpPr>
              <p:spPr>
                <a:xfrm>
                  <a:off x="2355850" y="4015740"/>
                  <a:ext cx="361189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1600" b="0" i="1" smtClean="0">
                            <a:latin typeface="Cambria Math"/>
                          </a:rPr>
                          <m:t>𝑎</m:t>
                        </m:r>
                      </m:oMath>
                    </m:oMathPara>
                  </a14:m>
                  <a:endParaRPr lang="es-ES" sz="1600" dirty="0"/>
                </a:p>
              </p:txBody>
            </p:sp>
          </mc:Choice>
          <mc:Fallback xmlns="">
            <p:sp>
              <p:nvSpPr>
                <p:cNvPr id="132" name="131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55850" y="4015740"/>
                  <a:ext cx="361189" cy="338554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3" name="132 CuadroTexto"/>
                <p:cNvSpPr txBox="1"/>
                <p:nvPr/>
              </p:nvSpPr>
              <p:spPr>
                <a:xfrm>
                  <a:off x="5264150" y="4041140"/>
                  <a:ext cx="357470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1600" b="0" i="1" smtClean="0">
                            <a:latin typeface="Cambria Math"/>
                          </a:rPr>
                          <m:t>𝑏</m:t>
                        </m:r>
                      </m:oMath>
                    </m:oMathPara>
                  </a14:m>
                  <a:endParaRPr lang="es-ES" sz="1600" dirty="0"/>
                </a:p>
              </p:txBody>
            </p:sp>
          </mc:Choice>
          <mc:Fallback xmlns="">
            <p:sp>
              <p:nvSpPr>
                <p:cNvPr id="133" name="132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64150" y="4041140"/>
                  <a:ext cx="357470" cy="338554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35" name="134 Grupo"/>
            <p:cNvGrpSpPr/>
            <p:nvPr/>
          </p:nvGrpSpPr>
          <p:grpSpPr>
            <a:xfrm>
              <a:off x="3768724" y="2905125"/>
              <a:ext cx="151938" cy="468000"/>
              <a:chOff x="2697162" y="2286000"/>
              <a:chExt cx="151938" cy="468000"/>
            </a:xfrm>
          </p:grpSpPr>
          <p:sp>
            <p:nvSpPr>
              <p:cNvPr id="138" name="137 Rectángulo"/>
              <p:cNvSpPr/>
              <p:nvPr/>
            </p:nvSpPr>
            <p:spPr>
              <a:xfrm>
                <a:off x="2705100" y="2286000"/>
                <a:ext cx="144000" cy="46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cxnSp>
            <p:nvCxnSpPr>
              <p:cNvPr id="139" name="138 Conector recto"/>
              <p:cNvCxnSpPr/>
              <p:nvPr/>
            </p:nvCxnSpPr>
            <p:spPr>
              <a:xfrm>
                <a:off x="2844800" y="2286000"/>
                <a:ext cx="0" cy="468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139 Conector recto"/>
              <p:cNvCxnSpPr/>
              <p:nvPr/>
            </p:nvCxnSpPr>
            <p:spPr>
              <a:xfrm>
                <a:off x="2697162" y="2286000"/>
                <a:ext cx="0" cy="468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1" name="140 CuadroTexto"/>
                <p:cNvSpPr txBox="1"/>
                <p:nvPr/>
              </p:nvSpPr>
              <p:spPr>
                <a:xfrm>
                  <a:off x="3638550" y="2567940"/>
                  <a:ext cx="652743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1600" b="0" i="1" smtClean="0">
                            <a:latin typeface="Cambria Math"/>
                          </a:rPr>
                          <m:t>5 </m:t>
                        </m:r>
                        <m:r>
                          <a:rPr lang="es-ES" sz="1600" b="0" i="1" smtClean="0">
                            <a:latin typeface="Cambria Math"/>
                            <a:sym typeface="Symbol"/>
                          </a:rPr>
                          <m:t></m:t>
                        </m:r>
                        <m:r>
                          <a:rPr lang="es-ES" sz="1600" b="0" i="1" smtClean="0">
                            <a:latin typeface="Cambria Math"/>
                            <a:sym typeface="Symbol"/>
                          </a:rPr>
                          <m:t>𝐹</m:t>
                        </m:r>
                      </m:oMath>
                    </m:oMathPara>
                  </a14:m>
                  <a:endParaRPr lang="es-ES" sz="1600" dirty="0"/>
                </a:p>
              </p:txBody>
            </p:sp>
          </mc:Choice>
          <mc:Fallback xmlns="">
            <p:sp>
              <p:nvSpPr>
                <p:cNvPr id="141" name="140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38550" y="2567940"/>
                  <a:ext cx="652743" cy="338554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 b="-3571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2" name="141 CuadroTexto"/>
                <p:cNvSpPr txBox="1"/>
                <p:nvPr/>
              </p:nvSpPr>
              <p:spPr>
                <a:xfrm>
                  <a:off x="3270250" y="4980940"/>
                  <a:ext cx="652743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1600" b="0" i="1" smtClean="0">
                            <a:latin typeface="Cambria Math"/>
                          </a:rPr>
                          <m:t>4 </m:t>
                        </m:r>
                        <m:r>
                          <a:rPr lang="es-ES" sz="1600" b="0" i="1" smtClean="0">
                            <a:latin typeface="Cambria Math"/>
                            <a:sym typeface="Symbol"/>
                          </a:rPr>
                          <m:t></m:t>
                        </m:r>
                        <m:r>
                          <a:rPr lang="es-ES" sz="1600" b="0" i="1" smtClean="0">
                            <a:latin typeface="Cambria Math"/>
                            <a:sym typeface="Symbol"/>
                          </a:rPr>
                          <m:t>𝐹</m:t>
                        </m:r>
                      </m:oMath>
                    </m:oMathPara>
                  </a14:m>
                  <a:endParaRPr lang="es-ES" sz="1600" dirty="0"/>
                </a:p>
              </p:txBody>
            </p:sp>
          </mc:Choice>
          <mc:Fallback xmlns="">
            <p:sp>
              <p:nvSpPr>
                <p:cNvPr id="142" name="141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70250" y="4980940"/>
                  <a:ext cx="652743" cy="338554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 b="-3571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3" name="142 CuadroTexto"/>
                <p:cNvSpPr txBox="1"/>
                <p:nvPr/>
              </p:nvSpPr>
              <p:spPr>
                <a:xfrm>
                  <a:off x="4438650" y="3406140"/>
                  <a:ext cx="766557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1600" b="0" i="1" smtClean="0">
                            <a:latin typeface="Cambria Math"/>
                          </a:rPr>
                          <m:t>20 </m:t>
                        </m:r>
                        <m:r>
                          <a:rPr lang="es-ES" sz="1600" b="0" i="1" smtClean="0">
                            <a:latin typeface="Cambria Math"/>
                            <a:sym typeface="Symbol"/>
                          </a:rPr>
                          <m:t></m:t>
                        </m:r>
                        <m:r>
                          <a:rPr lang="es-ES" sz="1600" b="0" i="1" smtClean="0">
                            <a:latin typeface="Cambria Math"/>
                            <a:sym typeface="Symbol"/>
                          </a:rPr>
                          <m:t>𝐹</m:t>
                        </m:r>
                      </m:oMath>
                    </m:oMathPara>
                  </a14:m>
                  <a:endParaRPr lang="es-ES" sz="1600" dirty="0"/>
                </a:p>
              </p:txBody>
            </p:sp>
          </mc:Choice>
          <mc:Fallback xmlns="">
            <p:sp>
              <p:nvSpPr>
                <p:cNvPr id="143" name="142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38650" y="3406140"/>
                  <a:ext cx="766557" cy="338554"/>
                </a:xfrm>
                <a:prstGeom prst="rect">
                  <a:avLst/>
                </a:prstGeom>
                <a:blipFill rotWithShape="1">
                  <a:blip r:embed="rId8"/>
                  <a:stretch>
                    <a:fillRect b="-5455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994908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5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La corriente eléctrica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26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XVI. ELECTRICIDAD Y CORRIENTE ELÉCTRICA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444500" y="990600"/>
            <a:ext cx="8267700" cy="646331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La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corriente eléctrica </a:t>
            </a:r>
            <a:r>
              <a:rPr lang="es-ES" dirty="0" smtClean="0"/>
              <a:t>es el flujo de cargas que se establece cuando existe una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diferencia de potencial </a:t>
            </a:r>
            <a:r>
              <a:rPr lang="es-ES" dirty="0" smtClean="0"/>
              <a:t>entre dos puntos de un conductor.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381000" y="1816100"/>
            <a:ext cx="4051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5.1. </a:t>
            </a:r>
            <a:r>
              <a:rPr lang="es-ES" b="1" dirty="0" smtClean="0">
                <a:solidFill>
                  <a:srgbClr val="00B050"/>
                </a:solidFill>
              </a:rPr>
              <a:t>Los generadores de corriente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368300" y="2260600"/>
            <a:ext cx="53594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/>
              <a:t>Un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generador de corriente </a:t>
            </a:r>
            <a:r>
              <a:rPr lang="es-ES" dirty="0" smtClean="0"/>
              <a:t>es un dispositivo que establece de forma permanente una diferencia de potencial entre los extremos de un conductor.</a:t>
            </a:r>
          </a:p>
          <a:p>
            <a:pPr marL="355600" indent="-355600" algn="just">
              <a:buFont typeface="Wingdings"/>
              <a:buChar char="F"/>
            </a:pPr>
            <a:endParaRPr lang="es-ES" dirty="0"/>
          </a:p>
          <a:p>
            <a:pPr marL="355600" indent="-355600" algn="just">
              <a:buFont typeface="Wingdings"/>
              <a:buChar char="F"/>
            </a:pPr>
            <a:r>
              <a:rPr lang="es-ES" dirty="0" smtClean="0"/>
              <a:t>La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fuerza electromotriz </a:t>
            </a:r>
            <a:r>
              <a:rPr lang="es-ES" dirty="0" smtClean="0"/>
              <a:t>(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</a:t>
            </a:r>
            <a:r>
              <a:rPr lang="es-ES" dirty="0" smtClean="0">
                <a:sym typeface="Symbol"/>
              </a:rPr>
              <a:t>) de un generador es la cantidad de energía que este transfiere a la unidad de carga que se mueve por el circuito:</a:t>
            </a: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Symbol"/>
            </a:endParaRPr>
          </a:p>
          <a:p>
            <a:pPr marL="355600" indent="-355600" algn="just">
              <a:buFont typeface="Wingdings"/>
              <a:buChar char="F"/>
            </a:pPr>
            <a:endParaRPr lang="es-ES" dirty="0" smtClean="0">
              <a:sym typeface="Symbol"/>
            </a:endParaRP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Symbol"/>
            </a:endParaRP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Symbol"/>
              </a:rPr>
              <a:t>Los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generadores</a:t>
            </a:r>
            <a:r>
              <a:rPr lang="es-ES" dirty="0" smtClean="0">
                <a:sym typeface="Symbol"/>
              </a:rPr>
              <a:t> transforman diversos tipos de energía en energía eléctrica.</a:t>
            </a:r>
            <a:endParaRPr lang="es-E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0055" y="1790700"/>
            <a:ext cx="112697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1" name="30 Grupo"/>
          <p:cNvGrpSpPr/>
          <p:nvPr/>
        </p:nvGrpSpPr>
        <p:grpSpPr>
          <a:xfrm>
            <a:off x="6070600" y="4313238"/>
            <a:ext cx="2813300" cy="2048787"/>
            <a:chOff x="4330700" y="4071938"/>
            <a:chExt cx="2813300" cy="2048787"/>
          </a:xfrm>
        </p:grpSpPr>
        <p:sp>
          <p:nvSpPr>
            <p:cNvPr id="11" name="10 CuadroTexto"/>
            <p:cNvSpPr txBox="1"/>
            <p:nvPr/>
          </p:nvSpPr>
          <p:spPr>
            <a:xfrm>
              <a:off x="4876800" y="4089400"/>
              <a:ext cx="330200" cy="203132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s-ES" dirty="0" smtClean="0"/>
                <a:t>+</a:t>
              </a:r>
            </a:p>
            <a:p>
              <a:r>
                <a:rPr lang="es-ES" dirty="0" smtClean="0"/>
                <a:t>+</a:t>
              </a:r>
            </a:p>
            <a:p>
              <a:r>
                <a:rPr lang="es-ES" dirty="0" smtClean="0"/>
                <a:t>+</a:t>
              </a:r>
            </a:p>
            <a:p>
              <a:r>
                <a:rPr lang="es-ES" dirty="0" smtClean="0"/>
                <a:t>+</a:t>
              </a:r>
            </a:p>
            <a:p>
              <a:r>
                <a:rPr lang="es-ES" dirty="0" smtClean="0"/>
                <a:t>+</a:t>
              </a:r>
            </a:p>
            <a:p>
              <a:r>
                <a:rPr lang="es-ES" dirty="0" smtClean="0"/>
                <a:t>+</a:t>
              </a:r>
            </a:p>
            <a:p>
              <a:r>
                <a:rPr lang="es-ES" dirty="0"/>
                <a:t>+</a:t>
              </a:r>
            </a:p>
          </p:txBody>
        </p:sp>
        <p:cxnSp>
          <p:nvCxnSpPr>
            <p:cNvPr id="6" name="5 Conector recto"/>
            <p:cNvCxnSpPr/>
            <p:nvPr/>
          </p:nvCxnSpPr>
          <p:spPr>
            <a:xfrm>
              <a:off x="4330700" y="5118100"/>
              <a:ext cx="54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6 Grupo"/>
            <p:cNvGrpSpPr/>
            <p:nvPr/>
          </p:nvGrpSpPr>
          <p:grpSpPr>
            <a:xfrm>
              <a:off x="6267450" y="4071938"/>
              <a:ext cx="876550" cy="2031325"/>
              <a:chOff x="6648450" y="4084638"/>
              <a:chExt cx="876550" cy="2031325"/>
            </a:xfrm>
          </p:grpSpPr>
          <p:sp>
            <p:nvSpPr>
              <p:cNvPr id="12" name="11 CuadroTexto"/>
              <p:cNvSpPr txBox="1"/>
              <p:nvPr/>
            </p:nvSpPr>
            <p:spPr>
              <a:xfrm>
                <a:off x="6648450" y="4084638"/>
                <a:ext cx="330200" cy="2031325"/>
              </a:xfrm>
              <a:prstGeom prst="rect">
                <a:avLst/>
              </a:prstGeom>
              <a:solidFill>
                <a:srgbClr val="FF0000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s-ES" b="1" dirty="0" smtClean="0">
                    <a:solidFill>
                      <a:schemeClr val="bg1"/>
                    </a:solidFill>
                    <a:sym typeface="Symbol"/>
                  </a:rPr>
                  <a:t></a:t>
                </a:r>
              </a:p>
              <a:p>
                <a:r>
                  <a:rPr lang="es-ES" b="1" dirty="0">
                    <a:solidFill>
                      <a:schemeClr val="bg1"/>
                    </a:solidFill>
                    <a:sym typeface="Symbol"/>
                  </a:rPr>
                  <a:t></a:t>
                </a:r>
                <a:endParaRPr lang="es-ES" b="1" dirty="0">
                  <a:solidFill>
                    <a:schemeClr val="bg1"/>
                  </a:solidFill>
                </a:endParaRPr>
              </a:p>
              <a:p>
                <a:r>
                  <a:rPr lang="es-ES" b="1" dirty="0">
                    <a:solidFill>
                      <a:schemeClr val="bg1"/>
                    </a:solidFill>
                    <a:sym typeface="Symbol"/>
                  </a:rPr>
                  <a:t></a:t>
                </a:r>
                <a:endParaRPr lang="es-ES" b="1" dirty="0">
                  <a:solidFill>
                    <a:schemeClr val="bg1"/>
                  </a:solidFill>
                </a:endParaRPr>
              </a:p>
              <a:p>
                <a:r>
                  <a:rPr lang="es-ES" b="1" dirty="0">
                    <a:solidFill>
                      <a:schemeClr val="bg1"/>
                    </a:solidFill>
                    <a:sym typeface="Symbol"/>
                  </a:rPr>
                  <a:t></a:t>
                </a:r>
                <a:endParaRPr lang="es-ES" b="1" dirty="0">
                  <a:solidFill>
                    <a:schemeClr val="bg1"/>
                  </a:solidFill>
                </a:endParaRPr>
              </a:p>
              <a:p>
                <a:r>
                  <a:rPr lang="es-ES" b="1" dirty="0">
                    <a:solidFill>
                      <a:schemeClr val="bg1"/>
                    </a:solidFill>
                    <a:sym typeface="Symbol"/>
                  </a:rPr>
                  <a:t></a:t>
                </a:r>
                <a:endParaRPr lang="es-ES" b="1" dirty="0">
                  <a:solidFill>
                    <a:schemeClr val="bg1"/>
                  </a:solidFill>
                </a:endParaRPr>
              </a:p>
              <a:p>
                <a:r>
                  <a:rPr lang="es-ES" b="1" dirty="0">
                    <a:solidFill>
                      <a:schemeClr val="bg1"/>
                    </a:solidFill>
                    <a:sym typeface="Symbol"/>
                  </a:rPr>
                  <a:t></a:t>
                </a:r>
                <a:endParaRPr lang="es-ES" b="1" dirty="0">
                  <a:solidFill>
                    <a:schemeClr val="bg1"/>
                  </a:solidFill>
                </a:endParaRPr>
              </a:p>
              <a:p>
                <a:r>
                  <a:rPr lang="es-ES" b="1" dirty="0" smtClean="0">
                    <a:solidFill>
                      <a:schemeClr val="bg1"/>
                    </a:solidFill>
                    <a:sym typeface="Symbol"/>
                  </a:rPr>
                  <a:t></a:t>
                </a:r>
                <a:endParaRPr lang="es-ES" b="1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0" name="19 Conector recto"/>
              <p:cNvCxnSpPr/>
              <p:nvPr/>
            </p:nvCxnSpPr>
            <p:spPr>
              <a:xfrm>
                <a:off x="6985000" y="5105400"/>
                <a:ext cx="5400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" name="29 Grupo"/>
            <p:cNvGrpSpPr/>
            <p:nvPr/>
          </p:nvGrpSpPr>
          <p:grpSpPr>
            <a:xfrm>
              <a:off x="5626100" y="4159322"/>
              <a:ext cx="562100" cy="216000"/>
              <a:chOff x="2806700" y="4426022"/>
              <a:chExt cx="562100" cy="216000"/>
            </a:xfrm>
          </p:grpSpPr>
          <p:grpSp>
            <p:nvGrpSpPr>
              <p:cNvPr id="17" name="16 Grupo"/>
              <p:cNvGrpSpPr/>
              <p:nvPr/>
            </p:nvGrpSpPr>
            <p:grpSpPr>
              <a:xfrm>
                <a:off x="3152800" y="4426022"/>
                <a:ext cx="216000" cy="216000"/>
                <a:chOff x="1222400" y="4057722"/>
                <a:chExt cx="360000" cy="360000"/>
              </a:xfrm>
            </p:grpSpPr>
            <p:pic>
              <p:nvPicPr>
                <p:cNvPr id="21" name="Picture 2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22400" y="4057722"/>
                  <a:ext cx="360000" cy="3600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8" name="7 Menos"/>
                <p:cNvSpPr/>
                <p:nvPr/>
              </p:nvSpPr>
              <p:spPr>
                <a:xfrm>
                  <a:off x="1301750" y="4186237"/>
                  <a:ext cx="215900" cy="101600"/>
                </a:xfrm>
                <a:prstGeom prst="mathMinus">
                  <a:avLst/>
                </a:prstGeom>
                <a:solidFill>
                  <a:schemeClr val="tx1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s-ES"/>
                </a:p>
              </p:txBody>
            </p:sp>
          </p:grpSp>
          <p:cxnSp>
            <p:nvCxnSpPr>
              <p:cNvPr id="23" name="22 Conector recto de flecha"/>
              <p:cNvCxnSpPr/>
              <p:nvPr/>
            </p:nvCxnSpPr>
            <p:spPr>
              <a:xfrm flipH="1">
                <a:off x="2806700" y="4546600"/>
                <a:ext cx="355600" cy="0"/>
              </a:xfrm>
              <a:prstGeom prst="straightConnector1">
                <a:avLst/>
              </a:prstGeom>
              <a:ln w="19050"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" name="32 Grupo"/>
            <p:cNvGrpSpPr/>
            <p:nvPr/>
          </p:nvGrpSpPr>
          <p:grpSpPr>
            <a:xfrm>
              <a:off x="5270500" y="5823022"/>
              <a:ext cx="562100" cy="216000"/>
              <a:chOff x="2806700" y="4426022"/>
              <a:chExt cx="562100" cy="216000"/>
            </a:xfrm>
          </p:grpSpPr>
          <p:grpSp>
            <p:nvGrpSpPr>
              <p:cNvPr id="34" name="33 Grupo"/>
              <p:cNvGrpSpPr/>
              <p:nvPr/>
            </p:nvGrpSpPr>
            <p:grpSpPr>
              <a:xfrm>
                <a:off x="3152800" y="4426022"/>
                <a:ext cx="216000" cy="216000"/>
                <a:chOff x="1222400" y="4057722"/>
                <a:chExt cx="360000" cy="360000"/>
              </a:xfrm>
            </p:grpSpPr>
            <p:pic>
              <p:nvPicPr>
                <p:cNvPr id="36" name="Picture 2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22400" y="4057722"/>
                  <a:ext cx="360000" cy="3600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37" name="36 Menos"/>
                <p:cNvSpPr/>
                <p:nvPr/>
              </p:nvSpPr>
              <p:spPr>
                <a:xfrm>
                  <a:off x="1301750" y="4186237"/>
                  <a:ext cx="215900" cy="101600"/>
                </a:xfrm>
                <a:prstGeom prst="mathMinus">
                  <a:avLst/>
                </a:prstGeom>
                <a:solidFill>
                  <a:schemeClr val="tx1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s-ES"/>
                </a:p>
              </p:txBody>
            </p:sp>
          </p:grpSp>
          <p:cxnSp>
            <p:nvCxnSpPr>
              <p:cNvPr id="35" name="34 Conector recto de flecha"/>
              <p:cNvCxnSpPr/>
              <p:nvPr/>
            </p:nvCxnSpPr>
            <p:spPr>
              <a:xfrm flipH="1">
                <a:off x="2806700" y="4546600"/>
                <a:ext cx="355600" cy="0"/>
              </a:xfrm>
              <a:prstGeom prst="straightConnector1">
                <a:avLst/>
              </a:prstGeom>
              <a:ln w="19050"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37 Grupo"/>
            <p:cNvGrpSpPr/>
            <p:nvPr/>
          </p:nvGrpSpPr>
          <p:grpSpPr>
            <a:xfrm>
              <a:off x="5626100" y="5099122"/>
              <a:ext cx="562100" cy="216000"/>
              <a:chOff x="2806700" y="4426022"/>
              <a:chExt cx="562100" cy="216000"/>
            </a:xfrm>
          </p:grpSpPr>
          <p:grpSp>
            <p:nvGrpSpPr>
              <p:cNvPr id="39" name="38 Grupo"/>
              <p:cNvGrpSpPr/>
              <p:nvPr/>
            </p:nvGrpSpPr>
            <p:grpSpPr>
              <a:xfrm>
                <a:off x="3152800" y="4426022"/>
                <a:ext cx="216000" cy="216000"/>
                <a:chOff x="1222400" y="4057722"/>
                <a:chExt cx="360000" cy="360000"/>
              </a:xfrm>
            </p:grpSpPr>
            <p:pic>
              <p:nvPicPr>
                <p:cNvPr id="41" name="Picture 2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22400" y="4057722"/>
                  <a:ext cx="360000" cy="3600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42" name="41 Menos"/>
                <p:cNvSpPr/>
                <p:nvPr/>
              </p:nvSpPr>
              <p:spPr>
                <a:xfrm>
                  <a:off x="1301750" y="4186237"/>
                  <a:ext cx="215900" cy="101600"/>
                </a:xfrm>
                <a:prstGeom prst="mathMinus">
                  <a:avLst/>
                </a:prstGeom>
                <a:solidFill>
                  <a:schemeClr val="tx1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s-ES"/>
                </a:p>
              </p:txBody>
            </p:sp>
          </p:grpSp>
          <p:cxnSp>
            <p:nvCxnSpPr>
              <p:cNvPr id="40" name="39 Conector recto de flecha"/>
              <p:cNvCxnSpPr/>
              <p:nvPr/>
            </p:nvCxnSpPr>
            <p:spPr>
              <a:xfrm flipH="1">
                <a:off x="2806700" y="4546600"/>
                <a:ext cx="355600" cy="0"/>
              </a:xfrm>
              <a:prstGeom prst="straightConnector1">
                <a:avLst/>
              </a:prstGeom>
              <a:ln w="19050"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3" name="42 Grupo"/>
            <p:cNvGrpSpPr/>
            <p:nvPr/>
          </p:nvGrpSpPr>
          <p:grpSpPr>
            <a:xfrm>
              <a:off x="5207000" y="4464122"/>
              <a:ext cx="562100" cy="216000"/>
              <a:chOff x="2806700" y="4426022"/>
              <a:chExt cx="562100" cy="216000"/>
            </a:xfrm>
          </p:grpSpPr>
          <p:grpSp>
            <p:nvGrpSpPr>
              <p:cNvPr id="44" name="43 Grupo"/>
              <p:cNvGrpSpPr/>
              <p:nvPr/>
            </p:nvGrpSpPr>
            <p:grpSpPr>
              <a:xfrm>
                <a:off x="3152800" y="4426022"/>
                <a:ext cx="216000" cy="216000"/>
                <a:chOff x="1222400" y="4057722"/>
                <a:chExt cx="360000" cy="360000"/>
              </a:xfrm>
            </p:grpSpPr>
            <p:pic>
              <p:nvPicPr>
                <p:cNvPr id="46" name="Picture 2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22400" y="4057722"/>
                  <a:ext cx="360000" cy="3600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47" name="46 Menos"/>
                <p:cNvSpPr/>
                <p:nvPr/>
              </p:nvSpPr>
              <p:spPr>
                <a:xfrm>
                  <a:off x="1301750" y="4186237"/>
                  <a:ext cx="215900" cy="101600"/>
                </a:xfrm>
                <a:prstGeom prst="mathMinus">
                  <a:avLst/>
                </a:prstGeom>
                <a:solidFill>
                  <a:schemeClr val="tx1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s-ES"/>
                </a:p>
              </p:txBody>
            </p:sp>
          </p:grpSp>
          <p:cxnSp>
            <p:nvCxnSpPr>
              <p:cNvPr id="45" name="44 Conector recto de flecha"/>
              <p:cNvCxnSpPr/>
              <p:nvPr/>
            </p:nvCxnSpPr>
            <p:spPr>
              <a:xfrm flipH="1">
                <a:off x="2806700" y="4546600"/>
                <a:ext cx="355600" cy="0"/>
              </a:xfrm>
              <a:prstGeom prst="straightConnector1">
                <a:avLst/>
              </a:prstGeom>
              <a:ln w="19050"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" name="47 Grupo"/>
            <p:cNvGrpSpPr/>
            <p:nvPr/>
          </p:nvGrpSpPr>
          <p:grpSpPr>
            <a:xfrm>
              <a:off x="5080000" y="4870522"/>
              <a:ext cx="562100" cy="216000"/>
              <a:chOff x="2806700" y="4426022"/>
              <a:chExt cx="562100" cy="216000"/>
            </a:xfrm>
          </p:grpSpPr>
          <p:grpSp>
            <p:nvGrpSpPr>
              <p:cNvPr id="49" name="48 Grupo"/>
              <p:cNvGrpSpPr/>
              <p:nvPr/>
            </p:nvGrpSpPr>
            <p:grpSpPr>
              <a:xfrm>
                <a:off x="3152800" y="4426022"/>
                <a:ext cx="216000" cy="216000"/>
                <a:chOff x="1222400" y="4057722"/>
                <a:chExt cx="360000" cy="360000"/>
              </a:xfrm>
            </p:grpSpPr>
            <p:pic>
              <p:nvPicPr>
                <p:cNvPr id="51" name="Picture 2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22400" y="4057722"/>
                  <a:ext cx="360000" cy="3600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52" name="51 Menos"/>
                <p:cNvSpPr/>
                <p:nvPr/>
              </p:nvSpPr>
              <p:spPr>
                <a:xfrm>
                  <a:off x="1301750" y="4186237"/>
                  <a:ext cx="215900" cy="101600"/>
                </a:xfrm>
                <a:prstGeom prst="mathMinus">
                  <a:avLst/>
                </a:prstGeom>
                <a:solidFill>
                  <a:schemeClr val="tx1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s-ES"/>
                </a:p>
              </p:txBody>
            </p:sp>
          </p:grpSp>
          <p:cxnSp>
            <p:nvCxnSpPr>
              <p:cNvPr id="50" name="49 Conector recto de flecha"/>
              <p:cNvCxnSpPr/>
              <p:nvPr/>
            </p:nvCxnSpPr>
            <p:spPr>
              <a:xfrm flipH="1">
                <a:off x="2806700" y="4546600"/>
                <a:ext cx="355600" cy="0"/>
              </a:xfrm>
              <a:prstGeom prst="straightConnector1">
                <a:avLst/>
              </a:prstGeom>
              <a:ln w="19050"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3" name="52 Grupo"/>
            <p:cNvGrpSpPr/>
            <p:nvPr/>
          </p:nvGrpSpPr>
          <p:grpSpPr>
            <a:xfrm>
              <a:off x="5384800" y="5403922"/>
              <a:ext cx="562100" cy="216000"/>
              <a:chOff x="2806700" y="4426022"/>
              <a:chExt cx="562100" cy="216000"/>
            </a:xfrm>
          </p:grpSpPr>
          <p:grpSp>
            <p:nvGrpSpPr>
              <p:cNvPr id="54" name="53 Grupo"/>
              <p:cNvGrpSpPr/>
              <p:nvPr/>
            </p:nvGrpSpPr>
            <p:grpSpPr>
              <a:xfrm>
                <a:off x="3152800" y="4426022"/>
                <a:ext cx="216000" cy="216000"/>
                <a:chOff x="1222400" y="4057722"/>
                <a:chExt cx="360000" cy="360000"/>
              </a:xfrm>
            </p:grpSpPr>
            <p:pic>
              <p:nvPicPr>
                <p:cNvPr id="56" name="Picture 2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22400" y="4057722"/>
                  <a:ext cx="360000" cy="3600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57" name="56 Menos"/>
                <p:cNvSpPr/>
                <p:nvPr/>
              </p:nvSpPr>
              <p:spPr>
                <a:xfrm>
                  <a:off x="1301750" y="4186237"/>
                  <a:ext cx="215900" cy="101600"/>
                </a:xfrm>
                <a:prstGeom prst="mathMinus">
                  <a:avLst/>
                </a:prstGeom>
                <a:solidFill>
                  <a:schemeClr val="tx1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s-ES"/>
                </a:p>
              </p:txBody>
            </p:sp>
          </p:grpSp>
          <p:cxnSp>
            <p:nvCxnSpPr>
              <p:cNvPr id="55" name="54 Conector recto de flecha"/>
              <p:cNvCxnSpPr/>
              <p:nvPr/>
            </p:nvCxnSpPr>
            <p:spPr>
              <a:xfrm flipH="1">
                <a:off x="2806700" y="4546600"/>
                <a:ext cx="355600" cy="0"/>
              </a:xfrm>
              <a:prstGeom prst="straightConnector1">
                <a:avLst/>
              </a:prstGeom>
              <a:ln w="19050"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8" name="57 Grupo"/>
            <p:cNvGrpSpPr/>
            <p:nvPr/>
          </p:nvGrpSpPr>
          <p:grpSpPr>
            <a:xfrm>
              <a:off x="5613400" y="4692722"/>
              <a:ext cx="562100" cy="216000"/>
              <a:chOff x="2806700" y="4426022"/>
              <a:chExt cx="562100" cy="216000"/>
            </a:xfrm>
          </p:grpSpPr>
          <p:grpSp>
            <p:nvGrpSpPr>
              <p:cNvPr id="59" name="58 Grupo"/>
              <p:cNvGrpSpPr/>
              <p:nvPr/>
            </p:nvGrpSpPr>
            <p:grpSpPr>
              <a:xfrm>
                <a:off x="3152800" y="4426022"/>
                <a:ext cx="216000" cy="216000"/>
                <a:chOff x="1222400" y="4057722"/>
                <a:chExt cx="360000" cy="360000"/>
              </a:xfrm>
            </p:grpSpPr>
            <p:pic>
              <p:nvPicPr>
                <p:cNvPr id="61" name="Picture 2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22400" y="4057722"/>
                  <a:ext cx="360000" cy="3600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62" name="61 Menos"/>
                <p:cNvSpPr/>
                <p:nvPr/>
              </p:nvSpPr>
              <p:spPr>
                <a:xfrm>
                  <a:off x="1301750" y="4186237"/>
                  <a:ext cx="215900" cy="101600"/>
                </a:xfrm>
                <a:prstGeom prst="mathMinus">
                  <a:avLst/>
                </a:prstGeom>
                <a:solidFill>
                  <a:schemeClr val="tx1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s-ES"/>
                </a:p>
              </p:txBody>
            </p:sp>
          </p:grpSp>
          <p:cxnSp>
            <p:nvCxnSpPr>
              <p:cNvPr id="60" name="59 Conector recto de flecha"/>
              <p:cNvCxnSpPr/>
              <p:nvPr/>
            </p:nvCxnSpPr>
            <p:spPr>
              <a:xfrm flipH="1">
                <a:off x="2806700" y="4546600"/>
                <a:ext cx="355600" cy="0"/>
              </a:xfrm>
              <a:prstGeom prst="straightConnector1">
                <a:avLst/>
              </a:prstGeom>
              <a:ln w="19050"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3" name="62 Grupo"/>
            <p:cNvGrpSpPr/>
            <p:nvPr/>
          </p:nvGrpSpPr>
          <p:grpSpPr>
            <a:xfrm>
              <a:off x="5003800" y="4248222"/>
              <a:ext cx="562100" cy="216000"/>
              <a:chOff x="2806700" y="4426022"/>
              <a:chExt cx="562100" cy="216000"/>
            </a:xfrm>
          </p:grpSpPr>
          <p:grpSp>
            <p:nvGrpSpPr>
              <p:cNvPr id="64" name="63 Grupo"/>
              <p:cNvGrpSpPr/>
              <p:nvPr/>
            </p:nvGrpSpPr>
            <p:grpSpPr>
              <a:xfrm>
                <a:off x="3152800" y="4426022"/>
                <a:ext cx="216000" cy="216000"/>
                <a:chOff x="1222400" y="4057722"/>
                <a:chExt cx="360000" cy="360000"/>
              </a:xfrm>
            </p:grpSpPr>
            <p:pic>
              <p:nvPicPr>
                <p:cNvPr id="66" name="Picture 2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22400" y="4057722"/>
                  <a:ext cx="360000" cy="3600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67" name="66 Menos"/>
                <p:cNvSpPr/>
                <p:nvPr/>
              </p:nvSpPr>
              <p:spPr>
                <a:xfrm>
                  <a:off x="1301750" y="4186237"/>
                  <a:ext cx="215900" cy="101600"/>
                </a:xfrm>
                <a:prstGeom prst="mathMinus">
                  <a:avLst/>
                </a:prstGeom>
                <a:solidFill>
                  <a:schemeClr val="tx1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s-ES"/>
                </a:p>
              </p:txBody>
            </p:sp>
          </p:grpSp>
          <p:cxnSp>
            <p:nvCxnSpPr>
              <p:cNvPr id="65" name="64 Conector recto de flecha"/>
              <p:cNvCxnSpPr/>
              <p:nvPr/>
            </p:nvCxnSpPr>
            <p:spPr>
              <a:xfrm flipH="1">
                <a:off x="2806700" y="4546600"/>
                <a:ext cx="355600" cy="0"/>
              </a:xfrm>
              <a:prstGeom prst="straightConnector1">
                <a:avLst/>
              </a:prstGeom>
              <a:ln w="19050"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31 CuadroTexto"/>
              <p:cNvSpPr txBox="1"/>
              <p:nvPr/>
            </p:nvSpPr>
            <p:spPr>
              <a:xfrm>
                <a:off x="2292350" y="4765040"/>
                <a:ext cx="2647841" cy="6594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i="1" smtClean="0">
                          <a:latin typeface="Cambria Math"/>
                          <a:ea typeface="Cambria Math"/>
                        </a:rPr>
                        <m:t>𝜀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s-E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∆</m:t>
                          </m:r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𝐸</m:t>
                          </m:r>
                        </m:num>
                        <m:den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𝑞</m:t>
                          </m:r>
                        </m:den>
                      </m:f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  (1 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𝑉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type m:val="lin"/>
                          <m:ctrlPr>
                            <a:rPr lang="es-E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1 </m:t>
                          </m:r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𝐽</m:t>
                          </m:r>
                        </m:num>
                        <m:den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1 </m:t>
                          </m:r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𝐶</m:t>
                          </m:r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32" name="31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2350" y="4765040"/>
                <a:ext cx="2647841" cy="659411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3272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5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La corriente eléctrica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27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XVI. ELECTRICIDAD Y CORRIENTE ELÉCTRICA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330200" y="863600"/>
            <a:ext cx="4051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5.2. </a:t>
            </a:r>
            <a:r>
              <a:rPr lang="es-ES" b="1" dirty="0" smtClean="0">
                <a:solidFill>
                  <a:srgbClr val="00B050"/>
                </a:solidFill>
              </a:rPr>
              <a:t>El circuito eléctrico</a:t>
            </a:r>
            <a:endParaRPr lang="es-ES" b="1" dirty="0">
              <a:solidFill>
                <a:srgbClr val="00B050"/>
              </a:solidFill>
            </a:endParaRPr>
          </a:p>
        </p:txBody>
      </p:sp>
      <p:grpSp>
        <p:nvGrpSpPr>
          <p:cNvPr id="10" name="9 Grupo"/>
          <p:cNvGrpSpPr/>
          <p:nvPr/>
        </p:nvGrpSpPr>
        <p:grpSpPr>
          <a:xfrm>
            <a:off x="5934905" y="1003300"/>
            <a:ext cx="2893184" cy="2120900"/>
            <a:chOff x="5642805" y="1257300"/>
            <a:chExt cx="2893184" cy="2120900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42805" y="1257300"/>
              <a:ext cx="2893184" cy="2120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4 CuadroTexto"/>
            <p:cNvSpPr txBox="1"/>
            <p:nvPr/>
          </p:nvSpPr>
          <p:spPr>
            <a:xfrm>
              <a:off x="6724650" y="2900362"/>
              <a:ext cx="671514" cy="123111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s-ES" sz="800" b="1" dirty="0" smtClean="0">
                  <a:solidFill>
                    <a:schemeClr val="bg1"/>
                  </a:solidFill>
                </a:rPr>
                <a:t>GENERADOR</a:t>
              </a:r>
              <a:endParaRPr lang="es-ES" sz="8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3" name="12 CuadroTexto"/>
          <p:cNvSpPr txBox="1"/>
          <p:nvPr/>
        </p:nvSpPr>
        <p:spPr>
          <a:xfrm>
            <a:off x="381000" y="1295400"/>
            <a:ext cx="54483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 pitchFamily="2" charset="2"/>
              <a:buChar char="F"/>
            </a:pPr>
            <a:r>
              <a:rPr lang="es-ES" dirty="0" smtClean="0">
                <a:sym typeface="Wingdings"/>
              </a:rPr>
              <a:t>Un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circuito eléctrico </a:t>
            </a:r>
            <a:r>
              <a:rPr lang="es-ES" dirty="0" smtClean="0">
                <a:sym typeface="Wingdings"/>
              </a:rPr>
              <a:t>es un dispositivo que consta de un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generador</a:t>
            </a:r>
            <a:r>
              <a:rPr lang="es-ES" dirty="0" smtClean="0">
                <a:sym typeface="Wingdings"/>
              </a:rPr>
              <a:t> y un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conductor</a:t>
            </a:r>
            <a:r>
              <a:rPr lang="es-ES" dirty="0" smtClean="0">
                <a:sym typeface="Wingdings"/>
              </a:rPr>
              <a:t> que une los polos del generador.</a:t>
            </a:r>
          </a:p>
          <a:p>
            <a:pPr marL="355600" indent="-355600" algn="just">
              <a:buFont typeface="Wingdings" pitchFamily="2" charset="2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 pitchFamily="2" charset="2"/>
              <a:buChar char="F"/>
            </a:pPr>
            <a:r>
              <a:rPr lang="es-ES" dirty="0" smtClean="0">
                <a:sym typeface="Wingdings"/>
              </a:rPr>
              <a:t>Se puede intercalar un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interruptor</a:t>
            </a:r>
            <a:r>
              <a:rPr lang="es-ES" dirty="0" smtClean="0">
                <a:sym typeface="Wingdings"/>
              </a:rPr>
              <a:t> y un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receptor</a:t>
            </a:r>
            <a:r>
              <a:rPr lang="es-ES" dirty="0" smtClean="0">
                <a:sym typeface="Wingdings"/>
              </a:rPr>
              <a:t>.</a:t>
            </a:r>
          </a:p>
          <a:p>
            <a:pPr marL="355600" indent="-355600" algn="just">
              <a:buFont typeface="Wingdings" pitchFamily="2" charset="2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 pitchFamily="2" charset="2"/>
              <a:buChar char="F"/>
            </a:pPr>
            <a:r>
              <a:rPr lang="es-ES" dirty="0" smtClean="0">
                <a:sym typeface="Wingdings"/>
              </a:rPr>
              <a:t>La magnitud que mide la corriente que circula se denomina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intensidad de corriente</a:t>
            </a:r>
            <a:r>
              <a:rPr lang="es-ES" dirty="0" smtClean="0">
                <a:sym typeface="Wingdings"/>
              </a:rPr>
              <a:t>.</a:t>
            </a:r>
          </a:p>
          <a:p>
            <a:pPr marL="355600" indent="-355600" algn="just">
              <a:buFont typeface="Wingdings" pitchFamily="2" charset="2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 pitchFamily="2" charset="2"/>
              <a:buChar char="F"/>
            </a:pPr>
            <a:r>
              <a:rPr lang="es-ES" dirty="0" smtClean="0">
                <a:sym typeface="Wingdings"/>
              </a:rPr>
              <a:t>El medio material que constituye el conductor  o el propio generador ofrece una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resistencia</a:t>
            </a:r>
            <a:r>
              <a:rPr lang="es-ES" dirty="0" smtClean="0">
                <a:sym typeface="Wingdings"/>
              </a:rPr>
              <a:t> al paso de la corriente.</a:t>
            </a:r>
          </a:p>
          <a:p>
            <a:pPr marL="355600" indent="-355600" algn="just">
              <a:buFont typeface="Wingdings" pitchFamily="2" charset="2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 pitchFamily="2" charset="2"/>
              <a:buChar char="F"/>
            </a:pPr>
            <a:r>
              <a:rPr lang="es-ES" dirty="0" smtClean="0">
                <a:sym typeface="Wingdings"/>
              </a:rPr>
              <a:t>En la resistencia se disipa energía: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efecto Joule</a:t>
            </a:r>
            <a:r>
              <a:rPr lang="es-ES" dirty="0" smtClean="0">
                <a:sym typeface="Wingdings"/>
              </a:rPr>
              <a:t>.</a:t>
            </a:r>
          </a:p>
          <a:p>
            <a:pPr marL="355600" indent="-355600" algn="just">
              <a:buFont typeface="Wingdings" pitchFamily="2" charset="2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 pitchFamily="2" charset="2"/>
              <a:buChar char="F"/>
            </a:pPr>
            <a:endParaRPr lang="es-E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965" b="8456"/>
          <a:stretch/>
        </p:blipFill>
        <p:spPr bwMode="auto">
          <a:xfrm>
            <a:off x="6077052" y="3340100"/>
            <a:ext cx="2681186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222" r="2667" b="18889"/>
          <a:stretch/>
        </p:blipFill>
        <p:spPr bwMode="auto">
          <a:xfrm>
            <a:off x="5989436" y="4635501"/>
            <a:ext cx="2697364" cy="849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9967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5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La corriente eléctrica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28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XVI. ELECTRICIDAD Y CORRIENTE ELÉCTRICA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330200" y="863600"/>
            <a:ext cx="4051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5.3. </a:t>
            </a:r>
            <a:r>
              <a:rPr lang="es-ES" b="1" dirty="0" smtClean="0">
                <a:solidFill>
                  <a:srgbClr val="00B050"/>
                </a:solidFill>
              </a:rPr>
              <a:t>Intensidad de corriente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319088" y="1296988"/>
            <a:ext cx="8380412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355600" indent="-355600" algn="just" eaLnBrk="1" hangingPunct="1">
              <a:buFont typeface="Wingdings" pitchFamily="2" charset="2"/>
              <a:buChar char="F"/>
            </a:pPr>
            <a:r>
              <a:rPr lang="es-ES_tradnl" dirty="0" smtClean="0">
                <a:sym typeface="Symbol" pitchFamily="18" charset="2"/>
              </a:rPr>
              <a:t>La</a:t>
            </a:r>
            <a:r>
              <a:rPr lang="es-ES_tradnl" b="1" dirty="0" smtClean="0">
                <a:sym typeface="Symbol" pitchFamily="18" charset="2"/>
              </a:rPr>
              <a:t> </a:t>
            </a:r>
            <a:r>
              <a:rPr lang="es-ES_tradn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 pitchFamily="18" charset="2"/>
              </a:rPr>
              <a:t>intensidad </a:t>
            </a:r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 pitchFamily="18" charset="2"/>
              </a:rPr>
              <a:t>de la corriente </a:t>
            </a:r>
            <a:r>
              <a:rPr lang="es-ES_tradnl" dirty="0">
                <a:sym typeface="Symbol" pitchFamily="18" charset="2"/>
              </a:rPr>
              <a:t>es la cantidad de carga eléctrica que atraviesa una sección transversal de un conductor por unidad de tiempo. </a:t>
            </a:r>
            <a:endParaRPr lang="es-ES_tradnl" dirty="0" smtClean="0">
              <a:sym typeface="Symbol" pitchFamily="18" charset="2"/>
            </a:endParaRPr>
          </a:p>
          <a:p>
            <a:pPr marL="355600" indent="-355600" algn="just" eaLnBrk="1" hangingPunct="1">
              <a:buFont typeface="Wingdings" pitchFamily="2" charset="2"/>
              <a:buChar char="F"/>
            </a:pPr>
            <a:endParaRPr lang="es-ES_tradnl" dirty="0">
              <a:sym typeface="Symbol" pitchFamily="18" charset="2"/>
            </a:endParaRPr>
          </a:p>
          <a:p>
            <a:pPr marL="355600" indent="-355600" algn="just" eaLnBrk="1" hangingPunct="1">
              <a:buFont typeface="Wingdings" pitchFamily="2" charset="2"/>
              <a:buChar char="F"/>
            </a:pPr>
            <a:endParaRPr lang="es-ES_tradnl" dirty="0" smtClean="0">
              <a:sym typeface="Symbol" pitchFamily="18" charset="2"/>
            </a:endParaRPr>
          </a:p>
          <a:p>
            <a:pPr marL="355600" indent="-355600" algn="just" eaLnBrk="1" hangingPunct="1">
              <a:buFont typeface="Wingdings" pitchFamily="2" charset="2"/>
              <a:buChar char="F"/>
            </a:pPr>
            <a:endParaRPr lang="es-ES_tradnl" dirty="0">
              <a:sym typeface="Symbol" pitchFamily="18" charset="2"/>
            </a:endParaRPr>
          </a:p>
          <a:p>
            <a:pPr marL="355600" indent="-355600" algn="just" eaLnBrk="1" hangingPunct="1">
              <a:buFont typeface="Wingdings" pitchFamily="2" charset="2"/>
              <a:buChar char="F"/>
            </a:pPr>
            <a:r>
              <a:rPr lang="es-ES_tradnl" dirty="0" smtClean="0">
                <a:sym typeface="Symbol" pitchFamily="18" charset="2"/>
              </a:rPr>
              <a:t>La unidad en el SI es el </a:t>
            </a:r>
            <a:r>
              <a:rPr lang="es-ES_tradn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 pitchFamily="18" charset="2"/>
              </a:rPr>
              <a:t>amperio</a:t>
            </a:r>
            <a:r>
              <a:rPr lang="es-ES_tradnl" dirty="0" smtClean="0">
                <a:sym typeface="Symbol" pitchFamily="18" charset="2"/>
              </a:rPr>
              <a:t> (</a:t>
            </a:r>
            <a:r>
              <a:rPr lang="es-ES_tradn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 pitchFamily="18" charset="2"/>
              </a:rPr>
              <a:t>A</a:t>
            </a:r>
            <a:r>
              <a:rPr lang="es-ES_tradnl" dirty="0" smtClean="0">
                <a:sym typeface="Symbol" pitchFamily="18" charset="2"/>
              </a:rPr>
              <a:t>).</a:t>
            </a:r>
            <a:endParaRPr lang="es-ES_tradnl" dirty="0">
              <a:sym typeface="Symbol" pitchFamily="18" charset="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1 CuadroTexto"/>
              <p:cNvSpPr txBox="1"/>
              <p:nvPr/>
            </p:nvSpPr>
            <p:spPr>
              <a:xfrm>
                <a:off x="4006850" y="2009140"/>
                <a:ext cx="945707" cy="6127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𝐼</m:t>
                      </m:r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∆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𝑄</m:t>
                          </m:r>
                        </m:num>
                        <m:den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∆</m:t>
                          </m:r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2" name="1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6850" y="2009140"/>
                <a:ext cx="945707" cy="6127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3 CuadroTexto"/>
          <p:cNvSpPr txBox="1"/>
          <p:nvPr/>
        </p:nvSpPr>
        <p:spPr>
          <a:xfrm>
            <a:off x="355600" y="3276600"/>
            <a:ext cx="4584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El sentido de la intensidad de corriente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482600" y="3848100"/>
            <a:ext cx="4876800" cy="923330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Por convenio, se considera como sentido de la corriente el que llevaría un flujo de cargas positivas.</a:t>
            </a:r>
            <a:endParaRPr lang="es-ES" dirty="0"/>
          </a:p>
        </p:txBody>
      </p:sp>
      <p:grpSp>
        <p:nvGrpSpPr>
          <p:cNvPr id="77" name="76 Grupo"/>
          <p:cNvGrpSpPr/>
          <p:nvPr/>
        </p:nvGrpSpPr>
        <p:grpSpPr>
          <a:xfrm>
            <a:off x="5727700" y="3657600"/>
            <a:ext cx="2959100" cy="2476500"/>
            <a:chOff x="5422900" y="3594100"/>
            <a:chExt cx="2959100" cy="2476500"/>
          </a:xfrm>
        </p:grpSpPr>
        <p:sp>
          <p:nvSpPr>
            <p:cNvPr id="7" name="6 Rectángulo"/>
            <p:cNvSpPr/>
            <p:nvPr/>
          </p:nvSpPr>
          <p:spPr>
            <a:xfrm>
              <a:off x="5422900" y="3924300"/>
              <a:ext cx="2959100" cy="214630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" name="4 Cilindro"/>
            <p:cNvSpPr/>
            <p:nvPr/>
          </p:nvSpPr>
          <p:spPr>
            <a:xfrm rot="5400000" flipH="1">
              <a:off x="6556375" y="2657475"/>
              <a:ext cx="673100" cy="2546350"/>
            </a:xfrm>
            <a:prstGeom prst="can">
              <a:avLst>
                <a:gd name="adj" fmla="val 25000"/>
              </a:avLst>
            </a:prstGeom>
            <a:gradFill flip="none" rotWithShape="1">
              <a:gsLst>
                <a:gs pos="0">
                  <a:srgbClr val="825600"/>
                </a:gs>
                <a:gs pos="42999">
                  <a:srgbClr val="FFA800"/>
                </a:gs>
                <a:gs pos="72000">
                  <a:srgbClr val="FFA800"/>
                </a:gs>
                <a:gs pos="100000">
                  <a:srgbClr val="FFA800"/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76" name="75 Conector recto"/>
            <p:cNvCxnSpPr/>
            <p:nvPr/>
          </p:nvCxnSpPr>
          <p:spPr>
            <a:xfrm>
              <a:off x="8101013" y="3924301"/>
              <a:ext cx="108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81 Grupo"/>
          <p:cNvGrpSpPr/>
          <p:nvPr/>
        </p:nvGrpSpPr>
        <p:grpSpPr>
          <a:xfrm>
            <a:off x="5984875" y="3686175"/>
            <a:ext cx="577850" cy="288000"/>
            <a:chOff x="2936875" y="5057775"/>
            <a:chExt cx="577850" cy="288000"/>
          </a:xfrm>
        </p:grpSpPr>
        <p:grpSp>
          <p:nvGrpSpPr>
            <p:cNvPr id="79" name="78 Grupo"/>
            <p:cNvGrpSpPr/>
            <p:nvPr/>
          </p:nvGrpSpPr>
          <p:grpSpPr>
            <a:xfrm>
              <a:off x="2936875" y="5057775"/>
              <a:ext cx="288000" cy="288000"/>
              <a:chOff x="4105275" y="4968875"/>
              <a:chExt cx="288000" cy="288000"/>
            </a:xfrm>
          </p:grpSpPr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5275" y="4968875"/>
                <a:ext cx="288000" cy="2880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78" name="77 Menos"/>
              <p:cNvSpPr/>
              <p:nvPr/>
            </p:nvSpPr>
            <p:spPr>
              <a:xfrm>
                <a:off x="4191001" y="5095876"/>
                <a:ext cx="128587" cy="45719"/>
              </a:xfrm>
              <a:prstGeom prst="mathMinus">
                <a:avLst/>
              </a:prstGeom>
              <a:solidFill>
                <a:schemeClr val="bg1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cxnSp>
          <p:nvCxnSpPr>
            <p:cNvPr id="81" name="80 Conector recto de flecha"/>
            <p:cNvCxnSpPr/>
            <p:nvPr/>
          </p:nvCxnSpPr>
          <p:spPr>
            <a:xfrm>
              <a:off x="3196300" y="5206537"/>
              <a:ext cx="318425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" name="83 Grupo"/>
          <p:cNvGrpSpPr/>
          <p:nvPr/>
        </p:nvGrpSpPr>
        <p:grpSpPr>
          <a:xfrm>
            <a:off x="6162675" y="4003675"/>
            <a:ext cx="577850" cy="288000"/>
            <a:chOff x="2936875" y="5057775"/>
            <a:chExt cx="577850" cy="288000"/>
          </a:xfrm>
        </p:grpSpPr>
        <p:grpSp>
          <p:nvGrpSpPr>
            <p:cNvPr id="85" name="84 Grupo"/>
            <p:cNvGrpSpPr/>
            <p:nvPr/>
          </p:nvGrpSpPr>
          <p:grpSpPr>
            <a:xfrm>
              <a:off x="2936875" y="5057775"/>
              <a:ext cx="288000" cy="288000"/>
              <a:chOff x="4105275" y="4968875"/>
              <a:chExt cx="288000" cy="288000"/>
            </a:xfrm>
          </p:grpSpPr>
          <p:pic>
            <p:nvPicPr>
              <p:cNvPr id="87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5275" y="4968875"/>
                <a:ext cx="288000" cy="2880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88" name="87 Menos"/>
              <p:cNvSpPr/>
              <p:nvPr/>
            </p:nvSpPr>
            <p:spPr>
              <a:xfrm>
                <a:off x="4191001" y="5095876"/>
                <a:ext cx="128587" cy="45719"/>
              </a:xfrm>
              <a:prstGeom prst="mathMinus">
                <a:avLst/>
              </a:prstGeom>
              <a:solidFill>
                <a:schemeClr val="bg1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cxnSp>
          <p:nvCxnSpPr>
            <p:cNvPr id="86" name="85 Conector recto de flecha"/>
            <p:cNvCxnSpPr/>
            <p:nvPr/>
          </p:nvCxnSpPr>
          <p:spPr>
            <a:xfrm>
              <a:off x="3196300" y="5206537"/>
              <a:ext cx="318425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9" name="88 Grupo"/>
          <p:cNvGrpSpPr/>
          <p:nvPr/>
        </p:nvGrpSpPr>
        <p:grpSpPr>
          <a:xfrm>
            <a:off x="6530975" y="3825875"/>
            <a:ext cx="577850" cy="288000"/>
            <a:chOff x="2936875" y="5057775"/>
            <a:chExt cx="577850" cy="288000"/>
          </a:xfrm>
        </p:grpSpPr>
        <p:grpSp>
          <p:nvGrpSpPr>
            <p:cNvPr id="90" name="89 Grupo"/>
            <p:cNvGrpSpPr/>
            <p:nvPr/>
          </p:nvGrpSpPr>
          <p:grpSpPr>
            <a:xfrm>
              <a:off x="2936875" y="5057775"/>
              <a:ext cx="288000" cy="288000"/>
              <a:chOff x="4105275" y="4968875"/>
              <a:chExt cx="288000" cy="288000"/>
            </a:xfrm>
          </p:grpSpPr>
          <p:pic>
            <p:nvPicPr>
              <p:cNvPr id="92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5275" y="4968875"/>
                <a:ext cx="288000" cy="2880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93" name="92 Menos"/>
              <p:cNvSpPr/>
              <p:nvPr/>
            </p:nvSpPr>
            <p:spPr>
              <a:xfrm>
                <a:off x="4191001" y="5095876"/>
                <a:ext cx="128587" cy="45719"/>
              </a:xfrm>
              <a:prstGeom prst="mathMinus">
                <a:avLst/>
              </a:prstGeom>
              <a:solidFill>
                <a:schemeClr val="bg1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cxnSp>
          <p:nvCxnSpPr>
            <p:cNvPr id="91" name="90 Conector recto de flecha"/>
            <p:cNvCxnSpPr/>
            <p:nvPr/>
          </p:nvCxnSpPr>
          <p:spPr>
            <a:xfrm>
              <a:off x="3196300" y="5206537"/>
              <a:ext cx="318425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4" name="93 Grupo"/>
          <p:cNvGrpSpPr/>
          <p:nvPr/>
        </p:nvGrpSpPr>
        <p:grpSpPr>
          <a:xfrm>
            <a:off x="6924675" y="3673475"/>
            <a:ext cx="577850" cy="288000"/>
            <a:chOff x="2936875" y="5057775"/>
            <a:chExt cx="577850" cy="288000"/>
          </a:xfrm>
        </p:grpSpPr>
        <p:grpSp>
          <p:nvGrpSpPr>
            <p:cNvPr id="95" name="94 Grupo"/>
            <p:cNvGrpSpPr/>
            <p:nvPr/>
          </p:nvGrpSpPr>
          <p:grpSpPr>
            <a:xfrm>
              <a:off x="2936875" y="5057775"/>
              <a:ext cx="288000" cy="288000"/>
              <a:chOff x="4105275" y="4968875"/>
              <a:chExt cx="288000" cy="288000"/>
            </a:xfrm>
          </p:grpSpPr>
          <p:pic>
            <p:nvPicPr>
              <p:cNvPr id="97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5275" y="4968875"/>
                <a:ext cx="288000" cy="2880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98" name="97 Menos"/>
              <p:cNvSpPr/>
              <p:nvPr/>
            </p:nvSpPr>
            <p:spPr>
              <a:xfrm>
                <a:off x="4191001" y="5095876"/>
                <a:ext cx="128587" cy="45719"/>
              </a:xfrm>
              <a:prstGeom prst="mathMinus">
                <a:avLst/>
              </a:prstGeom>
              <a:solidFill>
                <a:schemeClr val="bg1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cxnSp>
          <p:nvCxnSpPr>
            <p:cNvPr id="96" name="95 Conector recto de flecha"/>
            <p:cNvCxnSpPr/>
            <p:nvPr/>
          </p:nvCxnSpPr>
          <p:spPr>
            <a:xfrm>
              <a:off x="3196300" y="5206537"/>
              <a:ext cx="318425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9" name="98 Grupo"/>
          <p:cNvGrpSpPr/>
          <p:nvPr/>
        </p:nvGrpSpPr>
        <p:grpSpPr>
          <a:xfrm>
            <a:off x="7089775" y="4016375"/>
            <a:ext cx="577850" cy="288000"/>
            <a:chOff x="2936875" y="5057775"/>
            <a:chExt cx="577850" cy="288000"/>
          </a:xfrm>
        </p:grpSpPr>
        <p:grpSp>
          <p:nvGrpSpPr>
            <p:cNvPr id="100" name="99 Grupo"/>
            <p:cNvGrpSpPr/>
            <p:nvPr/>
          </p:nvGrpSpPr>
          <p:grpSpPr>
            <a:xfrm>
              <a:off x="2936875" y="5057775"/>
              <a:ext cx="288000" cy="288000"/>
              <a:chOff x="4105275" y="4968875"/>
              <a:chExt cx="288000" cy="288000"/>
            </a:xfrm>
          </p:grpSpPr>
          <p:pic>
            <p:nvPicPr>
              <p:cNvPr id="102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5275" y="4968875"/>
                <a:ext cx="288000" cy="2880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03" name="102 Menos"/>
              <p:cNvSpPr/>
              <p:nvPr/>
            </p:nvSpPr>
            <p:spPr>
              <a:xfrm>
                <a:off x="4191001" y="5095876"/>
                <a:ext cx="128587" cy="45719"/>
              </a:xfrm>
              <a:prstGeom prst="mathMinus">
                <a:avLst/>
              </a:prstGeom>
              <a:solidFill>
                <a:schemeClr val="bg1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cxnSp>
          <p:nvCxnSpPr>
            <p:cNvPr id="101" name="100 Conector recto de flecha"/>
            <p:cNvCxnSpPr/>
            <p:nvPr/>
          </p:nvCxnSpPr>
          <p:spPr>
            <a:xfrm>
              <a:off x="3196300" y="5206537"/>
              <a:ext cx="318425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4" name="103 Grupo"/>
          <p:cNvGrpSpPr/>
          <p:nvPr/>
        </p:nvGrpSpPr>
        <p:grpSpPr>
          <a:xfrm>
            <a:off x="7508875" y="3825875"/>
            <a:ext cx="577850" cy="288000"/>
            <a:chOff x="2936875" y="5057775"/>
            <a:chExt cx="577850" cy="288000"/>
          </a:xfrm>
        </p:grpSpPr>
        <p:grpSp>
          <p:nvGrpSpPr>
            <p:cNvPr id="105" name="104 Grupo"/>
            <p:cNvGrpSpPr/>
            <p:nvPr/>
          </p:nvGrpSpPr>
          <p:grpSpPr>
            <a:xfrm>
              <a:off x="2936875" y="5057775"/>
              <a:ext cx="288000" cy="288000"/>
              <a:chOff x="4105275" y="4968875"/>
              <a:chExt cx="288000" cy="288000"/>
            </a:xfrm>
          </p:grpSpPr>
          <p:pic>
            <p:nvPicPr>
              <p:cNvPr id="107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5275" y="4968875"/>
                <a:ext cx="288000" cy="2880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08" name="107 Menos"/>
              <p:cNvSpPr/>
              <p:nvPr/>
            </p:nvSpPr>
            <p:spPr>
              <a:xfrm>
                <a:off x="4191001" y="5095876"/>
                <a:ext cx="128587" cy="45719"/>
              </a:xfrm>
              <a:prstGeom prst="mathMinus">
                <a:avLst/>
              </a:prstGeom>
              <a:solidFill>
                <a:schemeClr val="bg1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cxnSp>
          <p:nvCxnSpPr>
            <p:cNvPr id="106" name="105 Conector recto de flecha"/>
            <p:cNvCxnSpPr/>
            <p:nvPr/>
          </p:nvCxnSpPr>
          <p:spPr>
            <a:xfrm>
              <a:off x="3196300" y="5206537"/>
              <a:ext cx="318425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9" name="108 Grupo"/>
          <p:cNvGrpSpPr/>
          <p:nvPr/>
        </p:nvGrpSpPr>
        <p:grpSpPr>
          <a:xfrm>
            <a:off x="7712075" y="4029075"/>
            <a:ext cx="577850" cy="288000"/>
            <a:chOff x="2936875" y="5057775"/>
            <a:chExt cx="577850" cy="288000"/>
          </a:xfrm>
        </p:grpSpPr>
        <p:grpSp>
          <p:nvGrpSpPr>
            <p:cNvPr id="110" name="109 Grupo"/>
            <p:cNvGrpSpPr/>
            <p:nvPr/>
          </p:nvGrpSpPr>
          <p:grpSpPr>
            <a:xfrm>
              <a:off x="2936875" y="5057775"/>
              <a:ext cx="288000" cy="288000"/>
              <a:chOff x="4105275" y="4968875"/>
              <a:chExt cx="288000" cy="288000"/>
            </a:xfrm>
          </p:grpSpPr>
          <p:pic>
            <p:nvPicPr>
              <p:cNvPr id="112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5275" y="4968875"/>
                <a:ext cx="288000" cy="2880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13" name="112 Menos"/>
              <p:cNvSpPr/>
              <p:nvPr/>
            </p:nvSpPr>
            <p:spPr>
              <a:xfrm>
                <a:off x="4191001" y="5095876"/>
                <a:ext cx="128587" cy="45719"/>
              </a:xfrm>
              <a:prstGeom prst="mathMinus">
                <a:avLst/>
              </a:prstGeom>
              <a:solidFill>
                <a:schemeClr val="bg1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cxnSp>
          <p:nvCxnSpPr>
            <p:cNvPr id="111" name="110 Conector recto de flecha"/>
            <p:cNvCxnSpPr/>
            <p:nvPr/>
          </p:nvCxnSpPr>
          <p:spPr>
            <a:xfrm>
              <a:off x="3196300" y="5206537"/>
              <a:ext cx="318425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4" name="113 Grupo"/>
          <p:cNvGrpSpPr/>
          <p:nvPr/>
        </p:nvGrpSpPr>
        <p:grpSpPr>
          <a:xfrm>
            <a:off x="7724775" y="3648075"/>
            <a:ext cx="577850" cy="288000"/>
            <a:chOff x="2936875" y="5057775"/>
            <a:chExt cx="577850" cy="288000"/>
          </a:xfrm>
        </p:grpSpPr>
        <p:grpSp>
          <p:nvGrpSpPr>
            <p:cNvPr id="115" name="114 Grupo"/>
            <p:cNvGrpSpPr/>
            <p:nvPr/>
          </p:nvGrpSpPr>
          <p:grpSpPr>
            <a:xfrm>
              <a:off x="2936875" y="5057775"/>
              <a:ext cx="288000" cy="288000"/>
              <a:chOff x="4105275" y="4968875"/>
              <a:chExt cx="288000" cy="288000"/>
            </a:xfrm>
          </p:grpSpPr>
          <p:pic>
            <p:nvPicPr>
              <p:cNvPr id="117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5275" y="4968875"/>
                <a:ext cx="288000" cy="2880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18" name="117 Menos"/>
              <p:cNvSpPr/>
              <p:nvPr/>
            </p:nvSpPr>
            <p:spPr>
              <a:xfrm>
                <a:off x="4191001" y="5095876"/>
                <a:ext cx="128587" cy="45719"/>
              </a:xfrm>
              <a:prstGeom prst="mathMinus">
                <a:avLst/>
              </a:prstGeom>
              <a:solidFill>
                <a:schemeClr val="bg1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cxnSp>
          <p:nvCxnSpPr>
            <p:cNvPr id="116" name="115 Conector recto de flecha"/>
            <p:cNvCxnSpPr/>
            <p:nvPr/>
          </p:nvCxnSpPr>
          <p:spPr>
            <a:xfrm>
              <a:off x="3196300" y="5206537"/>
              <a:ext cx="318425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9" name="118 Grupo"/>
          <p:cNvGrpSpPr/>
          <p:nvPr/>
        </p:nvGrpSpPr>
        <p:grpSpPr>
          <a:xfrm flipH="1">
            <a:off x="7107238" y="5716588"/>
            <a:ext cx="290512" cy="691837"/>
            <a:chOff x="1990725" y="2390775"/>
            <a:chExt cx="290512" cy="691837"/>
          </a:xfrm>
        </p:grpSpPr>
        <p:grpSp>
          <p:nvGrpSpPr>
            <p:cNvPr id="120" name="119 Grupo"/>
            <p:cNvGrpSpPr/>
            <p:nvPr/>
          </p:nvGrpSpPr>
          <p:grpSpPr>
            <a:xfrm>
              <a:off x="2092324" y="2562224"/>
              <a:ext cx="151938" cy="520388"/>
              <a:chOff x="2697162" y="2233612"/>
              <a:chExt cx="151938" cy="520388"/>
            </a:xfrm>
          </p:grpSpPr>
          <p:sp>
            <p:nvSpPr>
              <p:cNvPr id="123" name="122 Rectángulo"/>
              <p:cNvSpPr/>
              <p:nvPr/>
            </p:nvSpPr>
            <p:spPr>
              <a:xfrm>
                <a:off x="2705100" y="2286000"/>
                <a:ext cx="144000" cy="46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cxnSp>
            <p:nvCxnSpPr>
              <p:cNvPr id="124" name="123 Conector recto"/>
              <p:cNvCxnSpPr/>
              <p:nvPr/>
            </p:nvCxnSpPr>
            <p:spPr>
              <a:xfrm>
                <a:off x="2844800" y="2328862"/>
                <a:ext cx="0" cy="28800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124 Conector recto"/>
              <p:cNvCxnSpPr/>
              <p:nvPr/>
            </p:nvCxnSpPr>
            <p:spPr>
              <a:xfrm>
                <a:off x="2697162" y="2233612"/>
                <a:ext cx="0" cy="468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1" name="120 CuadroTexto"/>
            <p:cNvSpPr txBox="1"/>
            <p:nvPr/>
          </p:nvSpPr>
          <p:spPr>
            <a:xfrm>
              <a:off x="1990725" y="2390775"/>
              <a:ext cx="12382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s-ES" sz="1400" dirty="0" smtClean="0"/>
                <a:t>+</a:t>
              </a:r>
              <a:endParaRPr lang="es-ES" sz="1400" dirty="0"/>
            </a:p>
          </p:txBody>
        </p:sp>
        <p:sp>
          <p:nvSpPr>
            <p:cNvPr id="122" name="121 CuadroTexto"/>
            <p:cNvSpPr txBox="1"/>
            <p:nvPr/>
          </p:nvSpPr>
          <p:spPr>
            <a:xfrm>
              <a:off x="2195512" y="2462213"/>
              <a:ext cx="8572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s-ES" sz="1400" dirty="0"/>
                <a:t>-</a:t>
              </a:r>
            </a:p>
          </p:txBody>
        </p:sp>
      </p:grpSp>
      <p:cxnSp>
        <p:nvCxnSpPr>
          <p:cNvPr id="126" name="125 Conector recto de flecha"/>
          <p:cNvCxnSpPr/>
          <p:nvPr/>
        </p:nvCxnSpPr>
        <p:spPr>
          <a:xfrm>
            <a:off x="5854700" y="4622800"/>
            <a:ext cx="0" cy="850900"/>
          </a:xfrm>
          <a:prstGeom prst="straightConnector1">
            <a:avLst/>
          </a:prstGeom>
          <a:ln w="285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127 Conector recto de flecha"/>
          <p:cNvCxnSpPr/>
          <p:nvPr/>
        </p:nvCxnSpPr>
        <p:spPr>
          <a:xfrm flipV="1">
            <a:off x="8534400" y="4660900"/>
            <a:ext cx="0" cy="850900"/>
          </a:xfrm>
          <a:prstGeom prst="straightConnector1">
            <a:avLst/>
          </a:prstGeom>
          <a:ln w="285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128 Conector recto de flecha"/>
          <p:cNvCxnSpPr/>
          <p:nvPr/>
        </p:nvCxnSpPr>
        <p:spPr>
          <a:xfrm rot="5400000">
            <a:off x="7137400" y="4013200"/>
            <a:ext cx="0" cy="850900"/>
          </a:xfrm>
          <a:prstGeom prst="straightConnector1">
            <a:avLst/>
          </a:prstGeom>
          <a:ln w="285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7" name="126 CuadroTexto"/>
              <p:cNvSpPr txBox="1"/>
              <p:nvPr/>
            </p:nvSpPr>
            <p:spPr>
              <a:xfrm>
                <a:off x="5848350" y="4803140"/>
                <a:ext cx="32746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1600" b="0" i="1" smtClean="0">
                          <a:latin typeface="Cambria Math"/>
                        </a:rPr>
                        <m:t>𝐼</m:t>
                      </m:r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127" name="126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8350" y="4803140"/>
                <a:ext cx="327461" cy="33855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1" name="130 CuadroTexto"/>
              <p:cNvSpPr txBox="1"/>
              <p:nvPr/>
            </p:nvSpPr>
            <p:spPr>
              <a:xfrm>
                <a:off x="8185150" y="4917440"/>
                <a:ext cx="32746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1600" b="0" i="1" smtClean="0">
                          <a:latin typeface="Cambria Math"/>
                        </a:rPr>
                        <m:t>𝐼</m:t>
                      </m:r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131" name="130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5150" y="4917440"/>
                <a:ext cx="327461" cy="338554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131 CuadroTexto"/>
              <p:cNvSpPr txBox="1"/>
              <p:nvPr/>
            </p:nvSpPr>
            <p:spPr>
              <a:xfrm>
                <a:off x="6991350" y="4447540"/>
                <a:ext cx="32746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1600" b="0" i="1" smtClean="0">
                          <a:latin typeface="Cambria Math"/>
                        </a:rPr>
                        <m:t>𝐼</m:t>
                      </m:r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132" name="131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1350" y="4447540"/>
                <a:ext cx="327461" cy="338554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132 CuadroTexto"/>
              <p:cNvSpPr txBox="1"/>
              <p:nvPr/>
            </p:nvSpPr>
            <p:spPr>
              <a:xfrm>
                <a:off x="7042150" y="5488940"/>
                <a:ext cx="34188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1600" b="0" i="1" smtClean="0">
                          <a:latin typeface="Cambria Math"/>
                          <a:ea typeface="Cambria Math"/>
                        </a:rPr>
                        <m:t>𝜀</m:t>
                      </m:r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133" name="132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2150" y="5488940"/>
                <a:ext cx="341888" cy="338554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25" name="1024 CuadroTexto"/>
          <p:cNvSpPr txBox="1"/>
          <p:nvPr/>
        </p:nvSpPr>
        <p:spPr>
          <a:xfrm>
            <a:off x="457200" y="5003800"/>
            <a:ext cx="477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/>
            <a:r>
              <a:rPr lang="es-ES" dirty="0" smtClean="0">
                <a:sym typeface="Wingdings"/>
              </a:rPr>
              <a:t>	Las cargas se mueven hacia donde su energía potencial es menor.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71944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</a:rPr>
              <a:t>5</a:t>
            </a:r>
            <a:r>
              <a:rPr lang="es-ES" b="1" dirty="0" smtClean="0">
                <a:solidFill>
                  <a:srgbClr val="C00000"/>
                </a:solidFill>
              </a:rPr>
              <a:t> La corriente eléctrica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rgbClr val="F79646">
                    <a:lumMod val="50000"/>
                  </a:srgbClr>
                </a:solidFill>
              </a:rPr>
              <a:pPr/>
              <a:t>29</a:t>
            </a:fld>
            <a:endParaRPr lang="es-ES" dirty="0">
              <a:solidFill>
                <a:srgbClr val="F79646">
                  <a:lumMod val="50000"/>
                </a:srgbClr>
              </a:solidFill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rgbClr val="4F81BD">
                    <a:lumMod val="75000"/>
                  </a:srgbClr>
                </a:solidFill>
              </a:rPr>
              <a:t>XVI. ELECTRICIDAD Y CORRIENTE ELÉCTRICA</a:t>
            </a:r>
          </a:p>
        </p:txBody>
      </p:sp>
      <p:sp>
        <p:nvSpPr>
          <p:cNvPr id="69" name="68 CuadroTexto"/>
          <p:cNvSpPr txBox="1"/>
          <p:nvPr/>
        </p:nvSpPr>
        <p:spPr>
          <a:xfrm>
            <a:off x="482600" y="977900"/>
            <a:ext cx="173990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EJERCICIO 13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70" name="69 CuadroTexto"/>
          <p:cNvSpPr txBox="1"/>
          <p:nvPr/>
        </p:nvSpPr>
        <p:spPr>
          <a:xfrm>
            <a:off x="406400" y="1460500"/>
            <a:ext cx="8204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¿Cuál es la carga que atraviesa una sección de conductor en 1 minuto si la intensidad de la corriente es de 15 </a:t>
            </a:r>
            <a:r>
              <a:rPr lang="es-ES" dirty="0" err="1" smtClean="0"/>
              <a:t>mA</a:t>
            </a:r>
            <a:r>
              <a:rPr lang="es-ES" dirty="0" smtClean="0"/>
              <a:t>? ¿Cuántos electrones han atravesado dicha sección en ese tiempo?</a:t>
            </a:r>
          </a:p>
        </p:txBody>
      </p:sp>
    </p:spTree>
    <p:extLst>
      <p:ext uri="{BB962C8B-B14F-4D97-AF65-F5344CB8AC3E}">
        <p14:creationId xmlns:p14="http://schemas.microsoft.com/office/powerpoint/2010/main" val="59106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5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La corriente eléctrica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30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XVI. ELECTRICIDAD Y CORRIENTE ELÉCTRICA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330200" y="863600"/>
            <a:ext cx="4051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5.4. </a:t>
            </a:r>
            <a:r>
              <a:rPr lang="es-ES" b="1" dirty="0" smtClean="0">
                <a:solidFill>
                  <a:srgbClr val="00B050"/>
                </a:solidFill>
              </a:rPr>
              <a:t>La resistencia eléctrica</a:t>
            </a:r>
            <a:endParaRPr lang="es-ES" b="1" dirty="0">
              <a:solidFill>
                <a:srgbClr val="00B050"/>
              </a:solidFill>
            </a:endParaRPr>
          </a:p>
        </p:txBody>
      </p:sp>
      <p:grpSp>
        <p:nvGrpSpPr>
          <p:cNvPr id="13" name="12 Grupo"/>
          <p:cNvGrpSpPr/>
          <p:nvPr/>
        </p:nvGrpSpPr>
        <p:grpSpPr>
          <a:xfrm>
            <a:off x="5359400" y="1219200"/>
            <a:ext cx="3531426" cy="2095500"/>
            <a:chOff x="-101600" y="1689100"/>
            <a:chExt cx="3531426" cy="2095500"/>
          </a:xfrm>
        </p:grpSpPr>
        <p:grpSp>
          <p:nvGrpSpPr>
            <p:cNvPr id="11" name="10 Grupo"/>
            <p:cNvGrpSpPr/>
            <p:nvPr/>
          </p:nvGrpSpPr>
          <p:grpSpPr>
            <a:xfrm>
              <a:off x="-101600" y="1689100"/>
              <a:ext cx="3517900" cy="2095500"/>
              <a:chOff x="660400" y="2336800"/>
              <a:chExt cx="3517900" cy="2095500"/>
            </a:xfrm>
            <a:blipFill>
              <a:blip r:embed="rId3"/>
              <a:tile tx="0" ty="0" sx="100000" sy="100000" flip="none" algn="tl"/>
            </a:blipFill>
          </p:grpSpPr>
          <p:sp>
            <p:nvSpPr>
              <p:cNvPr id="8" name="7 Triángulo rectángulo"/>
              <p:cNvSpPr/>
              <p:nvPr/>
            </p:nvSpPr>
            <p:spPr>
              <a:xfrm>
                <a:off x="660400" y="2616200"/>
                <a:ext cx="2273300" cy="1511300"/>
              </a:xfrm>
              <a:prstGeom prst="rtTriangle">
                <a:avLst/>
              </a:prstGeom>
              <a:grpFill/>
              <a:ln>
                <a:noFill/>
              </a:ln>
              <a:scene3d>
                <a:camera prst="isometricOffAxis1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" name="9 Paralelogramo"/>
              <p:cNvSpPr/>
              <p:nvPr/>
            </p:nvSpPr>
            <p:spPr>
              <a:xfrm flipH="1">
                <a:off x="1308100" y="2336800"/>
                <a:ext cx="2870200" cy="2095500"/>
              </a:xfrm>
              <a:prstGeom prst="parallelogram">
                <a:avLst>
                  <a:gd name="adj" fmla="val 48545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12" name="11 Rectángulo"/>
            <p:cNvSpPr/>
            <p:nvPr/>
          </p:nvSpPr>
          <p:spPr>
            <a:xfrm rot="3180000">
              <a:off x="1209326" y="1708421"/>
              <a:ext cx="36000" cy="468000"/>
            </a:xfrm>
            <a:prstGeom prst="rect">
              <a:avLst/>
            </a:prstGeom>
            <a:gradFill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74" name="73 Rectángulo"/>
            <p:cNvSpPr/>
            <p:nvPr/>
          </p:nvSpPr>
          <p:spPr>
            <a:xfrm rot="3180000">
              <a:off x="1628426" y="1695721"/>
              <a:ext cx="36000" cy="468000"/>
            </a:xfrm>
            <a:prstGeom prst="rect">
              <a:avLst/>
            </a:prstGeom>
            <a:gradFill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75" name="74 Rectángulo"/>
            <p:cNvSpPr/>
            <p:nvPr/>
          </p:nvSpPr>
          <p:spPr>
            <a:xfrm rot="3180000">
              <a:off x="2047526" y="1683020"/>
              <a:ext cx="36000" cy="468000"/>
            </a:xfrm>
            <a:prstGeom prst="rect">
              <a:avLst/>
            </a:prstGeom>
            <a:gradFill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0" name="79 Rectángulo"/>
            <p:cNvSpPr/>
            <p:nvPr/>
          </p:nvSpPr>
          <p:spPr>
            <a:xfrm rot="3180000">
              <a:off x="2453926" y="1683021"/>
              <a:ext cx="36000" cy="468000"/>
            </a:xfrm>
            <a:prstGeom prst="rect">
              <a:avLst/>
            </a:prstGeom>
            <a:gradFill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3" name="82 Rectángulo"/>
            <p:cNvSpPr/>
            <p:nvPr/>
          </p:nvSpPr>
          <p:spPr>
            <a:xfrm rot="3180000">
              <a:off x="1133126" y="2089421"/>
              <a:ext cx="36000" cy="468000"/>
            </a:xfrm>
            <a:prstGeom prst="rect">
              <a:avLst/>
            </a:prstGeom>
            <a:gradFill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30" name="129 Rectángulo"/>
            <p:cNvSpPr/>
            <p:nvPr/>
          </p:nvSpPr>
          <p:spPr>
            <a:xfrm rot="3180000">
              <a:off x="1552226" y="2076721"/>
              <a:ext cx="36000" cy="468000"/>
            </a:xfrm>
            <a:prstGeom prst="rect">
              <a:avLst/>
            </a:prstGeom>
            <a:gradFill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34" name="133 Rectángulo"/>
            <p:cNvSpPr/>
            <p:nvPr/>
          </p:nvSpPr>
          <p:spPr>
            <a:xfrm rot="3180000">
              <a:off x="1971326" y="2064020"/>
              <a:ext cx="36000" cy="468000"/>
            </a:xfrm>
            <a:prstGeom prst="rect">
              <a:avLst/>
            </a:prstGeom>
            <a:gradFill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35" name="134 Rectángulo"/>
            <p:cNvSpPr/>
            <p:nvPr/>
          </p:nvSpPr>
          <p:spPr>
            <a:xfrm rot="3180000">
              <a:off x="2377726" y="2064021"/>
              <a:ext cx="36000" cy="468000"/>
            </a:xfrm>
            <a:prstGeom prst="rect">
              <a:avLst/>
            </a:prstGeom>
            <a:gradFill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38" name="137 Rectángulo"/>
            <p:cNvSpPr/>
            <p:nvPr/>
          </p:nvSpPr>
          <p:spPr>
            <a:xfrm rot="3180000">
              <a:off x="2390424" y="2394221"/>
              <a:ext cx="36000" cy="468000"/>
            </a:xfrm>
            <a:prstGeom prst="rect">
              <a:avLst/>
            </a:prstGeom>
            <a:gradFill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37" name="136 Rectángulo"/>
            <p:cNvSpPr/>
            <p:nvPr/>
          </p:nvSpPr>
          <p:spPr>
            <a:xfrm rot="3180000">
              <a:off x="1971324" y="2406922"/>
              <a:ext cx="36000" cy="468000"/>
            </a:xfrm>
            <a:prstGeom prst="rect">
              <a:avLst/>
            </a:prstGeom>
            <a:gradFill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39" name="138 Rectángulo"/>
            <p:cNvSpPr/>
            <p:nvPr/>
          </p:nvSpPr>
          <p:spPr>
            <a:xfrm rot="3180000">
              <a:off x="2796824" y="2394222"/>
              <a:ext cx="36000" cy="468000"/>
            </a:xfrm>
            <a:prstGeom prst="rect">
              <a:avLst/>
            </a:prstGeom>
            <a:gradFill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40" name="139 Rectángulo"/>
            <p:cNvSpPr/>
            <p:nvPr/>
          </p:nvSpPr>
          <p:spPr>
            <a:xfrm rot="3180000">
              <a:off x="1526826" y="2813322"/>
              <a:ext cx="36000" cy="468000"/>
            </a:xfrm>
            <a:prstGeom prst="rect">
              <a:avLst/>
            </a:prstGeom>
            <a:gradFill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41" name="140 Rectángulo"/>
            <p:cNvSpPr/>
            <p:nvPr/>
          </p:nvSpPr>
          <p:spPr>
            <a:xfrm rot="3180000">
              <a:off x="1945926" y="2800622"/>
              <a:ext cx="36000" cy="468000"/>
            </a:xfrm>
            <a:prstGeom prst="rect">
              <a:avLst/>
            </a:prstGeom>
            <a:gradFill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42" name="141 Rectángulo"/>
            <p:cNvSpPr/>
            <p:nvPr/>
          </p:nvSpPr>
          <p:spPr>
            <a:xfrm rot="3180000">
              <a:off x="2365026" y="2787921"/>
              <a:ext cx="36000" cy="468000"/>
            </a:xfrm>
            <a:prstGeom prst="rect">
              <a:avLst/>
            </a:prstGeom>
            <a:gradFill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43" name="142 Rectángulo"/>
            <p:cNvSpPr/>
            <p:nvPr/>
          </p:nvSpPr>
          <p:spPr>
            <a:xfrm rot="3180000">
              <a:off x="2771426" y="2787922"/>
              <a:ext cx="36000" cy="468000"/>
            </a:xfrm>
            <a:prstGeom prst="rect">
              <a:avLst/>
            </a:prstGeom>
            <a:gradFill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44" name="143 Rectángulo"/>
            <p:cNvSpPr/>
            <p:nvPr/>
          </p:nvSpPr>
          <p:spPr>
            <a:xfrm rot="3180000">
              <a:off x="1933226" y="3181622"/>
              <a:ext cx="36000" cy="468000"/>
            </a:xfrm>
            <a:prstGeom prst="rect">
              <a:avLst/>
            </a:prstGeom>
            <a:gradFill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45" name="144 Rectángulo"/>
            <p:cNvSpPr/>
            <p:nvPr/>
          </p:nvSpPr>
          <p:spPr>
            <a:xfrm rot="3180000">
              <a:off x="2352326" y="3168922"/>
              <a:ext cx="36000" cy="468000"/>
            </a:xfrm>
            <a:prstGeom prst="rect">
              <a:avLst/>
            </a:prstGeom>
            <a:gradFill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46" name="145 Rectángulo"/>
            <p:cNvSpPr/>
            <p:nvPr/>
          </p:nvSpPr>
          <p:spPr>
            <a:xfrm rot="3180000">
              <a:off x="2771426" y="3156221"/>
              <a:ext cx="36000" cy="468000"/>
            </a:xfrm>
            <a:prstGeom prst="rect">
              <a:avLst/>
            </a:prstGeom>
            <a:gradFill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47" name="146 Rectángulo"/>
            <p:cNvSpPr/>
            <p:nvPr/>
          </p:nvSpPr>
          <p:spPr>
            <a:xfrm rot="3180000">
              <a:off x="3177826" y="3156222"/>
              <a:ext cx="36000" cy="468000"/>
            </a:xfrm>
            <a:prstGeom prst="rect">
              <a:avLst/>
            </a:prstGeom>
            <a:gradFill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148" name="Picture 2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5075" y="1895475"/>
              <a:ext cx="288000" cy="288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49" name="Picture 2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17675" y="2428875"/>
              <a:ext cx="288000" cy="288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6" name="135 Rectángulo"/>
            <p:cNvSpPr/>
            <p:nvPr/>
          </p:nvSpPr>
          <p:spPr>
            <a:xfrm rot="3180000">
              <a:off x="1552224" y="2419622"/>
              <a:ext cx="36000" cy="468000"/>
            </a:xfrm>
            <a:prstGeom prst="rect">
              <a:avLst/>
            </a:prstGeom>
            <a:gradFill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150" name="Picture 2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52675" y="2632075"/>
              <a:ext cx="288000" cy="288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1" name="Picture 2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01775" y="3025775"/>
              <a:ext cx="288000" cy="288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5" name="14 CuadroTexto"/>
          <p:cNvSpPr txBox="1"/>
          <p:nvPr/>
        </p:nvSpPr>
        <p:spPr>
          <a:xfrm>
            <a:off x="355600" y="1282700"/>
            <a:ext cx="52705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Todo conductor presenta cierta resistencia al paso de la corriente.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La causa son las continuas desviaciones que sufren los electrones debido a los movimientos vibratorios de los iones positivos que constituyen la red metálica.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Experimentalmente se puede demostrar que la resistencia de un conductor depende de:</a:t>
            </a: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 smtClean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Donde: </a:t>
            </a:r>
            <a:r>
              <a:rPr lang="es-ES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</a:t>
            </a:r>
            <a:r>
              <a:rPr lang="es-ES" dirty="0" smtClean="0">
                <a:sym typeface="Symbol"/>
              </a:rPr>
              <a:t> es la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resistividad</a:t>
            </a:r>
            <a:r>
              <a:rPr lang="es-ES" dirty="0" smtClean="0">
                <a:sym typeface="Symbol"/>
              </a:rPr>
              <a:t>; </a:t>
            </a:r>
            <a:r>
              <a:rPr lang="es-ES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Cambria Math" pitchFamily="18" charset="0"/>
                <a:sym typeface="Symbol"/>
              </a:rPr>
              <a:t>l</a:t>
            </a:r>
            <a:r>
              <a:rPr lang="es-ES" dirty="0" smtClean="0">
                <a:sym typeface="Symbol"/>
              </a:rPr>
              <a:t>, la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longitud</a:t>
            </a:r>
            <a:r>
              <a:rPr lang="es-ES" dirty="0" smtClean="0">
                <a:sym typeface="Symbol"/>
              </a:rPr>
              <a:t> del conductor, y </a:t>
            </a:r>
            <a:r>
              <a:rPr lang="es-ES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S</a:t>
            </a:r>
            <a:r>
              <a:rPr lang="es-ES" dirty="0" smtClean="0">
                <a:sym typeface="Symbol"/>
              </a:rPr>
              <a:t>, la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sección recta </a:t>
            </a:r>
            <a:r>
              <a:rPr lang="es-ES" dirty="0" smtClean="0">
                <a:sym typeface="Symbol"/>
              </a:rPr>
              <a:t>del mismo.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Symbol"/>
              </a:rPr>
              <a:t>La unidad es el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ohmio</a:t>
            </a:r>
            <a:r>
              <a:rPr lang="es-ES" dirty="0" smtClean="0">
                <a:sym typeface="Symbol"/>
              </a:rPr>
              <a:t> (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</a:t>
            </a:r>
            <a:r>
              <a:rPr lang="es-ES" dirty="0" smtClean="0">
                <a:sym typeface="Symbol"/>
              </a:rPr>
              <a:t>).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Symbol"/>
              </a:rPr>
              <a:t>Se representa por: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1 CuadroTexto"/>
              <p:cNvSpPr txBox="1"/>
              <p:nvPr/>
            </p:nvSpPr>
            <p:spPr>
              <a:xfrm>
                <a:off x="2901950" y="3609340"/>
                <a:ext cx="1001813" cy="6183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𝑅</m:t>
                      </m:r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r>
                        <a:rPr lang="es-ES" i="1">
                          <a:latin typeface="Cambria Math"/>
                          <a:ea typeface="Cambria Math"/>
                        </a:rPr>
                        <m:t>𝜌</m:t>
                      </m:r>
                      <m:f>
                        <m:fPr>
                          <m:ctrlPr>
                            <a:rPr lang="es-ES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𝑙</m:t>
                          </m:r>
                        </m:num>
                        <m:den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𝑆</m:t>
                          </m:r>
                        </m:den>
                      </m:f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2" name="1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1950" y="3609340"/>
                <a:ext cx="1001813" cy="618311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4594062"/>
              </p:ext>
            </p:extLst>
          </p:nvPr>
        </p:nvGraphicFramePr>
        <p:xfrm>
          <a:off x="5969000" y="3467100"/>
          <a:ext cx="2781300" cy="29667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079500"/>
                <a:gridCol w="1701800"/>
              </a:tblGrid>
              <a:tr h="370840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Material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sym typeface="Symbol"/>
                        </a:rPr>
                        <a:t> a 20 ºC ( m)</a:t>
                      </a:r>
                      <a:endParaRPr lang="es-E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Plata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1,6·10</a:t>
                      </a:r>
                      <a:r>
                        <a:rPr lang="es-ES" sz="1600" baseline="30000" dirty="0" smtClean="0"/>
                        <a:t>-8</a:t>
                      </a:r>
                      <a:endParaRPr lang="es-ES" sz="1600" baseline="30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Cobre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 smtClean="0"/>
                        <a:t>1,7·10</a:t>
                      </a:r>
                      <a:r>
                        <a:rPr lang="es-ES" sz="1600" baseline="30000" dirty="0" smtClean="0"/>
                        <a:t>-8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Aluminio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 smtClean="0"/>
                        <a:t>2,8·10</a:t>
                      </a:r>
                      <a:r>
                        <a:rPr lang="es-ES" sz="1600" baseline="30000" dirty="0" smtClean="0"/>
                        <a:t>-8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Hierro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 smtClean="0"/>
                        <a:t>10·10</a:t>
                      </a:r>
                      <a:r>
                        <a:rPr lang="es-ES" sz="1600" baseline="30000" dirty="0" smtClean="0"/>
                        <a:t>-8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Plomo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 smtClean="0"/>
                        <a:t>22·10</a:t>
                      </a:r>
                      <a:r>
                        <a:rPr lang="es-ES" sz="1600" baseline="30000" dirty="0" smtClean="0"/>
                        <a:t>-8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Nicromo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 smtClean="0"/>
                        <a:t>100·10</a:t>
                      </a:r>
                      <a:r>
                        <a:rPr lang="es-ES" sz="1600" baseline="30000" dirty="0" smtClean="0"/>
                        <a:t>-8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Carbono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 smtClean="0"/>
                        <a:t>3 500·10</a:t>
                      </a:r>
                      <a:r>
                        <a:rPr lang="es-ES" sz="1600" baseline="30000" dirty="0" smtClean="0"/>
                        <a:t>-8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7" name="Freeform 32"/>
          <p:cNvSpPr>
            <a:spLocks/>
          </p:cNvSpPr>
          <p:nvPr/>
        </p:nvSpPr>
        <p:spPr bwMode="auto">
          <a:xfrm>
            <a:off x="1624173" y="5750460"/>
            <a:ext cx="1169827" cy="332840"/>
          </a:xfrm>
          <a:custGeom>
            <a:avLst/>
            <a:gdLst>
              <a:gd name="T0" fmla="*/ 0 w 3516"/>
              <a:gd name="T1" fmla="*/ 0 h 456"/>
              <a:gd name="T2" fmla="*/ 0 w 3516"/>
              <a:gd name="T3" fmla="*/ 0 h 456"/>
              <a:gd name="T4" fmla="*/ 0 w 3516"/>
              <a:gd name="T5" fmla="*/ 0 h 456"/>
              <a:gd name="T6" fmla="*/ 0 w 3516"/>
              <a:gd name="T7" fmla="*/ 2147483647 h 456"/>
              <a:gd name="T8" fmla="*/ 0 w 3516"/>
              <a:gd name="T9" fmla="*/ 0 h 456"/>
              <a:gd name="T10" fmla="*/ 0 w 3516"/>
              <a:gd name="T11" fmla="*/ 2147483647 h 456"/>
              <a:gd name="T12" fmla="*/ 0 w 3516"/>
              <a:gd name="T13" fmla="*/ 0 h 456"/>
              <a:gd name="T14" fmla="*/ 0 w 3516"/>
              <a:gd name="T15" fmla="*/ 2147483647 h 456"/>
              <a:gd name="T16" fmla="*/ 0 w 3516"/>
              <a:gd name="T17" fmla="*/ 0 h 456"/>
              <a:gd name="T18" fmla="*/ 0 w 3516"/>
              <a:gd name="T19" fmla="*/ 2147483647 h 456"/>
              <a:gd name="T20" fmla="*/ 0 w 3516"/>
              <a:gd name="T21" fmla="*/ 0 h 456"/>
              <a:gd name="T22" fmla="*/ 2147483647 w 3516"/>
              <a:gd name="T23" fmla="*/ 0 h 45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3516"/>
              <a:gd name="T37" fmla="*/ 0 h 456"/>
              <a:gd name="T38" fmla="*/ 3516 w 3516"/>
              <a:gd name="T39" fmla="*/ 456 h 45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3516" h="456">
                <a:moveTo>
                  <a:pt x="0" y="228"/>
                </a:moveTo>
                <a:lnTo>
                  <a:pt x="414" y="228"/>
                </a:lnTo>
                <a:lnTo>
                  <a:pt x="552" y="12"/>
                </a:lnTo>
                <a:lnTo>
                  <a:pt x="882" y="456"/>
                </a:lnTo>
                <a:lnTo>
                  <a:pt x="1248" y="6"/>
                </a:lnTo>
                <a:lnTo>
                  <a:pt x="1578" y="456"/>
                </a:lnTo>
                <a:lnTo>
                  <a:pt x="1932" y="18"/>
                </a:lnTo>
                <a:lnTo>
                  <a:pt x="2268" y="456"/>
                </a:lnTo>
                <a:lnTo>
                  <a:pt x="2598" y="0"/>
                </a:lnTo>
                <a:lnTo>
                  <a:pt x="2880" y="456"/>
                </a:lnTo>
                <a:lnTo>
                  <a:pt x="2988" y="222"/>
                </a:lnTo>
                <a:lnTo>
                  <a:pt x="3516" y="222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s-ES"/>
          </a:p>
        </p:txBody>
      </p:sp>
      <p:grpSp>
        <p:nvGrpSpPr>
          <p:cNvPr id="14" name="13 Grupo"/>
          <p:cNvGrpSpPr/>
          <p:nvPr/>
        </p:nvGrpSpPr>
        <p:grpSpPr>
          <a:xfrm>
            <a:off x="3225800" y="5816600"/>
            <a:ext cx="1270000" cy="203200"/>
            <a:chOff x="3187700" y="5765800"/>
            <a:chExt cx="1270000" cy="203200"/>
          </a:xfrm>
        </p:grpSpPr>
        <p:cxnSp>
          <p:nvCxnSpPr>
            <p:cNvPr id="7" name="6 Conector recto"/>
            <p:cNvCxnSpPr/>
            <p:nvPr/>
          </p:nvCxnSpPr>
          <p:spPr>
            <a:xfrm>
              <a:off x="3187700" y="5867400"/>
              <a:ext cx="127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4 Rectángulo"/>
            <p:cNvSpPr/>
            <p:nvPr/>
          </p:nvSpPr>
          <p:spPr>
            <a:xfrm>
              <a:off x="3454400" y="5765800"/>
              <a:ext cx="711200" cy="203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1300885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</a:rPr>
              <a:t>5</a:t>
            </a:r>
            <a:r>
              <a:rPr lang="es-ES" b="1" dirty="0" smtClean="0">
                <a:solidFill>
                  <a:srgbClr val="C00000"/>
                </a:solidFill>
              </a:rPr>
              <a:t> La corriente eléctrica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rgbClr val="F79646">
                    <a:lumMod val="50000"/>
                  </a:srgbClr>
                </a:solidFill>
              </a:rPr>
              <a:pPr/>
              <a:t>31</a:t>
            </a:fld>
            <a:endParaRPr lang="es-ES" dirty="0">
              <a:solidFill>
                <a:srgbClr val="F79646">
                  <a:lumMod val="50000"/>
                </a:srgbClr>
              </a:solidFill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rgbClr val="4F81BD">
                    <a:lumMod val="75000"/>
                  </a:srgbClr>
                </a:solidFill>
              </a:rPr>
              <a:t>XVI. ELECTRICIDAD Y CORRIENTE ELÉCTRICA</a:t>
            </a:r>
          </a:p>
        </p:txBody>
      </p:sp>
      <p:sp>
        <p:nvSpPr>
          <p:cNvPr id="41" name="40 CuadroTexto"/>
          <p:cNvSpPr txBox="1"/>
          <p:nvPr/>
        </p:nvSpPr>
        <p:spPr>
          <a:xfrm>
            <a:off x="482600" y="977900"/>
            <a:ext cx="173990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EJERCICIO 14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42" name="41 CuadroTexto"/>
          <p:cNvSpPr txBox="1"/>
          <p:nvPr/>
        </p:nvSpPr>
        <p:spPr>
          <a:xfrm>
            <a:off x="406400" y="1460500"/>
            <a:ext cx="8204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Se desea conseguir una resistencia de 10 </a:t>
            </a:r>
            <a:r>
              <a:rPr lang="es-ES" dirty="0" smtClean="0">
                <a:sym typeface="Symbol"/>
              </a:rPr>
              <a:t> usando para ello hilo de nicromo (aleación de níquel y cromo) de 1 mm de diámetro. ¿Qué longitud de hilo debemos tomar?</a:t>
            </a: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2640532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5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La corriente eléctrica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32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XVI. ELECTRICIDAD Y CORRIENTE ELÉCTRICA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330200" y="863600"/>
            <a:ext cx="4051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5.5. </a:t>
            </a:r>
            <a:r>
              <a:rPr lang="es-ES" b="1" dirty="0" smtClean="0">
                <a:solidFill>
                  <a:srgbClr val="00B050"/>
                </a:solidFill>
              </a:rPr>
              <a:t>La ley de Ohm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355600" y="1295400"/>
            <a:ext cx="835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/>
            <a:r>
              <a:rPr lang="es-ES" dirty="0" smtClean="0">
                <a:sym typeface="Wingdings"/>
              </a:rPr>
              <a:t>	En 1826,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Georg </a:t>
            </a:r>
            <a:r>
              <a:rPr lang="es-E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Simon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 Ohm</a:t>
            </a:r>
            <a:r>
              <a:rPr lang="es-ES" dirty="0" smtClean="0">
                <a:sym typeface="Wingdings"/>
              </a:rPr>
              <a:t>, publicó los resultados de sus investigaciones acerca de la relación entre la intensidad de corriente y el voltaje aplicado:</a:t>
            </a:r>
            <a:endParaRPr lang="es-ES" dirty="0"/>
          </a:p>
        </p:txBody>
      </p:sp>
      <p:sp>
        <p:nvSpPr>
          <p:cNvPr id="16" name="15 CuadroTexto"/>
          <p:cNvSpPr txBox="1"/>
          <p:nvPr/>
        </p:nvSpPr>
        <p:spPr>
          <a:xfrm>
            <a:off x="469900" y="4533900"/>
            <a:ext cx="8115300" cy="646331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La intensidad de corriente que circula es directamente proporcional al voltaje aplicado e inversamente proporcional a la resistencia. 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16 CuadroTexto"/>
              <p:cNvSpPr txBox="1"/>
              <p:nvPr/>
            </p:nvSpPr>
            <p:spPr>
              <a:xfrm>
                <a:off x="3130550" y="5349240"/>
                <a:ext cx="3029034" cy="6090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𝐼</m:t>
                      </m:r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𝑎𝑏</m:t>
                              </m:r>
                            </m:sub>
                          </m:sSub>
                        </m:num>
                        <m:den>
                          <m:r>
                            <a:rPr lang="es-ES" b="0" i="1" smtClean="0">
                              <a:latin typeface="Cambria Math"/>
                            </a:rPr>
                            <m:t>𝑅</m:t>
                          </m:r>
                        </m:den>
                      </m:f>
                      <m:r>
                        <a:rPr lang="es-ES" b="0" i="1" smtClean="0">
                          <a:latin typeface="Cambria Math"/>
                        </a:rPr>
                        <m:t>      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⟹       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𝑉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𝑎𝑏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𝑅𝐼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7" name="16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0550" y="5349240"/>
                <a:ext cx="3029034" cy="60907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19 CuadroTexto"/>
          <p:cNvSpPr txBox="1"/>
          <p:nvPr/>
        </p:nvSpPr>
        <p:spPr>
          <a:xfrm>
            <a:off x="355600" y="6070600"/>
            <a:ext cx="8229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/>
            <a:r>
              <a:rPr lang="es-ES" dirty="0" smtClean="0">
                <a:sym typeface="Wingdings"/>
              </a:rPr>
              <a:t>	Los materiales que cumplen la ley de Ohm se denominan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óhmicos</a:t>
            </a:r>
            <a:r>
              <a:rPr lang="es-ES" dirty="0" smtClean="0">
                <a:sym typeface="Wingdings"/>
              </a:rPr>
              <a:t>.</a:t>
            </a:r>
            <a:endParaRPr lang="es-ES" dirty="0"/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1030" name="ShockwaveFlash1" r:id="rId2" imgW="8478720" imgH="2301840"/>
        </mc:Choice>
        <mc:Fallback>
          <p:control name="ShockwaveFlash1" r:id="rId2" imgW="8478720" imgH="2301840">
            <p:pic>
              <p:nvPicPr>
                <p:cNvPr id="2" name="ShockwaveFlash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6"/>
                <a:srcRect/>
                <a:stretch>
                  <a:fillRect/>
                </a:stretch>
              </p:blipFill>
              <p:spPr bwMode="auto">
                <a:xfrm>
                  <a:off x="322263" y="2011363"/>
                  <a:ext cx="8478837" cy="230187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3615776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</a:rPr>
              <a:t>5</a:t>
            </a:r>
            <a:r>
              <a:rPr lang="es-ES" b="1" dirty="0" smtClean="0">
                <a:solidFill>
                  <a:srgbClr val="C00000"/>
                </a:solidFill>
              </a:rPr>
              <a:t> La corriente eléctrica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rgbClr val="F79646">
                    <a:lumMod val="50000"/>
                  </a:srgbClr>
                </a:solidFill>
              </a:rPr>
              <a:pPr/>
              <a:t>33</a:t>
            </a:fld>
            <a:endParaRPr lang="es-ES" dirty="0">
              <a:solidFill>
                <a:srgbClr val="F79646">
                  <a:lumMod val="50000"/>
                </a:srgbClr>
              </a:solidFill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rgbClr val="4F81BD">
                    <a:lumMod val="75000"/>
                  </a:srgbClr>
                </a:solidFill>
              </a:rPr>
              <a:t>XVI. ELECTRICIDAD Y CORRIENTE ELÉCTRICA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482600" y="977900"/>
            <a:ext cx="173990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EJERCICIO 15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406400" y="1460500"/>
            <a:ext cx="8204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Por un hilo de nicromo de 50 cm de longitud y 0,5 mm de diámetro circula una corriente de 10 </a:t>
            </a:r>
            <a:r>
              <a:rPr lang="es-ES" dirty="0" err="1" smtClean="0"/>
              <a:t>mA.</a:t>
            </a:r>
            <a:r>
              <a:rPr lang="es-ES" dirty="0" smtClean="0"/>
              <a:t> ¿Cuál es la diferencia de potencial que se ha establecido entre los extremos del hilo?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508000" y="2628900"/>
            <a:ext cx="173990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EJERCICIO 16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431800" y="3111500"/>
            <a:ext cx="8204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Un alambre presenta una resistividad de 5·10</a:t>
            </a:r>
            <a:r>
              <a:rPr lang="es-ES" baseline="30000" dirty="0" smtClean="0"/>
              <a:t>–7</a:t>
            </a:r>
            <a:r>
              <a:rPr lang="es-ES" dirty="0" smtClean="0"/>
              <a:t> </a:t>
            </a:r>
            <a:r>
              <a:rPr lang="es-ES" dirty="0" smtClean="0">
                <a:sym typeface="Symbol"/>
              </a:rPr>
              <a:t>·</a:t>
            </a:r>
            <a:r>
              <a:rPr lang="es-ES" dirty="0" smtClean="0"/>
              <a:t>m y tiene 10 m de longitud y 1 mm</a:t>
            </a:r>
            <a:r>
              <a:rPr lang="es-ES" baseline="30000" dirty="0" smtClean="0"/>
              <a:t>2</a:t>
            </a:r>
            <a:r>
              <a:rPr lang="es-ES" dirty="0" smtClean="0"/>
              <a:t> de sección. Calcula la intensidad de la corriente que lo atraviesa si se conecta a una diferencia de potencial de 12 V.</a:t>
            </a:r>
          </a:p>
        </p:txBody>
      </p:sp>
    </p:spTree>
    <p:extLst>
      <p:ext uri="{BB962C8B-B14F-4D97-AF65-F5344CB8AC3E}">
        <p14:creationId xmlns:p14="http://schemas.microsoft.com/office/powerpoint/2010/main" val="2143088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5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La corriente eléctrica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34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XVI. ELECTRICIDAD Y CORRIENTE ELÉCTRICA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330200" y="863600"/>
            <a:ext cx="4051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5.6. </a:t>
            </a:r>
            <a:r>
              <a:rPr lang="es-ES" b="1" dirty="0" smtClean="0">
                <a:solidFill>
                  <a:srgbClr val="00B050"/>
                </a:solidFill>
              </a:rPr>
              <a:t>Asociación de resistencias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342900" y="1295400"/>
            <a:ext cx="3136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Asociación en serie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65" name="64 CuadroTexto"/>
          <p:cNvSpPr txBox="1"/>
          <p:nvPr/>
        </p:nvSpPr>
        <p:spPr>
          <a:xfrm>
            <a:off x="342900" y="1739900"/>
            <a:ext cx="48895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 pitchFamily="2" charset="2"/>
              <a:buChar char="F"/>
            </a:pPr>
            <a:r>
              <a:rPr lang="es-ES" dirty="0" smtClean="0">
                <a:sym typeface="Wingdings"/>
              </a:rPr>
              <a:t>Dos </a:t>
            </a:r>
            <a:r>
              <a:rPr lang="es-ES" dirty="0">
                <a:sym typeface="Wingdings"/>
              </a:rPr>
              <a:t>o más resistencias se encuentran en serie en un circuito cuando aparecen una a continuación de la otra</a:t>
            </a:r>
            <a:r>
              <a:rPr lang="es-ES" dirty="0" smtClean="0">
                <a:sym typeface="Wingdings"/>
              </a:rPr>
              <a:t>.</a:t>
            </a:r>
          </a:p>
          <a:p>
            <a:pPr marL="355600" indent="-355600" algn="just">
              <a:buFont typeface="Wingdings" pitchFamily="2" charset="2"/>
              <a:buChar char="F"/>
            </a:pPr>
            <a:r>
              <a:rPr lang="es-ES" dirty="0" smtClean="0">
                <a:sym typeface="Wingdings"/>
              </a:rPr>
              <a:t>La intensidad de corriente es la misma.</a:t>
            </a:r>
          </a:p>
          <a:p>
            <a:pPr marL="355600" indent="-355600" algn="just">
              <a:buFont typeface="Wingdings" pitchFamily="2" charset="2"/>
              <a:buChar char="F"/>
            </a:pPr>
            <a:r>
              <a:rPr lang="es-ES" dirty="0" smtClean="0">
                <a:sym typeface="Wingdings"/>
              </a:rPr>
              <a:t>La diferencia de potencial en los extremos de la asociación es la suma de las diferencias de potenciales en cada una de ellas:</a:t>
            </a:r>
          </a:p>
          <a:p>
            <a:pPr marL="355600" indent="-355600" algn="just">
              <a:buFont typeface="Wingdings" pitchFamily="2" charset="2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 pitchFamily="2" charset="2"/>
              <a:buChar char="F"/>
            </a:pPr>
            <a:endParaRPr lang="es-ES" dirty="0" smtClean="0">
              <a:sym typeface="Wingdings"/>
            </a:endParaRPr>
          </a:p>
          <a:p>
            <a:pPr marL="355600" indent="-355600" algn="just">
              <a:buFont typeface="Wingdings" pitchFamily="2" charset="2"/>
              <a:buChar char="F"/>
            </a:pPr>
            <a:r>
              <a:rPr lang="es-ES" dirty="0" smtClean="0">
                <a:sym typeface="Wingdings"/>
              </a:rPr>
              <a:t>Según la ley de Ohm:</a:t>
            </a:r>
            <a:endParaRPr lang="es-ES" dirty="0">
              <a:sym typeface="Wingding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65 CuadroTexto"/>
              <p:cNvSpPr txBox="1"/>
              <p:nvPr/>
            </p:nvSpPr>
            <p:spPr>
              <a:xfrm>
                <a:off x="2228850" y="3939540"/>
                <a:ext cx="177054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𝑎𝑐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𝑎𝑏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𝑏𝑐</m:t>
                          </m:r>
                        </m:sub>
                      </m:sSub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66" name="65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8850" y="3939540"/>
                <a:ext cx="1770549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66 CuadroTexto"/>
              <p:cNvSpPr txBox="1"/>
              <p:nvPr/>
            </p:nvSpPr>
            <p:spPr>
              <a:xfrm>
                <a:off x="1562100" y="4851400"/>
                <a:ext cx="122559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i="1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s-ES" i="1">
                              <a:latin typeface="Cambria Math"/>
                            </a:rPr>
                            <m:t>𝑎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𝑏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𝐼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67" name="66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100" y="4851400"/>
                <a:ext cx="1225592" cy="369332"/>
              </a:xfrm>
              <a:prstGeom prst="rect">
                <a:avLst/>
              </a:prstGeom>
              <a:blipFill rotWithShape="1">
                <a:blip r:embed="rId4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67 CuadroTexto"/>
              <p:cNvSpPr txBox="1"/>
              <p:nvPr/>
            </p:nvSpPr>
            <p:spPr>
              <a:xfrm>
                <a:off x="2946400" y="4851400"/>
                <a:ext cx="121090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i="1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𝑏𝑐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𝐼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68" name="67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6400" y="4851400"/>
                <a:ext cx="1210909" cy="369332"/>
              </a:xfrm>
              <a:prstGeom prst="rect">
                <a:avLst/>
              </a:prstGeom>
              <a:blipFill rotWithShape="1">
                <a:blip r:embed="rId5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68 CuadroTexto"/>
              <p:cNvSpPr txBox="1"/>
              <p:nvPr/>
            </p:nvSpPr>
            <p:spPr>
              <a:xfrm>
                <a:off x="1162050" y="5323840"/>
                <a:ext cx="32448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𝑎𝑐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i="1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s-ES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s-ES" i="1">
                          <a:latin typeface="Cambria Math"/>
                        </a:rPr>
                        <m:t>𝐼</m:t>
                      </m:r>
                      <m:r>
                        <a:rPr lang="es-ES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i="1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s-ES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s-ES" i="1">
                          <a:latin typeface="Cambria Math"/>
                        </a:rPr>
                        <m:t>𝐼</m:t>
                      </m:r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s-ES" b="0" i="1" smtClean="0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s-ES" b="0" i="1" smtClean="0">
                          <a:latin typeface="Cambria Math"/>
                        </a:rPr>
                        <m:t>𝐼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69" name="68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2050" y="5323840"/>
                <a:ext cx="3244850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69 Rectángulo"/>
              <p:cNvSpPr/>
              <p:nvPr/>
            </p:nvSpPr>
            <p:spPr>
              <a:xfrm>
                <a:off x="2348554" y="5873234"/>
                <a:ext cx="1476430" cy="369332"/>
              </a:xfrm>
              <a:prstGeom prst="rect">
                <a:avLst/>
              </a:prstGeom>
              <a:solidFill>
                <a:srgbClr val="FFFF99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𝑅</m:t>
                      </m:r>
                      <m:r>
                        <a:rPr lang="es-ES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i="1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s-ES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s-ES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i="1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s-ES" i="1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70" name="69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8554" y="5873234"/>
                <a:ext cx="1476430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81 CuadroTexto"/>
              <p:cNvSpPr txBox="1"/>
              <p:nvPr/>
            </p:nvSpPr>
            <p:spPr>
              <a:xfrm>
                <a:off x="6864350" y="4028440"/>
                <a:ext cx="37984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1600" b="0" i="1" smtClean="0">
                          <a:latin typeface="Cambria Math"/>
                        </a:rPr>
                        <m:t>𝑅</m:t>
                      </m:r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82" name="81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4350" y="4028440"/>
                <a:ext cx="379848" cy="338554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8" name="117 Grupo"/>
          <p:cNvGrpSpPr/>
          <p:nvPr/>
        </p:nvGrpSpPr>
        <p:grpSpPr>
          <a:xfrm>
            <a:off x="5473700" y="1424940"/>
            <a:ext cx="3149600" cy="2494285"/>
            <a:chOff x="5473700" y="1424940"/>
            <a:chExt cx="3149600" cy="2494285"/>
          </a:xfrm>
        </p:grpSpPr>
        <p:grpSp>
          <p:nvGrpSpPr>
            <p:cNvPr id="64" name="63 Grupo"/>
            <p:cNvGrpSpPr/>
            <p:nvPr/>
          </p:nvGrpSpPr>
          <p:grpSpPr>
            <a:xfrm>
              <a:off x="5473700" y="1424940"/>
              <a:ext cx="3149600" cy="2494285"/>
              <a:chOff x="4965700" y="1539240"/>
              <a:chExt cx="3149600" cy="2494285"/>
            </a:xfrm>
          </p:grpSpPr>
          <p:sp>
            <p:nvSpPr>
              <p:cNvPr id="4" name="3 Rectángulo"/>
              <p:cNvSpPr/>
              <p:nvPr/>
            </p:nvSpPr>
            <p:spPr>
              <a:xfrm>
                <a:off x="4965700" y="2133600"/>
                <a:ext cx="3149600" cy="162560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grpSp>
            <p:nvGrpSpPr>
              <p:cNvPr id="30" name="29 Grupo"/>
              <p:cNvGrpSpPr/>
              <p:nvPr/>
            </p:nvGrpSpPr>
            <p:grpSpPr>
              <a:xfrm>
                <a:off x="5348288" y="1928813"/>
                <a:ext cx="947738" cy="385761"/>
                <a:chOff x="4967288" y="1509714"/>
                <a:chExt cx="947738" cy="385761"/>
              </a:xfrm>
              <a:noFill/>
            </p:grpSpPr>
            <p:sp>
              <p:nvSpPr>
                <p:cNvPr id="29" name="28 Rectángulo"/>
                <p:cNvSpPr/>
                <p:nvPr/>
              </p:nvSpPr>
              <p:spPr>
                <a:xfrm>
                  <a:off x="4972050" y="1509714"/>
                  <a:ext cx="933450" cy="385761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/>
                </a:p>
              </p:txBody>
            </p:sp>
            <p:grpSp>
              <p:nvGrpSpPr>
                <p:cNvPr id="28" name="27 Grupo"/>
                <p:cNvGrpSpPr/>
                <p:nvPr/>
              </p:nvGrpSpPr>
              <p:grpSpPr>
                <a:xfrm>
                  <a:off x="4967288" y="1543050"/>
                  <a:ext cx="947738" cy="342900"/>
                  <a:chOff x="4862513" y="1738313"/>
                  <a:chExt cx="1262063" cy="342900"/>
                </a:xfrm>
                <a:grpFill/>
              </p:grpSpPr>
              <p:cxnSp>
                <p:nvCxnSpPr>
                  <p:cNvPr id="10" name="9 Conector recto"/>
                  <p:cNvCxnSpPr/>
                  <p:nvPr/>
                </p:nvCxnSpPr>
                <p:spPr>
                  <a:xfrm>
                    <a:off x="4962525" y="1738313"/>
                    <a:ext cx="176213" cy="338137"/>
                  </a:xfrm>
                  <a:prstGeom prst="line">
                    <a:avLst/>
                  </a:prstGeom>
                  <a:grpFill/>
                  <a:ln w="19050" cap="rnd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" name="20 Conector recto"/>
                  <p:cNvCxnSpPr/>
                  <p:nvPr/>
                </p:nvCxnSpPr>
                <p:spPr>
                  <a:xfrm flipH="1">
                    <a:off x="5138737" y="1738313"/>
                    <a:ext cx="176213" cy="338137"/>
                  </a:xfrm>
                  <a:prstGeom prst="line">
                    <a:avLst/>
                  </a:prstGeom>
                  <a:grpFill/>
                  <a:ln w="19050" cap="rnd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" name="21 Conector recto"/>
                  <p:cNvCxnSpPr/>
                  <p:nvPr/>
                </p:nvCxnSpPr>
                <p:spPr>
                  <a:xfrm>
                    <a:off x="5314950" y="1738313"/>
                    <a:ext cx="176213" cy="338137"/>
                  </a:xfrm>
                  <a:prstGeom prst="line">
                    <a:avLst/>
                  </a:prstGeom>
                  <a:grpFill/>
                  <a:ln w="19050" cap="rnd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22 Conector recto"/>
                  <p:cNvCxnSpPr/>
                  <p:nvPr/>
                </p:nvCxnSpPr>
                <p:spPr>
                  <a:xfrm flipH="1">
                    <a:off x="5491162" y="1738313"/>
                    <a:ext cx="176213" cy="338137"/>
                  </a:xfrm>
                  <a:prstGeom prst="line">
                    <a:avLst/>
                  </a:prstGeom>
                  <a:grpFill/>
                  <a:ln w="19050" cap="rnd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" name="23 Conector recto"/>
                  <p:cNvCxnSpPr/>
                  <p:nvPr/>
                </p:nvCxnSpPr>
                <p:spPr>
                  <a:xfrm>
                    <a:off x="5667375" y="1743076"/>
                    <a:ext cx="176213" cy="338137"/>
                  </a:xfrm>
                  <a:prstGeom prst="line">
                    <a:avLst/>
                  </a:prstGeom>
                  <a:grpFill/>
                  <a:ln w="19050" cap="rnd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" name="24 Conector recto"/>
                  <p:cNvCxnSpPr/>
                  <p:nvPr/>
                </p:nvCxnSpPr>
                <p:spPr>
                  <a:xfrm flipH="1">
                    <a:off x="5843587" y="1743076"/>
                    <a:ext cx="176213" cy="338137"/>
                  </a:xfrm>
                  <a:prstGeom prst="line">
                    <a:avLst/>
                  </a:prstGeom>
                  <a:grpFill/>
                  <a:ln w="19050" cap="rnd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" name="25 Conector recto"/>
                  <p:cNvCxnSpPr/>
                  <p:nvPr/>
                </p:nvCxnSpPr>
                <p:spPr>
                  <a:xfrm flipH="1">
                    <a:off x="4862513" y="1743075"/>
                    <a:ext cx="100013" cy="164306"/>
                  </a:xfrm>
                  <a:prstGeom prst="line">
                    <a:avLst/>
                  </a:prstGeom>
                  <a:grpFill/>
                  <a:ln w="19050" cap="rnd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" name="26 Conector recto"/>
                  <p:cNvCxnSpPr/>
                  <p:nvPr/>
                </p:nvCxnSpPr>
                <p:spPr>
                  <a:xfrm>
                    <a:off x="6024563" y="1743075"/>
                    <a:ext cx="100013" cy="164306"/>
                  </a:xfrm>
                  <a:prstGeom prst="line">
                    <a:avLst/>
                  </a:prstGeom>
                  <a:grpFill/>
                  <a:ln w="19050" cap="rnd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31" name="30 Grupo"/>
              <p:cNvGrpSpPr/>
              <p:nvPr/>
            </p:nvGrpSpPr>
            <p:grpSpPr>
              <a:xfrm>
                <a:off x="6738938" y="1928813"/>
                <a:ext cx="947738" cy="385761"/>
                <a:chOff x="4967288" y="1509714"/>
                <a:chExt cx="947738" cy="385761"/>
              </a:xfrm>
              <a:noFill/>
            </p:grpSpPr>
            <p:sp>
              <p:nvSpPr>
                <p:cNvPr id="32" name="31 Rectángulo"/>
                <p:cNvSpPr/>
                <p:nvPr/>
              </p:nvSpPr>
              <p:spPr>
                <a:xfrm>
                  <a:off x="4972050" y="1509714"/>
                  <a:ext cx="933450" cy="385761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/>
                </a:p>
              </p:txBody>
            </p:sp>
            <p:grpSp>
              <p:nvGrpSpPr>
                <p:cNvPr id="33" name="32 Grupo"/>
                <p:cNvGrpSpPr/>
                <p:nvPr/>
              </p:nvGrpSpPr>
              <p:grpSpPr>
                <a:xfrm>
                  <a:off x="4967288" y="1543050"/>
                  <a:ext cx="947738" cy="342900"/>
                  <a:chOff x="4862513" y="1738313"/>
                  <a:chExt cx="1262063" cy="342900"/>
                </a:xfrm>
                <a:grpFill/>
              </p:grpSpPr>
              <p:cxnSp>
                <p:nvCxnSpPr>
                  <p:cNvPr id="34" name="33 Conector recto"/>
                  <p:cNvCxnSpPr/>
                  <p:nvPr/>
                </p:nvCxnSpPr>
                <p:spPr>
                  <a:xfrm>
                    <a:off x="4962525" y="1738313"/>
                    <a:ext cx="176213" cy="338137"/>
                  </a:xfrm>
                  <a:prstGeom prst="line">
                    <a:avLst/>
                  </a:prstGeom>
                  <a:grpFill/>
                  <a:ln w="19050" cap="rnd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5" name="34 Conector recto"/>
                  <p:cNvCxnSpPr/>
                  <p:nvPr/>
                </p:nvCxnSpPr>
                <p:spPr>
                  <a:xfrm flipH="1">
                    <a:off x="5138737" y="1738313"/>
                    <a:ext cx="176213" cy="338137"/>
                  </a:xfrm>
                  <a:prstGeom prst="line">
                    <a:avLst/>
                  </a:prstGeom>
                  <a:grpFill/>
                  <a:ln w="19050" cap="rnd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" name="35 Conector recto"/>
                  <p:cNvCxnSpPr/>
                  <p:nvPr/>
                </p:nvCxnSpPr>
                <p:spPr>
                  <a:xfrm>
                    <a:off x="5314950" y="1738313"/>
                    <a:ext cx="176213" cy="338137"/>
                  </a:xfrm>
                  <a:prstGeom prst="line">
                    <a:avLst/>
                  </a:prstGeom>
                  <a:grpFill/>
                  <a:ln w="19050" cap="rnd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" name="36 Conector recto"/>
                  <p:cNvCxnSpPr/>
                  <p:nvPr/>
                </p:nvCxnSpPr>
                <p:spPr>
                  <a:xfrm flipH="1">
                    <a:off x="5491162" y="1738313"/>
                    <a:ext cx="176213" cy="338137"/>
                  </a:xfrm>
                  <a:prstGeom prst="line">
                    <a:avLst/>
                  </a:prstGeom>
                  <a:grpFill/>
                  <a:ln w="19050" cap="rnd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8" name="37 Conector recto"/>
                  <p:cNvCxnSpPr/>
                  <p:nvPr/>
                </p:nvCxnSpPr>
                <p:spPr>
                  <a:xfrm>
                    <a:off x="5667375" y="1743076"/>
                    <a:ext cx="176213" cy="338137"/>
                  </a:xfrm>
                  <a:prstGeom prst="line">
                    <a:avLst/>
                  </a:prstGeom>
                  <a:grpFill/>
                  <a:ln w="19050" cap="rnd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9" name="38 Conector recto"/>
                  <p:cNvCxnSpPr/>
                  <p:nvPr/>
                </p:nvCxnSpPr>
                <p:spPr>
                  <a:xfrm flipH="1">
                    <a:off x="5843587" y="1743076"/>
                    <a:ext cx="176213" cy="338137"/>
                  </a:xfrm>
                  <a:prstGeom prst="line">
                    <a:avLst/>
                  </a:prstGeom>
                  <a:grpFill/>
                  <a:ln w="19050" cap="rnd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" name="39 Conector recto"/>
                  <p:cNvCxnSpPr/>
                  <p:nvPr/>
                </p:nvCxnSpPr>
                <p:spPr>
                  <a:xfrm flipH="1">
                    <a:off x="4862513" y="1743075"/>
                    <a:ext cx="100013" cy="164306"/>
                  </a:xfrm>
                  <a:prstGeom prst="line">
                    <a:avLst/>
                  </a:prstGeom>
                  <a:grpFill/>
                  <a:ln w="19050" cap="rnd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" name="40 Conector recto"/>
                  <p:cNvCxnSpPr/>
                  <p:nvPr/>
                </p:nvCxnSpPr>
                <p:spPr>
                  <a:xfrm>
                    <a:off x="6024563" y="1743075"/>
                    <a:ext cx="100013" cy="164306"/>
                  </a:xfrm>
                  <a:prstGeom prst="line">
                    <a:avLst/>
                  </a:prstGeom>
                  <a:grpFill/>
                  <a:ln w="19050" cap="rnd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42" name="41 Grupo"/>
              <p:cNvGrpSpPr/>
              <p:nvPr/>
            </p:nvGrpSpPr>
            <p:grpSpPr>
              <a:xfrm>
                <a:off x="6446838" y="3341688"/>
                <a:ext cx="290512" cy="691837"/>
                <a:chOff x="1990725" y="2390775"/>
                <a:chExt cx="290512" cy="691837"/>
              </a:xfrm>
            </p:grpSpPr>
            <p:grpSp>
              <p:nvGrpSpPr>
                <p:cNvPr id="43" name="42 Grupo"/>
                <p:cNvGrpSpPr/>
                <p:nvPr/>
              </p:nvGrpSpPr>
              <p:grpSpPr>
                <a:xfrm>
                  <a:off x="2092324" y="2562224"/>
                  <a:ext cx="151938" cy="520388"/>
                  <a:chOff x="2697162" y="2233612"/>
                  <a:chExt cx="151938" cy="520388"/>
                </a:xfrm>
              </p:grpSpPr>
              <p:sp>
                <p:nvSpPr>
                  <p:cNvPr id="46" name="45 Rectángulo"/>
                  <p:cNvSpPr/>
                  <p:nvPr/>
                </p:nvSpPr>
                <p:spPr>
                  <a:xfrm>
                    <a:off x="2705100" y="2286000"/>
                    <a:ext cx="144000" cy="46800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/>
                  </a:p>
                </p:txBody>
              </p:sp>
              <p:cxnSp>
                <p:nvCxnSpPr>
                  <p:cNvPr id="47" name="46 Conector recto"/>
                  <p:cNvCxnSpPr/>
                  <p:nvPr/>
                </p:nvCxnSpPr>
                <p:spPr>
                  <a:xfrm>
                    <a:off x="2844800" y="2328862"/>
                    <a:ext cx="0" cy="288000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8" name="47 Conector recto"/>
                  <p:cNvCxnSpPr/>
                  <p:nvPr/>
                </p:nvCxnSpPr>
                <p:spPr>
                  <a:xfrm>
                    <a:off x="2697162" y="2233612"/>
                    <a:ext cx="0" cy="46800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4" name="43 CuadroTexto"/>
                <p:cNvSpPr txBox="1"/>
                <p:nvPr/>
              </p:nvSpPr>
              <p:spPr>
                <a:xfrm>
                  <a:off x="1990725" y="2390775"/>
                  <a:ext cx="123825" cy="21544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s-ES" sz="1400" dirty="0" smtClean="0"/>
                    <a:t>+</a:t>
                  </a:r>
                  <a:endParaRPr lang="es-ES" sz="1400" dirty="0"/>
                </a:p>
              </p:txBody>
            </p:sp>
            <p:sp>
              <p:nvSpPr>
                <p:cNvPr id="45" name="44 CuadroTexto"/>
                <p:cNvSpPr txBox="1"/>
                <p:nvPr/>
              </p:nvSpPr>
              <p:spPr>
                <a:xfrm>
                  <a:off x="2195512" y="2462213"/>
                  <a:ext cx="85725" cy="21544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s-ES" sz="1400" dirty="0"/>
                    <a:t>-</a:t>
                  </a:r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9" name="48 CuadroTexto"/>
                  <p:cNvSpPr txBox="1"/>
                  <p:nvPr/>
                </p:nvSpPr>
                <p:spPr>
                  <a:xfrm>
                    <a:off x="5103813" y="1809115"/>
                    <a:ext cx="176522" cy="24622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sz="1600" b="0" i="1" smtClean="0">
                              <a:latin typeface="Cambria Math"/>
                            </a:rPr>
                            <m:t>𝑎</m:t>
                          </m:r>
                        </m:oMath>
                      </m:oMathPara>
                    </a14:m>
                    <a:endParaRPr lang="es-ES" sz="1600" dirty="0"/>
                  </a:p>
                </p:txBody>
              </p:sp>
            </mc:Choice>
            <mc:Fallback xmlns="">
              <p:sp>
                <p:nvSpPr>
                  <p:cNvPr id="49" name="48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03813" y="1809115"/>
                    <a:ext cx="176522" cy="246221"/>
                  </a:xfrm>
                  <a:prstGeom prst="rect">
                    <a:avLst/>
                  </a:prstGeom>
                  <a:blipFill rotWithShape="1">
                    <a:blip r:embed="rId9"/>
                    <a:stretch>
                      <a:fillRect l="-13793" r="-6897" b="-2500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50" name="49 Elipse"/>
              <p:cNvSpPr/>
              <p:nvPr/>
            </p:nvSpPr>
            <p:spPr>
              <a:xfrm>
                <a:off x="5138738" y="2079625"/>
                <a:ext cx="108000" cy="10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1" name="50 CuadroTexto"/>
                  <p:cNvSpPr txBox="1"/>
                  <p:nvPr/>
                </p:nvSpPr>
                <p:spPr>
                  <a:xfrm>
                    <a:off x="6424613" y="1809115"/>
                    <a:ext cx="172804" cy="24622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sz="1600" b="0" i="1" smtClean="0">
                              <a:latin typeface="Cambria Math"/>
                            </a:rPr>
                            <m:t>𝑏</m:t>
                          </m:r>
                        </m:oMath>
                      </m:oMathPara>
                    </a14:m>
                    <a:endParaRPr lang="es-ES" sz="1600" dirty="0"/>
                  </a:p>
                </p:txBody>
              </p:sp>
            </mc:Choice>
            <mc:Fallback xmlns="">
              <p:sp>
                <p:nvSpPr>
                  <p:cNvPr id="51" name="50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424613" y="1809115"/>
                    <a:ext cx="172804" cy="246221"/>
                  </a:xfrm>
                  <a:prstGeom prst="rect">
                    <a:avLst/>
                  </a:prstGeom>
                  <a:blipFill rotWithShape="1">
                    <a:blip r:embed="rId10"/>
                    <a:stretch>
                      <a:fillRect l="-20690" r="-24138" b="-10000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52" name="51 Elipse"/>
              <p:cNvSpPr/>
              <p:nvPr/>
            </p:nvSpPr>
            <p:spPr>
              <a:xfrm>
                <a:off x="6459538" y="2079625"/>
                <a:ext cx="108000" cy="10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3" name="52 CuadroTexto"/>
                  <p:cNvSpPr txBox="1"/>
                  <p:nvPr/>
                </p:nvSpPr>
                <p:spPr>
                  <a:xfrm>
                    <a:off x="7796213" y="1809115"/>
                    <a:ext cx="158825" cy="24622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sz="1600" b="0" i="1" smtClean="0">
                              <a:latin typeface="Cambria Math"/>
                            </a:rPr>
                            <m:t>𝑐</m:t>
                          </m:r>
                        </m:oMath>
                      </m:oMathPara>
                    </a14:m>
                    <a:endParaRPr lang="es-ES" sz="1600" dirty="0"/>
                  </a:p>
                </p:txBody>
              </p:sp>
            </mc:Choice>
            <mc:Fallback xmlns="">
              <p:sp>
                <p:nvSpPr>
                  <p:cNvPr id="53" name="52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796213" y="1809115"/>
                    <a:ext cx="158825" cy="246221"/>
                  </a:xfrm>
                  <a:prstGeom prst="rect">
                    <a:avLst/>
                  </a:prstGeom>
                  <a:blipFill rotWithShape="1">
                    <a:blip r:embed="rId11"/>
                    <a:stretch>
                      <a:fillRect l="-11538" r="-11538" b="-2500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54" name="53 Elipse"/>
              <p:cNvSpPr/>
              <p:nvPr/>
            </p:nvSpPr>
            <p:spPr>
              <a:xfrm>
                <a:off x="7831138" y="2079625"/>
                <a:ext cx="108000" cy="10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5" name="54 CuadroTexto"/>
                  <p:cNvSpPr txBox="1"/>
                  <p:nvPr/>
                </p:nvSpPr>
                <p:spPr>
                  <a:xfrm>
                    <a:off x="5607050" y="1539240"/>
                    <a:ext cx="460639" cy="33855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s-ES" sz="16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1600" b="0" i="1" smtClean="0">
                                  <a:latin typeface="Cambria Math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s-ES" sz="16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s-ES" sz="1600" dirty="0"/>
                  </a:p>
                </p:txBody>
              </p:sp>
            </mc:Choice>
            <mc:Fallback xmlns="">
              <p:sp>
                <p:nvSpPr>
                  <p:cNvPr id="55" name="54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607050" y="1539240"/>
                    <a:ext cx="460639" cy="338554"/>
                  </a:xfrm>
                  <a:prstGeom prst="rect">
                    <a:avLst/>
                  </a:prstGeom>
                  <a:blipFill rotWithShape="1"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6" name="55 CuadroTexto"/>
                  <p:cNvSpPr txBox="1"/>
                  <p:nvPr/>
                </p:nvSpPr>
                <p:spPr>
                  <a:xfrm>
                    <a:off x="7042150" y="1539240"/>
                    <a:ext cx="465384" cy="33855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s-ES" sz="16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1600" b="0" i="1" smtClean="0">
                                  <a:latin typeface="Cambria Math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s-ES" sz="16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s-ES" sz="1600" dirty="0"/>
                  </a:p>
                </p:txBody>
              </p:sp>
            </mc:Choice>
            <mc:Fallback xmlns="">
              <p:sp>
                <p:nvSpPr>
                  <p:cNvPr id="56" name="55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042150" y="1539240"/>
                    <a:ext cx="465384" cy="338554"/>
                  </a:xfrm>
                  <a:prstGeom prst="rect">
                    <a:avLst/>
                  </a:prstGeom>
                  <a:blipFill rotWithShape="1">
                    <a:blip r:embed="rId1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58" name="57 Conector recto de flecha"/>
              <p:cNvCxnSpPr/>
              <p:nvPr/>
            </p:nvCxnSpPr>
            <p:spPr>
              <a:xfrm flipH="1" flipV="1">
                <a:off x="5118100" y="2552700"/>
                <a:ext cx="0" cy="72390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0" name="59 CuadroTexto"/>
                  <p:cNvSpPr txBox="1"/>
                  <p:nvPr/>
                </p:nvSpPr>
                <p:spPr>
                  <a:xfrm>
                    <a:off x="6234113" y="3434715"/>
                    <a:ext cx="176522" cy="24622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sz="1600" b="0" i="1" smtClean="0">
                              <a:latin typeface="Cambria Math"/>
                            </a:rPr>
                            <m:t>𝑎</m:t>
                          </m:r>
                        </m:oMath>
                      </m:oMathPara>
                    </a14:m>
                    <a:endParaRPr lang="es-ES" sz="1600" dirty="0"/>
                  </a:p>
                </p:txBody>
              </p:sp>
            </mc:Choice>
            <mc:Fallback xmlns="">
              <p:sp>
                <p:nvSpPr>
                  <p:cNvPr id="60" name="59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234113" y="3434715"/>
                    <a:ext cx="176522" cy="246221"/>
                  </a:xfrm>
                  <a:prstGeom prst="rect">
                    <a:avLst/>
                  </a:prstGeom>
                  <a:blipFill rotWithShape="1">
                    <a:blip r:embed="rId14"/>
                    <a:stretch>
                      <a:fillRect l="-13793" r="-6897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61" name="60 Elipse"/>
              <p:cNvSpPr/>
              <p:nvPr/>
            </p:nvSpPr>
            <p:spPr>
              <a:xfrm>
                <a:off x="6269038" y="3705225"/>
                <a:ext cx="108000" cy="10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2" name="61 CuadroTexto"/>
                  <p:cNvSpPr txBox="1"/>
                  <p:nvPr/>
                </p:nvSpPr>
                <p:spPr>
                  <a:xfrm>
                    <a:off x="6843713" y="3422015"/>
                    <a:ext cx="158825" cy="24622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sz="1600" b="0" i="1" smtClean="0">
                              <a:latin typeface="Cambria Math"/>
                            </a:rPr>
                            <m:t>𝑐</m:t>
                          </m:r>
                        </m:oMath>
                      </m:oMathPara>
                    </a14:m>
                    <a:endParaRPr lang="es-ES" sz="1600" dirty="0"/>
                  </a:p>
                </p:txBody>
              </p:sp>
            </mc:Choice>
            <mc:Fallback xmlns="">
              <p:sp>
                <p:nvSpPr>
                  <p:cNvPr id="62" name="61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843713" y="3422015"/>
                    <a:ext cx="158825" cy="246221"/>
                  </a:xfrm>
                  <a:prstGeom prst="rect">
                    <a:avLst/>
                  </a:prstGeom>
                  <a:blipFill rotWithShape="1">
                    <a:blip r:embed="rId15"/>
                    <a:stretch>
                      <a:fillRect l="-15385" r="-7692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63" name="62 Elipse"/>
              <p:cNvSpPr/>
              <p:nvPr/>
            </p:nvSpPr>
            <p:spPr>
              <a:xfrm>
                <a:off x="6878638" y="3692525"/>
                <a:ext cx="108000" cy="10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5" name="114 CuadroTexto"/>
                <p:cNvSpPr txBox="1"/>
                <p:nvPr/>
              </p:nvSpPr>
              <p:spPr>
                <a:xfrm>
                  <a:off x="5619750" y="2631440"/>
                  <a:ext cx="327461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1600" b="0" i="1" smtClean="0">
                            <a:latin typeface="Cambria Math"/>
                          </a:rPr>
                          <m:t>𝐼</m:t>
                        </m:r>
                      </m:oMath>
                    </m:oMathPara>
                  </a14:m>
                  <a:endParaRPr lang="es-ES" sz="1600" dirty="0"/>
                </a:p>
              </p:txBody>
            </p:sp>
          </mc:Choice>
          <mc:Fallback xmlns="">
            <p:sp>
              <p:nvSpPr>
                <p:cNvPr id="115" name="114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19750" y="2631440"/>
                  <a:ext cx="327461" cy="338554"/>
                </a:xfrm>
                <a:prstGeom prst="rect">
                  <a:avLst/>
                </a:prstGeom>
                <a:blipFill rotWithShape="1"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17" name="116 Grupo"/>
          <p:cNvGrpSpPr/>
          <p:nvPr/>
        </p:nvGrpSpPr>
        <p:grpSpPr>
          <a:xfrm>
            <a:off x="5486400" y="4171315"/>
            <a:ext cx="3149600" cy="2237110"/>
            <a:chOff x="5613400" y="4272915"/>
            <a:chExt cx="3149600" cy="2237110"/>
          </a:xfrm>
        </p:grpSpPr>
        <p:sp>
          <p:nvSpPr>
            <p:cNvPr id="72" name="71 Rectángulo"/>
            <p:cNvSpPr/>
            <p:nvPr/>
          </p:nvSpPr>
          <p:spPr>
            <a:xfrm>
              <a:off x="5613400" y="4610100"/>
              <a:ext cx="3149600" cy="162560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grpSp>
          <p:nvGrpSpPr>
            <p:cNvPr id="73" name="72 Grupo"/>
            <p:cNvGrpSpPr/>
            <p:nvPr/>
          </p:nvGrpSpPr>
          <p:grpSpPr>
            <a:xfrm>
              <a:off x="6694488" y="4405313"/>
              <a:ext cx="947738" cy="385761"/>
              <a:chOff x="4967288" y="1509714"/>
              <a:chExt cx="947738" cy="385761"/>
            </a:xfrm>
            <a:noFill/>
          </p:grpSpPr>
          <p:sp>
            <p:nvSpPr>
              <p:cNvPr id="105" name="104 Rectángulo"/>
              <p:cNvSpPr/>
              <p:nvPr/>
            </p:nvSpPr>
            <p:spPr>
              <a:xfrm>
                <a:off x="4972050" y="1509714"/>
                <a:ext cx="933450" cy="38576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grpSp>
            <p:nvGrpSpPr>
              <p:cNvPr id="106" name="105 Grupo"/>
              <p:cNvGrpSpPr/>
              <p:nvPr/>
            </p:nvGrpSpPr>
            <p:grpSpPr>
              <a:xfrm>
                <a:off x="4967288" y="1543050"/>
                <a:ext cx="947738" cy="342900"/>
                <a:chOff x="4862513" y="1738313"/>
                <a:chExt cx="1262063" cy="342900"/>
              </a:xfrm>
              <a:grpFill/>
            </p:grpSpPr>
            <p:cxnSp>
              <p:nvCxnSpPr>
                <p:cNvPr id="107" name="106 Conector recto"/>
                <p:cNvCxnSpPr/>
                <p:nvPr/>
              </p:nvCxnSpPr>
              <p:spPr>
                <a:xfrm>
                  <a:off x="4962525" y="1738313"/>
                  <a:ext cx="176213" cy="338137"/>
                </a:xfrm>
                <a:prstGeom prst="line">
                  <a:avLst/>
                </a:prstGeom>
                <a:grpFill/>
                <a:ln w="19050" cap="rnd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8" name="107 Conector recto"/>
                <p:cNvCxnSpPr/>
                <p:nvPr/>
              </p:nvCxnSpPr>
              <p:spPr>
                <a:xfrm flipH="1">
                  <a:off x="5138737" y="1738313"/>
                  <a:ext cx="176213" cy="338137"/>
                </a:xfrm>
                <a:prstGeom prst="line">
                  <a:avLst/>
                </a:prstGeom>
                <a:grpFill/>
                <a:ln w="19050" cap="rnd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9" name="108 Conector recto"/>
                <p:cNvCxnSpPr/>
                <p:nvPr/>
              </p:nvCxnSpPr>
              <p:spPr>
                <a:xfrm>
                  <a:off x="5314950" y="1738313"/>
                  <a:ext cx="176213" cy="338137"/>
                </a:xfrm>
                <a:prstGeom prst="line">
                  <a:avLst/>
                </a:prstGeom>
                <a:grpFill/>
                <a:ln w="19050" cap="rnd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0" name="109 Conector recto"/>
                <p:cNvCxnSpPr/>
                <p:nvPr/>
              </p:nvCxnSpPr>
              <p:spPr>
                <a:xfrm flipH="1">
                  <a:off x="5491162" y="1738313"/>
                  <a:ext cx="176213" cy="338137"/>
                </a:xfrm>
                <a:prstGeom prst="line">
                  <a:avLst/>
                </a:prstGeom>
                <a:grpFill/>
                <a:ln w="19050" cap="rnd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1" name="110 Conector recto"/>
                <p:cNvCxnSpPr/>
                <p:nvPr/>
              </p:nvCxnSpPr>
              <p:spPr>
                <a:xfrm>
                  <a:off x="5667375" y="1743076"/>
                  <a:ext cx="176213" cy="338137"/>
                </a:xfrm>
                <a:prstGeom prst="line">
                  <a:avLst/>
                </a:prstGeom>
                <a:grpFill/>
                <a:ln w="19050" cap="rnd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2" name="111 Conector recto"/>
                <p:cNvCxnSpPr/>
                <p:nvPr/>
              </p:nvCxnSpPr>
              <p:spPr>
                <a:xfrm flipH="1">
                  <a:off x="5843587" y="1743076"/>
                  <a:ext cx="176213" cy="338137"/>
                </a:xfrm>
                <a:prstGeom prst="line">
                  <a:avLst/>
                </a:prstGeom>
                <a:grpFill/>
                <a:ln w="19050" cap="rnd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" name="112 Conector recto"/>
                <p:cNvCxnSpPr/>
                <p:nvPr/>
              </p:nvCxnSpPr>
              <p:spPr>
                <a:xfrm flipH="1">
                  <a:off x="4862513" y="1743075"/>
                  <a:ext cx="100013" cy="164306"/>
                </a:xfrm>
                <a:prstGeom prst="line">
                  <a:avLst/>
                </a:prstGeom>
                <a:grpFill/>
                <a:ln w="19050" cap="rnd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4" name="113 Conector recto"/>
                <p:cNvCxnSpPr/>
                <p:nvPr/>
              </p:nvCxnSpPr>
              <p:spPr>
                <a:xfrm>
                  <a:off x="6024563" y="1743075"/>
                  <a:ext cx="100013" cy="164306"/>
                </a:xfrm>
                <a:prstGeom prst="line">
                  <a:avLst/>
                </a:prstGeom>
                <a:grpFill/>
                <a:ln w="19050" cap="rnd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5" name="74 Grupo"/>
            <p:cNvGrpSpPr/>
            <p:nvPr/>
          </p:nvGrpSpPr>
          <p:grpSpPr>
            <a:xfrm>
              <a:off x="7094538" y="5818188"/>
              <a:ext cx="290512" cy="691837"/>
              <a:chOff x="1990725" y="2390775"/>
              <a:chExt cx="290512" cy="691837"/>
            </a:xfrm>
          </p:grpSpPr>
          <p:grpSp>
            <p:nvGrpSpPr>
              <p:cNvPr id="89" name="88 Grupo"/>
              <p:cNvGrpSpPr/>
              <p:nvPr/>
            </p:nvGrpSpPr>
            <p:grpSpPr>
              <a:xfrm>
                <a:off x="2092324" y="2562224"/>
                <a:ext cx="151938" cy="520388"/>
                <a:chOff x="2697162" y="2233612"/>
                <a:chExt cx="151938" cy="520388"/>
              </a:xfrm>
            </p:grpSpPr>
            <p:sp>
              <p:nvSpPr>
                <p:cNvPr id="92" name="91 Rectángulo"/>
                <p:cNvSpPr/>
                <p:nvPr/>
              </p:nvSpPr>
              <p:spPr>
                <a:xfrm>
                  <a:off x="2705100" y="2286000"/>
                  <a:ext cx="144000" cy="468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/>
                </a:p>
              </p:txBody>
            </p:sp>
            <p:cxnSp>
              <p:nvCxnSpPr>
                <p:cNvPr id="93" name="92 Conector recto"/>
                <p:cNvCxnSpPr/>
                <p:nvPr/>
              </p:nvCxnSpPr>
              <p:spPr>
                <a:xfrm>
                  <a:off x="2844800" y="2328862"/>
                  <a:ext cx="0" cy="28800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93 Conector recto"/>
                <p:cNvCxnSpPr/>
                <p:nvPr/>
              </p:nvCxnSpPr>
              <p:spPr>
                <a:xfrm>
                  <a:off x="2697162" y="2233612"/>
                  <a:ext cx="0" cy="46800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90" name="89 CuadroTexto"/>
              <p:cNvSpPr txBox="1"/>
              <p:nvPr/>
            </p:nvSpPr>
            <p:spPr>
              <a:xfrm>
                <a:off x="1990725" y="2390775"/>
                <a:ext cx="123825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s-ES" sz="1400" dirty="0" smtClean="0"/>
                  <a:t>+</a:t>
                </a:r>
                <a:endParaRPr lang="es-ES" sz="1400" dirty="0"/>
              </a:p>
            </p:txBody>
          </p:sp>
          <p:sp>
            <p:nvSpPr>
              <p:cNvPr id="91" name="90 CuadroTexto"/>
              <p:cNvSpPr txBox="1"/>
              <p:nvPr/>
            </p:nvSpPr>
            <p:spPr>
              <a:xfrm>
                <a:off x="2195512" y="2462213"/>
                <a:ext cx="85725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s-ES" sz="1400" dirty="0"/>
                  <a:t>-</a:t>
                </a: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6" name="75 CuadroTexto"/>
                <p:cNvSpPr txBox="1"/>
                <p:nvPr/>
              </p:nvSpPr>
              <p:spPr>
                <a:xfrm>
                  <a:off x="6462713" y="4285615"/>
                  <a:ext cx="176522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1600" b="0" i="1" smtClean="0">
                            <a:latin typeface="Cambria Math"/>
                          </a:rPr>
                          <m:t>𝑎</m:t>
                        </m:r>
                      </m:oMath>
                    </m:oMathPara>
                  </a14:m>
                  <a:endParaRPr lang="es-ES" sz="1600" dirty="0"/>
                </a:p>
              </p:txBody>
            </p:sp>
          </mc:Choice>
          <mc:Fallback xmlns="">
            <p:sp>
              <p:nvSpPr>
                <p:cNvPr id="76" name="75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62713" y="4285615"/>
                  <a:ext cx="176522" cy="246221"/>
                </a:xfrm>
                <a:prstGeom prst="rect">
                  <a:avLst/>
                </a:prstGeom>
                <a:blipFill rotWithShape="1">
                  <a:blip r:embed="rId17"/>
                  <a:stretch>
                    <a:fillRect l="-10345" r="-10345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7" name="76 Elipse"/>
            <p:cNvSpPr/>
            <p:nvPr/>
          </p:nvSpPr>
          <p:spPr>
            <a:xfrm>
              <a:off x="6497638" y="4556125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0" name="79 CuadroTexto"/>
                <p:cNvSpPr txBox="1"/>
                <p:nvPr/>
              </p:nvSpPr>
              <p:spPr>
                <a:xfrm>
                  <a:off x="7720013" y="4272915"/>
                  <a:ext cx="158825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1600" b="0" i="1" smtClean="0">
                            <a:latin typeface="Cambria Math"/>
                          </a:rPr>
                          <m:t>𝑐</m:t>
                        </m:r>
                      </m:oMath>
                    </m:oMathPara>
                  </a14:m>
                  <a:endParaRPr lang="es-ES" sz="1600" dirty="0"/>
                </a:p>
              </p:txBody>
            </p:sp>
          </mc:Choice>
          <mc:Fallback xmlns="">
            <p:sp>
              <p:nvSpPr>
                <p:cNvPr id="80" name="79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20013" y="4272915"/>
                  <a:ext cx="158825" cy="246221"/>
                </a:xfrm>
                <a:prstGeom prst="rect">
                  <a:avLst/>
                </a:prstGeom>
                <a:blipFill rotWithShape="1">
                  <a:blip r:embed="rId18"/>
                  <a:stretch>
                    <a:fillRect l="-15385" r="-7692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1" name="80 Elipse"/>
            <p:cNvSpPr/>
            <p:nvPr/>
          </p:nvSpPr>
          <p:spPr>
            <a:xfrm>
              <a:off x="7754938" y="4543425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84" name="83 Conector recto de flecha"/>
            <p:cNvCxnSpPr/>
            <p:nvPr/>
          </p:nvCxnSpPr>
          <p:spPr>
            <a:xfrm flipH="1" flipV="1">
              <a:off x="5765800" y="5029200"/>
              <a:ext cx="0" cy="723900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84 CuadroTexto"/>
                <p:cNvSpPr txBox="1"/>
                <p:nvPr/>
              </p:nvSpPr>
              <p:spPr>
                <a:xfrm>
                  <a:off x="6881813" y="5911215"/>
                  <a:ext cx="176522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1600" b="0" i="1" smtClean="0">
                            <a:latin typeface="Cambria Math"/>
                          </a:rPr>
                          <m:t>𝑎</m:t>
                        </m:r>
                      </m:oMath>
                    </m:oMathPara>
                  </a14:m>
                  <a:endParaRPr lang="es-ES" sz="1600" dirty="0"/>
                </a:p>
              </p:txBody>
            </p:sp>
          </mc:Choice>
          <mc:Fallback xmlns="">
            <p:sp>
              <p:nvSpPr>
                <p:cNvPr id="85" name="84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81813" y="5911215"/>
                  <a:ext cx="176522" cy="246221"/>
                </a:xfrm>
                <a:prstGeom prst="rect">
                  <a:avLst/>
                </a:prstGeom>
                <a:blipFill rotWithShape="1">
                  <a:blip r:embed="rId19"/>
                  <a:stretch>
                    <a:fillRect l="-10345" r="-10345" b="-25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6" name="85 Elipse"/>
            <p:cNvSpPr/>
            <p:nvPr/>
          </p:nvSpPr>
          <p:spPr>
            <a:xfrm>
              <a:off x="6916738" y="6181725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7" name="86 CuadroTexto"/>
                <p:cNvSpPr txBox="1"/>
                <p:nvPr/>
              </p:nvSpPr>
              <p:spPr>
                <a:xfrm>
                  <a:off x="7491413" y="5898515"/>
                  <a:ext cx="158825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1600" b="0" i="1" smtClean="0">
                            <a:latin typeface="Cambria Math"/>
                          </a:rPr>
                          <m:t>𝑐</m:t>
                        </m:r>
                      </m:oMath>
                    </m:oMathPara>
                  </a14:m>
                  <a:endParaRPr lang="es-ES" sz="1600" dirty="0"/>
                </a:p>
              </p:txBody>
            </p:sp>
          </mc:Choice>
          <mc:Fallback xmlns="">
            <p:sp>
              <p:nvSpPr>
                <p:cNvPr id="87" name="86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91413" y="5898515"/>
                  <a:ext cx="158825" cy="246221"/>
                </a:xfrm>
                <a:prstGeom prst="rect">
                  <a:avLst/>
                </a:prstGeom>
                <a:blipFill rotWithShape="1">
                  <a:blip r:embed="rId20"/>
                  <a:stretch>
                    <a:fillRect l="-11538" r="-11538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8" name="87 Elipse"/>
            <p:cNvSpPr/>
            <p:nvPr/>
          </p:nvSpPr>
          <p:spPr>
            <a:xfrm>
              <a:off x="7526338" y="6169025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6" name="115 CuadroTexto"/>
                <p:cNvSpPr txBox="1"/>
                <p:nvPr/>
              </p:nvSpPr>
              <p:spPr>
                <a:xfrm>
                  <a:off x="5759450" y="5260340"/>
                  <a:ext cx="327461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1600" b="0" i="1" smtClean="0">
                            <a:latin typeface="Cambria Math"/>
                          </a:rPr>
                          <m:t>𝐼</m:t>
                        </m:r>
                      </m:oMath>
                    </m:oMathPara>
                  </a14:m>
                  <a:endParaRPr lang="es-ES" sz="1600" dirty="0"/>
                </a:p>
              </p:txBody>
            </p:sp>
          </mc:Choice>
          <mc:Fallback xmlns="">
            <p:sp>
              <p:nvSpPr>
                <p:cNvPr id="116" name="115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59450" y="5260340"/>
                  <a:ext cx="327461" cy="338554"/>
                </a:xfrm>
                <a:prstGeom prst="rect">
                  <a:avLst/>
                </a:prstGeom>
                <a:blipFill rotWithShape="1">
                  <a:blip r:embed="rId2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235896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5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La corriente eléctrica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35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XVI. ELECTRICIDAD Y CORRIENTE ELÉCTRICA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330200" y="863600"/>
            <a:ext cx="4051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5.6. </a:t>
            </a:r>
            <a:r>
              <a:rPr lang="es-ES" b="1" dirty="0" smtClean="0">
                <a:solidFill>
                  <a:srgbClr val="00B050"/>
                </a:solidFill>
              </a:rPr>
              <a:t>Asociación de resistencias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342900" y="1295400"/>
            <a:ext cx="3136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Asociación en paralelo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65" name="64 CuadroTexto"/>
          <p:cNvSpPr txBox="1"/>
          <p:nvPr/>
        </p:nvSpPr>
        <p:spPr>
          <a:xfrm>
            <a:off x="342900" y="1739900"/>
            <a:ext cx="48895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 pitchFamily="2" charset="2"/>
              <a:buChar char="F"/>
            </a:pPr>
            <a:r>
              <a:rPr lang="es-ES" dirty="0" smtClean="0">
                <a:sym typeface="Wingdings"/>
              </a:rPr>
              <a:t>Dos </a:t>
            </a:r>
            <a:r>
              <a:rPr lang="es-ES" dirty="0">
                <a:sym typeface="Wingdings"/>
              </a:rPr>
              <a:t>o más resistencias se encuentran en </a:t>
            </a:r>
            <a:r>
              <a:rPr lang="es-ES" dirty="0" smtClean="0">
                <a:sym typeface="Wingdings"/>
              </a:rPr>
              <a:t>paralelo cuando sus extremos coinciden.</a:t>
            </a:r>
          </a:p>
          <a:p>
            <a:pPr marL="355600" indent="-355600" algn="just">
              <a:buFont typeface="Wingdings" pitchFamily="2" charset="2"/>
              <a:buChar char="F"/>
            </a:pPr>
            <a:r>
              <a:rPr lang="es-ES" dirty="0" smtClean="0">
                <a:sym typeface="Wingdings"/>
              </a:rPr>
              <a:t>La diferencia de potencial entre sus extremos es a misma.</a:t>
            </a:r>
          </a:p>
          <a:p>
            <a:pPr marL="355600" indent="-355600" algn="just">
              <a:buFont typeface="Wingdings" pitchFamily="2" charset="2"/>
              <a:buChar char="F"/>
            </a:pPr>
            <a:r>
              <a:rPr lang="es-ES" dirty="0" smtClean="0">
                <a:sym typeface="Wingdings"/>
              </a:rPr>
              <a:t>La intensidad de corriente que circula por el circuito es la suma de las intensidades de corriente que circula por cada una de ellas:</a:t>
            </a:r>
          </a:p>
          <a:p>
            <a:pPr algn="just"/>
            <a:endParaRPr lang="es-ES" dirty="0" smtClean="0">
              <a:sym typeface="Wingdings"/>
            </a:endParaRPr>
          </a:p>
          <a:p>
            <a:pPr algn="just"/>
            <a:endParaRPr lang="es-ES" dirty="0" smtClean="0">
              <a:sym typeface="Wingdings"/>
            </a:endParaRPr>
          </a:p>
          <a:p>
            <a:pPr marL="355600" indent="-355600" algn="just">
              <a:buFont typeface="Wingdings" pitchFamily="2" charset="2"/>
              <a:buChar char="F"/>
            </a:pPr>
            <a:r>
              <a:rPr lang="es-ES" dirty="0" smtClean="0">
                <a:sym typeface="Wingdings"/>
              </a:rPr>
              <a:t>Según la ley de Ohm:</a:t>
            </a:r>
            <a:endParaRPr lang="es-ES" dirty="0">
              <a:sym typeface="Wingding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65 CuadroTexto"/>
              <p:cNvSpPr txBox="1"/>
              <p:nvPr/>
            </p:nvSpPr>
            <p:spPr>
              <a:xfrm>
                <a:off x="2406650" y="4003040"/>
                <a:ext cx="127996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𝐼</m:t>
                      </m:r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66" name="65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6650" y="4003040"/>
                <a:ext cx="1279966" cy="369332"/>
              </a:xfrm>
              <a:prstGeom prst="rect">
                <a:avLst/>
              </a:prstGeom>
              <a:blipFill rotWithShape="1">
                <a:blip r:embed="rId3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66 CuadroTexto"/>
              <p:cNvSpPr txBox="1"/>
              <p:nvPr/>
            </p:nvSpPr>
            <p:spPr>
              <a:xfrm>
                <a:off x="1409700" y="4838700"/>
                <a:ext cx="1061252" cy="6562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𝑎𝑏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s-ES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67" name="66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9700" y="4838700"/>
                <a:ext cx="1061252" cy="65620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68 CuadroTexto"/>
              <p:cNvSpPr txBox="1"/>
              <p:nvPr/>
            </p:nvSpPr>
            <p:spPr>
              <a:xfrm>
                <a:off x="571500" y="5654040"/>
                <a:ext cx="2298700" cy="6562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i="1" smtClean="0">
                          <a:latin typeface="Cambria Math"/>
                        </a:rPr>
                        <m:t>𝐼</m:t>
                      </m:r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s-ES" i="1">
                                  <a:latin typeface="Cambria Math"/>
                                </a:rPr>
                                <m:t>𝑎𝑏</m:t>
                              </m:r>
                            </m:sub>
                          </m:sSub>
                        </m:num>
                        <m:den>
                          <m:r>
                            <a:rPr lang="es-ES" b="0" i="1" smtClean="0">
                              <a:latin typeface="Cambria Math"/>
                            </a:rPr>
                            <m:t>𝑅</m:t>
                          </m:r>
                        </m:den>
                      </m:f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s-ES" i="1">
                                  <a:latin typeface="Cambria Math"/>
                                </a:rPr>
                                <m:t>𝑎𝑏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s-ES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s-ES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s-ES" i="1">
                                  <a:latin typeface="Cambria Math"/>
                                </a:rPr>
                                <m:t>𝑎𝑏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s-ES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69" name="68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500" y="5654040"/>
                <a:ext cx="2298700" cy="65620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3 Rectángulo"/>
          <p:cNvSpPr/>
          <p:nvPr/>
        </p:nvSpPr>
        <p:spPr>
          <a:xfrm>
            <a:off x="5473700" y="2019300"/>
            <a:ext cx="3149600" cy="16256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42" name="41 Grupo"/>
          <p:cNvGrpSpPr/>
          <p:nvPr/>
        </p:nvGrpSpPr>
        <p:grpSpPr>
          <a:xfrm>
            <a:off x="6954838" y="3227388"/>
            <a:ext cx="290512" cy="691837"/>
            <a:chOff x="1990725" y="2390775"/>
            <a:chExt cx="290512" cy="691837"/>
          </a:xfrm>
        </p:grpSpPr>
        <p:grpSp>
          <p:nvGrpSpPr>
            <p:cNvPr id="43" name="42 Grupo"/>
            <p:cNvGrpSpPr/>
            <p:nvPr/>
          </p:nvGrpSpPr>
          <p:grpSpPr>
            <a:xfrm>
              <a:off x="2092324" y="2562224"/>
              <a:ext cx="151938" cy="520388"/>
              <a:chOff x="2697162" y="2233612"/>
              <a:chExt cx="151938" cy="520388"/>
            </a:xfrm>
          </p:grpSpPr>
          <p:sp>
            <p:nvSpPr>
              <p:cNvPr id="46" name="45 Rectángulo"/>
              <p:cNvSpPr/>
              <p:nvPr/>
            </p:nvSpPr>
            <p:spPr>
              <a:xfrm>
                <a:off x="2705100" y="2286000"/>
                <a:ext cx="144000" cy="46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cxnSp>
            <p:nvCxnSpPr>
              <p:cNvPr id="47" name="46 Conector recto"/>
              <p:cNvCxnSpPr/>
              <p:nvPr/>
            </p:nvCxnSpPr>
            <p:spPr>
              <a:xfrm>
                <a:off x="2844800" y="2328862"/>
                <a:ext cx="0" cy="28800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47 Conector recto"/>
              <p:cNvCxnSpPr/>
              <p:nvPr/>
            </p:nvCxnSpPr>
            <p:spPr>
              <a:xfrm>
                <a:off x="2697162" y="2233612"/>
                <a:ext cx="0" cy="468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4" name="43 CuadroTexto"/>
            <p:cNvSpPr txBox="1"/>
            <p:nvPr/>
          </p:nvSpPr>
          <p:spPr>
            <a:xfrm>
              <a:off x="1990725" y="2390775"/>
              <a:ext cx="12382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s-ES" sz="1400" dirty="0" smtClean="0"/>
                <a:t>+</a:t>
              </a:r>
              <a:endParaRPr lang="es-ES" sz="1400" dirty="0"/>
            </a:p>
          </p:txBody>
        </p:sp>
        <p:sp>
          <p:nvSpPr>
            <p:cNvPr id="45" name="44 CuadroTexto"/>
            <p:cNvSpPr txBox="1"/>
            <p:nvPr/>
          </p:nvSpPr>
          <p:spPr>
            <a:xfrm>
              <a:off x="2195512" y="2462213"/>
              <a:ext cx="8572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s-ES" sz="1400" dirty="0"/>
                <a:t>-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48 CuadroTexto"/>
              <p:cNvSpPr txBox="1"/>
              <p:nvPr/>
            </p:nvSpPr>
            <p:spPr>
              <a:xfrm>
                <a:off x="6063207" y="1699170"/>
                <a:ext cx="17652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1600" b="0" i="1" smtClean="0"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49" name="48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3207" y="1699170"/>
                <a:ext cx="176522" cy="246221"/>
              </a:xfrm>
              <a:prstGeom prst="rect">
                <a:avLst/>
              </a:prstGeom>
              <a:blipFill rotWithShape="1">
                <a:blip r:embed="rId6"/>
                <a:stretch>
                  <a:fillRect l="-13793" r="-689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49 Elipse"/>
          <p:cNvSpPr/>
          <p:nvPr/>
        </p:nvSpPr>
        <p:spPr>
          <a:xfrm>
            <a:off x="6098132" y="1969680"/>
            <a:ext cx="108000" cy="108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50 CuadroTexto"/>
              <p:cNvSpPr txBox="1"/>
              <p:nvPr/>
            </p:nvSpPr>
            <p:spPr>
              <a:xfrm>
                <a:off x="7815081" y="1699169"/>
                <a:ext cx="17280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1600" b="0" i="1" smtClean="0">
                          <a:latin typeface="Cambria Math"/>
                        </a:rPr>
                        <m:t>𝑏</m:t>
                      </m:r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51" name="50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5081" y="1699169"/>
                <a:ext cx="172804" cy="246221"/>
              </a:xfrm>
              <a:prstGeom prst="rect">
                <a:avLst/>
              </a:prstGeom>
              <a:blipFill rotWithShape="1">
                <a:blip r:embed="rId7"/>
                <a:stretch>
                  <a:fillRect l="-21429" r="-28571" b="-75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51 Elipse"/>
          <p:cNvSpPr/>
          <p:nvPr/>
        </p:nvSpPr>
        <p:spPr>
          <a:xfrm>
            <a:off x="7850006" y="1969679"/>
            <a:ext cx="108000" cy="108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58" name="57 Conector recto de flecha"/>
          <p:cNvCxnSpPr/>
          <p:nvPr/>
        </p:nvCxnSpPr>
        <p:spPr>
          <a:xfrm flipH="1" flipV="1">
            <a:off x="5626100" y="2438400"/>
            <a:ext cx="0" cy="723900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59 CuadroTexto"/>
              <p:cNvSpPr txBox="1"/>
              <p:nvPr/>
            </p:nvSpPr>
            <p:spPr>
              <a:xfrm>
                <a:off x="6742113" y="3320415"/>
                <a:ext cx="17652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1600" b="0" i="1" smtClean="0"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60" name="59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2113" y="3320415"/>
                <a:ext cx="176522" cy="246221"/>
              </a:xfrm>
              <a:prstGeom prst="rect">
                <a:avLst/>
              </a:prstGeom>
              <a:blipFill rotWithShape="1">
                <a:blip r:embed="rId8"/>
                <a:stretch>
                  <a:fillRect l="-13793" r="-689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60 Elipse"/>
          <p:cNvSpPr/>
          <p:nvPr/>
        </p:nvSpPr>
        <p:spPr>
          <a:xfrm>
            <a:off x="6777038" y="3590925"/>
            <a:ext cx="108000" cy="108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61 CuadroTexto"/>
              <p:cNvSpPr txBox="1"/>
              <p:nvPr/>
            </p:nvSpPr>
            <p:spPr>
              <a:xfrm>
                <a:off x="7351713" y="3307715"/>
                <a:ext cx="17280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1600" b="0" i="1" smtClean="0">
                          <a:latin typeface="Cambria Math"/>
                        </a:rPr>
                        <m:t>𝑏</m:t>
                      </m:r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62" name="61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1713" y="3307715"/>
                <a:ext cx="172804" cy="246221"/>
              </a:xfrm>
              <a:prstGeom prst="rect">
                <a:avLst/>
              </a:prstGeom>
              <a:blipFill rotWithShape="1">
                <a:blip r:embed="rId9"/>
                <a:stretch>
                  <a:fillRect l="-25000" r="-25000" b="-75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62 Elipse"/>
          <p:cNvSpPr/>
          <p:nvPr/>
        </p:nvSpPr>
        <p:spPr>
          <a:xfrm>
            <a:off x="7386638" y="3578225"/>
            <a:ext cx="108000" cy="108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114 CuadroTexto"/>
              <p:cNvSpPr txBox="1"/>
              <p:nvPr/>
            </p:nvSpPr>
            <p:spPr>
              <a:xfrm>
                <a:off x="5619750" y="2631440"/>
                <a:ext cx="32746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1600" b="0" i="1" smtClean="0">
                          <a:latin typeface="Cambria Math"/>
                        </a:rPr>
                        <m:t>𝐼</m:t>
                      </m:r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115" name="114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9750" y="2631440"/>
                <a:ext cx="327461" cy="338554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5 Grupo"/>
          <p:cNvGrpSpPr/>
          <p:nvPr/>
        </p:nvGrpSpPr>
        <p:grpSpPr>
          <a:xfrm>
            <a:off x="5486400" y="4015377"/>
            <a:ext cx="3149600" cy="2393048"/>
            <a:chOff x="5486400" y="4015377"/>
            <a:chExt cx="3149600" cy="239304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2" name="81 CuadroTexto"/>
                <p:cNvSpPr txBox="1"/>
                <p:nvPr/>
              </p:nvSpPr>
              <p:spPr>
                <a:xfrm>
                  <a:off x="6900273" y="4015377"/>
                  <a:ext cx="379848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1600" b="0" i="1" smtClean="0">
                            <a:latin typeface="Cambria Math"/>
                          </a:rPr>
                          <m:t>𝑅</m:t>
                        </m:r>
                      </m:oMath>
                    </m:oMathPara>
                  </a14:m>
                  <a:endParaRPr lang="es-ES" sz="1600" dirty="0"/>
                </a:p>
              </p:txBody>
            </p:sp>
          </mc:Choice>
          <mc:Fallback xmlns="">
            <p:sp>
              <p:nvSpPr>
                <p:cNvPr id="82" name="81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00273" y="4015377"/>
                  <a:ext cx="379848" cy="338554"/>
                </a:xfrm>
                <a:prstGeom prst="rect">
                  <a:avLst/>
                </a:prstGeom>
                <a:blipFill rotWithShape="1"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17" name="116 Grupo"/>
            <p:cNvGrpSpPr/>
            <p:nvPr/>
          </p:nvGrpSpPr>
          <p:grpSpPr>
            <a:xfrm>
              <a:off x="5486400" y="4171315"/>
              <a:ext cx="3149600" cy="2237110"/>
              <a:chOff x="5613400" y="4272915"/>
              <a:chExt cx="3149600" cy="2237110"/>
            </a:xfrm>
          </p:grpSpPr>
          <p:sp>
            <p:nvSpPr>
              <p:cNvPr id="72" name="71 Rectángulo"/>
              <p:cNvSpPr/>
              <p:nvPr/>
            </p:nvSpPr>
            <p:spPr>
              <a:xfrm>
                <a:off x="5613400" y="4610100"/>
                <a:ext cx="3149600" cy="162560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grpSp>
            <p:nvGrpSpPr>
              <p:cNvPr id="73" name="72 Grupo"/>
              <p:cNvGrpSpPr/>
              <p:nvPr/>
            </p:nvGrpSpPr>
            <p:grpSpPr>
              <a:xfrm>
                <a:off x="6694488" y="4405313"/>
                <a:ext cx="947738" cy="385761"/>
                <a:chOff x="4967288" y="1509714"/>
                <a:chExt cx="947738" cy="385761"/>
              </a:xfrm>
              <a:noFill/>
            </p:grpSpPr>
            <p:sp>
              <p:nvSpPr>
                <p:cNvPr id="105" name="104 Rectángulo"/>
                <p:cNvSpPr/>
                <p:nvPr/>
              </p:nvSpPr>
              <p:spPr>
                <a:xfrm>
                  <a:off x="4972050" y="1509714"/>
                  <a:ext cx="933450" cy="385761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/>
                </a:p>
              </p:txBody>
            </p:sp>
            <p:grpSp>
              <p:nvGrpSpPr>
                <p:cNvPr id="106" name="105 Grupo"/>
                <p:cNvGrpSpPr/>
                <p:nvPr/>
              </p:nvGrpSpPr>
              <p:grpSpPr>
                <a:xfrm>
                  <a:off x="4967288" y="1543050"/>
                  <a:ext cx="947738" cy="342900"/>
                  <a:chOff x="4862513" y="1738313"/>
                  <a:chExt cx="1262063" cy="342900"/>
                </a:xfrm>
                <a:grpFill/>
              </p:grpSpPr>
              <p:cxnSp>
                <p:nvCxnSpPr>
                  <p:cNvPr id="107" name="106 Conector recto"/>
                  <p:cNvCxnSpPr/>
                  <p:nvPr/>
                </p:nvCxnSpPr>
                <p:spPr>
                  <a:xfrm>
                    <a:off x="4962525" y="1738313"/>
                    <a:ext cx="176213" cy="338137"/>
                  </a:xfrm>
                  <a:prstGeom prst="line">
                    <a:avLst/>
                  </a:prstGeom>
                  <a:grpFill/>
                  <a:ln w="19050" cap="rnd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8" name="107 Conector recto"/>
                  <p:cNvCxnSpPr/>
                  <p:nvPr/>
                </p:nvCxnSpPr>
                <p:spPr>
                  <a:xfrm flipH="1">
                    <a:off x="5138737" y="1738313"/>
                    <a:ext cx="176213" cy="338137"/>
                  </a:xfrm>
                  <a:prstGeom prst="line">
                    <a:avLst/>
                  </a:prstGeom>
                  <a:grpFill/>
                  <a:ln w="19050" cap="rnd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9" name="108 Conector recto"/>
                  <p:cNvCxnSpPr/>
                  <p:nvPr/>
                </p:nvCxnSpPr>
                <p:spPr>
                  <a:xfrm>
                    <a:off x="5314950" y="1738313"/>
                    <a:ext cx="176213" cy="338137"/>
                  </a:xfrm>
                  <a:prstGeom prst="line">
                    <a:avLst/>
                  </a:prstGeom>
                  <a:grpFill/>
                  <a:ln w="19050" cap="rnd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0" name="109 Conector recto"/>
                  <p:cNvCxnSpPr/>
                  <p:nvPr/>
                </p:nvCxnSpPr>
                <p:spPr>
                  <a:xfrm flipH="1">
                    <a:off x="5491162" y="1738313"/>
                    <a:ext cx="176213" cy="338137"/>
                  </a:xfrm>
                  <a:prstGeom prst="line">
                    <a:avLst/>
                  </a:prstGeom>
                  <a:grpFill/>
                  <a:ln w="19050" cap="rnd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1" name="110 Conector recto"/>
                  <p:cNvCxnSpPr/>
                  <p:nvPr/>
                </p:nvCxnSpPr>
                <p:spPr>
                  <a:xfrm>
                    <a:off x="5667375" y="1743076"/>
                    <a:ext cx="176213" cy="338137"/>
                  </a:xfrm>
                  <a:prstGeom prst="line">
                    <a:avLst/>
                  </a:prstGeom>
                  <a:grpFill/>
                  <a:ln w="19050" cap="rnd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2" name="111 Conector recto"/>
                  <p:cNvCxnSpPr/>
                  <p:nvPr/>
                </p:nvCxnSpPr>
                <p:spPr>
                  <a:xfrm flipH="1">
                    <a:off x="5843587" y="1743076"/>
                    <a:ext cx="176213" cy="338137"/>
                  </a:xfrm>
                  <a:prstGeom prst="line">
                    <a:avLst/>
                  </a:prstGeom>
                  <a:grpFill/>
                  <a:ln w="19050" cap="rnd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3" name="112 Conector recto"/>
                  <p:cNvCxnSpPr/>
                  <p:nvPr/>
                </p:nvCxnSpPr>
                <p:spPr>
                  <a:xfrm flipH="1">
                    <a:off x="4862513" y="1743075"/>
                    <a:ext cx="100013" cy="164306"/>
                  </a:xfrm>
                  <a:prstGeom prst="line">
                    <a:avLst/>
                  </a:prstGeom>
                  <a:grpFill/>
                  <a:ln w="19050" cap="rnd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4" name="113 Conector recto"/>
                  <p:cNvCxnSpPr/>
                  <p:nvPr/>
                </p:nvCxnSpPr>
                <p:spPr>
                  <a:xfrm>
                    <a:off x="6024563" y="1743075"/>
                    <a:ext cx="100013" cy="164306"/>
                  </a:xfrm>
                  <a:prstGeom prst="line">
                    <a:avLst/>
                  </a:prstGeom>
                  <a:grpFill/>
                  <a:ln w="19050" cap="rnd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75" name="74 Grupo"/>
              <p:cNvGrpSpPr/>
              <p:nvPr/>
            </p:nvGrpSpPr>
            <p:grpSpPr>
              <a:xfrm>
                <a:off x="7094538" y="5818188"/>
                <a:ext cx="290512" cy="691837"/>
                <a:chOff x="1990725" y="2390775"/>
                <a:chExt cx="290512" cy="691837"/>
              </a:xfrm>
            </p:grpSpPr>
            <p:grpSp>
              <p:nvGrpSpPr>
                <p:cNvPr id="89" name="88 Grupo"/>
                <p:cNvGrpSpPr/>
                <p:nvPr/>
              </p:nvGrpSpPr>
              <p:grpSpPr>
                <a:xfrm>
                  <a:off x="2092324" y="2562224"/>
                  <a:ext cx="151938" cy="520388"/>
                  <a:chOff x="2697162" y="2233612"/>
                  <a:chExt cx="151938" cy="520388"/>
                </a:xfrm>
              </p:grpSpPr>
              <p:sp>
                <p:nvSpPr>
                  <p:cNvPr id="92" name="91 Rectángulo"/>
                  <p:cNvSpPr/>
                  <p:nvPr/>
                </p:nvSpPr>
                <p:spPr>
                  <a:xfrm>
                    <a:off x="2705100" y="2286000"/>
                    <a:ext cx="144000" cy="46800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/>
                  </a:p>
                </p:txBody>
              </p:sp>
              <p:cxnSp>
                <p:nvCxnSpPr>
                  <p:cNvPr id="93" name="92 Conector recto"/>
                  <p:cNvCxnSpPr/>
                  <p:nvPr/>
                </p:nvCxnSpPr>
                <p:spPr>
                  <a:xfrm>
                    <a:off x="2844800" y="2328862"/>
                    <a:ext cx="0" cy="288000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4" name="93 Conector recto"/>
                  <p:cNvCxnSpPr/>
                  <p:nvPr/>
                </p:nvCxnSpPr>
                <p:spPr>
                  <a:xfrm>
                    <a:off x="2697162" y="2233612"/>
                    <a:ext cx="0" cy="46800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90" name="89 CuadroTexto"/>
                <p:cNvSpPr txBox="1"/>
                <p:nvPr/>
              </p:nvSpPr>
              <p:spPr>
                <a:xfrm>
                  <a:off x="1990725" y="2390775"/>
                  <a:ext cx="123825" cy="21544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s-ES" sz="1400" dirty="0" smtClean="0"/>
                    <a:t>+</a:t>
                  </a:r>
                  <a:endParaRPr lang="es-ES" sz="1400" dirty="0"/>
                </a:p>
              </p:txBody>
            </p:sp>
            <p:sp>
              <p:nvSpPr>
                <p:cNvPr id="91" name="90 CuadroTexto"/>
                <p:cNvSpPr txBox="1"/>
                <p:nvPr/>
              </p:nvSpPr>
              <p:spPr>
                <a:xfrm>
                  <a:off x="2195512" y="2462213"/>
                  <a:ext cx="85725" cy="21544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s-ES" sz="1400" dirty="0"/>
                    <a:t>-</a:t>
                  </a:r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6" name="75 CuadroTexto"/>
                  <p:cNvSpPr txBox="1"/>
                  <p:nvPr/>
                </p:nvSpPr>
                <p:spPr>
                  <a:xfrm>
                    <a:off x="6462713" y="4285615"/>
                    <a:ext cx="176522" cy="24622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sz="1600" b="0" i="1" smtClean="0">
                              <a:latin typeface="Cambria Math"/>
                            </a:rPr>
                            <m:t>𝑎</m:t>
                          </m:r>
                        </m:oMath>
                      </m:oMathPara>
                    </a14:m>
                    <a:endParaRPr lang="es-ES" sz="1600" dirty="0"/>
                  </a:p>
                </p:txBody>
              </p:sp>
            </mc:Choice>
            <mc:Fallback xmlns="">
              <p:sp>
                <p:nvSpPr>
                  <p:cNvPr id="76" name="75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462713" y="4285615"/>
                    <a:ext cx="176522" cy="246221"/>
                  </a:xfrm>
                  <a:prstGeom prst="rect">
                    <a:avLst/>
                  </a:prstGeom>
                  <a:blipFill rotWithShape="1">
                    <a:blip r:embed="rId12"/>
                    <a:stretch>
                      <a:fillRect l="-10345" r="-10345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77" name="76 Elipse"/>
              <p:cNvSpPr/>
              <p:nvPr/>
            </p:nvSpPr>
            <p:spPr>
              <a:xfrm>
                <a:off x="6497638" y="4556125"/>
                <a:ext cx="108000" cy="10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0" name="79 CuadroTexto"/>
                  <p:cNvSpPr txBox="1"/>
                  <p:nvPr/>
                </p:nvSpPr>
                <p:spPr>
                  <a:xfrm>
                    <a:off x="7720013" y="4272915"/>
                    <a:ext cx="172804" cy="24622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sz="1600" b="0" i="1" smtClean="0">
                              <a:latin typeface="Cambria Math"/>
                            </a:rPr>
                            <m:t>𝑏</m:t>
                          </m:r>
                        </m:oMath>
                      </m:oMathPara>
                    </a14:m>
                    <a:endParaRPr lang="es-ES" sz="1600" dirty="0"/>
                  </a:p>
                </p:txBody>
              </p:sp>
            </mc:Choice>
            <mc:Fallback xmlns="">
              <p:sp>
                <p:nvSpPr>
                  <p:cNvPr id="80" name="79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720013" y="4272915"/>
                    <a:ext cx="172804" cy="246221"/>
                  </a:xfrm>
                  <a:prstGeom prst="rect">
                    <a:avLst/>
                  </a:prstGeom>
                  <a:blipFill rotWithShape="1">
                    <a:blip r:embed="rId13"/>
                    <a:stretch>
                      <a:fillRect l="-25000" r="-25000" b="-7317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81" name="80 Elipse"/>
              <p:cNvSpPr/>
              <p:nvPr/>
            </p:nvSpPr>
            <p:spPr>
              <a:xfrm>
                <a:off x="7754938" y="4543425"/>
                <a:ext cx="108000" cy="10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cxnSp>
            <p:nvCxnSpPr>
              <p:cNvPr id="84" name="83 Conector recto de flecha"/>
              <p:cNvCxnSpPr/>
              <p:nvPr/>
            </p:nvCxnSpPr>
            <p:spPr>
              <a:xfrm flipH="1" flipV="1">
                <a:off x="5765800" y="5029200"/>
                <a:ext cx="0" cy="72390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5" name="84 CuadroTexto"/>
                  <p:cNvSpPr txBox="1"/>
                  <p:nvPr/>
                </p:nvSpPr>
                <p:spPr>
                  <a:xfrm>
                    <a:off x="6881813" y="5911215"/>
                    <a:ext cx="176522" cy="24622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sz="1600" b="0" i="1" smtClean="0">
                              <a:latin typeface="Cambria Math"/>
                            </a:rPr>
                            <m:t>𝑎</m:t>
                          </m:r>
                        </m:oMath>
                      </m:oMathPara>
                    </a14:m>
                    <a:endParaRPr lang="es-ES" sz="1600" dirty="0"/>
                  </a:p>
                </p:txBody>
              </p:sp>
            </mc:Choice>
            <mc:Fallback xmlns="">
              <p:sp>
                <p:nvSpPr>
                  <p:cNvPr id="85" name="84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881813" y="5911215"/>
                    <a:ext cx="176522" cy="246221"/>
                  </a:xfrm>
                  <a:prstGeom prst="rect">
                    <a:avLst/>
                  </a:prstGeom>
                  <a:blipFill rotWithShape="1">
                    <a:blip r:embed="rId14"/>
                    <a:stretch>
                      <a:fillRect l="-10345" r="-10345" b="-2500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86" name="85 Elipse"/>
              <p:cNvSpPr/>
              <p:nvPr/>
            </p:nvSpPr>
            <p:spPr>
              <a:xfrm>
                <a:off x="6916738" y="6181725"/>
                <a:ext cx="108000" cy="10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7" name="86 CuadroTexto"/>
                  <p:cNvSpPr txBox="1"/>
                  <p:nvPr/>
                </p:nvSpPr>
                <p:spPr>
                  <a:xfrm>
                    <a:off x="7491413" y="5898515"/>
                    <a:ext cx="172804" cy="24622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sz="1600" b="0" i="1" smtClean="0">
                              <a:latin typeface="Cambria Math"/>
                            </a:rPr>
                            <m:t>𝑏</m:t>
                          </m:r>
                        </m:oMath>
                      </m:oMathPara>
                    </a14:m>
                    <a:endParaRPr lang="es-ES" sz="1600" dirty="0"/>
                  </a:p>
                </p:txBody>
              </p:sp>
            </mc:Choice>
            <mc:Fallback xmlns="">
              <p:sp>
                <p:nvSpPr>
                  <p:cNvPr id="87" name="86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491413" y="5898515"/>
                    <a:ext cx="172804" cy="246221"/>
                  </a:xfrm>
                  <a:prstGeom prst="rect">
                    <a:avLst/>
                  </a:prstGeom>
                  <a:blipFill rotWithShape="1">
                    <a:blip r:embed="rId15"/>
                    <a:stretch>
                      <a:fillRect l="-21429" r="-28571" b="-7500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88" name="87 Elipse"/>
              <p:cNvSpPr/>
              <p:nvPr/>
            </p:nvSpPr>
            <p:spPr>
              <a:xfrm>
                <a:off x="7526338" y="6169025"/>
                <a:ext cx="108000" cy="10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6" name="115 CuadroTexto"/>
                  <p:cNvSpPr txBox="1"/>
                  <p:nvPr/>
                </p:nvSpPr>
                <p:spPr>
                  <a:xfrm>
                    <a:off x="5759450" y="5260340"/>
                    <a:ext cx="327461" cy="33855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sz="1600" b="0" i="1" smtClean="0">
                              <a:latin typeface="Cambria Math"/>
                            </a:rPr>
                            <m:t>𝐼</m:t>
                          </m:r>
                        </m:oMath>
                      </m:oMathPara>
                    </a14:m>
                    <a:endParaRPr lang="es-ES" sz="1600" dirty="0"/>
                  </a:p>
                </p:txBody>
              </p:sp>
            </mc:Choice>
            <mc:Fallback xmlns="">
              <p:sp>
                <p:nvSpPr>
                  <p:cNvPr id="116" name="115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759450" y="5260340"/>
                    <a:ext cx="327461" cy="338554"/>
                  </a:xfrm>
                  <a:prstGeom prst="rect">
                    <a:avLst/>
                  </a:prstGeom>
                  <a:blipFill rotWithShape="1">
                    <a:blip r:embed="rId1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95" name="94 Rectángulo"/>
          <p:cNvSpPr/>
          <p:nvPr/>
        </p:nvSpPr>
        <p:spPr>
          <a:xfrm>
            <a:off x="6344557" y="1387929"/>
            <a:ext cx="1375591" cy="127689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30" name="29 Grupo"/>
          <p:cNvGrpSpPr/>
          <p:nvPr/>
        </p:nvGrpSpPr>
        <p:grpSpPr>
          <a:xfrm>
            <a:off x="6555877" y="1178787"/>
            <a:ext cx="947738" cy="385761"/>
            <a:chOff x="4967288" y="1509714"/>
            <a:chExt cx="947738" cy="385761"/>
          </a:xfrm>
          <a:noFill/>
        </p:grpSpPr>
        <p:sp>
          <p:nvSpPr>
            <p:cNvPr id="29" name="28 Rectángulo"/>
            <p:cNvSpPr/>
            <p:nvPr/>
          </p:nvSpPr>
          <p:spPr>
            <a:xfrm>
              <a:off x="4972050" y="1509714"/>
              <a:ext cx="933450" cy="3857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grpSp>
          <p:nvGrpSpPr>
            <p:cNvPr id="28" name="27 Grupo"/>
            <p:cNvGrpSpPr/>
            <p:nvPr/>
          </p:nvGrpSpPr>
          <p:grpSpPr>
            <a:xfrm>
              <a:off x="4967288" y="1543050"/>
              <a:ext cx="947738" cy="342900"/>
              <a:chOff x="4862513" y="1738313"/>
              <a:chExt cx="1262063" cy="342900"/>
            </a:xfrm>
            <a:grpFill/>
          </p:grpSpPr>
          <p:cxnSp>
            <p:nvCxnSpPr>
              <p:cNvPr id="10" name="9 Conector recto"/>
              <p:cNvCxnSpPr/>
              <p:nvPr/>
            </p:nvCxnSpPr>
            <p:spPr>
              <a:xfrm>
                <a:off x="4962525" y="1738313"/>
                <a:ext cx="176213" cy="338137"/>
              </a:xfrm>
              <a:prstGeom prst="line">
                <a:avLst/>
              </a:prstGeom>
              <a:grpFill/>
              <a:ln w="1905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20 Conector recto"/>
              <p:cNvCxnSpPr/>
              <p:nvPr/>
            </p:nvCxnSpPr>
            <p:spPr>
              <a:xfrm flipH="1">
                <a:off x="5138737" y="1738313"/>
                <a:ext cx="176213" cy="338137"/>
              </a:xfrm>
              <a:prstGeom prst="line">
                <a:avLst/>
              </a:prstGeom>
              <a:grpFill/>
              <a:ln w="1905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21 Conector recto"/>
              <p:cNvCxnSpPr/>
              <p:nvPr/>
            </p:nvCxnSpPr>
            <p:spPr>
              <a:xfrm>
                <a:off x="5314950" y="1738313"/>
                <a:ext cx="176213" cy="338137"/>
              </a:xfrm>
              <a:prstGeom prst="line">
                <a:avLst/>
              </a:prstGeom>
              <a:grpFill/>
              <a:ln w="1905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22 Conector recto"/>
              <p:cNvCxnSpPr/>
              <p:nvPr/>
            </p:nvCxnSpPr>
            <p:spPr>
              <a:xfrm flipH="1">
                <a:off x="5491162" y="1738313"/>
                <a:ext cx="176213" cy="338137"/>
              </a:xfrm>
              <a:prstGeom prst="line">
                <a:avLst/>
              </a:prstGeom>
              <a:grpFill/>
              <a:ln w="1905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23 Conector recto"/>
              <p:cNvCxnSpPr/>
              <p:nvPr/>
            </p:nvCxnSpPr>
            <p:spPr>
              <a:xfrm>
                <a:off x="5667375" y="1743076"/>
                <a:ext cx="176213" cy="338137"/>
              </a:xfrm>
              <a:prstGeom prst="line">
                <a:avLst/>
              </a:prstGeom>
              <a:grpFill/>
              <a:ln w="1905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24 Conector recto"/>
              <p:cNvCxnSpPr/>
              <p:nvPr/>
            </p:nvCxnSpPr>
            <p:spPr>
              <a:xfrm flipH="1">
                <a:off x="5843587" y="1743076"/>
                <a:ext cx="176213" cy="338137"/>
              </a:xfrm>
              <a:prstGeom prst="line">
                <a:avLst/>
              </a:prstGeom>
              <a:grpFill/>
              <a:ln w="1905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25 Conector recto"/>
              <p:cNvCxnSpPr/>
              <p:nvPr/>
            </p:nvCxnSpPr>
            <p:spPr>
              <a:xfrm flipH="1">
                <a:off x="4862513" y="1743075"/>
                <a:ext cx="100013" cy="164306"/>
              </a:xfrm>
              <a:prstGeom prst="line">
                <a:avLst/>
              </a:prstGeom>
              <a:grpFill/>
              <a:ln w="1905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26 Conector recto"/>
              <p:cNvCxnSpPr/>
              <p:nvPr/>
            </p:nvCxnSpPr>
            <p:spPr>
              <a:xfrm>
                <a:off x="6024563" y="1743075"/>
                <a:ext cx="100013" cy="164306"/>
              </a:xfrm>
              <a:prstGeom prst="line">
                <a:avLst/>
              </a:prstGeom>
              <a:grpFill/>
              <a:ln w="1905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54 CuadroTexto"/>
              <p:cNvSpPr txBox="1"/>
              <p:nvPr/>
            </p:nvSpPr>
            <p:spPr>
              <a:xfrm>
                <a:off x="6814639" y="789214"/>
                <a:ext cx="46063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1600" b="0" i="1" smtClean="0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s-ES" sz="16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55" name="54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4639" y="789214"/>
                <a:ext cx="460639" cy="338554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1" name="30 Grupo"/>
          <p:cNvGrpSpPr/>
          <p:nvPr/>
        </p:nvGrpSpPr>
        <p:grpSpPr>
          <a:xfrm>
            <a:off x="6574927" y="2445884"/>
            <a:ext cx="947738" cy="385761"/>
            <a:chOff x="4967288" y="1509714"/>
            <a:chExt cx="947738" cy="385761"/>
          </a:xfrm>
          <a:noFill/>
        </p:grpSpPr>
        <p:sp>
          <p:nvSpPr>
            <p:cNvPr id="32" name="31 Rectángulo"/>
            <p:cNvSpPr/>
            <p:nvPr/>
          </p:nvSpPr>
          <p:spPr>
            <a:xfrm>
              <a:off x="4972050" y="1509714"/>
              <a:ext cx="933450" cy="3857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grpSp>
          <p:nvGrpSpPr>
            <p:cNvPr id="33" name="32 Grupo"/>
            <p:cNvGrpSpPr/>
            <p:nvPr/>
          </p:nvGrpSpPr>
          <p:grpSpPr>
            <a:xfrm>
              <a:off x="4967288" y="1543050"/>
              <a:ext cx="947738" cy="342900"/>
              <a:chOff x="4862513" y="1738313"/>
              <a:chExt cx="1262063" cy="342900"/>
            </a:xfrm>
            <a:grpFill/>
          </p:grpSpPr>
          <p:cxnSp>
            <p:nvCxnSpPr>
              <p:cNvPr id="34" name="33 Conector recto"/>
              <p:cNvCxnSpPr/>
              <p:nvPr/>
            </p:nvCxnSpPr>
            <p:spPr>
              <a:xfrm>
                <a:off x="4962525" y="1738313"/>
                <a:ext cx="176213" cy="338137"/>
              </a:xfrm>
              <a:prstGeom prst="line">
                <a:avLst/>
              </a:prstGeom>
              <a:grpFill/>
              <a:ln w="1905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34 Conector recto"/>
              <p:cNvCxnSpPr/>
              <p:nvPr/>
            </p:nvCxnSpPr>
            <p:spPr>
              <a:xfrm flipH="1">
                <a:off x="5138737" y="1738313"/>
                <a:ext cx="176213" cy="338137"/>
              </a:xfrm>
              <a:prstGeom prst="line">
                <a:avLst/>
              </a:prstGeom>
              <a:grpFill/>
              <a:ln w="1905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35 Conector recto"/>
              <p:cNvCxnSpPr/>
              <p:nvPr/>
            </p:nvCxnSpPr>
            <p:spPr>
              <a:xfrm>
                <a:off x="5314950" y="1738313"/>
                <a:ext cx="176213" cy="338137"/>
              </a:xfrm>
              <a:prstGeom prst="line">
                <a:avLst/>
              </a:prstGeom>
              <a:grpFill/>
              <a:ln w="1905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36 Conector recto"/>
              <p:cNvCxnSpPr/>
              <p:nvPr/>
            </p:nvCxnSpPr>
            <p:spPr>
              <a:xfrm flipH="1">
                <a:off x="5491162" y="1738313"/>
                <a:ext cx="176213" cy="338137"/>
              </a:xfrm>
              <a:prstGeom prst="line">
                <a:avLst/>
              </a:prstGeom>
              <a:grpFill/>
              <a:ln w="1905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37 Conector recto"/>
              <p:cNvCxnSpPr/>
              <p:nvPr/>
            </p:nvCxnSpPr>
            <p:spPr>
              <a:xfrm>
                <a:off x="5667375" y="1743076"/>
                <a:ext cx="176213" cy="338137"/>
              </a:xfrm>
              <a:prstGeom prst="line">
                <a:avLst/>
              </a:prstGeom>
              <a:grpFill/>
              <a:ln w="1905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38 Conector recto"/>
              <p:cNvCxnSpPr/>
              <p:nvPr/>
            </p:nvCxnSpPr>
            <p:spPr>
              <a:xfrm flipH="1">
                <a:off x="5843587" y="1743076"/>
                <a:ext cx="176213" cy="338137"/>
              </a:xfrm>
              <a:prstGeom prst="line">
                <a:avLst/>
              </a:prstGeom>
              <a:grpFill/>
              <a:ln w="1905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39 Conector recto"/>
              <p:cNvCxnSpPr/>
              <p:nvPr/>
            </p:nvCxnSpPr>
            <p:spPr>
              <a:xfrm flipH="1">
                <a:off x="4862513" y="1743075"/>
                <a:ext cx="100013" cy="164306"/>
              </a:xfrm>
              <a:prstGeom prst="line">
                <a:avLst/>
              </a:prstGeom>
              <a:grpFill/>
              <a:ln w="1905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40 Conector recto"/>
              <p:cNvCxnSpPr/>
              <p:nvPr/>
            </p:nvCxnSpPr>
            <p:spPr>
              <a:xfrm>
                <a:off x="6024563" y="1743075"/>
                <a:ext cx="100013" cy="164306"/>
              </a:xfrm>
              <a:prstGeom prst="line">
                <a:avLst/>
              </a:prstGeom>
              <a:grpFill/>
              <a:ln w="1905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55 CuadroTexto"/>
              <p:cNvSpPr txBox="1"/>
              <p:nvPr/>
            </p:nvSpPr>
            <p:spPr>
              <a:xfrm>
                <a:off x="6878139" y="2056311"/>
                <a:ext cx="4653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1600" b="0" i="1" smtClean="0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s-ES" sz="16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56" name="55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8139" y="2056311"/>
                <a:ext cx="465384" cy="338554"/>
              </a:xfrm>
              <a:prstGeom prst="rect">
                <a:avLst/>
              </a:prstGeom>
              <a:blipFill rotWithShape="1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6" name="95 Conector recto de flecha"/>
          <p:cNvCxnSpPr/>
          <p:nvPr/>
        </p:nvCxnSpPr>
        <p:spPr>
          <a:xfrm rot="5400000" flipH="1" flipV="1">
            <a:off x="7014550" y="1464650"/>
            <a:ext cx="0" cy="360000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96 Conector recto de flecha"/>
          <p:cNvCxnSpPr/>
          <p:nvPr/>
        </p:nvCxnSpPr>
        <p:spPr>
          <a:xfrm rot="5400000" flipH="1" flipV="1">
            <a:off x="7065350" y="2734650"/>
            <a:ext cx="0" cy="360000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8" name="97 CuadroTexto"/>
              <p:cNvSpPr txBox="1"/>
              <p:nvPr/>
            </p:nvSpPr>
            <p:spPr>
              <a:xfrm>
                <a:off x="6522539" y="1475014"/>
                <a:ext cx="39927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1600" b="0" i="1" smtClean="0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es-ES" sz="16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98" name="97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2539" y="1475014"/>
                <a:ext cx="399275" cy="338554"/>
              </a:xfrm>
              <a:prstGeom prst="rect">
                <a:avLst/>
              </a:prstGeom>
              <a:blipFill rotWithShape="1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9" name="98 CuadroTexto"/>
              <p:cNvSpPr txBox="1"/>
              <p:nvPr/>
            </p:nvSpPr>
            <p:spPr>
              <a:xfrm>
                <a:off x="6535239" y="2719614"/>
                <a:ext cx="40402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1600" b="0" i="1" smtClean="0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es-ES" sz="16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99" name="98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5239" y="2719614"/>
                <a:ext cx="404020" cy="338554"/>
              </a:xfrm>
              <a:prstGeom prst="rect">
                <a:avLst/>
              </a:prstGeom>
              <a:blipFill rotWithShape="1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0" name="99 CuadroTexto"/>
              <p:cNvSpPr txBox="1"/>
              <p:nvPr/>
            </p:nvSpPr>
            <p:spPr>
              <a:xfrm>
                <a:off x="2832100" y="4838700"/>
                <a:ext cx="1066574" cy="6562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𝑎𝑏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00" name="99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2100" y="4838700"/>
                <a:ext cx="1066574" cy="656205"/>
              </a:xfrm>
              <a:prstGeom prst="rect">
                <a:avLst/>
              </a:prstGeom>
              <a:blipFill rotWithShape="1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4 Rectángulo"/>
              <p:cNvSpPr/>
              <p:nvPr/>
            </p:nvSpPr>
            <p:spPr>
              <a:xfrm>
                <a:off x="3377990" y="5653598"/>
                <a:ext cx="1476430" cy="681918"/>
              </a:xfrm>
              <a:prstGeom prst="rect">
                <a:avLst/>
              </a:prstGeom>
              <a:solidFill>
                <a:srgbClr val="FFFF99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s-ES" i="1">
                              <a:latin typeface="Cambria Math"/>
                            </a:rPr>
                            <m:t>𝑅</m:t>
                          </m:r>
                        </m:den>
                      </m:f>
                      <m:r>
                        <a:rPr lang="es-E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s-ES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s-ES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s-ES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5" name="4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7990" y="5653598"/>
                <a:ext cx="1476430" cy="681918"/>
              </a:xfrm>
              <a:prstGeom prst="rect">
                <a:avLst/>
              </a:prstGeom>
              <a:blipFill rotWithShape="1">
                <a:blip r:embed="rId22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19335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5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La corriente eléctrica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36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XVI. ELECTRICIDAD Y CORRIENTE ELÉCTRICA</a:t>
            </a:r>
          </a:p>
        </p:txBody>
      </p:sp>
      <p:sp>
        <p:nvSpPr>
          <p:cNvPr id="101" name="100 CuadroTexto"/>
          <p:cNvSpPr txBox="1"/>
          <p:nvPr/>
        </p:nvSpPr>
        <p:spPr>
          <a:xfrm>
            <a:off x="482600" y="977900"/>
            <a:ext cx="173990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EJERCICIO 17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431800" y="1498600"/>
            <a:ext cx="83058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Se dispone de tres bombillas de linterna iguales cuyas indicaciones son 4 V y 0,25 A. Se cuanta también con una pila de petaca de 4 V como generador.</a:t>
            </a:r>
          </a:p>
          <a:p>
            <a:pPr marL="342900" indent="-342900">
              <a:buAutoNum type="alphaLcParenR"/>
            </a:pPr>
            <a:r>
              <a:rPr lang="es-ES" dirty="0" smtClean="0"/>
              <a:t>¿Cuál es la resistencia de cada bombilla?</a:t>
            </a:r>
          </a:p>
          <a:p>
            <a:pPr marL="342900" indent="-342900">
              <a:buAutoNum type="alphaLcParenR"/>
            </a:pPr>
            <a:r>
              <a:rPr lang="es-ES" dirty="0" smtClean="0"/>
              <a:t>¿Qué ocurrirá si se montan las bombillas en serie?</a:t>
            </a:r>
          </a:p>
          <a:p>
            <a:pPr marL="342900" indent="-342900">
              <a:buAutoNum type="alphaLcParenR"/>
            </a:pPr>
            <a:r>
              <a:rPr lang="es-ES" dirty="0" smtClean="0"/>
              <a:t>¿Qué pasará si se montan en paralelo?</a:t>
            </a:r>
          </a:p>
          <a:p>
            <a:pPr marL="342900" indent="-342900" algn="just">
              <a:buAutoNum type="alphaLcParenR"/>
            </a:pPr>
            <a:r>
              <a:rPr lang="es-ES" dirty="0" smtClean="0"/>
              <a:t>¿Cuál tendrá que ser el voltaje de la pila para que las bombillas, montadas en serie, lucieran con la intensidad adecuada?</a:t>
            </a:r>
            <a:endParaRPr lang="es-ES" dirty="0"/>
          </a:p>
        </p:txBody>
      </p:sp>
      <p:sp>
        <p:nvSpPr>
          <p:cNvPr id="7" name="6 CuadroTexto"/>
          <p:cNvSpPr txBox="1"/>
          <p:nvPr/>
        </p:nvSpPr>
        <p:spPr>
          <a:xfrm>
            <a:off x="495300" y="3670300"/>
            <a:ext cx="173990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EJERCICIO 18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444500" y="4191000"/>
            <a:ext cx="83058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Se conectan en paralelo tres resistencias de 2 </a:t>
            </a:r>
            <a:r>
              <a:rPr lang="es-ES" dirty="0">
                <a:sym typeface="Symbol"/>
              </a:rPr>
              <a:t>, 5 </a:t>
            </a:r>
            <a:r>
              <a:rPr lang="es-ES" dirty="0" smtClean="0">
                <a:sym typeface="Symbol"/>
              </a:rPr>
              <a:t> y 7 , respectivamente, y se aplica entre los extremos de la asociación una diferencia de potencial de 24 V. Con estos datos halla:</a:t>
            </a:r>
          </a:p>
          <a:p>
            <a:pPr marL="342900" indent="-342900">
              <a:buAutoNum type="alphaLcParenR"/>
            </a:pPr>
            <a:r>
              <a:rPr lang="es-ES" dirty="0" smtClean="0">
                <a:sym typeface="Symbol"/>
              </a:rPr>
              <a:t>La resistencia equivalente.</a:t>
            </a:r>
          </a:p>
          <a:p>
            <a:pPr marL="342900" indent="-342900">
              <a:buAutoNum type="alphaLcParenR"/>
            </a:pPr>
            <a:r>
              <a:rPr lang="es-ES" dirty="0" smtClean="0">
                <a:sym typeface="Symbol"/>
              </a:rPr>
              <a:t>La intensidad total de la corriente.</a:t>
            </a:r>
          </a:p>
          <a:p>
            <a:pPr marL="342900" indent="-342900">
              <a:buAutoNum type="alphaLcParenR"/>
            </a:pPr>
            <a:r>
              <a:rPr lang="es-ES" dirty="0" smtClean="0">
                <a:sym typeface="Symbol"/>
              </a:rPr>
              <a:t>La intensidad que pasa por cada resistencia.</a:t>
            </a:r>
          </a:p>
          <a:p>
            <a:pPr marL="342900" indent="-342900">
              <a:buAutoNum type="alphaLcParenR"/>
            </a:pPr>
            <a:r>
              <a:rPr lang="es-ES" dirty="0" smtClean="0">
                <a:sym typeface="Symbol"/>
              </a:rPr>
              <a:t>Repite lo anterior suponiendo que las resistencia se asocian en serie.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16890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6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Trabajo y energía en la corriente eléctrica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37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XVI. ELECTRICIDAD Y CORRIENTE ELÉCTRICA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355600" y="901700"/>
            <a:ext cx="83439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 pitchFamily="2" charset="2"/>
              <a:buChar char="F"/>
            </a:pPr>
            <a:r>
              <a:rPr lang="es-ES" dirty="0" smtClean="0">
                <a:sym typeface="Wingdings"/>
              </a:rPr>
              <a:t>En un circuito eléctrico, la energía potencial se transforma en cinética de los potadores de carga.</a:t>
            </a:r>
          </a:p>
          <a:p>
            <a:pPr marL="355600" indent="-355600" algn="just">
              <a:buFont typeface="Wingdings" pitchFamily="2" charset="2"/>
              <a:buChar char="F"/>
            </a:pPr>
            <a:r>
              <a:rPr lang="es-ES" dirty="0" smtClean="0">
                <a:sym typeface="Wingdings"/>
              </a:rPr>
              <a:t>La energía cinética puede transformarse en: mecánica, química, etc.</a:t>
            </a:r>
          </a:p>
          <a:p>
            <a:pPr marL="355600" indent="-355600" algn="just">
              <a:buFont typeface="Wingdings" pitchFamily="2" charset="2"/>
              <a:buChar char="F"/>
            </a:pPr>
            <a:r>
              <a:rPr lang="es-ES" dirty="0" smtClean="0">
                <a:sym typeface="Wingdings"/>
              </a:rPr>
              <a:t>Sin embargo la mayor parte se pierde en las colisiones con los átomos de la red.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381000" y="2451100"/>
            <a:ext cx="46609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6.1. </a:t>
            </a:r>
            <a:r>
              <a:rPr lang="es-ES" b="1" dirty="0" smtClean="0">
                <a:solidFill>
                  <a:srgbClr val="00B050"/>
                </a:solidFill>
              </a:rPr>
              <a:t>Energía disipada: efecto Joule</a:t>
            </a:r>
            <a:endParaRPr lang="es-ES" b="1" dirty="0">
              <a:solidFill>
                <a:srgbClr val="00B050"/>
              </a:solidFill>
            </a:endParaRPr>
          </a:p>
        </p:txBody>
      </p:sp>
      <p:grpSp>
        <p:nvGrpSpPr>
          <p:cNvPr id="10" name="9 Grupo"/>
          <p:cNvGrpSpPr/>
          <p:nvPr/>
        </p:nvGrpSpPr>
        <p:grpSpPr>
          <a:xfrm>
            <a:off x="5562600" y="2618377"/>
            <a:ext cx="3149600" cy="2393048"/>
            <a:chOff x="5486400" y="4015377"/>
            <a:chExt cx="3149600" cy="239304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10 CuadroTexto"/>
                <p:cNvSpPr txBox="1"/>
                <p:nvPr/>
              </p:nvSpPr>
              <p:spPr>
                <a:xfrm>
                  <a:off x="6900273" y="4015377"/>
                  <a:ext cx="379848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1600" b="0" i="1" smtClean="0">
                            <a:latin typeface="Cambria Math"/>
                          </a:rPr>
                          <m:t>𝑅</m:t>
                        </m:r>
                      </m:oMath>
                    </m:oMathPara>
                  </a14:m>
                  <a:endParaRPr lang="es-ES" sz="1600" dirty="0"/>
                </a:p>
              </p:txBody>
            </p:sp>
          </mc:Choice>
          <mc:Fallback xmlns="">
            <p:sp>
              <p:nvSpPr>
                <p:cNvPr id="11" name="10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00273" y="4015377"/>
                  <a:ext cx="379848" cy="338554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2" name="11 Grupo"/>
            <p:cNvGrpSpPr/>
            <p:nvPr/>
          </p:nvGrpSpPr>
          <p:grpSpPr>
            <a:xfrm>
              <a:off x="5486400" y="4171315"/>
              <a:ext cx="3149600" cy="2237110"/>
              <a:chOff x="5613400" y="4272915"/>
              <a:chExt cx="3149600" cy="2237110"/>
            </a:xfrm>
          </p:grpSpPr>
          <p:sp>
            <p:nvSpPr>
              <p:cNvPr id="13" name="12 Rectángulo"/>
              <p:cNvSpPr/>
              <p:nvPr/>
            </p:nvSpPr>
            <p:spPr>
              <a:xfrm>
                <a:off x="5613400" y="4610100"/>
                <a:ext cx="3149600" cy="162560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grpSp>
            <p:nvGrpSpPr>
              <p:cNvPr id="14" name="13 Grupo"/>
              <p:cNvGrpSpPr/>
              <p:nvPr/>
            </p:nvGrpSpPr>
            <p:grpSpPr>
              <a:xfrm>
                <a:off x="6694488" y="4405313"/>
                <a:ext cx="947738" cy="385761"/>
                <a:chOff x="4967288" y="1509714"/>
                <a:chExt cx="947738" cy="385761"/>
              </a:xfrm>
              <a:noFill/>
            </p:grpSpPr>
            <p:sp>
              <p:nvSpPr>
                <p:cNvPr id="34" name="33 Rectángulo"/>
                <p:cNvSpPr/>
                <p:nvPr/>
              </p:nvSpPr>
              <p:spPr>
                <a:xfrm>
                  <a:off x="4972050" y="1509714"/>
                  <a:ext cx="933450" cy="385761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/>
                </a:p>
              </p:txBody>
            </p:sp>
            <p:grpSp>
              <p:nvGrpSpPr>
                <p:cNvPr id="35" name="34 Grupo"/>
                <p:cNvGrpSpPr/>
                <p:nvPr/>
              </p:nvGrpSpPr>
              <p:grpSpPr>
                <a:xfrm>
                  <a:off x="4967288" y="1543050"/>
                  <a:ext cx="947738" cy="342900"/>
                  <a:chOff x="4862513" y="1738313"/>
                  <a:chExt cx="1262063" cy="342900"/>
                </a:xfrm>
                <a:grpFill/>
              </p:grpSpPr>
              <p:cxnSp>
                <p:nvCxnSpPr>
                  <p:cNvPr id="36" name="35 Conector recto"/>
                  <p:cNvCxnSpPr/>
                  <p:nvPr/>
                </p:nvCxnSpPr>
                <p:spPr>
                  <a:xfrm>
                    <a:off x="4962525" y="1738313"/>
                    <a:ext cx="176213" cy="338137"/>
                  </a:xfrm>
                  <a:prstGeom prst="line">
                    <a:avLst/>
                  </a:prstGeom>
                  <a:grpFill/>
                  <a:ln w="19050" cap="rnd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" name="36 Conector recto"/>
                  <p:cNvCxnSpPr/>
                  <p:nvPr/>
                </p:nvCxnSpPr>
                <p:spPr>
                  <a:xfrm flipH="1">
                    <a:off x="5138737" y="1738313"/>
                    <a:ext cx="176213" cy="338137"/>
                  </a:xfrm>
                  <a:prstGeom prst="line">
                    <a:avLst/>
                  </a:prstGeom>
                  <a:grpFill/>
                  <a:ln w="19050" cap="rnd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8" name="37 Conector recto"/>
                  <p:cNvCxnSpPr/>
                  <p:nvPr/>
                </p:nvCxnSpPr>
                <p:spPr>
                  <a:xfrm>
                    <a:off x="5314950" y="1738313"/>
                    <a:ext cx="176213" cy="338137"/>
                  </a:xfrm>
                  <a:prstGeom prst="line">
                    <a:avLst/>
                  </a:prstGeom>
                  <a:grpFill/>
                  <a:ln w="19050" cap="rnd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9" name="38 Conector recto"/>
                  <p:cNvCxnSpPr/>
                  <p:nvPr/>
                </p:nvCxnSpPr>
                <p:spPr>
                  <a:xfrm flipH="1">
                    <a:off x="5491162" y="1738313"/>
                    <a:ext cx="176213" cy="338137"/>
                  </a:xfrm>
                  <a:prstGeom prst="line">
                    <a:avLst/>
                  </a:prstGeom>
                  <a:grpFill/>
                  <a:ln w="19050" cap="rnd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" name="39 Conector recto"/>
                  <p:cNvCxnSpPr/>
                  <p:nvPr/>
                </p:nvCxnSpPr>
                <p:spPr>
                  <a:xfrm>
                    <a:off x="5667375" y="1743076"/>
                    <a:ext cx="176213" cy="338137"/>
                  </a:xfrm>
                  <a:prstGeom prst="line">
                    <a:avLst/>
                  </a:prstGeom>
                  <a:grpFill/>
                  <a:ln w="19050" cap="rnd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" name="40 Conector recto"/>
                  <p:cNvCxnSpPr/>
                  <p:nvPr/>
                </p:nvCxnSpPr>
                <p:spPr>
                  <a:xfrm flipH="1">
                    <a:off x="5843587" y="1743076"/>
                    <a:ext cx="176213" cy="338137"/>
                  </a:xfrm>
                  <a:prstGeom prst="line">
                    <a:avLst/>
                  </a:prstGeom>
                  <a:grpFill/>
                  <a:ln w="19050" cap="rnd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" name="41 Conector recto"/>
                  <p:cNvCxnSpPr/>
                  <p:nvPr/>
                </p:nvCxnSpPr>
                <p:spPr>
                  <a:xfrm flipH="1">
                    <a:off x="4862513" y="1743075"/>
                    <a:ext cx="100013" cy="164306"/>
                  </a:xfrm>
                  <a:prstGeom prst="line">
                    <a:avLst/>
                  </a:prstGeom>
                  <a:grpFill/>
                  <a:ln w="19050" cap="rnd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3" name="42 Conector recto"/>
                  <p:cNvCxnSpPr/>
                  <p:nvPr/>
                </p:nvCxnSpPr>
                <p:spPr>
                  <a:xfrm>
                    <a:off x="6024563" y="1743075"/>
                    <a:ext cx="100013" cy="164306"/>
                  </a:xfrm>
                  <a:prstGeom prst="line">
                    <a:avLst/>
                  </a:prstGeom>
                  <a:grpFill/>
                  <a:ln w="19050" cap="rnd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15" name="14 Grupo"/>
              <p:cNvGrpSpPr/>
              <p:nvPr/>
            </p:nvGrpSpPr>
            <p:grpSpPr>
              <a:xfrm>
                <a:off x="7094538" y="5818188"/>
                <a:ext cx="290512" cy="691837"/>
                <a:chOff x="1990725" y="2390775"/>
                <a:chExt cx="290512" cy="691837"/>
              </a:xfrm>
            </p:grpSpPr>
            <p:grpSp>
              <p:nvGrpSpPr>
                <p:cNvPr id="28" name="27 Grupo"/>
                <p:cNvGrpSpPr/>
                <p:nvPr/>
              </p:nvGrpSpPr>
              <p:grpSpPr>
                <a:xfrm>
                  <a:off x="2092324" y="2562224"/>
                  <a:ext cx="151938" cy="520388"/>
                  <a:chOff x="2697162" y="2233612"/>
                  <a:chExt cx="151938" cy="520388"/>
                </a:xfrm>
              </p:grpSpPr>
              <p:sp>
                <p:nvSpPr>
                  <p:cNvPr id="31" name="30 Rectángulo"/>
                  <p:cNvSpPr/>
                  <p:nvPr/>
                </p:nvSpPr>
                <p:spPr>
                  <a:xfrm>
                    <a:off x="2705100" y="2286000"/>
                    <a:ext cx="144000" cy="46800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/>
                  </a:p>
                </p:txBody>
              </p:sp>
              <p:cxnSp>
                <p:nvCxnSpPr>
                  <p:cNvPr id="32" name="31 Conector recto"/>
                  <p:cNvCxnSpPr/>
                  <p:nvPr/>
                </p:nvCxnSpPr>
                <p:spPr>
                  <a:xfrm>
                    <a:off x="2844800" y="2328862"/>
                    <a:ext cx="0" cy="288000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3" name="32 Conector recto"/>
                  <p:cNvCxnSpPr/>
                  <p:nvPr/>
                </p:nvCxnSpPr>
                <p:spPr>
                  <a:xfrm>
                    <a:off x="2697162" y="2233612"/>
                    <a:ext cx="0" cy="46800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9" name="28 CuadroTexto"/>
                <p:cNvSpPr txBox="1"/>
                <p:nvPr/>
              </p:nvSpPr>
              <p:spPr>
                <a:xfrm>
                  <a:off x="1990725" y="2390775"/>
                  <a:ext cx="123825" cy="21544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s-ES" sz="1400" dirty="0" smtClean="0"/>
                    <a:t>+</a:t>
                  </a:r>
                  <a:endParaRPr lang="es-ES" sz="1400" dirty="0"/>
                </a:p>
              </p:txBody>
            </p:sp>
            <p:sp>
              <p:nvSpPr>
                <p:cNvPr id="30" name="29 CuadroTexto"/>
                <p:cNvSpPr txBox="1"/>
                <p:nvPr/>
              </p:nvSpPr>
              <p:spPr>
                <a:xfrm>
                  <a:off x="2195512" y="2462213"/>
                  <a:ext cx="85725" cy="21544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s-ES" sz="1400" dirty="0"/>
                    <a:t>-</a:t>
                  </a:r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15 CuadroTexto"/>
                  <p:cNvSpPr txBox="1"/>
                  <p:nvPr/>
                </p:nvSpPr>
                <p:spPr>
                  <a:xfrm>
                    <a:off x="6462713" y="4285615"/>
                    <a:ext cx="176522" cy="24622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sz="1600" b="0" i="1" smtClean="0">
                              <a:latin typeface="Cambria Math"/>
                            </a:rPr>
                            <m:t>𝑎</m:t>
                          </m:r>
                        </m:oMath>
                      </m:oMathPara>
                    </a14:m>
                    <a:endParaRPr lang="es-ES" sz="1600" dirty="0"/>
                  </a:p>
                </p:txBody>
              </p:sp>
            </mc:Choice>
            <mc:Fallback xmlns="">
              <p:sp>
                <p:nvSpPr>
                  <p:cNvPr id="16" name="15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462713" y="4285615"/>
                    <a:ext cx="176522" cy="246221"/>
                  </a:xfrm>
                  <a:prstGeom prst="rect">
                    <a:avLst/>
                  </a:prstGeom>
                  <a:blipFill rotWithShape="1">
                    <a:blip r:embed="rId4"/>
                    <a:stretch>
                      <a:fillRect l="-13793" r="-6897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7" name="16 Elipse"/>
              <p:cNvSpPr/>
              <p:nvPr/>
            </p:nvSpPr>
            <p:spPr>
              <a:xfrm>
                <a:off x="6497638" y="4556125"/>
                <a:ext cx="108000" cy="10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" name="19 CuadroTexto"/>
                  <p:cNvSpPr txBox="1"/>
                  <p:nvPr/>
                </p:nvSpPr>
                <p:spPr>
                  <a:xfrm>
                    <a:off x="7720013" y="4272915"/>
                    <a:ext cx="172804" cy="24622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sz="1600" b="0" i="1" smtClean="0">
                              <a:latin typeface="Cambria Math"/>
                            </a:rPr>
                            <m:t>𝑏</m:t>
                          </m:r>
                        </m:oMath>
                      </m:oMathPara>
                    </a14:m>
                    <a:endParaRPr lang="es-ES" sz="1600" dirty="0"/>
                  </a:p>
                </p:txBody>
              </p:sp>
            </mc:Choice>
            <mc:Fallback xmlns="">
              <p:sp>
                <p:nvSpPr>
                  <p:cNvPr id="20" name="19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720013" y="4272915"/>
                    <a:ext cx="172804" cy="246221"/>
                  </a:xfrm>
                  <a:prstGeom prst="rect">
                    <a:avLst/>
                  </a:prstGeom>
                  <a:blipFill rotWithShape="1">
                    <a:blip r:embed="rId5"/>
                    <a:stretch>
                      <a:fillRect l="-21429" r="-28571" b="-10000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21" name="20 Elipse"/>
              <p:cNvSpPr/>
              <p:nvPr/>
            </p:nvSpPr>
            <p:spPr>
              <a:xfrm>
                <a:off x="7754938" y="4543425"/>
                <a:ext cx="108000" cy="10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cxnSp>
            <p:nvCxnSpPr>
              <p:cNvPr id="22" name="21 Conector recto de flecha"/>
              <p:cNvCxnSpPr/>
              <p:nvPr/>
            </p:nvCxnSpPr>
            <p:spPr>
              <a:xfrm flipH="1" flipV="1">
                <a:off x="5765800" y="5029200"/>
                <a:ext cx="0" cy="72390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" name="22 CuadroTexto"/>
                  <p:cNvSpPr txBox="1"/>
                  <p:nvPr/>
                </p:nvSpPr>
                <p:spPr>
                  <a:xfrm>
                    <a:off x="6881813" y="5911215"/>
                    <a:ext cx="176522" cy="24622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sz="1600" b="0" i="1" smtClean="0">
                              <a:latin typeface="Cambria Math"/>
                            </a:rPr>
                            <m:t>𝑎</m:t>
                          </m:r>
                        </m:oMath>
                      </m:oMathPara>
                    </a14:m>
                    <a:endParaRPr lang="es-ES" sz="1600" dirty="0"/>
                  </a:p>
                </p:txBody>
              </p:sp>
            </mc:Choice>
            <mc:Fallback xmlns="">
              <p:sp>
                <p:nvSpPr>
                  <p:cNvPr id="23" name="22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881813" y="5911215"/>
                    <a:ext cx="176522" cy="246221"/>
                  </a:xfrm>
                  <a:prstGeom prst="rect">
                    <a:avLst/>
                  </a:prstGeom>
                  <a:blipFill rotWithShape="1">
                    <a:blip r:embed="rId6"/>
                    <a:stretch>
                      <a:fillRect l="-13793" r="-6897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24" name="23 Elipse"/>
              <p:cNvSpPr/>
              <p:nvPr/>
            </p:nvSpPr>
            <p:spPr>
              <a:xfrm>
                <a:off x="6916738" y="6181725"/>
                <a:ext cx="108000" cy="10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5" name="24 CuadroTexto"/>
                  <p:cNvSpPr txBox="1"/>
                  <p:nvPr/>
                </p:nvSpPr>
                <p:spPr>
                  <a:xfrm>
                    <a:off x="7491413" y="5898515"/>
                    <a:ext cx="172804" cy="24622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sz="1600" b="0" i="1" smtClean="0">
                              <a:latin typeface="Cambria Math"/>
                            </a:rPr>
                            <m:t>𝑏</m:t>
                          </m:r>
                        </m:oMath>
                      </m:oMathPara>
                    </a14:m>
                    <a:endParaRPr lang="es-ES" sz="1600" dirty="0"/>
                  </a:p>
                </p:txBody>
              </p:sp>
            </mc:Choice>
            <mc:Fallback xmlns="">
              <p:sp>
                <p:nvSpPr>
                  <p:cNvPr id="25" name="24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491413" y="5898515"/>
                    <a:ext cx="172804" cy="246221"/>
                  </a:xfrm>
                  <a:prstGeom prst="rect">
                    <a:avLst/>
                  </a:prstGeom>
                  <a:blipFill rotWithShape="1">
                    <a:blip r:embed="rId7"/>
                    <a:stretch>
                      <a:fillRect l="-25000" r="-25000" b="-7500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26" name="25 Elipse"/>
              <p:cNvSpPr/>
              <p:nvPr/>
            </p:nvSpPr>
            <p:spPr>
              <a:xfrm>
                <a:off x="7526338" y="6169025"/>
                <a:ext cx="108000" cy="10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7" name="26 CuadroTexto"/>
                  <p:cNvSpPr txBox="1"/>
                  <p:nvPr/>
                </p:nvSpPr>
                <p:spPr>
                  <a:xfrm>
                    <a:off x="5759450" y="5260340"/>
                    <a:ext cx="327461" cy="33855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sz="1600" b="0" i="1" smtClean="0">
                              <a:latin typeface="Cambria Math"/>
                            </a:rPr>
                            <m:t>𝐼</m:t>
                          </m:r>
                        </m:oMath>
                      </m:oMathPara>
                    </a14:m>
                    <a:endParaRPr lang="es-ES" sz="1600" dirty="0"/>
                  </a:p>
                </p:txBody>
              </p:sp>
            </mc:Choice>
            <mc:Fallback xmlns="">
              <p:sp>
                <p:nvSpPr>
                  <p:cNvPr id="27" name="26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759450" y="5260340"/>
                    <a:ext cx="327461" cy="338554"/>
                  </a:xfrm>
                  <a:prstGeom prst="rect">
                    <a:avLst/>
                  </a:prstGeom>
                  <a:blipFill rotWithShape="1"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4" name="3 CuadroTexto"/>
          <p:cNvSpPr txBox="1"/>
          <p:nvPr/>
        </p:nvSpPr>
        <p:spPr>
          <a:xfrm>
            <a:off x="368300" y="2908300"/>
            <a:ext cx="4775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 pitchFamily="2" charset="2"/>
              <a:buChar char="F"/>
            </a:pPr>
            <a:r>
              <a:rPr lang="es-ES" dirty="0" smtClean="0">
                <a:sym typeface="Wingdings"/>
              </a:rPr>
              <a:t>El trabajo que se realiza para transportar la carga de </a:t>
            </a:r>
            <a:r>
              <a:rPr lang="es-ES" i="1" dirty="0" smtClean="0">
                <a:latin typeface="Cambria" pitchFamily="18" charset="0"/>
                <a:sym typeface="Wingdings"/>
              </a:rPr>
              <a:t>a</a:t>
            </a:r>
            <a:r>
              <a:rPr lang="es-ES" dirty="0" smtClean="0">
                <a:sym typeface="Wingdings"/>
              </a:rPr>
              <a:t> </a:t>
            </a:r>
            <a:r>
              <a:rPr lang="es-ES" dirty="0" err="1" smtClean="0">
                <a:sym typeface="Wingdings"/>
              </a:rPr>
              <a:t>a</a:t>
            </a:r>
            <a:r>
              <a:rPr lang="es-ES" dirty="0" smtClean="0">
                <a:sym typeface="Wingdings"/>
              </a:rPr>
              <a:t> </a:t>
            </a:r>
            <a:r>
              <a:rPr lang="es-ES" i="1" dirty="0" smtClean="0">
                <a:latin typeface="Cambria" pitchFamily="18" charset="0"/>
                <a:sym typeface="Wingdings"/>
              </a:rPr>
              <a:t>b</a:t>
            </a:r>
            <a:r>
              <a:rPr lang="es-ES" dirty="0" smtClean="0">
                <a:sym typeface="Wingdings"/>
              </a:rPr>
              <a:t>:</a:t>
            </a:r>
          </a:p>
          <a:p>
            <a:pPr marL="355600" indent="-355600" algn="just">
              <a:buFont typeface="Wingdings" pitchFamily="2" charset="2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 pitchFamily="2" charset="2"/>
              <a:buChar char="F"/>
            </a:pPr>
            <a:endParaRPr lang="es-ES" dirty="0" smtClean="0">
              <a:sym typeface="Wingdings"/>
            </a:endParaRPr>
          </a:p>
          <a:p>
            <a:pPr marL="355600" indent="-355600" algn="just">
              <a:buFont typeface="Wingdings" pitchFamily="2" charset="2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 pitchFamily="2" charset="2"/>
              <a:buChar char="F"/>
            </a:pPr>
            <a:endParaRPr lang="es-ES" dirty="0" smtClean="0">
              <a:sym typeface="Wingdings"/>
            </a:endParaRPr>
          </a:p>
          <a:p>
            <a:pPr marL="355600" indent="-355600" algn="just">
              <a:buFont typeface="Wingdings" pitchFamily="2" charset="2"/>
              <a:buChar char="F"/>
            </a:pPr>
            <a:r>
              <a:rPr lang="es-ES" dirty="0" smtClean="0">
                <a:sym typeface="Wingdings"/>
              </a:rPr>
              <a:t>Este trabajo se transforma </a:t>
            </a:r>
            <a:r>
              <a:rPr lang="es-ES" dirty="0">
                <a:sym typeface="Wingdings"/>
              </a:rPr>
              <a:t>í</a:t>
            </a:r>
            <a:r>
              <a:rPr lang="es-ES" dirty="0" smtClean="0">
                <a:sym typeface="Wingdings"/>
              </a:rPr>
              <a:t>ntegramente en calor: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4 CuadroTexto"/>
              <p:cNvSpPr txBox="1"/>
              <p:nvPr/>
            </p:nvSpPr>
            <p:spPr>
              <a:xfrm>
                <a:off x="1746250" y="3647440"/>
                <a:ext cx="264463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𝑊</m:t>
                      </m:r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</a:rPr>
                        <m:t>𝑄</m:t>
                      </m:r>
                      <m:d>
                        <m:d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𝑎</m:t>
                              </m:r>
                            </m:sub>
                          </m:sSub>
                          <m:r>
                            <a:rPr lang="es-ES" b="0" i="1" smtClean="0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𝑏</m:t>
                              </m:r>
                            </m:sub>
                          </m:sSub>
                        </m:e>
                      </m:d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</a:rPr>
                        <m:t>𝑄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𝑎𝑏</m:t>
                          </m:r>
                        </m:sub>
                      </m:sSub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5" name="4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6250" y="3647440"/>
                <a:ext cx="2644635" cy="369332"/>
              </a:xfrm>
              <a:prstGeom prst="rect">
                <a:avLst/>
              </a:prstGeom>
              <a:blipFill rotWithShape="1">
                <a:blip r:embed="rId9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43 CuadroTexto"/>
              <p:cNvSpPr txBox="1"/>
              <p:nvPr/>
            </p:nvSpPr>
            <p:spPr>
              <a:xfrm>
                <a:off x="1301750" y="4130040"/>
                <a:ext cx="14436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𝑊</m:t>
                      </m:r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</a:rPr>
                        <m:t>𝐼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𝑡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𝑎𝑏</m:t>
                          </m:r>
                        </m:sub>
                      </m:sSub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44" name="43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1750" y="4130040"/>
                <a:ext cx="1443600" cy="36933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6 CuadroTexto"/>
          <p:cNvSpPr txBox="1"/>
          <p:nvPr/>
        </p:nvSpPr>
        <p:spPr>
          <a:xfrm>
            <a:off x="520700" y="5422900"/>
            <a:ext cx="8229600" cy="646331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El calor desarrollado cuando una corriente atraviesa una resistencia es proporcional al cuadrado de la intensidad, a la resistencia y al tiempo.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44 CuadroTexto"/>
              <p:cNvSpPr txBox="1"/>
              <p:nvPr/>
            </p:nvSpPr>
            <p:spPr>
              <a:xfrm>
                <a:off x="3155950" y="4142740"/>
                <a:ext cx="1370695" cy="369332"/>
              </a:xfrm>
              <a:prstGeom prst="rect">
                <a:avLst/>
              </a:prstGeom>
              <a:solidFill>
                <a:srgbClr val="FFFF99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𝑊</m:t>
                      </m:r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</a:rPr>
                        <m:t>𝑅</m:t>
                      </m:r>
                      <m:sSup>
                        <m:sSup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b="0" i="1" smtClean="0">
                              <a:latin typeface="Cambria Math"/>
                            </a:rPr>
                            <m:t>𝐼</m:t>
                          </m:r>
                        </m:e>
                        <m:sup>
                          <m:r>
                            <a:rPr lang="es-E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𝑡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45" name="44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5950" y="4142740"/>
                <a:ext cx="1370695" cy="36933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35518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6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Trabajo y energía en la corriente eléctrica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38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XVI. ELECTRICIDAD Y CORRIENTE ELÉCTRICA</a:t>
            </a:r>
          </a:p>
        </p:txBody>
      </p:sp>
      <p:sp>
        <p:nvSpPr>
          <p:cNvPr id="46" name="45 CuadroTexto"/>
          <p:cNvSpPr txBox="1"/>
          <p:nvPr/>
        </p:nvSpPr>
        <p:spPr>
          <a:xfrm>
            <a:off x="482600" y="977900"/>
            <a:ext cx="173990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EJERCICIO 19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419100" y="1473200"/>
            <a:ext cx="8204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Construimos una resistencia enrollando 3 m de hilo de nicromo (</a:t>
            </a:r>
            <a:r>
              <a:rPr lang="es-ES" dirty="0" smtClean="0">
                <a:sym typeface="Symbol"/>
              </a:rPr>
              <a:t> = 100·10</a:t>
            </a:r>
            <a:r>
              <a:rPr lang="es-ES" baseline="30000" dirty="0" smtClean="0">
                <a:sym typeface="Symbol"/>
              </a:rPr>
              <a:t>-8</a:t>
            </a:r>
            <a:r>
              <a:rPr lang="es-ES" dirty="0" smtClean="0">
                <a:sym typeface="Symbol"/>
              </a:rPr>
              <a:t> ·m)</a:t>
            </a:r>
            <a:r>
              <a:rPr lang="es-ES" dirty="0" smtClean="0"/>
              <a:t> de 0,5 mm de diámetro alrededor de un tubo de material refractario. La intensidad que circula por la resistencia es de 2,5 A.</a:t>
            </a:r>
          </a:p>
          <a:p>
            <a:pPr marL="342900" indent="-342900" algn="just">
              <a:buAutoNum type="alphaLcParenR"/>
            </a:pPr>
            <a:r>
              <a:rPr lang="es-ES" dirty="0" smtClean="0"/>
              <a:t>¿Cuál es la energía disipada en la resistencia al cabo de 20 min?</a:t>
            </a:r>
          </a:p>
          <a:p>
            <a:pPr marL="342900" indent="-342900" algn="just">
              <a:buAutoNum type="alphaLcParenR"/>
            </a:pPr>
            <a:r>
              <a:rPr lang="es-ES" dirty="0" smtClean="0"/>
              <a:t>Si dicha energía se utiliza íntegramente para calentar 1 L de agua cuya temperatura inicial era de 15 ºC, ¿qué temperatura alcanzará el agua?</a:t>
            </a:r>
          </a:p>
          <a:p>
            <a:pPr marL="342900" indent="-342900" algn="just">
              <a:buAutoNum type="alphaLcParenR"/>
            </a:pPr>
            <a:r>
              <a:rPr lang="es-ES" dirty="0" smtClean="0"/>
              <a:t>¿Durante cuanto tiempo habría que calentar el agua con dicha resistencia para que alcanzará la temperatura de 100 ºC?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457200" y="4102100"/>
            <a:ext cx="173990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EJERCICIO 20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406400" y="4584700"/>
            <a:ext cx="8204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Un calefactor de resistencia de 2 000 W que funciona a 220 V ha estado conectado durante 8 h. Calcula:</a:t>
            </a:r>
          </a:p>
          <a:p>
            <a:pPr marL="342900" indent="-342900" algn="just">
              <a:buAutoNum type="alphaLcParenR"/>
            </a:pPr>
            <a:r>
              <a:rPr lang="es-ES" dirty="0" smtClean="0"/>
              <a:t>La resistencia del calefactor.</a:t>
            </a:r>
          </a:p>
          <a:p>
            <a:pPr marL="342900" indent="-342900" algn="just">
              <a:buAutoNum type="alphaLcParenR"/>
            </a:pPr>
            <a:r>
              <a:rPr lang="es-ES" dirty="0" smtClean="0"/>
              <a:t>La energía consumida en </a:t>
            </a:r>
            <a:r>
              <a:rPr lang="es-ES" dirty="0" err="1" smtClean="0"/>
              <a:t>kW·h</a:t>
            </a:r>
            <a:endParaRPr lang="es-ES" dirty="0" smtClean="0"/>
          </a:p>
          <a:p>
            <a:pPr marL="342900" indent="-342900" algn="just">
              <a:buAutoNum type="alphaLcParenR"/>
            </a:pPr>
            <a:r>
              <a:rPr lang="es-ES" dirty="0" smtClean="0"/>
              <a:t>El coste de mantener encendido el calefactor si el </a:t>
            </a:r>
            <a:r>
              <a:rPr lang="es-ES" dirty="0" err="1" smtClean="0"/>
              <a:t>kW·h</a:t>
            </a:r>
            <a:r>
              <a:rPr lang="es-ES" dirty="0" smtClean="0"/>
              <a:t> se factura a 0,10 €.</a:t>
            </a:r>
          </a:p>
        </p:txBody>
      </p:sp>
    </p:spTree>
    <p:extLst>
      <p:ext uri="{BB962C8B-B14F-4D97-AF65-F5344CB8AC3E}">
        <p14:creationId xmlns:p14="http://schemas.microsoft.com/office/powerpoint/2010/main" val="2452251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6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Trabajo y energía en la corriente eléctrica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39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XVI. ELECTRICIDAD Y CORRIENTE ELÉCTRICA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317500" y="876300"/>
            <a:ext cx="46609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6.2. </a:t>
            </a:r>
            <a:r>
              <a:rPr lang="es-ES" b="1" dirty="0" smtClean="0">
                <a:solidFill>
                  <a:srgbClr val="00B050"/>
                </a:solidFill>
              </a:rPr>
              <a:t>Potencia consumida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444500" y="1358900"/>
            <a:ext cx="38989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Llamamos potencia consumida a la rapidez con que se disipa la energía:</a:t>
            </a: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 smtClean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 smtClean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 smtClean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La unidad de potencia es el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vatio</a:t>
            </a:r>
            <a:r>
              <a:rPr lang="es-ES" dirty="0" smtClean="0">
                <a:sym typeface="Wingdings"/>
              </a:rPr>
              <a:t> (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W</a:t>
            </a:r>
            <a:r>
              <a:rPr lang="es-ES" dirty="0" smtClean="0">
                <a:sym typeface="Wingdings"/>
              </a:rPr>
              <a:t>).</a:t>
            </a:r>
            <a:endParaRPr lang="es-ES" dirty="0"/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4878056"/>
              </p:ext>
            </p:extLst>
          </p:nvPr>
        </p:nvGraphicFramePr>
        <p:xfrm>
          <a:off x="4635500" y="1397000"/>
          <a:ext cx="4102100" cy="37084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51050"/>
                <a:gridCol w="205105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Aparato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Potencia (W)</a:t>
                      </a:r>
                      <a:endParaRPr lang="es-E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TV en color 21”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77</a:t>
                      </a:r>
                      <a:endParaRPr lang="es-E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Campana extractora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150</a:t>
                      </a:r>
                      <a:endParaRPr lang="es-E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Lavavajillas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1 500</a:t>
                      </a:r>
                      <a:endParaRPr lang="es-E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Horno de cocina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2 000</a:t>
                      </a:r>
                      <a:endParaRPr lang="es-E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Plancha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1 100</a:t>
                      </a:r>
                      <a:endParaRPr lang="es-E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Secador</a:t>
                      </a:r>
                      <a:r>
                        <a:rPr lang="es-ES" sz="1600" baseline="0" dirty="0" smtClean="0"/>
                        <a:t> de pelo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1 000</a:t>
                      </a:r>
                      <a:endParaRPr lang="es-E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Aspiradora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1 300</a:t>
                      </a:r>
                      <a:endParaRPr lang="es-E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Nevera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800</a:t>
                      </a:r>
                      <a:endParaRPr lang="es-E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Calculadora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8</a:t>
                      </a:r>
                      <a:endParaRPr lang="es-ES" sz="1600" dirty="0"/>
                    </a:p>
                  </a:txBody>
                  <a:tcPr/>
                </a:tc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" name="3 CuadroTexto"/>
              <p:cNvSpPr txBox="1"/>
              <p:nvPr/>
            </p:nvSpPr>
            <p:spPr>
              <a:xfrm>
                <a:off x="1454150" y="2453640"/>
                <a:ext cx="1885068" cy="6481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𝑃</m:t>
                      </m:r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0" i="1" smtClean="0">
                              <a:latin typeface="Cambria Math"/>
                            </a:rPr>
                            <m:t>𝑊</m:t>
                          </m:r>
                        </m:num>
                        <m:den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∆</m:t>
                          </m:r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den>
                      </m:f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i="1">
                              <a:latin typeface="Cambria Math"/>
                            </a:rPr>
                            <m:t>𝑅</m:t>
                          </m:r>
                          <m:sSup>
                            <m:sSup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𝐼</m:t>
                              </m:r>
                            </m:e>
                            <m:sup>
                              <m:r>
                                <a:rPr lang="es-ES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s-ES" i="1">
                              <a:latin typeface="Cambria Math"/>
                              <a:ea typeface="Cambria Math"/>
                            </a:rPr>
                            <m:t>∆</m:t>
                          </m:r>
                          <m:r>
                            <a:rPr lang="es-ES" i="1">
                              <a:latin typeface="Cambria Math"/>
                              <a:ea typeface="Cambria Math"/>
                            </a:rPr>
                            <m:t>𝑡</m:t>
                          </m:r>
                          <m:r>
                            <m:rPr>
                              <m:nor/>
                            </m:rPr>
                            <a:rPr lang="es-ES" dirty="0"/>
                            <m:t> </m:t>
                          </m:r>
                        </m:num>
                        <m:den>
                          <m:r>
                            <a:rPr lang="es-ES" i="1">
                              <a:latin typeface="Cambria Math"/>
                              <a:ea typeface="Cambria Math"/>
                            </a:rPr>
                            <m:t>∆</m:t>
                          </m:r>
                          <m:r>
                            <a:rPr lang="es-ES" i="1">
                              <a:latin typeface="Cambria Math"/>
                              <a:ea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4" name="3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4150" y="2453640"/>
                <a:ext cx="1885068" cy="64812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10 CuadroTexto"/>
              <p:cNvSpPr txBox="1"/>
              <p:nvPr/>
            </p:nvSpPr>
            <p:spPr>
              <a:xfrm>
                <a:off x="1123950" y="3393440"/>
                <a:ext cx="1055482" cy="369332"/>
              </a:xfrm>
              <a:prstGeom prst="rect">
                <a:avLst/>
              </a:prstGeom>
              <a:solidFill>
                <a:srgbClr val="FFFF99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𝑃</m:t>
                      </m:r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r>
                        <a:rPr lang="es-ES" i="1">
                          <a:latin typeface="Cambria Math"/>
                        </a:rPr>
                        <m:t>𝑅</m:t>
                      </m:r>
                      <m:sSup>
                        <m:sSup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i="1">
                              <a:latin typeface="Cambria Math"/>
                            </a:rPr>
                            <m:t>𝐼</m:t>
                          </m:r>
                        </m:e>
                        <m:sup>
                          <m:r>
                            <a:rPr lang="es-ES" i="1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1" name="10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3950" y="3393440"/>
                <a:ext cx="1055482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11 CuadroTexto"/>
              <p:cNvSpPr txBox="1"/>
              <p:nvPr/>
            </p:nvSpPr>
            <p:spPr>
              <a:xfrm>
                <a:off x="2660650" y="3393440"/>
                <a:ext cx="1128386" cy="369332"/>
              </a:xfrm>
              <a:prstGeom prst="rect">
                <a:avLst/>
              </a:prstGeom>
              <a:solidFill>
                <a:srgbClr val="FFFF99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𝑃</m:t>
                      </m:r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</a:rPr>
                        <m:t>𝐼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𝑎𝑏</m:t>
                          </m:r>
                        </m:sub>
                      </m:sSub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2" name="11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0650" y="3393440"/>
                <a:ext cx="1128386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12 CuadroTexto"/>
          <p:cNvSpPr txBox="1"/>
          <p:nvPr/>
        </p:nvSpPr>
        <p:spPr>
          <a:xfrm>
            <a:off x="495300" y="5143500"/>
            <a:ext cx="173990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EJERCICIO 21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457200" y="5559336"/>
            <a:ext cx="8153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dirty="0" smtClean="0"/>
              <a:t>¿Qué gasto supone tener conectado un lavavajillas de 1 200 W, una televisión de 70 W y un secador de pelo de 1 000 W durante 30 min, si el precio del </a:t>
            </a:r>
            <a:r>
              <a:rPr lang="es-ES" dirty="0" err="1" smtClean="0"/>
              <a:t>kW·h</a:t>
            </a:r>
            <a:r>
              <a:rPr lang="es-ES" dirty="0" smtClean="0"/>
              <a:t> es de 0,1 €?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88287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6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Trabajo y energía en la corriente eléctrica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40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XVI. ELECTRICIDAD Y CORRIENTE ELÉCTRICA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317500" y="876300"/>
            <a:ext cx="650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6.3. </a:t>
            </a:r>
            <a:r>
              <a:rPr lang="es-ES" b="1" dirty="0">
                <a:solidFill>
                  <a:srgbClr val="00B050"/>
                </a:solidFill>
              </a:rPr>
              <a:t>C</a:t>
            </a:r>
            <a:r>
              <a:rPr lang="es-ES" b="1" dirty="0" smtClean="0">
                <a:solidFill>
                  <a:srgbClr val="00B050"/>
                </a:solidFill>
              </a:rPr>
              <a:t>onservación de la energía en circuitos sencillos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342900" y="1358900"/>
            <a:ext cx="820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>
              <a:buFont typeface="Wingdings"/>
              <a:buChar char="F"/>
            </a:pPr>
            <a:r>
              <a:rPr lang="es-ES" dirty="0" smtClean="0">
                <a:sym typeface="Wingdings"/>
              </a:rPr>
              <a:t>La energía que se consume o disipa en un circuito proviene del generador.</a:t>
            </a:r>
          </a:p>
          <a:p>
            <a:pPr marL="355600" indent="-355600">
              <a:buFont typeface="Wingdings"/>
              <a:buChar char="F"/>
            </a:pPr>
            <a:r>
              <a:rPr lang="es-ES" dirty="0" smtClean="0">
                <a:sym typeface="Wingdings"/>
              </a:rPr>
              <a:t>Recordando el concepto de fuerza electromotriz (</a:t>
            </a:r>
            <a:r>
              <a:rPr lang="es-ES" dirty="0" err="1" smtClean="0">
                <a:sym typeface="Wingdings"/>
              </a:rPr>
              <a:t>fem</a:t>
            </a:r>
            <a:r>
              <a:rPr lang="es-ES" dirty="0" smtClean="0">
                <a:sym typeface="Wingdings"/>
              </a:rPr>
              <a:t>):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5 CuadroTexto"/>
              <p:cNvSpPr txBox="1"/>
              <p:nvPr/>
            </p:nvSpPr>
            <p:spPr>
              <a:xfrm>
                <a:off x="1695450" y="2021840"/>
                <a:ext cx="3495637" cy="6521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i="1" smtClean="0">
                          <a:latin typeface="Cambria Math"/>
                          <a:ea typeface="Cambria Math"/>
                        </a:rPr>
                        <m:t>𝜀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s-E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𝑊</m:t>
                          </m:r>
                        </m:num>
                        <m:den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𝑄</m:t>
                          </m:r>
                        </m:den>
                      </m:f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      ⟹       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𝑊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𝑄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𝜀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𝜀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𝐼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𝑡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6" name="5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5450" y="2021840"/>
                <a:ext cx="3495637" cy="65210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7 Rectángulo"/>
              <p:cNvSpPr/>
              <p:nvPr/>
            </p:nvSpPr>
            <p:spPr>
              <a:xfrm>
                <a:off x="5747707" y="2126734"/>
                <a:ext cx="1768753" cy="3919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𝑃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𝑔𝑒𝑛𝑒𝑟𝑎𝑑𝑜𝑟</m:t>
                          </m:r>
                        </m:sub>
                      </m:sSub>
                      <m:r>
                        <a:rPr lang="es-ES" i="1">
                          <a:latin typeface="Cambria Math"/>
                        </a:rPr>
                        <m:t>=</m:t>
                      </m:r>
                      <m:r>
                        <a:rPr lang="es-ES" i="1">
                          <a:latin typeface="Cambria Math"/>
                        </a:rPr>
                        <m:t>𝐼</m:t>
                      </m:r>
                      <m:r>
                        <a:rPr lang="es-ES" i="1" smtClean="0">
                          <a:latin typeface="Cambria Math"/>
                          <a:ea typeface="Cambria Math"/>
                        </a:rPr>
                        <m:t>𝜀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8" name="7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7707" y="2126734"/>
                <a:ext cx="1768753" cy="391902"/>
              </a:xfrm>
              <a:prstGeom prst="rect">
                <a:avLst/>
              </a:prstGeom>
              <a:blipFill rotWithShape="1">
                <a:blip r:embed="rId4"/>
                <a:stretch>
                  <a:fillRect b="-937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1 CuadroTexto"/>
          <p:cNvSpPr txBox="1"/>
          <p:nvPr/>
        </p:nvSpPr>
        <p:spPr>
          <a:xfrm>
            <a:off x="342900" y="2654300"/>
            <a:ext cx="5003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/>
            <a:r>
              <a:rPr lang="es-ES" dirty="0" smtClean="0">
                <a:sym typeface="Wingdings"/>
              </a:rPr>
              <a:t>	La energía aportada por el generador se disipa en la resistencia externa y en el propio generador:</a:t>
            </a:r>
            <a:endParaRPr lang="es-ES" dirty="0"/>
          </a:p>
        </p:txBody>
      </p:sp>
      <p:grpSp>
        <p:nvGrpSpPr>
          <p:cNvPr id="4" name="3 Grupo"/>
          <p:cNvGrpSpPr/>
          <p:nvPr/>
        </p:nvGrpSpPr>
        <p:grpSpPr>
          <a:xfrm>
            <a:off x="5626100" y="2631077"/>
            <a:ext cx="3149600" cy="2393048"/>
            <a:chOff x="5626100" y="2631077"/>
            <a:chExt cx="3149600" cy="239304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10 CuadroTexto"/>
                <p:cNvSpPr txBox="1"/>
                <p:nvPr/>
              </p:nvSpPr>
              <p:spPr>
                <a:xfrm>
                  <a:off x="7039973" y="2631077"/>
                  <a:ext cx="379848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1600" b="0" i="1" smtClean="0">
                            <a:latin typeface="Cambria Math"/>
                          </a:rPr>
                          <m:t>𝑅</m:t>
                        </m:r>
                      </m:oMath>
                    </m:oMathPara>
                  </a14:m>
                  <a:endParaRPr lang="es-ES" sz="1600" dirty="0"/>
                </a:p>
              </p:txBody>
            </p:sp>
          </mc:Choice>
          <mc:Fallback xmlns="">
            <p:sp>
              <p:nvSpPr>
                <p:cNvPr id="11" name="10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39973" y="2631077"/>
                  <a:ext cx="379848" cy="338554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" name="12 Rectángulo"/>
            <p:cNvSpPr/>
            <p:nvPr/>
          </p:nvSpPr>
          <p:spPr>
            <a:xfrm>
              <a:off x="5626100" y="3124200"/>
              <a:ext cx="3149600" cy="162560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grpSp>
          <p:nvGrpSpPr>
            <p:cNvPr id="14" name="13 Grupo"/>
            <p:cNvGrpSpPr/>
            <p:nvPr/>
          </p:nvGrpSpPr>
          <p:grpSpPr>
            <a:xfrm>
              <a:off x="6707188" y="2919413"/>
              <a:ext cx="947738" cy="385761"/>
              <a:chOff x="4967288" y="1509714"/>
              <a:chExt cx="947738" cy="385761"/>
            </a:xfrm>
            <a:noFill/>
          </p:grpSpPr>
          <p:sp>
            <p:nvSpPr>
              <p:cNvPr id="34" name="33 Rectángulo"/>
              <p:cNvSpPr/>
              <p:nvPr/>
            </p:nvSpPr>
            <p:spPr>
              <a:xfrm>
                <a:off x="4972050" y="1509714"/>
                <a:ext cx="933450" cy="38576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grpSp>
            <p:nvGrpSpPr>
              <p:cNvPr id="35" name="34 Grupo"/>
              <p:cNvGrpSpPr/>
              <p:nvPr/>
            </p:nvGrpSpPr>
            <p:grpSpPr>
              <a:xfrm>
                <a:off x="4967288" y="1543050"/>
                <a:ext cx="947738" cy="342900"/>
                <a:chOff x="4862513" y="1738313"/>
                <a:chExt cx="1262063" cy="342900"/>
              </a:xfrm>
              <a:grpFill/>
            </p:grpSpPr>
            <p:cxnSp>
              <p:nvCxnSpPr>
                <p:cNvPr id="36" name="35 Conector recto"/>
                <p:cNvCxnSpPr/>
                <p:nvPr/>
              </p:nvCxnSpPr>
              <p:spPr>
                <a:xfrm>
                  <a:off x="4962525" y="1738313"/>
                  <a:ext cx="176213" cy="338137"/>
                </a:xfrm>
                <a:prstGeom prst="line">
                  <a:avLst/>
                </a:prstGeom>
                <a:grpFill/>
                <a:ln w="19050" cap="rnd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36 Conector recto"/>
                <p:cNvCxnSpPr/>
                <p:nvPr/>
              </p:nvCxnSpPr>
              <p:spPr>
                <a:xfrm flipH="1">
                  <a:off x="5138737" y="1738313"/>
                  <a:ext cx="176213" cy="338137"/>
                </a:xfrm>
                <a:prstGeom prst="line">
                  <a:avLst/>
                </a:prstGeom>
                <a:grpFill/>
                <a:ln w="19050" cap="rnd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37 Conector recto"/>
                <p:cNvCxnSpPr/>
                <p:nvPr/>
              </p:nvCxnSpPr>
              <p:spPr>
                <a:xfrm>
                  <a:off x="5314950" y="1738313"/>
                  <a:ext cx="176213" cy="338137"/>
                </a:xfrm>
                <a:prstGeom prst="line">
                  <a:avLst/>
                </a:prstGeom>
                <a:grpFill/>
                <a:ln w="19050" cap="rnd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38 Conector recto"/>
                <p:cNvCxnSpPr/>
                <p:nvPr/>
              </p:nvCxnSpPr>
              <p:spPr>
                <a:xfrm flipH="1">
                  <a:off x="5491162" y="1738313"/>
                  <a:ext cx="176213" cy="338137"/>
                </a:xfrm>
                <a:prstGeom prst="line">
                  <a:avLst/>
                </a:prstGeom>
                <a:grpFill/>
                <a:ln w="19050" cap="rnd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39 Conector recto"/>
                <p:cNvCxnSpPr/>
                <p:nvPr/>
              </p:nvCxnSpPr>
              <p:spPr>
                <a:xfrm>
                  <a:off x="5667375" y="1743076"/>
                  <a:ext cx="176213" cy="338137"/>
                </a:xfrm>
                <a:prstGeom prst="line">
                  <a:avLst/>
                </a:prstGeom>
                <a:grpFill/>
                <a:ln w="19050" cap="rnd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40 Conector recto"/>
                <p:cNvCxnSpPr/>
                <p:nvPr/>
              </p:nvCxnSpPr>
              <p:spPr>
                <a:xfrm flipH="1">
                  <a:off x="5843587" y="1743076"/>
                  <a:ext cx="176213" cy="338137"/>
                </a:xfrm>
                <a:prstGeom prst="line">
                  <a:avLst/>
                </a:prstGeom>
                <a:grpFill/>
                <a:ln w="19050" cap="rnd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41 Conector recto"/>
                <p:cNvCxnSpPr/>
                <p:nvPr/>
              </p:nvCxnSpPr>
              <p:spPr>
                <a:xfrm flipH="1">
                  <a:off x="4862513" y="1743075"/>
                  <a:ext cx="100013" cy="164306"/>
                </a:xfrm>
                <a:prstGeom prst="line">
                  <a:avLst/>
                </a:prstGeom>
                <a:grpFill/>
                <a:ln w="19050" cap="rnd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42 Conector recto"/>
                <p:cNvCxnSpPr/>
                <p:nvPr/>
              </p:nvCxnSpPr>
              <p:spPr>
                <a:xfrm>
                  <a:off x="6024563" y="1743075"/>
                  <a:ext cx="100013" cy="164306"/>
                </a:xfrm>
                <a:prstGeom prst="line">
                  <a:avLst/>
                </a:prstGeom>
                <a:grpFill/>
                <a:ln w="19050" cap="rnd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5" name="14 Grupo"/>
            <p:cNvGrpSpPr/>
            <p:nvPr/>
          </p:nvGrpSpPr>
          <p:grpSpPr>
            <a:xfrm>
              <a:off x="7107238" y="4332288"/>
              <a:ext cx="290512" cy="691837"/>
              <a:chOff x="1990725" y="2390775"/>
              <a:chExt cx="290512" cy="691837"/>
            </a:xfrm>
          </p:grpSpPr>
          <p:grpSp>
            <p:nvGrpSpPr>
              <p:cNvPr id="28" name="27 Grupo"/>
              <p:cNvGrpSpPr/>
              <p:nvPr/>
            </p:nvGrpSpPr>
            <p:grpSpPr>
              <a:xfrm>
                <a:off x="2092324" y="2562224"/>
                <a:ext cx="151938" cy="520388"/>
                <a:chOff x="2697162" y="2233612"/>
                <a:chExt cx="151938" cy="520388"/>
              </a:xfrm>
            </p:grpSpPr>
            <p:sp>
              <p:nvSpPr>
                <p:cNvPr id="31" name="30 Rectángulo"/>
                <p:cNvSpPr/>
                <p:nvPr/>
              </p:nvSpPr>
              <p:spPr>
                <a:xfrm>
                  <a:off x="2705100" y="2286000"/>
                  <a:ext cx="144000" cy="468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/>
                </a:p>
              </p:txBody>
            </p:sp>
            <p:cxnSp>
              <p:nvCxnSpPr>
                <p:cNvPr id="32" name="31 Conector recto"/>
                <p:cNvCxnSpPr/>
                <p:nvPr/>
              </p:nvCxnSpPr>
              <p:spPr>
                <a:xfrm>
                  <a:off x="2844800" y="2328862"/>
                  <a:ext cx="0" cy="28800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32 Conector recto"/>
                <p:cNvCxnSpPr/>
                <p:nvPr/>
              </p:nvCxnSpPr>
              <p:spPr>
                <a:xfrm>
                  <a:off x="2697162" y="2233612"/>
                  <a:ext cx="0" cy="46800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9" name="28 CuadroTexto"/>
              <p:cNvSpPr txBox="1"/>
              <p:nvPr/>
            </p:nvSpPr>
            <p:spPr>
              <a:xfrm>
                <a:off x="1990725" y="2390775"/>
                <a:ext cx="123825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s-ES" sz="1400" dirty="0" smtClean="0"/>
                  <a:t>+</a:t>
                </a:r>
                <a:endParaRPr lang="es-ES" sz="1400" dirty="0"/>
              </a:p>
            </p:txBody>
          </p:sp>
          <p:sp>
            <p:nvSpPr>
              <p:cNvPr id="30" name="29 CuadroTexto"/>
              <p:cNvSpPr txBox="1"/>
              <p:nvPr/>
            </p:nvSpPr>
            <p:spPr>
              <a:xfrm>
                <a:off x="2195512" y="2462213"/>
                <a:ext cx="85725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s-ES" sz="1400" dirty="0"/>
                  <a:t>-</a:t>
                </a: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15 CuadroTexto"/>
                <p:cNvSpPr txBox="1"/>
                <p:nvPr/>
              </p:nvSpPr>
              <p:spPr>
                <a:xfrm>
                  <a:off x="6475413" y="2799715"/>
                  <a:ext cx="176522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1600" b="0" i="1" smtClean="0">
                            <a:latin typeface="Cambria Math"/>
                          </a:rPr>
                          <m:t>𝑎</m:t>
                        </m:r>
                      </m:oMath>
                    </m:oMathPara>
                  </a14:m>
                  <a:endParaRPr lang="es-ES" sz="1600" dirty="0"/>
                </a:p>
              </p:txBody>
            </p:sp>
          </mc:Choice>
          <mc:Fallback xmlns="">
            <p:sp>
              <p:nvSpPr>
                <p:cNvPr id="16" name="15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75413" y="2799715"/>
                  <a:ext cx="176522" cy="246221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 l="-10345" r="-10345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7" name="16 Elipse"/>
            <p:cNvSpPr/>
            <p:nvPr/>
          </p:nvSpPr>
          <p:spPr>
            <a:xfrm>
              <a:off x="6510338" y="3070225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19 CuadroTexto"/>
                <p:cNvSpPr txBox="1"/>
                <p:nvPr/>
              </p:nvSpPr>
              <p:spPr>
                <a:xfrm>
                  <a:off x="7732713" y="2787015"/>
                  <a:ext cx="172804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1600" b="0" i="1" smtClean="0">
                            <a:latin typeface="Cambria Math"/>
                          </a:rPr>
                          <m:t>𝑏</m:t>
                        </m:r>
                      </m:oMath>
                    </m:oMathPara>
                  </a14:m>
                  <a:endParaRPr lang="es-ES" sz="1600" dirty="0"/>
                </a:p>
              </p:txBody>
            </p:sp>
          </mc:Choice>
          <mc:Fallback xmlns="">
            <p:sp>
              <p:nvSpPr>
                <p:cNvPr id="20" name="19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32713" y="2787015"/>
                  <a:ext cx="172804" cy="246221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 l="-20690" r="-24138" b="-7317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1" name="20 Elipse"/>
            <p:cNvSpPr/>
            <p:nvPr/>
          </p:nvSpPr>
          <p:spPr>
            <a:xfrm>
              <a:off x="7767638" y="3057525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22" name="21 Conector recto de flecha"/>
            <p:cNvCxnSpPr/>
            <p:nvPr/>
          </p:nvCxnSpPr>
          <p:spPr>
            <a:xfrm flipH="1" flipV="1">
              <a:off x="5778500" y="3543300"/>
              <a:ext cx="0" cy="723900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22 CuadroTexto"/>
                <p:cNvSpPr txBox="1"/>
                <p:nvPr/>
              </p:nvSpPr>
              <p:spPr>
                <a:xfrm>
                  <a:off x="6488113" y="4425315"/>
                  <a:ext cx="176522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1600" b="0" i="1" smtClean="0">
                            <a:latin typeface="Cambria Math"/>
                          </a:rPr>
                          <m:t>𝑎</m:t>
                        </m:r>
                      </m:oMath>
                    </m:oMathPara>
                  </a14:m>
                  <a:endParaRPr lang="es-ES" sz="1600" dirty="0"/>
                </a:p>
              </p:txBody>
            </p:sp>
          </mc:Choice>
          <mc:Fallback xmlns="">
            <p:sp>
              <p:nvSpPr>
                <p:cNvPr id="23" name="22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88113" y="4425315"/>
                  <a:ext cx="176522" cy="246221"/>
                </a:xfrm>
                <a:prstGeom prst="rect">
                  <a:avLst/>
                </a:prstGeom>
                <a:blipFill rotWithShape="1">
                  <a:blip r:embed="rId8"/>
                  <a:stretch>
                    <a:fillRect l="-10345" r="-10345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4" name="23 Elipse"/>
            <p:cNvSpPr/>
            <p:nvPr/>
          </p:nvSpPr>
          <p:spPr>
            <a:xfrm>
              <a:off x="6523038" y="4695825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24 CuadroTexto"/>
                <p:cNvSpPr txBox="1"/>
                <p:nvPr/>
              </p:nvSpPr>
              <p:spPr>
                <a:xfrm>
                  <a:off x="7504113" y="4412615"/>
                  <a:ext cx="172804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1600" b="0" i="1" smtClean="0">
                            <a:latin typeface="Cambria Math"/>
                          </a:rPr>
                          <m:t>𝑏</m:t>
                        </m:r>
                      </m:oMath>
                    </m:oMathPara>
                  </a14:m>
                  <a:endParaRPr lang="es-ES" sz="1600" dirty="0"/>
                </a:p>
              </p:txBody>
            </p:sp>
          </mc:Choice>
          <mc:Fallback xmlns="">
            <p:sp>
              <p:nvSpPr>
                <p:cNvPr id="25" name="24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04113" y="4412615"/>
                  <a:ext cx="172804" cy="246221"/>
                </a:xfrm>
                <a:prstGeom prst="rect">
                  <a:avLst/>
                </a:prstGeom>
                <a:blipFill rotWithShape="1">
                  <a:blip r:embed="rId9"/>
                  <a:stretch>
                    <a:fillRect l="-25000" r="-25000" b="-750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6" name="25 Elipse"/>
            <p:cNvSpPr/>
            <p:nvPr/>
          </p:nvSpPr>
          <p:spPr>
            <a:xfrm>
              <a:off x="7539038" y="4683125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26 CuadroTexto"/>
                <p:cNvSpPr txBox="1"/>
                <p:nvPr/>
              </p:nvSpPr>
              <p:spPr>
                <a:xfrm>
                  <a:off x="5772150" y="3774440"/>
                  <a:ext cx="327461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1600" b="0" i="1" smtClean="0">
                            <a:latin typeface="Cambria Math"/>
                          </a:rPr>
                          <m:t>𝐼</m:t>
                        </m:r>
                      </m:oMath>
                    </m:oMathPara>
                  </a14:m>
                  <a:endParaRPr lang="es-ES" sz="1600" dirty="0"/>
                </a:p>
              </p:txBody>
            </p:sp>
          </mc:Choice>
          <mc:Fallback xmlns="">
            <p:sp>
              <p:nvSpPr>
                <p:cNvPr id="27" name="26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72150" y="3774440"/>
                  <a:ext cx="327461" cy="338554"/>
                </a:xfrm>
                <a:prstGeom prst="rect">
                  <a:avLst/>
                </a:prstGeom>
                <a:blipFill rotWithShape="1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44" name="43 Grupo"/>
            <p:cNvGrpSpPr/>
            <p:nvPr/>
          </p:nvGrpSpPr>
          <p:grpSpPr>
            <a:xfrm>
              <a:off x="6694488" y="4659313"/>
              <a:ext cx="354012" cy="153987"/>
              <a:chOff x="4967288" y="1509714"/>
              <a:chExt cx="947738" cy="385761"/>
            </a:xfrm>
            <a:noFill/>
          </p:grpSpPr>
          <p:sp>
            <p:nvSpPr>
              <p:cNvPr id="45" name="44 Rectángulo"/>
              <p:cNvSpPr/>
              <p:nvPr/>
            </p:nvSpPr>
            <p:spPr>
              <a:xfrm>
                <a:off x="4972050" y="1509714"/>
                <a:ext cx="933450" cy="38576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grpSp>
            <p:nvGrpSpPr>
              <p:cNvPr id="46" name="45 Grupo"/>
              <p:cNvGrpSpPr/>
              <p:nvPr/>
            </p:nvGrpSpPr>
            <p:grpSpPr>
              <a:xfrm>
                <a:off x="4967288" y="1543050"/>
                <a:ext cx="947738" cy="342900"/>
                <a:chOff x="4862513" y="1738313"/>
                <a:chExt cx="1262063" cy="342900"/>
              </a:xfrm>
              <a:grpFill/>
            </p:grpSpPr>
            <p:cxnSp>
              <p:nvCxnSpPr>
                <p:cNvPr id="47" name="46 Conector recto"/>
                <p:cNvCxnSpPr/>
                <p:nvPr/>
              </p:nvCxnSpPr>
              <p:spPr>
                <a:xfrm>
                  <a:off x="4962525" y="1738313"/>
                  <a:ext cx="176213" cy="338137"/>
                </a:xfrm>
                <a:prstGeom prst="line">
                  <a:avLst/>
                </a:prstGeom>
                <a:grpFill/>
                <a:ln w="19050" cap="rnd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47 Conector recto"/>
                <p:cNvCxnSpPr/>
                <p:nvPr/>
              </p:nvCxnSpPr>
              <p:spPr>
                <a:xfrm flipH="1">
                  <a:off x="5138737" y="1738313"/>
                  <a:ext cx="176213" cy="338137"/>
                </a:xfrm>
                <a:prstGeom prst="line">
                  <a:avLst/>
                </a:prstGeom>
                <a:grpFill/>
                <a:ln w="19050" cap="rnd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48 Conector recto"/>
                <p:cNvCxnSpPr/>
                <p:nvPr/>
              </p:nvCxnSpPr>
              <p:spPr>
                <a:xfrm>
                  <a:off x="5314950" y="1738313"/>
                  <a:ext cx="176213" cy="338137"/>
                </a:xfrm>
                <a:prstGeom prst="line">
                  <a:avLst/>
                </a:prstGeom>
                <a:grpFill/>
                <a:ln w="19050" cap="rnd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49 Conector recto"/>
                <p:cNvCxnSpPr/>
                <p:nvPr/>
              </p:nvCxnSpPr>
              <p:spPr>
                <a:xfrm flipH="1">
                  <a:off x="5491162" y="1738313"/>
                  <a:ext cx="176213" cy="338137"/>
                </a:xfrm>
                <a:prstGeom prst="line">
                  <a:avLst/>
                </a:prstGeom>
                <a:grpFill/>
                <a:ln w="19050" cap="rnd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50 Conector recto"/>
                <p:cNvCxnSpPr/>
                <p:nvPr/>
              </p:nvCxnSpPr>
              <p:spPr>
                <a:xfrm>
                  <a:off x="5667375" y="1743076"/>
                  <a:ext cx="176213" cy="338137"/>
                </a:xfrm>
                <a:prstGeom prst="line">
                  <a:avLst/>
                </a:prstGeom>
                <a:grpFill/>
                <a:ln w="19050" cap="rnd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51 Conector recto"/>
                <p:cNvCxnSpPr/>
                <p:nvPr/>
              </p:nvCxnSpPr>
              <p:spPr>
                <a:xfrm flipH="1">
                  <a:off x="5843587" y="1743076"/>
                  <a:ext cx="176213" cy="338137"/>
                </a:xfrm>
                <a:prstGeom prst="line">
                  <a:avLst/>
                </a:prstGeom>
                <a:grpFill/>
                <a:ln w="19050" cap="rnd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52 Conector recto"/>
                <p:cNvCxnSpPr/>
                <p:nvPr/>
              </p:nvCxnSpPr>
              <p:spPr>
                <a:xfrm flipH="1">
                  <a:off x="4862513" y="1743075"/>
                  <a:ext cx="100013" cy="164306"/>
                </a:xfrm>
                <a:prstGeom prst="line">
                  <a:avLst/>
                </a:prstGeom>
                <a:grpFill/>
                <a:ln w="19050" cap="rnd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53 Conector recto"/>
                <p:cNvCxnSpPr/>
                <p:nvPr/>
              </p:nvCxnSpPr>
              <p:spPr>
                <a:xfrm>
                  <a:off x="6024563" y="1743075"/>
                  <a:ext cx="100013" cy="164306"/>
                </a:xfrm>
                <a:prstGeom prst="line">
                  <a:avLst/>
                </a:prstGeom>
                <a:grpFill/>
                <a:ln w="19050" cap="rnd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2 CuadroTexto"/>
                <p:cNvSpPr txBox="1"/>
                <p:nvPr/>
              </p:nvSpPr>
              <p:spPr>
                <a:xfrm>
                  <a:off x="6572250" y="4295140"/>
                  <a:ext cx="546560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ES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1600" b="0" i="1" smtClean="0">
                                <a:latin typeface="Cambria Math"/>
                              </a:rPr>
                              <m:t>𝑟</m:t>
                            </m:r>
                          </m:e>
                          <m:sub>
                            <m:r>
                              <a:rPr lang="es-ES" sz="1600" b="0" i="1" smtClean="0">
                                <a:latin typeface="Cambria Math"/>
                              </a:rPr>
                              <m:t>𝑖𝑛𝑡</m:t>
                            </m:r>
                          </m:sub>
                        </m:sSub>
                      </m:oMath>
                    </m:oMathPara>
                  </a14:m>
                  <a:endParaRPr lang="es-ES" sz="1600" dirty="0"/>
                </a:p>
              </p:txBody>
            </p:sp>
          </mc:Choice>
          <mc:Fallback xmlns="">
            <p:sp>
              <p:nvSpPr>
                <p:cNvPr id="3" name="2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72250" y="4295140"/>
                  <a:ext cx="546560" cy="338554"/>
                </a:xfrm>
                <a:prstGeom prst="rect">
                  <a:avLst/>
                </a:prstGeom>
                <a:blipFill rotWithShape="1"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54 CuadroTexto"/>
              <p:cNvSpPr txBox="1"/>
              <p:nvPr/>
            </p:nvSpPr>
            <p:spPr>
              <a:xfrm>
                <a:off x="762000" y="3685540"/>
                <a:ext cx="4513287" cy="3919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𝑊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𝑔𝑒𝑛𝑒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𝑑𝑖𝑠𝑖𝑝𝑎𝑑𝑎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 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𝑒𝑛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 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𝑅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 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𝑒𝑥𝑡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𝑑𝑖𝑠𝑖𝑝𝑎𝑑𝑎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 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𝑒𝑛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 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𝑟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 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𝑖𝑛𝑡</m:t>
                          </m:r>
                        </m:sub>
                      </m:sSub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55" name="54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3685540"/>
                <a:ext cx="4513287" cy="391902"/>
              </a:xfrm>
              <a:prstGeom prst="rect">
                <a:avLst/>
              </a:prstGeom>
              <a:blipFill rotWithShape="1">
                <a:blip r:embed="rId12"/>
                <a:stretch>
                  <a:fillRect b="-7813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55 CuadroTexto"/>
              <p:cNvSpPr txBox="1"/>
              <p:nvPr/>
            </p:nvSpPr>
            <p:spPr>
              <a:xfrm>
                <a:off x="768350" y="4244340"/>
                <a:ext cx="240565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i="1" smtClean="0">
                          <a:latin typeface="Cambria Math"/>
                          <a:ea typeface="Cambria Math"/>
                        </a:rPr>
                        <m:t>𝜀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𝐼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𝑡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𝑅</m:t>
                      </m:r>
                      <m:sSup>
                        <m:sSupPr>
                          <m:ctrlPr>
                            <a:rPr lang="es-E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𝐼</m:t>
                          </m:r>
                        </m:e>
                        <m:sup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𝑡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𝑟</m:t>
                      </m:r>
                      <m:sSup>
                        <m:sSupPr>
                          <m:ctrlPr>
                            <a:rPr lang="es-E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𝐼</m:t>
                          </m:r>
                        </m:e>
                        <m:sup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𝑡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56" name="55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350" y="4244340"/>
                <a:ext cx="2405659" cy="369332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56 CuadroTexto"/>
              <p:cNvSpPr txBox="1"/>
              <p:nvPr/>
            </p:nvSpPr>
            <p:spPr>
              <a:xfrm>
                <a:off x="3752850" y="4231640"/>
                <a:ext cx="13864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i="1" smtClean="0">
                          <a:latin typeface="Cambria Math"/>
                          <a:ea typeface="Cambria Math"/>
                        </a:rPr>
                        <m:t>𝜀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𝑅𝐼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𝑟𝐼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57" name="56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2850" y="4231640"/>
                <a:ext cx="1386405" cy="369332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57 Flecha derecha"/>
          <p:cNvSpPr/>
          <p:nvPr/>
        </p:nvSpPr>
        <p:spPr>
          <a:xfrm>
            <a:off x="3251200" y="4381500"/>
            <a:ext cx="355600" cy="15240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58 CuadroTexto"/>
              <p:cNvSpPr txBox="1"/>
              <p:nvPr/>
            </p:nvSpPr>
            <p:spPr>
              <a:xfrm>
                <a:off x="1670050" y="4676140"/>
                <a:ext cx="14779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i="1" smtClean="0">
                          <a:latin typeface="Cambria Math"/>
                          <a:ea typeface="Cambria Math"/>
                        </a:rPr>
                        <m:t>𝜀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=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𝑉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𝑎𝑏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𝑟𝐼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59" name="58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0050" y="4676140"/>
                <a:ext cx="1477905" cy="369332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59 Flecha derecha"/>
          <p:cNvSpPr/>
          <p:nvPr/>
        </p:nvSpPr>
        <p:spPr>
          <a:xfrm>
            <a:off x="3225800" y="4800600"/>
            <a:ext cx="355600" cy="15240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60 CuadroTexto"/>
              <p:cNvSpPr txBox="1"/>
              <p:nvPr/>
            </p:nvSpPr>
            <p:spPr>
              <a:xfrm>
                <a:off x="3841750" y="4650740"/>
                <a:ext cx="1477905" cy="369332"/>
              </a:xfrm>
              <a:prstGeom prst="rect">
                <a:avLst/>
              </a:prstGeom>
              <a:solidFill>
                <a:srgbClr val="FFFF99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𝑉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𝑎𝑏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𝜀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𝑟𝐼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61" name="60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1750" y="4650740"/>
                <a:ext cx="1477905" cy="369332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61 CuadroTexto"/>
          <p:cNvSpPr txBox="1"/>
          <p:nvPr/>
        </p:nvSpPr>
        <p:spPr>
          <a:xfrm>
            <a:off x="393700" y="5181600"/>
            <a:ext cx="8394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/>
            <a:r>
              <a:rPr lang="es-ES" dirty="0" smtClean="0">
                <a:sym typeface="Wingdings"/>
              </a:rPr>
              <a:t>	Al termino </a:t>
            </a:r>
            <a:r>
              <a:rPr lang="es-ES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sym typeface="Wingdings"/>
              </a:rPr>
              <a:t>rI</a:t>
            </a:r>
            <a:r>
              <a:rPr lang="es-ES" dirty="0" smtClean="0">
                <a:sym typeface="Wingdings"/>
              </a:rPr>
              <a:t> se le conoce con el </a:t>
            </a:r>
            <a:r>
              <a:rPr lang="es-ES" dirty="0">
                <a:sym typeface="Wingdings"/>
              </a:rPr>
              <a:t>n</a:t>
            </a:r>
            <a:r>
              <a:rPr lang="es-ES" dirty="0" smtClean="0">
                <a:sym typeface="Wingdings"/>
              </a:rPr>
              <a:t>ombre de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caída óhmica del generador</a:t>
            </a:r>
            <a:r>
              <a:rPr lang="es-ES" dirty="0" smtClean="0">
                <a:sym typeface="Wingdings"/>
              </a:rPr>
              <a:t>. </a:t>
            </a:r>
            <a:endParaRPr lang="es-ES" dirty="0"/>
          </a:p>
        </p:txBody>
      </p:sp>
      <p:sp>
        <p:nvSpPr>
          <p:cNvPr id="63" name="62 CuadroTexto"/>
          <p:cNvSpPr txBox="1"/>
          <p:nvPr/>
        </p:nvSpPr>
        <p:spPr>
          <a:xfrm>
            <a:off x="508000" y="5676900"/>
            <a:ext cx="8178800" cy="646331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El voltaje real que suministra un generador es igual a la diferencia de su fuerza electromotriz y la caída óhmica debida a su resistencia interna.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18726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6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Trabajo y energía en la corriente eléctrica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41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XVI. ELECTRICIDAD Y CORRIENTE ELÉCTRICA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317500" y="876300"/>
            <a:ext cx="650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6.3. </a:t>
            </a:r>
            <a:r>
              <a:rPr lang="es-ES" b="1" dirty="0">
                <a:solidFill>
                  <a:srgbClr val="00B050"/>
                </a:solidFill>
              </a:rPr>
              <a:t>C</a:t>
            </a:r>
            <a:r>
              <a:rPr lang="es-ES" b="1" dirty="0" smtClean="0">
                <a:solidFill>
                  <a:srgbClr val="00B050"/>
                </a:solidFill>
              </a:rPr>
              <a:t>onservación de la energía en circuitos sencillos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304800" y="1282700"/>
            <a:ext cx="406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Circuitos que intercalan motores</a:t>
            </a:r>
            <a:endParaRPr lang="es-ES" b="1" dirty="0">
              <a:solidFill>
                <a:srgbClr val="C0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562101"/>
            <a:ext cx="2820988" cy="1997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" name="2047 CuadroTexto"/>
          <p:cNvSpPr txBox="1"/>
          <p:nvPr/>
        </p:nvSpPr>
        <p:spPr>
          <a:xfrm>
            <a:off x="444500" y="1803400"/>
            <a:ext cx="5181600" cy="923330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Un motor es un dispositivo que transforma energía eléctrica en otras formas de energía, como, por ejemplo, energía mecánica.</a:t>
            </a:r>
            <a:endParaRPr lang="es-ES" dirty="0"/>
          </a:p>
        </p:txBody>
      </p:sp>
      <p:sp>
        <p:nvSpPr>
          <p:cNvPr id="2049" name="2048 CuadroTexto"/>
          <p:cNvSpPr txBox="1"/>
          <p:nvPr/>
        </p:nvSpPr>
        <p:spPr>
          <a:xfrm>
            <a:off x="355600" y="2908300"/>
            <a:ext cx="52959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/>
            <a:r>
              <a:rPr lang="es-ES" dirty="0" smtClean="0">
                <a:sym typeface="Wingdings"/>
              </a:rPr>
              <a:t>	La característica de un motor es su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fuerza </a:t>
            </a:r>
            <a:r>
              <a:rPr lang="es-E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contraelectromotriz</a:t>
            </a:r>
            <a:r>
              <a:rPr lang="es-ES" dirty="0" smtClean="0">
                <a:sym typeface="Wingdings"/>
              </a:rPr>
              <a:t>,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’</a:t>
            </a:r>
            <a:r>
              <a:rPr lang="es-ES" dirty="0" smtClean="0">
                <a:sym typeface="Symbol"/>
              </a:rPr>
              <a:t>, entendida como la cantidad de energía transformada por unidad de carga que llega al motor.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66 CuadroTexto"/>
              <p:cNvSpPr txBox="1"/>
              <p:nvPr/>
            </p:nvSpPr>
            <p:spPr>
              <a:xfrm>
                <a:off x="673100" y="4117340"/>
                <a:ext cx="8292591" cy="4029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𝑊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𝑔𝑒𝑛𝑒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𝑑𝑖𝑠𝑖𝑝𝑎𝑑𝑎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 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𝑒𝑛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 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𝑅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 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𝑒𝑥𝑡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𝑑𝑖𝑠𝑖𝑝𝑎𝑑𝑎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 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𝑒𝑛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 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𝑟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 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𝑖𝑛𝑡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𝑡𝑟𝑎𝑛𝑠𝑓𝑜𝑟𝑚𝑎𝑑𝑎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𝑑𝑖𝑠𝑖𝑝𝑎𝑑𝑎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 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𝑒𝑛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 </m:t>
                          </m:r>
                          <m:sSup>
                            <m:sSup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s-ES" b="0" i="1" smtClean="0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  <m:r>
                            <a:rPr lang="es-ES" b="0" i="1" smtClean="0">
                              <a:latin typeface="Cambria Math"/>
                            </a:rPr>
                            <m:t>𝑚𝑜𝑡𝑜𝑟</m:t>
                          </m:r>
                        </m:sub>
                      </m:sSub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67" name="66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100" y="4117340"/>
                <a:ext cx="8292591" cy="402995"/>
              </a:xfrm>
              <a:prstGeom prst="rect">
                <a:avLst/>
              </a:prstGeom>
              <a:blipFill rotWithShape="1">
                <a:blip r:embed="rId4"/>
                <a:stretch>
                  <a:fillRect b="-597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67 CuadroTexto"/>
              <p:cNvSpPr txBox="1"/>
              <p:nvPr/>
            </p:nvSpPr>
            <p:spPr>
              <a:xfrm>
                <a:off x="666750" y="4599940"/>
                <a:ext cx="408105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i="1" smtClean="0">
                          <a:latin typeface="Cambria Math"/>
                          <a:ea typeface="Cambria Math"/>
                        </a:rPr>
                        <m:t>𝜀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𝐼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𝑡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𝑅</m:t>
                      </m:r>
                      <m:sSup>
                        <m:sSupPr>
                          <m:ctrlPr>
                            <a:rPr lang="es-E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𝐼</m:t>
                          </m:r>
                        </m:e>
                        <m:sup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𝑡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𝑟</m:t>
                      </m:r>
                      <m:sSup>
                        <m:sSupPr>
                          <m:ctrlPr>
                            <a:rPr lang="es-E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𝐼</m:t>
                          </m:r>
                        </m:e>
                        <m:sup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𝑡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+</m:t>
                      </m:r>
                      <m:sSup>
                        <m:sSupPr>
                          <m:ctrlPr>
                            <a:rPr lang="es-E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𝜀</m:t>
                          </m:r>
                        </m:e>
                        <m:sup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′</m:t>
                          </m:r>
                        </m:sup>
                      </m:sSup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𝐼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𝑡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𝑟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′</m:t>
                      </m:r>
                      <m:sSup>
                        <m:sSupPr>
                          <m:ctrlPr>
                            <a:rPr lang="es-E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𝐼</m:t>
                          </m:r>
                        </m:e>
                        <m:sup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𝑡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68" name="67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750" y="4599940"/>
                <a:ext cx="4081053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68 CuadroTexto"/>
              <p:cNvSpPr txBox="1"/>
              <p:nvPr/>
            </p:nvSpPr>
            <p:spPr>
              <a:xfrm>
                <a:off x="742950" y="5336540"/>
                <a:ext cx="242329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i="1" smtClean="0">
                          <a:latin typeface="Cambria Math"/>
                          <a:ea typeface="Cambria Math"/>
                        </a:rPr>
                        <m:t>𝜀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=</m:t>
                      </m:r>
                      <m:sSup>
                        <m:sSupPr>
                          <m:ctrlPr>
                            <a:rPr lang="es-E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𝜀</m:t>
                          </m:r>
                        </m:e>
                        <m:sup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′</m:t>
                          </m:r>
                        </m:sup>
                      </m:sSup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𝐼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𝑅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𝑟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+</m:t>
                      </m:r>
                      <m:sSup>
                        <m:sSupPr>
                          <m:ctrlPr>
                            <a:rPr lang="es-E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𝑟</m:t>
                          </m:r>
                        </m:e>
                        <m:sup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′</m:t>
                          </m:r>
                        </m:sup>
                      </m:sSup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69" name="68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950" y="5336540"/>
                <a:ext cx="2423292" cy="369332"/>
              </a:xfrm>
              <a:prstGeom prst="rect">
                <a:avLst/>
              </a:prstGeom>
              <a:blipFill rotWithShape="1">
                <a:blip r:embed="rId6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69 CuadroTexto"/>
              <p:cNvSpPr txBox="1"/>
              <p:nvPr/>
            </p:nvSpPr>
            <p:spPr>
              <a:xfrm>
                <a:off x="3359150" y="5184140"/>
                <a:ext cx="1633652" cy="638380"/>
              </a:xfrm>
              <a:prstGeom prst="rect">
                <a:avLst/>
              </a:prstGeom>
              <a:solidFill>
                <a:srgbClr val="FFFF99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𝐼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s-E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𝜀</m:t>
                          </m:r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𝜀</m:t>
                          </m:r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′</m:t>
                          </m:r>
                        </m:num>
                        <m:den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𝑅</m:t>
                          </m:r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𝑟</m:t>
                          </m:r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𝑟</m:t>
                          </m:r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′</m:t>
                          </m:r>
                        </m:den>
                      </m:f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70" name="69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9150" y="5184140"/>
                <a:ext cx="1633652" cy="63838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54" name="2053 Grupo"/>
          <p:cNvGrpSpPr/>
          <p:nvPr/>
        </p:nvGrpSpPr>
        <p:grpSpPr>
          <a:xfrm>
            <a:off x="5487987" y="4682639"/>
            <a:ext cx="3224213" cy="1641958"/>
            <a:chOff x="5653087" y="4796939"/>
            <a:chExt cx="3224213" cy="1641958"/>
          </a:xfrm>
        </p:grpSpPr>
        <p:grpSp>
          <p:nvGrpSpPr>
            <p:cNvPr id="114" name="113 Grupo"/>
            <p:cNvGrpSpPr/>
            <p:nvPr/>
          </p:nvGrpSpPr>
          <p:grpSpPr>
            <a:xfrm>
              <a:off x="5867400" y="4796939"/>
              <a:ext cx="3009900" cy="1641958"/>
              <a:chOff x="5626100" y="2919413"/>
              <a:chExt cx="3149600" cy="210471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5" name="114 CuadroTexto"/>
                  <p:cNvSpPr txBox="1"/>
                  <p:nvPr/>
                </p:nvSpPr>
                <p:spPr>
                  <a:xfrm>
                    <a:off x="6986815" y="3249687"/>
                    <a:ext cx="379848" cy="33855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sz="1600" b="0" i="1" smtClean="0">
                              <a:latin typeface="Cambria Math"/>
                            </a:rPr>
                            <m:t>𝑅</m:t>
                          </m:r>
                        </m:oMath>
                      </m:oMathPara>
                    </a14:m>
                    <a:endParaRPr lang="es-ES" sz="1600" dirty="0"/>
                  </a:p>
                </p:txBody>
              </p:sp>
            </mc:Choice>
            <mc:Fallback xmlns="">
              <p:sp>
                <p:nvSpPr>
                  <p:cNvPr id="115" name="114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986815" y="3249687"/>
                    <a:ext cx="379848" cy="338555"/>
                  </a:xfrm>
                  <a:prstGeom prst="rect">
                    <a:avLst/>
                  </a:prstGeom>
                  <a:blipFill rotWithShape="1">
                    <a:blip r:embed="rId8"/>
                    <a:stretch>
                      <a:fillRect b="-15909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16" name="115 Rectángulo"/>
              <p:cNvSpPr/>
              <p:nvPr/>
            </p:nvSpPr>
            <p:spPr>
              <a:xfrm>
                <a:off x="5626100" y="3124200"/>
                <a:ext cx="3149600" cy="162560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grpSp>
            <p:nvGrpSpPr>
              <p:cNvPr id="117" name="116 Grupo"/>
              <p:cNvGrpSpPr/>
              <p:nvPr/>
            </p:nvGrpSpPr>
            <p:grpSpPr>
              <a:xfrm>
                <a:off x="6707188" y="2919413"/>
                <a:ext cx="947738" cy="385761"/>
                <a:chOff x="4967288" y="1509714"/>
                <a:chExt cx="947738" cy="385761"/>
              </a:xfrm>
              <a:noFill/>
            </p:grpSpPr>
            <p:sp>
              <p:nvSpPr>
                <p:cNvPr id="147" name="146 Rectángulo"/>
                <p:cNvSpPr/>
                <p:nvPr/>
              </p:nvSpPr>
              <p:spPr>
                <a:xfrm>
                  <a:off x="4972050" y="1509714"/>
                  <a:ext cx="933450" cy="385761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/>
                </a:p>
              </p:txBody>
            </p:sp>
            <p:grpSp>
              <p:nvGrpSpPr>
                <p:cNvPr id="148" name="147 Grupo"/>
                <p:cNvGrpSpPr/>
                <p:nvPr/>
              </p:nvGrpSpPr>
              <p:grpSpPr>
                <a:xfrm>
                  <a:off x="4967288" y="1543050"/>
                  <a:ext cx="947738" cy="342900"/>
                  <a:chOff x="4862513" y="1738313"/>
                  <a:chExt cx="1262063" cy="342900"/>
                </a:xfrm>
                <a:grpFill/>
              </p:grpSpPr>
              <p:cxnSp>
                <p:nvCxnSpPr>
                  <p:cNvPr id="149" name="148 Conector recto"/>
                  <p:cNvCxnSpPr/>
                  <p:nvPr/>
                </p:nvCxnSpPr>
                <p:spPr>
                  <a:xfrm>
                    <a:off x="4962525" y="1738313"/>
                    <a:ext cx="176213" cy="338137"/>
                  </a:xfrm>
                  <a:prstGeom prst="line">
                    <a:avLst/>
                  </a:prstGeom>
                  <a:grpFill/>
                  <a:ln w="19050" cap="rnd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0" name="149 Conector recto"/>
                  <p:cNvCxnSpPr/>
                  <p:nvPr/>
                </p:nvCxnSpPr>
                <p:spPr>
                  <a:xfrm flipH="1">
                    <a:off x="5138737" y="1738313"/>
                    <a:ext cx="176213" cy="338137"/>
                  </a:xfrm>
                  <a:prstGeom prst="line">
                    <a:avLst/>
                  </a:prstGeom>
                  <a:grpFill/>
                  <a:ln w="19050" cap="rnd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1" name="150 Conector recto"/>
                  <p:cNvCxnSpPr/>
                  <p:nvPr/>
                </p:nvCxnSpPr>
                <p:spPr>
                  <a:xfrm>
                    <a:off x="5314950" y="1738313"/>
                    <a:ext cx="176213" cy="338137"/>
                  </a:xfrm>
                  <a:prstGeom prst="line">
                    <a:avLst/>
                  </a:prstGeom>
                  <a:grpFill/>
                  <a:ln w="19050" cap="rnd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2" name="151 Conector recto"/>
                  <p:cNvCxnSpPr/>
                  <p:nvPr/>
                </p:nvCxnSpPr>
                <p:spPr>
                  <a:xfrm flipH="1">
                    <a:off x="5491162" y="1738313"/>
                    <a:ext cx="176213" cy="338137"/>
                  </a:xfrm>
                  <a:prstGeom prst="line">
                    <a:avLst/>
                  </a:prstGeom>
                  <a:grpFill/>
                  <a:ln w="19050" cap="rnd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3" name="152 Conector recto"/>
                  <p:cNvCxnSpPr/>
                  <p:nvPr/>
                </p:nvCxnSpPr>
                <p:spPr>
                  <a:xfrm>
                    <a:off x="5667375" y="1743076"/>
                    <a:ext cx="176213" cy="338137"/>
                  </a:xfrm>
                  <a:prstGeom prst="line">
                    <a:avLst/>
                  </a:prstGeom>
                  <a:grpFill/>
                  <a:ln w="19050" cap="rnd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4" name="153 Conector recto"/>
                  <p:cNvCxnSpPr/>
                  <p:nvPr/>
                </p:nvCxnSpPr>
                <p:spPr>
                  <a:xfrm flipH="1">
                    <a:off x="5843587" y="1743076"/>
                    <a:ext cx="176213" cy="338137"/>
                  </a:xfrm>
                  <a:prstGeom prst="line">
                    <a:avLst/>
                  </a:prstGeom>
                  <a:grpFill/>
                  <a:ln w="19050" cap="rnd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5" name="154 Conector recto"/>
                  <p:cNvCxnSpPr/>
                  <p:nvPr/>
                </p:nvCxnSpPr>
                <p:spPr>
                  <a:xfrm flipH="1">
                    <a:off x="4862513" y="1743075"/>
                    <a:ext cx="100013" cy="164306"/>
                  </a:xfrm>
                  <a:prstGeom prst="line">
                    <a:avLst/>
                  </a:prstGeom>
                  <a:grpFill/>
                  <a:ln w="19050" cap="rnd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6" name="155 Conector recto"/>
                  <p:cNvCxnSpPr/>
                  <p:nvPr/>
                </p:nvCxnSpPr>
                <p:spPr>
                  <a:xfrm>
                    <a:off x="6024563" y="1743075"/>
                    <a:ext cx="100013" cy="164306"/>
                  </a:xfrm>
                  <a:prstGeom prst="line">
                    <a:avLst/>
                  </a:prstGeom>
                  <a:grpFill/>
                  <a:ln w="19050" cap="rnd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118" name="117 Grupo"/>
              <p:cNvGrpSpPr/>
              <p:nvPr/>
            </p:nvGrpSpPr>
            <p:grpSpPr>
              <a:xfrm>
                <a:off x="7133817" y="4218333"/>
                <a:ext cx="273900" cy="805792"/>
                <a:chOff x="2017304" y="2276820"/>
                <a:chExt cx="273900" cy="805792"/>
              </a:xfrm>
            </p:grpSpPr>
            <p:grpSp>
              <p:nvGrpSpPr>
                <p:cNvPr id="141" name="140 Grupo"/>
                <p:cNvGrpSpPr/>
                <p:nvPr/>
              </p:nvGrpSpPr>
              <p:grpSpPr>
                <a:xfrm>
                  <a:off x="2092324" y="2562224"/>
                  <a:ext cx="151938" cy="520388"/>
                  <a:chOff x="2697162" y="2233612"/>
                  <a:chExt cx="151938" cy="520388"/>
                </a:xfrm>
              </p:grpSpPr>
              <p:sp>
                <p:nvSpPr>
                  <p:cNvPr id="144" name="143 Rectángulo"/>
                  <p:cNvSpPr/>
                  <p:nvPr/>
                </p:nvSpPr>
                <p:spPr>
                  <a:xfrm>
                    <a:off x="2705100" y="2286000"/>
                    <a:ext cx="144000" cy="46800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/>
                  </a:p>
                </p:txBody>
              </p:sp>
              <p:cxnSp>
                <p:nvCxnSpPr>
                  <p:cNvPr id="145" name="144 Conector recto"/>
                  <p:cNvCxnSpPr/>
                  <p:nvPr/>
                </p:nvCxnSpPr>
                <p:spPr>
                  <a:xfrm>
                    <a:off x="2844800" y="2328862"/>
                    <a:ext cx="0" cy="288000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6" name="145 Conector recto"/>
                  <p:cNvCxnSpPr/>
                  <p:nvPr/>
                </p:nvCxnSpPr>
                <p:spPr>
                  <a:xfrm>
                    <a:off x="2697162" y="2233612"/>
                    <a:ext cx="0" cy="46800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42" name="141 CuadroTexto"/>
                <p:cNvSpPr txBox="1"/>
                <p:nvPr/>
              </p:nvSpPr>
              <p:spPr>
                <a:xfrm>
                  <a:off x="2017304" y="2276820"/>
                  <a:ext cx="123825" cy="21544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s-ES" sz="1400" dirty="0" smtClean="0"/>
                    <a:t>+</a:t>
                  </a:r>
                  <a:endParaRPr lang="es-ES" sz="1400" dirty="0"/>
                </a:p>
              </p:txBody>
            </p:sp>
            <p:sp>
              <p:nvSpPr>
                <p:cNvPr id="143" name="142 CuadroTexto"/>
                <p:cNvSpPr txBox="1"/>
                <p:nvPr/>
              </p:nvSpPr>
              <p:spPr>
                <a:xfrm>
                  <a:off x="2205479" y="2376746"/>
                  <a:ext cx="85725" cy="21544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s-ES" sz="1400" dirty="0"/>
                    <a:t>-</a:t>
                  </a:r>
                </a:p>
              </p:txBody>
            </p:sp>
          </p:grpSp>
          <p:cxnSp>
            <p:nvCxnSpPr>
              <p:cNvPr id="123" name="122 Conector recto de flecha"/>
              <p:cNvCxnSpPr/>
              <p:nvPr/>
            </p:nvCxnSpPr>
            <p:spPr>
              <a:xfrm rot="16200000" flipH="1" flipV="1">
                <a:off x="6321707" y="4317924"/>
                <a:ext cx="0" cy="59095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8" name="127 CuadroTexto"/>
                  <p:cNvSpPr txBox="1"/>
                  <p:nvPr/>
                </p:nvSpPr>
                <p:spPr>
                  <a:xfrm>
                    <a:off x="6155882" y="4232293"/>
                    <a:ext cx="327462" cy="33855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sz="1600" b="0" i="1" smtClean="0">
                              <a:latin typeface="Cambria Math"/>
                            </a:rPr>
                            <m:t>𝐼</m:t>
                          </m:r>
                        </m:oMath>
                      </m:oMathPara>
                    </a14:m>
                    <a:endParaRPr lang="es-ES" sz="1600" dirty="0"/>
                  </a:p>
                </p:txBody>
              </p:sp>
            </mc:Choice>
            <mc:Fallback xmlns="">
              <p:sp>
                <p:nvSpPr>
                  <p:cNvPr id="128" name="127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155882" y="4232293"/>
                    <a:ext cx="327462" cy="338555"/>
                  </a:xfrm>
                  <a:prstGeom prst="rect">
                    <a:avLst/>
                  </a:prstGeom>
                  <a:blipFill rotWithShape="1">
                    <a:blip r:embed="rId9"/>
                    <a:stretch>
                      <a:fillRect b="-18605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2052" name="2051 CuadroTexto"/>
            <p:cNvSpPr txBox="1"/>
            <p:nvPr/>
          </p:nvSpPr>
          <p:spPr>
            <a:xfrm>
              <a:off x="5653087" y="5367338"/>
              <a:ext cx="432000" cy="432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600" dirty="0" smtClean="0"/>
                <a:t>M</a:t>
              </a:r>
              <a:endParaRPr lang="es-ES" sz="16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53" name="2052 CuadroTexto"/>
                <p:cNvSpPr txBox="1"/>
                <p:nvPr/>
              </p:nvSpPr>
              <p:spPr>
                <a:xfrm>
                  <a:off x="7194550" y="5603240"/>
                  <a:ext cx="520014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1600" i="1" smtClean="0">
                            <a:latin typeface="Cambria Math"/>
                            <a:ea typeface="Cambria Math"/>
                          </a:rPr>
                          <m:t>𝜀</m:t>
                        </m:r>
                        <m:r>
                          <a:rPr lang="es-ES" sz="16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s-ES" sz="1600" b="0" i="1" smtClean="0">
                            <a:latin typeface="Cambria Math"/>
                            <a:ea typeface="Cambria Math"/>
                          </a:rPr>
                          <m:t>𝑟</m:t>
                        </m:r>
                      </m:oMath>
                    </m:oMathPara>
                  </a14:m>
                  <a:endParaRPr lang="es-ES" sz="1600" dirty="0"/>
                </a:p>
              </p:txBody>
            </p:sp>
          </mc:Choice>
          <mc:Fallback xmlns="">
            <p:sp>
              <p:nvSpPr>
                <p:cNvPr id="2053" name="2052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94550" y="5603240"/>
                  <a:ext cx="520014" cy="338554"/>
                </a:xfrm>
                <a:prstGeom prst="rect">
                  <a:avLst/>
                </a:prstGeom>
                <a:blipFill rotWithShape="1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0" name="159 CuadroTexto"/>
                <p:cNvSpPr txBox="1"/>
                <p:nvPr/>
              </p:nvSpPr>
              <p:spPr>
                <a:xfrm>
                  <a:off x="6013450" y="5400040"/>
                  <a:ext cx="614784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1600" i="1" smtClean="0">
                            <a:latin typeface="Cambria Math"/>
                            <a:ea typeface="Cambria Math"/>
                          </a:rPr>
                          <m:t>𝜀</m:t>
                        </m:r>
                        <m:r>
                          <a:rPr lang="es-ES" sz="1600" b="0" i="1" smtClean="0">
                            <a:latin typeface="Cambria Math"/>
                            <a:ea typeface="Cambria Math"/>
                          </a:rPr>
                          <m:t>′,</m:t>
                        </m:r>
                        <m:r>
                          <a:rPr lang="es-ES" sz="1600" b="0" i="1" smtClean="0">
                            <a:latin typeface="Cambria Math"/>
                            <a:ea typeface="Cambria Math"/>
                          </a:rPr>
                          <m:t>𝑟</m:t>
                        </m:r>
                        <m:r>
                          <a:rPr lang="es-ES" sz="1600" b="0" i="1" smtClean="0">
                            <a:latin typeface="Cambria Math"/>
                            <a:ea typeface="Cambria Math"/>
                          </a:rPr>
                          <m:t>′</m:t>
                        </m:r>
                      </m:oMath>
                    </m:oMathPara>
                  </a14:m>
                  <a:endParaRPr lang="es-ES" sz="1600" dirty="0"/>
                </a:p>
              </p:txBody>
            </p:sp>
          </mc:Choice>
          <mc:Fallback xmlns="">
            <p:sp>
              <p:nvSpPr>
                <p:cNvPr id="160" name="159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13450" y="5400040"/>
                  <a:ext cx="614784" cy="338554"/>
                </a:xfrm>
                <a:prstGeom prst="rect">
                  <a:avLst/>
                </a:prstGeom>
                <a:blipFill rotWithShape="1"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021592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6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Trabajo y energía en la corriente eléctrica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42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XVI. ELECTRICIDAD Y CORRIENTE ELÉCTRICA</a:t>
            </a:r>
          </a:p>
        </p:txBody>
      </p:sp>
      <p:sp>
        <p:nvSpPr>
          <p:cNvPr id="41" name="40 CuadroTexto"/>
          <p:cNvSpPr txBox="1"/>
          <p:nvPr/>
        </p:nvSpPr>
        <p:spPr>
          <a:xfrm>
            <a:off x="482600" y="977900"/>
            <a:ext cx="173990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EJERCICIO 22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431800" y="1524000"/>
            <a:ext cx="83185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En el circuito de la figura, un motor de </a:t>
            </a:r>
            <a:r>
              <a:rPr lang="es-ES" dirty="0" smtClean="0">
                <a:sym typeface="Symbol"/>
              </a:rPr>
              <a:t>’ = 4,5 V y de 1,5  es alimentado por una batería de 12 V y 2 . Si la resistencia externa es de 6 , calcula:</a:t>
            </a:r>
          </a:p>
          <a:p>
            <a:pPr marL="342900" indent="-342900" algn="just">
              <a:buAutoNum type="alphaLcParenR"/>
            </a:pPr>
            <a:r>
              <a:rPr lang="es-ES" dirty="0" smtClean="0">
                <a:sym typeface="Symbol"/>
              </a:rPr>
              <a:t>La intensidad del circuito.</a:t>
            </a:r>
          </a:p>
          <a:p>
            <a:pPr marL="342900" indent="-342900" algn="just">
              <a:buAutoNum type="alphaLcParenR"/>
            </a:pPr>
            <a:r>
              <a:rPr lang="es-ES" dirty="0" smtClean="0">
                <a:sym typeface="Symbol"/>
              </a:rPr>
              <a:t>El voltaje real entre los bornes del generador.</a:t>
            </a:r>
          </a:p>
          <a:p>
            <a:pPr marL="342900" indent="-342900" algn="just">
              <a:buAutoNum type="alphaLcParenR"/>
            </a:pPr>
            <a:r>
              <a:rPr lang="es-ES" dirty="0" smtClean="0">
                <a:sym typeface="Symbol"/>
              </a:rPr>
              <a:t>La energía transformada por el motor en el intervalo de 10 min.</a:t>
            </a:r>
          </a:p>
          <a:p>
            <a:pPr marL="342900" indent="-342900" algn="just">
              <a:buAutoNum type="alphaLcParenR"/>
            </a:pPr>
            <a:r>
              <a:rPr lang="es-ES" dirty="0" smtClean="0">
                <a:sym typeface="Symbol"/>
              </a:rPr>
              <a:t>La energía disipada en cada dispositivo en estos 10 min.</a:t>
            </a:r>
          </a:p>
          <a:p>
            <a:pPr marL="342900" indent="-342900" algn="just">
              <a:buAutoNum type="alphaLcParenR"/>
            </a:pPr>
            <a:r>
              <a:rPr lang="es-ES" dirty="0" smtClean="0">
                <a:sym typeface="Symbol"/>
              </a:rPr>
              <a:t>Repite el ejercicio eliminando la resistencia externa.</a:t>
            </a:r>
            <a:endParaRPr lang="es-ES" dirty="0"/>
          </a:p>
        </p:txBody>
      </p:sp>
      <p:grpSp>
        <p:nvGrpSpPr>
          <p:cNvPr id="43" name="42 Grupo"/>
          <p:cNvGrpSpPr/>
          <p:nvPr/>
        </p:nvGrpSpPr>
        <p:grpSpPr>
          <a:xfrm>
            <a:off x="2922587" y="3946039"/>
            <a:ext cx="3224213" cy="1641958"/>
            <a:chOff x="5653087" y="4796939"/>
            <a:chExt cx="3224213" cy="1641958"/>
          </a:xfrm>
        </p:grpSpPr>
        <p:grpSp>
          <p:nvGrpSpPr>
            <p:cNvPr id="44" name="43 Grupo"/>
            <p:cNvGrpSpPr/>
            <p:nvPr/>
          </p:nvGrpSpPr>
          <p:grpSpPr>
            <a:xfrm>
              <a:off x="5867400" y="4796939"/>
              <a:ext cx="3009900" cy="1641958"/>
              <a:chOff x="5626100" y="2919413"/>
              <a:chExt cx="3149600" cy="210471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8" name="47 CuadroTexto"/>
                  <p:cNvSpPr txBox="1"/>
                  <p:nvPr/>
                </p:nvSpPr>
                <p:spPr>
                  <a:xfrm>
                    <a:off x="6986815" y="3249687"/>
                    <a:ext cx="379848" cy="33855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sz="1600" b="0" i="1" smtClean="0">
                              <a:latin typeface="Cambria Math"/>
                            </a:rPr>
                            <m:t>𝑅</m:t>
                          </m:r>
                        </m:oMath>
                      </m:oMathPara>
                    </a14:m>
                    <a:endParaRPr lang="es-ES" sz="1600" dirty="0"/>
                  </a:p>
                </p:txBody>
              </p:sp>
            </mc:Choice>
            <mc:Fallback xmlns="">
              <p:sp>
                <p:nvSpPr>
                  <p:cNvPr id="48" name="47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986815" y="3249687"/>
                    <a:ext cx="379848" cy="338555"/>
                  </a:xfrm>
                  <a:prstGeom prst="rect">
                    <a:avLst/>
                  </a:prstGeom>
                  <a:blipFill rotWithShape="1">
                    <a:blip r:embed="rId3"/>
                    <a:stretch>
                      <a:fillRect b="-18605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49" name="48 Rectángulo"/>
              <p:cNvSpPr/>
              <p:nvPr/>
            </p:nvSpPr>
            <p:spPr>
              <a:xfrm>
                <a:off x="5626100" y="3124200"/>
                <a:ext cx="3149600" cy="162560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grpSp>
            <p:nvGrpSpPr>
              <p:cNvPr id="50" name="49 Grupo"/>
              <p:cNvGrpSpPr/>
              <p:nvPr/>
            </p:nvGrpSpPr>
            <p:grpSpPr>
              <a:xfrm>
                <a:off x="6707188" y="2919413"/>
                <a:ext cx="947738" cy="385761"/>
                <a:chOff x="4967288" y="1509714"/>
                <a:chExt cx="947738" cy="385761"/>
              </a:xfrm>
              <a:noFill/>
            </p:grpSpPr>
            <p:sp>
              <p:nvSpPr>
                <p:cNvPr id="60" name="59 Rectángulo"/>
                <p:cNvSpPr/>
                <p:nvPr/>
              </p:nvSpPr>
              <p:spPr>
                <a:xfrm>
                  <a:off x="4972050" y="1509714"/>
                  <a:ext cx="933450" cy="385761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/>
                </a:p>
              </p:txBody>
            </p:sp>
            <p:grpSp>
              <p:nvGrpSpPr>
                <p:cNvPr id="61" name="60 Grupo"/>
                <p:cNvGrpSpPr/>
                <p:nvPr/>
              </p:nvGrpSpPr>
              <p:grpSpPr>
                <a:xfrm>
                  <a:off x="4967288" y="1543050"/>
                  <a:ext cx="947738" cy="342900"/>
                  <a:chOff x="4862513" y="1738313"/>
                  <a:chExt cx="1262063" cy="342900"/>
                </a:xfrm>
                <a:grpFill/>
              </p:grpSpPr>
              <p:cxnSp>
                <p:nvCxnSpPr>
                  <p:cNvPr id="62" name="61 Conector recto"/>
                  <p:cNvCxnSpPr/>
                  <p:nvPr/>
                </p:nvCxnSpPr>
                <p:spPr>
                  <a:xfrm>
                    <a:off x="4962525" y="1738313"/>
                    <a:ext cx="176213" cy="338137"/>
                  </a:xfrm>
                  <a:prstGeom prst="line">
                    <a:avLst/>
                  </a:prstGeom>
                  <a:grpFill/>
                  <a:ln w="19050" cap="rnd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3" name="62 Conector recto"/>
                  <p:cNvCxnSpPr/>
                  <p:nvPr/>
                </p:nvCxnSpPr>
                <p:spPr>
                  <a:xfrm flipH="1">
                    <a:off x="5138737" y="1738313"/>
                    <a:ext cx="176213" cy="338137"/>
                  </a:xfrm>
                  <a:prstGeom prst="line">
                    <a:avLst/>
                  </a:prstGeom>
                  <a:grpFill/>
                  <a:ln w="19050" cap="rnd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" name="63 Conector recto"/>
                  <p:cNvCxnSpPr/>
                  <p:nvPr/>
                </p:nvCxnSpPr>
                <p:spPr>
                  <a:xfrm>
                    <a:off x="5314950" y="1738313"/>
                    <a:ext cx="176213" cy="338137"/>
                  </a:xfrm>
                  <a:prstGeom prst="line">
                    <a:avLst/>
                  </a:prstGeom>
                  <a:grpFill/>
                  <a:ln w="19050" cap="rnd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" name="64 Conector recto"/>
                  <p:cNvCxnSpPr/>
                  <p:nvPr/>
                </p:nvCxnSpPr>
                <p:spPr>
                  <a:xfrm flipH="1">
                    <a:off x="5491162" y="1738313"/>
                    <a:ext cx="176213" cy="338137"/>
                  </a:xfrm>
                  <a:prstGeom prst="line">
                    <a:avLst/>
                  </a:prstGeom>
                  <a:grpFill/>
                  <a:ln w="19050" cap="rnd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6" name="65 Conector recto"/>
                  <p:cNvCxnSpPr/>
                  <p:nvPr/>
                </p:nvCxnSpPr>
                <p:spPr>
                  <a:xfrm>
                    <a:off x="5667375" y="1743076"/>
                    <a:ext cx="176213" cy="338137"/>
                  </a:xfrm>
                  <a:prstGeom prst="line">
                    <a:avLst/>
                  </a:prstGeom>
                  <a:grpFill/>
                  <a:ln w="19050" cap="rnd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1" name="70 Conector recto"/>
                  <p:cNvCxnSpPr/>
                  <p:nvPr/>
                </p:nvCxnSpPr>
                <p:spPr>
                  <a:xfrm flipH="1">
                    <a:off x="5843587" y="1743076"/>
                    <a:ext cx="176213" cy="338137"/>
                  </a:xfrm>
                  <a:prstGeom prst="line">
                    <a:avLst/>
                  </a:prstGeom>
                  <a:grpFill/>
                  <a:ln w="19050" cap="rnd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2" name="71 Conector recto"/>
                  <p:cNvCxnSpPr/>
                  <p:nvPr/>
                </p:nvCxnSpPr>
                <p:spPr>
                  <a:xfrm flipH="1">
                    <a:off x="4862513" y="1743075"/>
                    <a:ext cx="100013" cy="164306"/>
                  </a:xfrm>
                  <a:prstGeom prst="line">
                    <a:avLst/>
                  </a:prstGeom>
                  <a:grpFill/>
                  <a:ln w="19050" cap="rnd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3" name="72 Conector recto"/>
                  <p:cNvCxnSpPr/>
                  <p:nvPr/>
                </p:nvCxnSpPr>
                <p:spPr>
                  <a:xfrm>
                    <a:off x="6024563" y="1743075"/>
                    <a:ext cx="100013" cy="164306"/>
                  </a:xfrm>
                  <a:prstGeom prst="line">
                    <a:avLst/>
                  </a:prstGeom>
                  <a:grpFill/>
                  <a:ln w="19050" cap="rnd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51" name="50 Grupo"/>
              <p:cNvGrpSpPr/>
              <p:nvPr/>
            </p:nvGrpSpPr>
            <p:grpSpPr>
              <a:xfrm>
                <a:off x="7133817" y="4218333"/>
                <a:ext cx="273900" cy="805792"/>
                <a:chOff x="2017304" y="2276820"/>
                <a:chExt cx="273900" cy="805792"/>
              </a:xfrm>
            </p:grpSpPr>
            <p:grpSp>
              <p:nvGrpSpPr>
                <p:cNvPr id="54" name="53 Grupo"/>
                <p:cNvGrpSpPr/>
                <p:nvPr/>
              </p:nvGrpSpPr>
              <p:grpSpPr>
                <a:xfrm>
                  <a:off x="2092324" y="2562224"/>
                  <a:ext cx="151938" cy="520388"/>
                  <a:chOff x="2697162" y="2233612"/>
                  <a:chExt cx="151938" cy="520388"/>
                </a:xfrm>
              </p:grpSpPr>
              <p:sp>
                <p:nvSpPr>
                  <p:cNvPr id="57" name="56 Rectángulo"/>
                  <p:cNvSpPr/>
                  <p:nvPr/>
                </p:nvSpPr>
                <p:spPr>
                  <a:xfrm>
                    <a:off x="2705100" y="2286000"/>
                    <a:ext cx="144000" cy="46800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/>
                  </a:p>
                </p:txBody>
              </p:sp>
              <p:cxnSp>
                <p:nvCxnSpPr>
                  <p:cNvPr id="58" name="57 Conector recto"/>
                  <p:cNvCxnSpPr/>
                  <p:nvPr/>
                </p:nvCxnSpPr>
                <p:spPr>
                  <a:xfrm>
                    <a:off x="2844800" y="2328862"/>
                    <a:ext cx="0" cy="288000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9" name="58 Conector recto"/>
                  <p:cNvCxnSpPr/>
                  <p:nvPr/>
                </p:nvCxnSpPr>
                <p:spPr>
                  <a:xfrm>
                    <a:off x="2697162" y="2233612"/>
                    <a:ext cx="0" cy="46800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55" name="54 CuadroTexto"/>
                <p:cNvSpPr txBox="1"/>
                <p:nvPr/>
              </p:nvSpPr>
              <p:spPr>
                <a:xfrm>
                  <a:off x="2017304" y="2276820"/>
                  <a:ext cx="123825" cy="21544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s-ES" sz="1400" dirty="0" smtClean="0"/>
                    <a:t>+</a:t>
                  </a:r>
                  <a:endParaRPr lang="es-ES" sz="1400" dirty="0"/>
                </a:p>
              </p:txBody>
            </p:sp>
            <p:sp>
              <p:nvSpPr>
                <p:cNvPr id="56" name="55 CuadroTexto"/>
                <p:cNvSpPr txBox="1"/>
                <p:nvPr/>
              </p:nvSpPr>
              <p:spPr>
                <a:xfrm>
                  <a:off x="2205479" y="2376746"/>
                  <a:ext cx="85725" cy="21544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s-ES" sz="1400" dirty="0"/>
                    <a:t>-</a:t>
                  </a:r>
                </a:p>
              </p:txBody>
            </p:sp>
          </p:grpSp>
          <p:cxnSp>
            <p:nvCxnSpPr>
              <p:cNvPr id="52" name="51 Conector recto de flecha"/>
              <p:cNvCxnSpPr/>
              <p:nvPr/>
            </p:nvCxnSpPr>
            <p:spPr>
              <a:xfrm rot="16200000" flipH="1" flipV="1">
                <a:off x="6321707" y="4317924"/>
                <a:ext cx="0" cy="59095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3" name="52 CuadroTexto"/>
                  <p:cNvSpPr txBox="1"/>
                  <p:nvPr/>
                </p:nvSpPr>
                <p:spPr>
                  <a:xfrm>
                    <a:off x="6155882" y="4232293"/>
                    <a:ext cx="327462" cy="33855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sz="1600" b="0" i="1" smtClean="0">
                              <a:latin typeface="Cambria Math"/>
                            </a:rPr>
                            <m:t>𝐼</m:t>
                          </m:r>
                        </m:oMath>
                      </m:oMathPara>
                    </a14:m>
                    <a:endParaRPr lang="es-ES" sz="1600" dirty="0"/>
                  </a:p>
                </p:txBody>
              </p:sp>
            </mc:Choice>
            <mc:Fallback xmlns="">
              <p:sp>
                <p:nvSpPr>
                  <p:cNvPr id="53" name="52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155882" y="4232293"/>
                    <a:ext cx="327462" cy="338555"/>
                  </a:xfrm>
                  <a:prstGeom prst="rect">
                    <a:avLst/>
                  </a:prstGeom>
                  <a:blipFill rotWithShape="1">
                    <a:blip r:embed="rId4"/>
                    <a:stretch>
                      <a:fillRect b="-18605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45" name="44 CuadroTexto"/>
            <p:cNvSpPr txBox="1"/>
            <p:nvPr/>
          </p:nvSpPr>
          <p:spPr>
            <a:xfrm>
              <a:off x="5653087" y="5367338"/>
              <a:ext cx="432000" cy="432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600" dirty="0" smtClean="0"/>
                <a:t>M</a:t>
              </a:r>
              <a:endParaRPr lang="es-ES" sz="16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45 CuadroTexto"/>
                <p:cNvSpPr txBox="1"/>
                <p:nvPr/>
              </p:nvSpPr>
              <p:spPr>
                <a:xfrm>
                  <a:off x="7194550" y="5603240"/>
                  <a:ext cx="520014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1600" i="1" smtClean="0">
                            <a:latin typeface="Cambria Math"/>
                            <a:ea typeface="Cambria Math"/>
                          </a:rPr>
                          <m:t>𝜀</m:t>
                        </m:r>
                        <m:r>
                          <a:rPr lang="es-ES" sz="16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s-ES" sz="1600" b="0" i="1" smtClean="0">
                            <a:latin typeface="Cambria Math"/>
                            <a:ea typeface="Cambria Math"/>
                          </a:rPr>
                          <m:t>𝑟</m:t>
                        </m:r>
                      </m:oMath>
                    </m:oMathPara>
                  </a14:m>
                  <a:endParaRPr lang="es-ES" sz="1600" dirty="0"/>
                </a:p>
              </p:txBody>
            </p:sp>
          </mc:Choice>
          <mc:Fallback xmlns="">
            <p:sp>
              <p:nvSpPr>
                <p:cNvPr id="46" name="45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94550" y="5603240"/>
                  <a:ext cx="520014" cy="338554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46 CuadroTexto"/>
                <p:cNvSpPr txBox="1"/>
                <p:nvPr/>
              </p:nvSpPr>
              <p:spPr>
                <a:xfrm>
                  <a:off x="6013450" y="5400040"/>
                  <a:ext cx="614784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1600" i="1" smtClean="0">
                            <a:latin typeface="Cambria Math"/>
                            <a:ea typeface="Cambria Math"/>
                          </a:rPr>
                          <m:t>𝜀</m:t>
                        </m:r>
                        <m:r>
                          <a:rPr lang="es-ES" sz="1600" b="0" i="1" smtClean="0">
                            <a:latin typeface="Cambria Math"/>
                            <a:ea typeface="Cambria Math"/>
                          </a:rPr>
                          <m:t>′,</m:t>
                        </m:r>
                        <m:r>
                          <a:rPr lang="es-ES" sz="1600" b="0" i="1" smtClean="0">
                            <a:latin typeface="Cambria Math"/>
                            <a:ea typeface="Cambria Math"/>
                          </a:rPr>
                          <m:t>𝑟</m:t>
                        </m:r>
                        <m:r>
                          <a:rPr lang="es-ES" sz="1600" b="0" i="1" smtClean="0">
                            <a:latin typeface="Cambria Math"/>
                            <a:ea typeface="Cambria Math"/>
                          </a:rPr>
                          <m:t>′</m:t>
                        </m:r>
                      </m:oMath>
                    </m:oMathPara>
                  </a14:m>
                  <a:endParaRPr lang="es-ES" sz="1600" dirty="0"/>
                </a:p>
              </p:txBody>
            </p:sp>
          </mc:Choice>
          <mc:Fallback xmlns="">
            <p:sp>
              <p:nvSpPr>
                <p:cNvPr id="47" name="46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13450" y="5400040"/>
                  <a:ext cx="614784" cy="338554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000033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7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Distribución de la electricidad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43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XVI. ELECTRICIDAD Y CORRIENTE ELÉCTRICA</a:t>
            </a:r>
          </a:p>
        </p:txBody>
      </p:sp>
      <p:sp>
        <p:nvSpPr>
          <p:cNvPr id="3" name="AutoShape 2" descr="http://www.kalipedia.com/kalipediamedia/ingenieria/media/200708/22/tecnologia/20070822klpingtcn_55.Ees.SCO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081" y="1336674"/>
            <a:ext cx="7693866" cy="4352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2013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0"/>
  <p:tag name="MMPROD_UIDATA" val="&lt;database version=&quot;7.0&quot;&gt;&lt;object type=&quot;1&quot; unique_id=&quot;10001&quot;&gt;&lt;object type=&quot;2&quot; unique_id=&quot;10011&quot;&gt;&lt;object type=&quot;3&quot; unique_id=&quot;10012&quot;&gt;&lt;property id=&quot;20148&quot; value=&quot;5&quot;/&gt;&lt;property id=&quot;20300&quot; value=&quot;Diapositiva 1&quot;/&gt;&lt;property id=&quot;20307&quot; value=&quot;256&quot;/&gt;&lt;/object&gt;&lt;object type=&quot;3&quot; unique_id=&quot;10013&quot;&gt;&lt;property id=&quot;20148&quot; value=&quot;5&quot;/&gt;&lt;property id=&quot;20300&quot; value=&quot;Diapositiva 2&quot;/&gt;&lt;property id=&quot;20307&quot; value=&quot;257&quot;/&gt;&lt;/object&gt;&lt;object type=&quot;3&quot; unique_id=&quot;14382&quot;&gt;&lt;property id=&quot;20148&quot; value=&quot;5&quot;/&gt;&lt;property id=&quot;20300&quot; value=&quot;Diapositiva 3&quot;/&gt;&lt;property id=&quot;20307&quot; value=&quot;258&quot;/&gt;&lt;/object&gt;&lt;object type=&quot;3&quot; unique_id=&quot;18130&quot;&gt;&lt;property id=&quot;20148&quot; value=&quot;5&quot;/&gt;&lt;property id=&quot;20300&quot; value=&quot;Diapositiva 4&quot;/&gt;&lt;property id=&quot;20307&quot; value=&quot;262&quot;/&gt;&lt;/object&gt;&lt;/object&gt;&lt;object type=&quot;8&quot; unique_id=&quot;10017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lásico de Offic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7376</TotalTime>
  <Words>3978</Words>
  <Application>Microsoft Office PowerPoint</Application>
  <PresentationFormat>Presentación en pantalla (4:3)</PresentationFormat>
  <Paragraphs>793</Paragraphs>
  <Slides>43</Slides>
  <Notes>43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43</vt:i4>
      </vt:variant>
    </vt:vector>
  </HeadingPairs>
  <TitlesOfParts>
    <vt:vector size="50" baseType="lpstr">
      <vt:lpstr>Arial</vt:lpstr>
      <vt:lpstr>Calibri</vt:lpstr>
      <vt:lpstr>Cambria</vt:lpstr>
      <vt:lpstr>Cambria Math</vt:lpstr>
      <vt:lpstr>Symbol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Física y Química 1º de Bachillerato</dc:title>
  <dc:creator>Rafael Artacho Cañadas</dc:creator>
  <cp:lastModifiedBy>Rafael Artacho Cañadas</cp:lastModifiedBy>
  <cp:revision>902</cp:revision>
  <cp:lastPrinted>2012-09-29T06:15:17Z</cp:lastPrinted>
  <dcterms:created xsi:type="dcterms:W3CDTF">2012-01-21T08:16:49Z</dcterms:created>
  <dcterms:modified xsi:type="dcterms:W3CDTF">2016-08-22T20:14:26Z</dcterms:modified>
</cp:coreProperties>
</file>