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88" r:id="rId3"/>
    <p:sldId id="28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4" r:id="rId32"/>
    <p:sldId id="286" r:id="rId33"/>
    <p:sldId id="287" r:id="rId34"/>
  </p:sldIdLst>
  <p:sldSz cx="9144000" cy="6858000" type="screen4x3"/>
  <p:notesSz cx="6858000" cy="9144000"/>
  <p:custDataLst>
    <p:tags r:id="rId36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5F5F5"/>
    <a:srgbClr val="FFCC66"/>
    <a:srgbClr val="FFFFCC"/>
    <a:srgbClr val="99CC00"/>
    <a:srgbClr val="CCFF33"/>
    <a:srgbClr val="B3F2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374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7604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912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897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727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5963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928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795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5465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263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364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8485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7298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6967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5403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2756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254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2908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5062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1466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157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217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8309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746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89639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4206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6976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9898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1564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2412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502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s://www.google.es/imgres?imgurl=http://s3.amazonaws.com/magoo/ABAAAez4cAF-2.jpg&amp;imgrefurl=http://www.ebah.com.br/content/ABAAAez4cAF/quimica&amp;docid=818zidJvHTkOgM&amp;tbnid=gjNwOXOlZiHmjM:&amp;w=315&amp;h=227&amp;client=firefox-b-ab&amp;bih=635&amp;biw=1366&amp;ved=0ahUKEwiZ0OKTyJXOAhWC1BoKHXqBA74QxiAIAygB&amp;iact=c&amp;ictx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1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8.png"/><Relationship Id="rId10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4.png"/><Relationship Id="rId3" Type="http://schemas.openxmlformats.org/officeDocument/2006/relationships/image" Target="../media/image80.png"/><Relationship Id="rId21" Type="http://schemas.openxmlformats.org/officeDocument/2006/relationships/image" Target="../media/image49.png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82.png"/><Relationship Id="rId23" Type="http://schemas.openxmlformats.org/officeDocument/2006/relationships/image" Target="../media/image81.png"/><Relationship Id="rId19" Type="http://schemas.openxmlformats.org/officeDocument/2006/relationships/image" Target="../media/image47.png"/><Relationship Id="rId22" Type="http://schemas.openxmlformats.org/officeDocument/2006/relationships/image" Target="../media/image50.png"/><Relationship Id="rId27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5911" y="3325855"/>
            <a:ext cx="57320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C00000"/>
                </a:solidFill>
                <a:effectLst/>
              </a:rPr>
              <a:t>3. </a:t>
            </a:r>
            <a:r>
              <a:rPr lang="es-ES" sz="2400" b="1" dirty="0" smtClean="0">
                <a:solidFill>
                  <a:srgbClr val="C00000"/>
                </a:solidFill>
              </a:rPr>
              <a:t>ENLACE QUÍMICO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  <p:pic>
        <p:nvPicPr>
          <p:cNvPr id="1032" name="Picture 8" descr="https://encrypted-tbn3.gstatic.com/images?q=tbn:ANd9GcSs_pMx6GtPqNV4NRExpwOuZdI_aOsMwkzVTuDs4fa7wiEytokaQ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849" y="4058774"/>
            <a:ext cx="3630613" cy="24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ENLACE QUÍMICO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711735"/>
              </p:ext>
            </p:extLst>
          </p:nvPr>
        </p:nvGraphicFramePr>
        <p:xfrm>
          <a:off x="420289" y="900112"/>
          <a:ext cx="8389146" cy="4953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Enlace químico en las sustancias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Tipos de enlace entre átomos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3.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Enlace iónico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4. Enlace covalente  5. Enlace metálico  6. Enlace con moléculas  7. Propiedades de las sustancias y enlace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4. Interpretar los distintos tipos de enlace químico a partir de la configuración electrónica de los elementos implicados y su posición en la Tabla Periódica.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4.1. Utiliza la regla del octeto y diagramas de Lewis para predecir la estructura y fórmula de los compuestos iónicos y covalentes.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4.2. Interpreta la diferente información que ofrecen los subíndices de la fórmula de un compuesto según se trate de moléculas o redes cristalinas.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5. Justificar las propiedades de una sustancia a partir de la naturaleza de su enlace químico.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5.1. Explica las propiedades de sustancias covalentes, iónicas y metálicas en función de las interacciones entre sus átomos o moléculas.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5.2. Explica la naturaleza del enlace metálico utilizando la teoría de los electrones libres y la relaciona con las propiedades características de los metales.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5.3. Diseña y realiza ensayos de laboratorio que permitan deducir el tipo de enlace presente en una sustancia desconocida.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99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ENLACE QUÍMICO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104635"/>
              </p:ext>
            </p:extLst>
          </p:nvPr>
        </p:nvGraphicFramePr>
        <p:xfrm>
          <a:off x="420289" y="900112"/>
          <a:ext cx="8389146" cy="2179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7. Reconocer la influencia de las fuerzas intermoleculares en el estado de agregación y propiedades de sustancias de interés.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7.1. Justifica la importancia de las fuerzas intermoleculares en sustancias de interés biológico.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7.2. Relaciona la intensidad y el tipo de las fuerzas intermoleculares con el estado físico y los puntos de fusión y ebullición de las sustancias covalentes moleculares, interpretando gráficos o tablas que contengan los datos necesarios.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22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Enlace químico en las sustancias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bernon.fr/uploads/1ereS/28-liaisonH2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" t="4292" r="7172" b="8250"/>
          <a:stretch/>
        </p:blipFill>
        <p:spPr bwMode="auto">
          <a:xfrm>
            <a:off x="657458" y="1866990"/>
            <a:ext cx="3957404" cy="280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070657" y="1152526"/>
            <a:ext cx="3533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Enlace químico entre átomos</a:t>
            </a:r>
            <a:r>
              <a:rPr lang="es-ES" dirty="0" smtClean="0"/>
              <a:t>: fuerzas que mantienen unidos a los átomos que forman un cristal o una molécula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070657" y="2845048"/>
            <a:ext cx="3666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Enlace químico entre moléculas </a:t>
            </a:r>
            <a:r>
              <a:rPr lang="es-ES" dirty="0" smtClean="0"/>
              <a:t>o </a:t>
            </a:r>
            <a:r>
              <a:rPr lang="es-ES" b="1" dirty="0" smtClean="0"/>
              <a:t>fuerzas intermoleculares</a:t>
            </a:r>
            <a:r>
              <a:rPr lang="es-ES" dirty="0" smtClean="0"/>
              <a:t>: conjunto de fuerzas que unen las moléculas. Son responsables de que una sustancia se presente en estado, sólido, líquido o gas, y también de que se pueda disolver en otra.</a:t>
            </a:r>
            <a:endParaRPr lang="es-ES" dirty="0"/>
          </a:p>
        </p:txBody>
      </p:sp>
      <p:cxnSp>
        <p:nvCxnSpPr>
          <p:cNvPr id="8" name="Conector recto de flecha 7"/>
          <p:cNvCxnSpPr>
            <a:stCxn id="4" idx="1"/>
          </p:cNvCxnSpPr>
          <p:nvPr/>
        </p:nvCxnSpPr>
        <p:spPr>
          <a:xfrm flipH="1">
            <a:off x="3986213" y="1752691"/>
            <a:ext cx="1084444" cy="812532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3114675" y="3455492"/>
            <a:ext cx="1955982" cy="5437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657458" y="5629275"/>
            <a:ext cx="7946895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 smtClean="0"/>
              <a:t>Las fuerzas involucradas en el enlace químico son de </a:t>
            </a:r>
            <a:r>
              <a:rPr lang="es-ES" b="1" dirty="0" smtClean="0"/>
              <a:t>naturaleza eléctrica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Tipos de enlace entre átomos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671512" y="964856"/>
                <a:ext cx="7772399" cy="289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>
                    <a:sym typeface="Wingdings 2" panose="05020102010507070707" pitchFamily="18" charset="2"/>
                  </a:rPr>
                  <a:t>Los gases nobles son los únicos que se presentan de forma aislada debido a que son estables, pues tienen una configuración electrónica en su capa de valencia del tipo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p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𝑠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p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𝑝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6</m:t>
                        </m:r>
                      </m:sup>
                    </m:sSup>
                  </m:oMath>
                </a14:m>
                <a:r>
                  <a:rPr lang="es-ES" dirty="0" smtClean="0"/>
                  <a:t>, 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dirty="0" smtClean="0"/>
                  <a:t> en el caso del Helio.</a:t>
                </a:r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endParaRPr lang="es-ES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/>
                  <a:t>Los demás elementos tienden a alcanzar una configuración electrónica similar. Para ello ganan, pierden o comparten electrones con otros átomos, con los que se enlazan.</a:t>
                </a:r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endParaRPr lang="es-ES" dirty="0" smtClean="0"/>
              </a:p>
              <a:p>
                <a:pPr marL="285750" indent="-285750" algn="just">
                  <a:buFont typeface="Wingdings 2" panose="05020102010507070707" pitchFamily="18" charset="2"/>
                  <a:buChar char="C"/>
                </a:pPr>
                <a:r>
                  <a:rPr lang="es-ES" dirty="0" smtClean="0"/>
                  <a:t>En 1916 Gilbert N. Lewis propuso una técnica para explicar el enlace denominada </a:t>
                </a:r>
                <a:r>
                  <a:rPr lang="es-ES" b="1" dirty="0" smtClean="0"/>
                  <a:t>regla de octeto</a:t>
                </a:r>
                <a:r>
                  <a:rPr lang="es-ES" dirty="0" smtClean="0"/>
                  <a:t>.</a:t>
                </a:r>
                <a:endParaRPr lang="es-ES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12" y="964856"/>
                <a:ext cx="7772399" cy="2892202"/>
              </a:xfrm>
              <a:prstGeom prst="rect">
                <a:avLst/>
              </a:prstGeom>
              <a:blipFill rotWithShape="0">
                <a:blip r:embed="rId3"/>
                <a:stretch>
                  <a:fillRect l="-392" t="-1053" r="-706" b="-231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/>
          <p:cNvSpPr txBox="1"/>
          <p:nvPr/>
        </p:nvSpPr>
        <p:spPr>
          <a:xfrm>
            <a:off x="671512" y="4016290"/>
            <a:ext cx="7772399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Para alcanzar la máxima estabilidad, todos los átomos tienden a obtener la configuración de valencia de los gases nobles (8 electrones, salvo el helio).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28662" y="5272087"/>
            <a:ext cx="777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Existen tres tipos de </a:t>
            </a:r>
            <a:r>
              <a:rPr lang="es-ES" i="1" dirty="0" smtClean="0"/>
              <a:t>enlaces entre átomos</a:t>
            </a:r>
            <a:r>
              <a:rPr lang="es-ES" dirty="0" smtClean="0"/>
              <a:t>: </a:t>
            </a:r>
            <a:r>
              <a:rPr lang="es-ES" b="1" dirty="0" smtClean="0"/>
              <a:t>iónico</a:t>
            </a:r>
            <a:r>
              <a:rPr lang="es-ES" dirty="0" smtClean="0"/>
              <a:t>, </a:t>
            </a:r>
            <a:r>
              <a:rPr lang="es-ES" b="1" dirty="0" smtClean="0"/>
              <a:t>covalente</a:t>
            </a:r>
            <a:r>
              <a:rPr lang="es-ES" dirty="0" smtClean="0"/>
              <a:t> y </a:t>
            </a:r>
            <a:r>
              <a:rPr lang="es-ES" b="1" dirty="0" smtClean="0"/>
              <a:t>metálico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20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85788" y="1117763"/>
            <a:ext cx="7858124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/>
              <a:t>enlace iónico </a:t>
            </a:r>
            <a:r>
              <a:rPr lang="es-ES" dirty="0" smtClean="0"/>
              <a:t>se establece cuando se combinan un metal y un no metal. Ambos alcanzan la configuración de gas noble formando iones. El enlace iónico resulta de las fuerzas de atracción entre </a:t>
            </a:r>
            <a:r>
              <a:rPr lang="es-ES" b="1" dirty="0" smtClean="0"/>
              <a:t>aniones</a:t>
            </a:r>
            <a:r>
              <a:rPr lang="es-ES" dirty="0" smtClean="0"/>
              <a:t> y </a:t>
            </a:r>
            <a:r>
              <a:rPr lang="es-ES" b="1" dirty="0" smtClean="0"/>
              <a:t>cationes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2050" name="Picture 2" descr="http://images.slideplayer.es/16/5095178/slides/slide_3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6" b="59657"/>
          <a:stretch/>
        </p:blipFill>
        <p:spPr bwMode="auto">
          <a:xfrm>
            <a:off x="651683" y="2480317"/>
            <a:ext cx="7792229" cy="179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857929" y="5070424"/>
                <a:ext cx="29448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𝑁𝑒</m:t>
                          </m:r>
                        </m:e>
                      </m:d>
                      <m:r>
                        <a:rPr lang="es-ES" sz="20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𝑵𝒂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𝑵𝒆</m:t>
                          </m:r>
                        </m:e>
                      </m:d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929" y="5070424"/>
                <a:ext cx="2944844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449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1857375" y="5626668"/>
                <a:ext cx="5491247" cy="311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𝑁𝑒</m:t>
                          </m:r>
                        </m:e>
                      </m:d>
                      <m:r>
                        <a:rPr lang="es-ES" sz="20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</a:rPr>
                        <m:t> 3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𝑁𝑒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3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𝑪𝒍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𝑨𝒓</m:t>
                          </m:r>
                        </m:e>
                      </m:d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5" y="5626668"/>
                <a:ext cx="5491247" cy="311304"/>
              </a:xfrm>
              <a:prstGeom prst="rect">
                <a:avLst/>
              </a:prstGeom>
              <a:blipFill rotWithShape="0">
                <a:blip r:embed="rId5"/>
                <a:stretch>
                  <a:fillRect l="-778" b="-27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/>
          <p:cNvSpPr txBox="1"/>
          <p:nvPr/>
        </p:nvSpPr>
        <p:spPr>
          <a:xfrm>
            <a:off x="1401053" y="4257610"/>
            <a:ext cx="505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endParaRPr lang="es-ES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290496" y="4257609"/>
            <a:ext cx="385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Cl</a:t>
            </a:r>
            <a:endParaRPr lang="es-ES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5560909" y="4246923"/>
            <a:ext cx="483728" cy="31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r>
              <a:rPr lang="es-ES" sz="1400" baseline="30000" dirty="0" smtClean="0"/>
              <a:t>+</a:t>
            </a:r>
            <a:endParaRPr lang="es-ES" sz="1400" baseline="300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330511" y="4246923"/>
            <a:ext cx="428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Cl</a:t>
            </a:r>
            <a:r>
              <a:rPr lang="es-ES" sz="1400" baseline="30000" dirty="0" smtClean="0"/>
              <a:t>-</a:t>
            </a:r>
            <a:endParaRPr lang="es-E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21469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321127" y="5252729"/>
                <a:ext cx="29448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𝑁𝑒</m:t>
                          </m:r>
                        </m:e>
                      </m:d>
                      <m:r>
                        <a:rPr lang="es-ES" sz="20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𝑵𝒂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𝑵𝒆</m:t>
                          </m:r>
                        </m:e>
                      </m:d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27" y="5252729"/>
                <a:ext cx="2944844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449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3453329" y="5259216"/>
                <a:ext cx="5536387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000" i="1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𝐻𝑒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2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𝑶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𝑵𝒆</m:t>
                          </m:r>
                        </m:e>
                      </m:d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329" y="5259216"/>
                <a:ext cx="5536387" cy="314766"/>
              </a:xfrm>
              <a:prstGeom prst="rect">
                <a:avLst/>
              </a:prstGeom>
              <a:blipFill rotWithShape="0">
                <a:blip r:embed="rId4"/>
                <a:stretch>
                  <a:fillRect l="-660" b="-294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o 9"/>
          <p:cNvGrpSpPr/>
          <p:nvPr/>
        </p:nvGrpSpPr>
        <p:grpSpPr>
          <a:xfrm>
            <a:off x="866885" y="1375573"/>
            <a:ext cx="1620000" cy="1671817"/>
            <a:chOff x="1597929" y="1279959"/>
            <a:chExt cx="1620000" cy="1671817"/>
          </a:xfrm>
        </p:grpSpPr>
        <p:sp>
          <p:nvSpPr>
            <p:cNvPr id="5" name="Elipse 4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6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1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Elipse 13"/>
            <p:cNvSpPr/>
            <p:nvPr/>
          </p:nvSpPr>
          <p:spPr>
            <a:xfrm>
              <a:off x="1597929" y="1331776"/>
              <a:ext cx="1620000" cy="162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Elipse 14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Elipse 15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Elipse 16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Elipse 17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/>
            <p:cNvSpPr/>
            <p:nvPr/>
          </p:nvSpPr>
          <p:spPr>
            <a:xfrm>
              <a:off x="1733618" y="19797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/>
            <p:cNvSpPr/>
            <p:nvPr/>
          </p:nvSpPr>
          <p:spPr>
            <a:xfrm>
              <a:off x="1736856" y="2175829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/>
            <p:cNvSpPr/>
            <p:nvPr/>
          </p:nvSpPr>
          <p:spPr>
            <a:xfrm>
              <a:off x="2299929" y="1279959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3085971" y="2450990"/>
            <a:ext cx="1315110" cy="1345199"/>
            <a:chOff x="1777929" y="1480577"/>
            <a:chExt cx="1315110" cy="1345199"/>
          </a:xfrm>
        </p:grpSpPr>
        <p:sp>
          <p:nvSpPr>
            <p:cNvPr id="27" name="Elipse 26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Elipse 27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Elipse 28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Elipse 30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Elipse 32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Elipse 33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5" name="Elipse 34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Elipse 35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Elipse 36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943945" y="3166915"/>
            <a:ext cx="1620000" cy="1671817"/>
            <a:chOff x="1597929" y="1279959"/>
            <a:chExt cx="1620000" cy="1671817"/>
          </a:xfrm>
        </p:grpSpPr>
        <p:sp>
          <p:nvSpPr>
            <p:cNvPr id="43" name="Elipse 42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Elipse 43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Elipse 44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Elipse 45"/>
            <p:cNvSpPr/>
            <p:nvPr/>
          </p:nvSpPr>
          <p:spPr>
            <a:xfrm>
              <a:off x="1597929" y="1331776"/>
              <a:ext cx="1620000" cy="162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Elipse 46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Elipse 47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9" name="Elipse 48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Elipse 49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Elipse 50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" name="Elipse 51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Elipse 52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Elipse 53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Elipse 54"/>
            <p:cNvSpPr/>
            <p:nvPr/>
          </p:nvSpPr>
          <p:spPr>
            <a:xfrm>
              <a:off x="1733618" y="19797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6" name="Elipse 55"/>
            <p:cNvSpPr/>
            <p:nvPr/>
          </p:nvSpPr>
          <p:spPr>
            <a:xfrm>
              <a:off x="1736856" y="2175829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7" name="Elipse 56"/>
            <p:cNvSpPr/>
            <p:nvPr/>
          </p:nvSpPr>
          <p:spPr>
            <a:xfrm>
              <a:off x="2299929" y="1279959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9" name="Arco 58"/>
          <p:cNvSpPr/>
          <p:nvPr/>
        </p:nvSpPr>
        <p:spPr>
          <a:xfrm>
            <a:off x="0" y="1388837"/>
            <a:ext cx="3085971" cy="3215893"/>
          </a:xfrm>
          <a:prstGeom prst="arc">
            <a:avLst>
              <a:gd name="adj1" fmla="val 16426363"/>
              <a:gd name="adj2" fmla="val 0"/>
            </a:avLst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3" name="Conector recto de flecha 62"/>
          <p:cNvCxnSpPr>
            <a:stCxn id="46" idx="0"/>
          </p:cNvCxnSpPr>
          <p:nvPr/>
        </p:nvCxnSpPr>
        <p:spPr>
          <a:xfrm>
            <a:off x="1753945" y="3218732"/>
            <a:ext cx="1332026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" name="Flecha derecha 2047"/>
          <p:cNvSpPr/>
          <p:nvPr/>
        </p:nvSpPr>
        <p:spPr>
          <a:xfrm>
            <a:off x="4824887" y="3085736"/>
            <a:ext cx="500063" cy="20061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6" name="Grupo 65"/>
          <p:cNvGrpSpPr/>
          <p:nvPr/>
        </p:nvGrpSpPr>
        <p:grpSpPr>
          <a:xfrm>
            <a:off x="5437167" y="3397024"/>
            <a:ext cx="1359421" cy="1345199"/>
            <a:chOff x="1733618" y="1480577"/>
            <a:chExt cx="1359421" cy="1345199"/>
          </a:xfrm>
        </p:grpSpPr>
        <p:sp>
          <p:nvSpPr>
            <p:cNvPr id="67" name="Elipse 66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Elipse 67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9" name="Elipse 68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1" name="Elipse 70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2" name="Elipse 71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3" name="Elipse 72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4" name="Elipse 73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5" name="Elipse 74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6" name="Elipse 75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7" name="Elipse 76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8" name="Elipse 77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9" name="Elipse 78"/>
            <p:cNvSpPr/>
            <p:nvPr/>
          </p:nvSpPr>
          <p:spPr>
            <a:xfrm>
              <a:off x="1733618" y="19797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0" name="Elipse 79"/>
            <p:cNvSpPr/>
            <p:nvPr/>
          </p:nvSpPr>
          <p:spPr>
            <a:xfrm>
              <a:off x="1736856" y="2175829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2" name="Grupo 81"/>
          <p:cNvGrpSpPr/>
          <p:nvPr/>
        </p:nvGrpSpPr>
        <p:grpSpPr>
          <a:xfrm>
            <a:off x="5392856" y="1478758"/>
            <a:ext cx="1359421" cy="1345199"/>
            <a:chOff x="1733618" y="1480577"/>
            <a:chExt cx="1359421" cy="1345199"/>
          </a:xfrm>
        </p:grpSpPr>
        <p:sp>
          <p:nvSpPr>
            <p:cNvPr id="83" name="Elipse 82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4" name="Elipse 83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5" name="Elipse 84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Elipse 85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7" name="Elipse 86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8" name="Elipse 87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9" name="Elipse 88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0" name="Elipse 89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1" name="Elipse 90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Elipse 91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3" name="Elipse 92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4" name="Elipse 93"/>
            <p:cNvSpPr/>
            <p:nvPr/>
          </p:nvSpPr>
          <p:spPr>
            <a:xfrm>
              <a:off x="1733618" y="19797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5" name="Elipse 94"/>
            <p:cNvSpPr/>
            <p:nvPr/>
          </p:nvSpPr>
          <p:spPr>
            <a:xfrm>
              <a:off x="1736856" y="2175829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7316126" y="2450990"/>
            <a:ext cx="1359421" cy="1345199"/>
            <a:chOff x="1733618" y="1480577"/>
            <a:chExt cx="1359421" cy="1345199"/>
          </a:xfrm>
        </p:grpSpPr>
        <p:sp>
          <p:nvSpPr>
            <p:cNvPr id="97" name="Elipse 96"/>
            <p:cNvSpPr/>
            <p:nvPr/>
          </p:nvSpPr>
          <p:spPr>
            <a:xfrm>
              <a:off x="2247974" y="1979776"/>
              <a:ext cx="324000" cy="324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8" name="Elipse 97"/>
            <p:cNvSpPr/>
            <p:nvPr/>
          </p:nvSpPr>
          <p:spPr>
            <a:xfrm>
              <a:off x="1957929" y="169177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9" name="Elipse 98"/>
            <p:cNvSpPr/>
            <p:nvPr/>
          </p:nvSpPr>
          <p:spPr>
            <a:xfrm>
              <a:off x="1777929" y="1511776"/>
              <a:ext cx="1260000" cy="12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0" name="Elipse 99"/>
            <p:cNvSpPr/>
            <p:nvPr/>
          </p:nvSpPr>
          <p:spPr>
            <a:xfrm>
              <a:off x="2264951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1" name="Elipse 100"/>
            <p:cNvSpPr/>
            <p:nvPr/>
          </p:nvSpPr>
          <p:spPr>
            <a:xfrm>
              <a:off x="2463974" y="166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" name="Elipse 101"/>
            <p:cNvSpPr/>
            <p:nvPr/>
          </p:nvSpPr>
          <p:spPr>
            <a:xfrm>
              <a:off x="2264951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3" name="Elipse 102"/>
            <p:cNvSpPr/>
            <p:nvPr/>
          </p:nvSpPr>
          <p:spPr>
            <a:xfrm>
              <a:off x="2463974" y="148057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4" name="Elipse 103"/>
            <p:cNvSpPr/>
            <p:nvPr/>
          </p:nvSpPr>
          <p:spPr>
            <a:xfrm>
              <a:off x="2281000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5" name="Elipse 104"/>
            <p:cNvSpPr/>
            <p:nvPr/>
          </p:nvSpPr>
          <p:spPr>
            <a:xfrm>
              <a:off x="2491422" y="2717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6" name="Elipse 105"/>
            <p:cNvSpPr/>
            <p:nvPr/>
          </p:nvSpPr>
          <p:spPr>
            <a:xfrm>
              <a:off x="2982551" y="197977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7" name="Elipse 106"/>
            <p:cNvSpPr/>
            <p:nvPr/>
          </p:nvSpPr>
          <p:spPr>
            <a:xfrm>
              <a:off x="2985039" y="216727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8" name="Elipse 107"/>
            <p:cNvSpPr/>
            <p:nvPr/>
          </p:nvSpPr>
          <p:spPr>
            <a:xfrm>
              <a:off x="1733618" y="1979777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9" name="Elipse 108"/>
            <p:cNvSpPr/>
            <p:nvPr/>
          </p:nvSpPr>
          <p:spPr>
            <a:xfrm>
              <a:off x="1736856" y="2175829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0" name="CuadroTexto 109"/>
          <p:cNvSpPr txBox="1"/>
          <p:nvPr/>
        </p:nvSpPr>
        <p:spPr>
          <a:xfrm>
            <a:off x="6554435" y="2525128"/>
            <a:ext cx="511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r>
              <a:rPr lang="es-ES" sz="1400" baseline="30000" dirty="0" smtClean="0"/>
              <a:t>+</a:t>
            </a:r>
            <a:endParaRPr lang="es-ES" sz="1400" baseline="30000" dirty="0"/>
          </a:p>
        </p:txBody>
      </p:sp>
      <p:sp>
        <p:nvSpPr>
          <p:cNvPr id="111" name="CuadroTexto 110"/>
          <p:cNvSpPr txBox="1"/>
          <p:nvPr/>
        </p:nvSpPr>
        <p:spPr>
          <a:xfrm>
            <a:off x="6552939" y="4461400"/>
            <a:ext cx="511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r>
              <a:rPr lang="es-ES" sz="1400" baseline="30000" dirty="0" smtClean="0"/>
              <a:t>+</a:t>
            </a:r>
            <a:endParaRPr lang="es-ES" sz="1400" baseline="30000" dirty="0"/>
          </a:p>
        </p:txBody>
      </p:sp>
      <p:sp>
        <p:nvSpPr>
          <p:cNvPr id="112" name="CuadroTexto 111"/>
          <p:cNvSpPr txBox="1"/>
          <p:nvPr/>
        </p:nvSpPr>
        <p:spPr>
          <a:xfrm>
            <a:off x="760386" y="2820955"/>
            <a:ext cx="511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endParaRPr lang="es-ES" sz="1400" baseline="30000" dirty="0"/>
          </a:p>
        </p:txBody>
      </p:sp>
      <p:sp>
        <p:nvSpPr>
          <p:cNvPr id="113" name="CuadroTexto 112"/>
          <p:cNvSpPr txBox="1"/>
          <p:nvPr/>
        </p:nvSpPr>
        <p:spPr>
          <a:xfrm>
            <a:off x="758075" y="4615289"/>
            <a:ext cx="511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Na</a:t>
            </a:r>
            <a:endParaRPr lang="es-ES" sz="1400" baseline="30000" dirty="0"/>
          </a:p>
        </p:txBody>
      </p:sp>
      <p:sp>
        <p:nvSpPr>
          <p:cNvPr id="114" name="CuadroTexto 113"/>
          <p:cNvSpPr txBox="1"/>
          <p:nvPr/>
        </p:nvSpPr>
        <p:spPr>
          <a:xfrm>
            <a:off x="3567596" y="3800457"/>
            <a:ext cx="511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</a:t>
            </a:r>
            <a:endParaRPr lang="es-ES" sz="1400" baseline="30000" dirty="0"/>
          </a:p>
        </p:txBody>
      </p:sp>
      <p:sp>
        <p:nvSpPr>
          <p:cNvPr id="115" name="CuadroTexto 114"/>
          <p:cNvSpPr txBox="1"/>
          <p:nvPr/>
        </p:nvSpPr>
        <p:spPr>
          <a:xfrm>
            <a:off x="7853320" y="3882939"/>
            <a:ext cx="51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O</a:t>
            </a:r>
            <a:r>
              <a:rPr lang="es-ES" sz="1400" baseline="30000" dirty="0" smtClean="0"/>
              <a:t>2–</a:t>
            </a:r>
            <a:endParaRPr lang="es-ES" sz="1400" baseline="30000" dirty="0"/>
          </a:p>
        </p:txBody>
      </p:sp>
      <p:sp>
        <p:nvSpPr>
          <p:cNvPr id="2051" name="CuadroTexto 2050"/>
          <p:cNvSpPr txBox="1"/>
          <p:nvPr/>
        </p:nvSpPr>
        <p:spPr>
          <a:xfrm>
            <a:off x="551907" y="957555"/>
            <a:ext cx="3812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el caso del sodio y el oxígeno:</a:t>
            </a:r>
            <a:endParaRPr lang="es-ES" dirty="0"/>
          </a:p>
        </p:txBody>
      </p:sp>
      <p:sp>
        <p:nvSpPr>
          <p:cNvPr id="2052" name="CuadroTexto 2051"/>
          <p:cNvSpPr txBox="1"/>
          <p:nvPr/>
        </p:nvSpPr>
        <p:spPr>
          <a:xfrm>
            <a:off x="400049" y="5772618"/>
            <a:ext cx="8429625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7188" indent="-357188"/>
            <a:r>
              <a:rPr lang="es-ES" dirty="0" smtClean="0">
                <a:sym typeface="Wingdings 2" panose="05020102010507070707" pitchFamily="18" charset="2"/>
              </a:rPr>
              <a:t> 	</a:t>
            </a:r>
            <a:r>
              <a:rPr lang="es-ES" dirty="0" smtClean="0"/>
              <a:t>El </a:t>
            </a:r>
            <a:r>
              <a:rPr lang="es-ES" b="1" dirty="0" smtClean="0"/>
              <a:t>enlace iónico no forma moléculas</a:t>
            </a:r>
            <a:r>
              <a:rPr lang="es-ES" dirty="0" smtClean="0"/>
              <a:t>.</a:t>
            </a:r>
          </a:p>
          <a:p>
            <a:pPr marL="357188" indent="-357188"/>
            <a:r>
              <a:rPr lang="es-ES" dirty="0" smtClean="0">
                <a:sym typeface="Wingdings 2" panose="05020102010507070707" pitchFamily="18" charset="2"/>
              </a:rPr>
              <a:t> 	</a:t>
            </a:r>
            <a:r>
              <a:rPr lang="es-ES" dirty="0" smtClean="0"/>
              <a:t>La </a:t>
            </a:r>
            <a:r>
              <a:rPr lang="es-ES" b="1" dirty="0" smtClean="0"/>
              <a:t>fórmula</a:t>
            </a:r>
            <a:r>
              <a:rPr lang="es-ES" dirty="0" smtClean="0"/>
              <a:t> del compuesto iónico indica la </a:t>
            </a:r>
            <a:r>
              <a:rPr lang="es-ES" b="1" dirty="0" smtClean="0"/>
              <a:t>proporción</a:t>
            </a:r>
            <a:r>
              <a:rPr lang="es-ES" dirty="0" smtClean="0"/>
              <a:t> en que se combinan.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11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85775" y="871537"/>
            <a:ext cx="774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Las propiedades de los compuestos iónicos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https://upload.wikimedia.org/wikipedia/commons/thumb/f/fd/Sodium-oxide-unit-cell-3D-balls-B.png/245px-Sodium-oxide-unit-cell-3D-balls-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480" y="2399054"/>
            <a:ext cx="1880012" cy="193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n relacionad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096" y="1617321"/>
            <a:ext cx="1901296" cy="137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quimica2.bligoo.com.co/media/users/19/976711/images/public/227773/82.jpg?v=13307985977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08" y="1651179"/>
            <a:ext cx="1411263" cy="120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ducacionquimica.files.wordpress.com/2013/11/nacl_crista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t="11840" r="14625"/>
          <a:stretch/>
        </p:blipFill>
        <p:spPr bwMode="auto">
          <a:xfrm>
            <a:off x="2500917" y="2443163"/>
            <a:ext cx="1706892" cy="178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uadroTexto 38"/>
          <p:cNvSpPr txBox="1"/>
          <p:nvPr/>
        </p:nvSpPr>
        <p:spPr>
          <a:xfrm>
            <a:off x="1401891" y="449146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Cloruro de sodio</a:t>
            </a:r>
            <a:endParaRPr lang="es-ES" dirty="0"/>
          </a:p>
        </p:txBody>
      </p:sp>
      <p:sp>
        <p:nvSpPr>
          <p:cNvPr id="117" name="CuadroTexto 116"/>
          <p:cNvSpPr txBox="1"/>
          <p:nvPr/>
        </p:nvSpPr>
        <p:spPr>
          <a:xfrm>
            <a:off x="6123549" y="4457781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Óxido de sodio</a:t>
            </a:r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485775" y="5162765"/>
            <a:ext cx="8162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Los iones positivos y negativos forman una red cristalina cuya forma depende del tamaño y relación de cationes y aniones.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A temperatura ambiente son </a:t>
            </a:r>
            <a:r>
              <a:rPr lang="es-ES" b="1" dirty="0" smtClean="0">
                <a:sym typeface="Wingdings 2" panose="05020102010507070707" pitchFamily="18" charset="2"/>
              </a:rPr>
              <a:t>sólidos cristalinos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Su </a:t>
            </a:r>
            <a:r>
              <a:rPr lang="es-ES" b="1" dirty="0" smtClean="0">
                <a:sym typeface="Wingdings 2" panose="05020102010507070707" pitchFamily="18" charset="2"/>
              </a:rPr>
              <a:t>temperatura de fusión es elevada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  <a:endParaRPr lang="es-ES" dirty="0"/>
          </a:p>
        </p:txBody>
      </p:sp>
      <p:sp>
        <p:nvSpPr>
          <p:cNvPr id="60" name="Arco 59"/>
          <p:cNvSpPr/>
          <p:nvPr/>
        </p:nvSpPr>
        <p:spPr>
          <a:xfrm>
            <a:off x="782766" y="2256006"/>
            <a:ext cx="1854392" cy="1057275"/>
          </a:xfrm>
          <a:prstGeom prst="arc">
            <a:avLst>
              <a:gd name="adj1" fmla="val 16200000"/>
              <a:gd name="adj2" fmla="val 20394797"/>
            </a:avLst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Elipse 60"/>
          <p:cNvSpPr/>
          <p:nvPr/>
        </p:nvSpPr>
        <p:spPr>
          <a:xfrm>
            <a:off x="1637962" y="2220006"/>
            <a:ext cx="72000" cy="7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Arco 120"/>
          <p:cNvSpPr/>
          <p:nvPr/>
        </p:nvSpPr>
        <p:spPr>
          <a:xfrm>
            <a:off x="5092522" y="2232874"/>
            <a:ext cx="2111157" cy="1366565"/>
          </a:xfrm>
          <a:prstGeom prst="arc">
            <a:avLst>
              <a:gd name="adj1" fmla="val 14425330"/>
              <a:gd name="adj2" fmla="val 20394797"/>
            </a:avLst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Elipse 121"/>
          <p:cNvSpPr/>
          <p:nvPr/>
        </p:nvSpPr>
        <p:spPr>
          <a:xfrm>
            <a:off x="5714304" y="2238346"/>
            <a:ext cx="72000" cy="72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80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85775" y="871537"/>
            <a:ext cx="774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Las propiedades de los compuestos iónicos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http://www.santamariadelpilar.es/departamentos/quimica/imagenes/rupturanaclgifanimad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433867"/>
            <a:ext cx="2930216" cy="239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357687" y="1768447"/>
            <a:ext cx="43291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/>
              <a:t>Son </a:t>
            </a:r>
            <a:r>
              <a:rPr lang="es-ES" b="1" dirty="0" smtClean="0"/>
              <a:t>duros</a:t>
            </a:r>
            <a:r>
              <a:rPr lang="es-ES" dirty="0" smtClean="0"/>
              <a:t> porque para rayarlos hay que separar los iones positivos de los negativos.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/>
              <a:t>Son </a:t>
            </a:r>
            <a:r>
              <a:rPr lang="es-ES" b="1" dirty="0" smtClean="0"/>
              <a:t>frágiles</a:t>
            </a:r>
            <a:r>
              <a:rPr lang="es-ES" dirty="0" smtClean="0"/>
              <a:t> porque al golpearlos se enfrentan iones del mismo signo.</a:t>
            </a:r>
            <a:endParaRPr lang="es-ES" dirty="0"/>
          </a:p>
        </p:txBody>
      </p:sp>
      <p:grpSp>
        <p:nvGrpSpPr>
          <p:cNvPr id="8" name="Grupo 7"/>
          <p:cNvGrpSpPr/>
          <p:nvPr/>
        </p:nvGrpSpPr>
        <p:grpSpPr>
          <a:xfrm>
            <a:off x="271463" y="4050351"/>
            <a:ext cx="4548187" cy="2379024"/>
            <a:chOff x="271463" y="4050351"/>
            <a:chExt cx="4548187" cy="2379024"/>
          </a:xfrm>
        </p:grpSpPr>
        <p:pic>
          <p:nvPicPr>
            <p:cNvPr id="2052" name="Picture 4" descr="http://www.biologia.arizona.edu/biochemistry/tutorials/chemistry/graphics/nacl2.gif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00" t="8666"/>
            <a:stretch/>
          </p:blipFill>
          <p:spPr bwMode="auto">
            <a:xfrm>
              <a:off x="485775" y="4050351"/>
              <a:ext cx="4333875" cy="226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Elipse 6"/>
            <p:cNvSpPr/>
            <p:nvPr/>
          </p:nvSpPr>
          <p:spPr>
            <a:xfrm>
              <a:off x="271463" y="5815013"/>
              <a:ext cx="742950" cy="61436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5053013" y="5014913"/>
            <a:ext cx="3390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/>
              <a:t>Algunos</a:t>
            </a:r>
            <a:r>
              <a:rPr lang="es-ES" dirty="0" smtClean="0"/>
              <a:t>, como el </a:t>
            </a:r>
            <a:r>
              <a:rPr lang="es-ES" dirty="0" err="1" smtClean="0"/>
              <a:t>NaCl</a:t>
            </a:r>
            <a:r>
              <a:rPr lang="es-ES" dirty="0" smtClean="0"/>
              <a:t>, </a:t>
            </a:r>
            <a:r>
              <a:rPr lang="es-ES" b="1" dirty="0" smtClean="0"/>
              <a:t>se disuelven en agua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02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85775" y="871537"/>
            <a:ext cx="774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Las propiedades de los compuestos iónicos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http://image.slidesharecdn.com/tema4estructuradelamateria-130305105330-phpapp01/95/la-estructura-de-la-materia-agrupaciones-de-tomos-27-638.jpg?cb=1363193899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7" r="3314" b="4453"/>
          <a:stretch/>
        </p:blipFill>
        <p:spPr bwMode="auto">
          <a:xfrm>
            <a:off x="695967" y="1433867"/>
            <a:ext cx="7747945" cy="38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671512" y="527208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>
                <a:sym typeface="Wingdings 2" panose="05020102010507070707" pitchFamily="18" charset="2"/>
              </a:rPr>
              <a:t>No conducen la corriente eléctrica en estado sólido</a:t>
            </a:r>
            <a:r>
              <a:rPr lang="es-ES" dirty="0" smtClean="0">
                <a:sym typeface="Wingdings 2" panose="05020102010507070707" pitchFamily="18" charset="2"/>
              </a:rPr>
              <a:t>, pero </a:t>
            </a:r>
            <a:r>
              <a:rPr lang="es-ES" b="1" dirty="0" smtClean="0">
                <a:sym typeface="Wingdings 2" panose="05020102010507070707" pitchFamily="18" charset="2"/>
              </a:rPr>
              <a:t>si cuando están fundidos o disueltos en agua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75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Enlace iónico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dondear rectángulo de esquina del mismo lado 7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38400" y="1380114"/>
            <a:ext cx="8105538" cy="175432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</a:pPr>
            <a:r>
              <a:rPr lang="es-ES" b="1" dirty="0" smtClean="0"/>
              <a:t>Estudia la fórmula de los compuestos iónicos que resultan de la combinación de:</a:t>
            </a:r>
            <a:endParaRPr lang="es-ES" dirty="0"/>
          </a:p>
          <a:p>
            <a:pPr marL="714375" indent="-357188" algn="just">
              <a:buAutoNum type="alphaLcParenR"/>
            </a:pPr>
            <a:r>
              <a:rPr lang="es-ES" dirty="0" smtClean="0"/>
              <a:t>Ca y O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Al y I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Rb y S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F y Mg</a:t>
            </a:r>
          </a:p>
        </p:txBody>
      </p:sp>
    </p:spTree>
    <p:extLst>
      <p:ext uri="{BB962C8B-B14F-4D97-AF65-F5344CB8AC3E}">
        <p14:creationId xmlns:p14="http://schemas.microsoft.com/office/powerpoint/2010/main" val="74887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42950" y="985838"/>
            <a:ext cx="7858125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/>
              <a:t>enlace covalente </a:t>
            </a:r>
            <a:r>
              <a:rPr lang="es-ES" dirty="0" smtClean="0"/>
              <a:t>se establece cuando se combinan átomos de elementos no metálicos. Ambos alcanzan la configuración de gas noble compartiendo electrones. El enlace covalente se debe a los electrones compartidos.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71512" y="2458714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Diagrama de Lewis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42949" y="2986088"/>
            <a:ext cx="7858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Se representan los enlaces covalentes utilizando los símbolos de los elementos y puntos para los electrones de valencia: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Cada par de electrones compartido se representa mediante una raya entre los átomos.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257424" y="3894959"/>
                <a:ext cx="1838067" cy="311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𝑁𝑒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3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3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424" y="3894959"/>
                <a:ext cx="1838067" cy="311304"/>
              </a:xfrm>
              <a:prstGeom prst="rect">
                <a:avLst/>
              </a:prstGeom>
              <a:blipFill rotWithShape="0">
                <a:blip r:embed="rId3"/>
                <a:stretch>
                  <a:fillRect l="-2649" r="-662" b="-27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echa derecha 11"/>
          <p:cNvSpPr/>
          <p:nvPr/>
        </p:nvSpPr>
        <p:spPr>
          <a:xfrm>
            <a:off x="4407693" y="4022666"/>
            <a:ext cx="414338" cy="1245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8" name="Grupo 17"/>
          <p:cNvGrpSpPr/>
          <p:nvPr/>
        </p:nvGrpSpPr>
        <p:grpSpPr>
          <a:xfrm>
            <a:off x="5134233" y="3745667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uadroTexto 12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" name="Cuadro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7647" r="-15686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CuadroTexto 13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6" name="CuadroTexto 15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7" name="CuadroTexto 16"/>
            <p:cNvSpPr txBox="1"/>
            <p:nvPr/>
          </p:nvSpPr>
          <p:spPr>
            <a:xfrm rot="5400000">
              <a:off x="5696760" y="38976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6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3" y="84296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Ejemplos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442913" y="1328738"/>
                <a:ext cx="8000999" cy="403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/>
                <a:r>
                  <a:rPr lang="es-ES" dirty="0" smtClean="0"/>
                  <a:t>1. 	Enlace entre dos átomos de Cloro: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𝑁𝑒</m:t>
                        </m:r>
                      </m:e>
                    </m:d>
                    <m:r>
                      <a:rPr lang="es-ES" sz="2000" i="1">
                        <a:latin typeface="Cambria Math" panose="02040503050406030204" pitchFamily="18" charset="0"/>
                      </a:rPr>
                      <m:t> 3</m:t>
                    </m:r>
                    <m:sSup>
                      <m:sSup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sz="2000" i="1">
                        <a:latin typeface="Cambria Math" panose="02040503050406030204" pitchFamily="18" charset="0"/>
                      </a:rPr>
                      <m:t> 3</m:t>
                    </m:r>
                    <m:sSup>
                      <m:sSup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3" y="1328738"/>
                <a:ext cx="8000999" cy="403637"/>
              </a:xfrm>
              <a:prstGeom prst="rect">
                <a:avLst/>
              </a:prstGeom>
              <a:blipFill rotWithShape="0">
                <a:blip r:embed="rId3"/>
                <a:stretch>
                  <a:fillRect l="-686" t="-1515" b="-2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upo 18"/>
          <p:cNvGrpSpPr/>
          <p:nvPr/>
        </p:nvGrpSpPr>
        <p:grpSpPr>
          <a:xfrm>
            <a:off x="949134" y="1923616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uadroTexto 19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0" name="Cuadro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7308" r="-13462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CuadroTexto 20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3" name="CuadroTexto 22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4" name="CuadroTexto 23"/>
            <p:cNvSpPr txBox="1"/>
            <p:nvPr/>
          </p:nvSpPr>
          <p:spPr>
            <a:xfrm rot="5400000">
              <a:off x="5696760" y="38976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1857375" y="1923616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7308" r="-13462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CuadroTexto 26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9" name="CuadroTexto 28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30" name="CuadroTexto 29"/>
            <p:cNvSpPr txBox="1"/>
            <p:nvPr/>
          </p:nvSpPr>
          <p:spPr>
            <a:xfrm rot="5400000">
              <a:off x="564386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31" name="Conector recto de flecha 30"/>
          <p:cNvCxnSpPr/>
          <p:nvPr/>
        </p:nvCxnSpPr>
        <p:spPr>
          <a:xfrm>
            <a:off x="2800100" y="225371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o 31"/>
          <p:cNvGrpSpPr/>
          <p:nvPr/>
        </p:nvGrpSpPr>
        <p:grpSpPr>
          <a:xfrm>
            <a:off x="3516538" y="1923616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CuadroTexto 32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3" name="CuadroTexto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7647" r="-15686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CuadroTexto 33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36" name="CuadroTexto 35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37" name="CuadroTexto 36"/>
            <p:cNvSpPr txBox="1"/>
            <p:nvPr/>
          </p:nvSpPr>
          <p:spPr>
            <a:xfrm rot="5400000">
              <a:off x="5696760" y="38976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3984547" y="1923616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7308" r="-13462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CuadroTexto 39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1" name="CuadroTexto 40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2" name="CuadroTexto 41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43" name="CuadroTexto 42"/>
            <p:cNvSpPr txBox="1"/>
            <p:nvPr/>
          </p:nvSpPr>
          <p:spPr>
            <a:xfrm rot="5400000">
              <a:off x="564386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44" name="Conector recto de flecha 43"/>
          <p:cNvCxnSpPr/>
          <p:nvPr/>
        </p:nvCxnSpPr>
        <p:spPr>
          <a:xfrm>
            <a:off x="4845906" y="226229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upo 44"/>
          <p:cNvGrpSpPr/>
          <p:nvPr/>
        </p:nvGrpSpPr>
        <p:grpSpPr>
          <a:xfrm>
            <a:off x="5660958" y="1923616"/>
            <a:ext cx="451215" cy="651187"/>
            <a:chOff x="5247886" y="3745667"/>
            <a:chExt cx="451215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5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6" name="CuadroTexto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7308" r="-13462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CuadroTexto 46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8" name="CuadroTexto 47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9" name="CuadroTexto 48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6309893" y="1923616"/>
            <a:ext cx="501771" cy="651187"/>
            <a:chOff x="5386387" y="3745667"/>
            <a:chExt cx="501771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CuadroTexto 51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2" name="CuadroTexto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7647" r="-15686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CuadroTexto 52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54" name="CuadroTexto 53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56" name="CuadroTexto 55"/>
            <p:cNvSpPr txBox="1"/>
            <p:nvPr/>
          </p:nvSpPr>
          <p:spPr>
            <a:xfrm rot="5400000">
              <a:off x="564386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58" name="Conector recto 57"/>
          <p:cNvCxnSpPr/>
          <p:nvPr/>
        </p:nvCxnSpPr>
        <p:spPr>
          <a:xfrm>
            <a:off x="6112173" y="2262294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/>
          <p:nvPr/>
        </p:nvCxnSpPr>
        <p:spPr>
          <a:xfrm>
            <a:off x="6769907" y="226229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uadroTexto 59"/>
              <p:cNvSpPr txBox="1"/>
              <p:nvPr/>
            </p:nvSpPr>
            <p:spPr>
              <a:xfrm>
                <a:off x="7437617" y="2099825"/>
                <a:ext cx="424219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0" name="Cuadro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617" y="2099825"/>
                <a:ext cx="424219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857" r="-428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CuadroTexto 62"/>
          <p:cNvSpPr txBox="1"/>
          <p:nvPr/>
        </p:nvSpPr>
        <p:spPr>
          <a:xfrm>
            <a:off x="922926" y="2800350"/>
            <a:ext cx="737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Compartiendo un par de electrones alcanzan la configuración de gas noble. Decimos que se forma una </a:t>
            </a:r>
            <a:r>
              <a:rPr lang="es-ES" b="1" dirty="0" smtClean="0"/>
              <a:t>enlace covalente sencillo</a:t>
            </a:r>
            <a:r>
              <a:rPr lang="es-ES" dirty="0" smtClean="0"/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uadroTexto 63"/>
              <p:cNvSpPr txBox="1"/>
              <p:nvPr/>
            </p:nvSpPr>
            <p:spPr>
              <a:xfrm>
                <a:off x="485820" y="3623984"/>
                <a:ext cx="80009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/>
                <a:r>
                  <a:rPr lang="es-ES" dirty="0" smtClean="0"/>
                  <a:t>2. 	Enlace entre dos átomos de Oxígeno: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64" name="CuadroTexto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20" y="3623984"/>
                <a:ext cx="8000999" cy="400110"/>
              </a:xfrm>
              <a:prstGeom prst="rect">
                <a:avLst/>
              </a:prstGeom>
              <a:blipFill rotWithShape="0">
                <a:blip r:embed="rId11"/>
                <a:stretch>
                  <a:fillRect l="-686" b="-2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Conector recto de flecha 88"/>
          <p:cNvCxnSpPr/>
          <p:nvPr/>
        </p:nvCxnSpPr>
        <p:spPr>
          <a:xfrm>
            <a:off x="2850659" y="4592721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de flecha 101"/>
          <p:cNvCxnSpPr/>
          <p:nvPr/>
        </p:nvCxnSpPr>
        <p:spPr>
          <a:xfrm>
            <a:off x="4896465" y="4601301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upo 102"/>
          <p:cNvGrpSpPr/>
          <p:nvPr/>
        </p:nvGrpSpPr>
        <p:grpSpPr>
          <a:xfrm>
            <a:off x="5781337" y="4462259"/>
            <a:ext cx="400656" cy="465819"/>
            <a:chOff x="5247886" y="3931035"/>
            <a:chExt cx="400656" cy="4658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CuadroTexto 103"/>
                <p:cNvSpPr txBox="1"/>
                <p:nvPr/>
              </p:nvSpPr>
              <p:spPr>
                <a:xfrm>
                  <a:off x="5386387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4" name="CuadroTexto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49940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6" name="CuadroTexto 105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07" name="CuadroTexto 106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08" name="Grupo 107"/>
          <p:cNvGrpSpPr/>
          <p:nvPr/>
        </p:nvGrpSpPr>
        <p:grpSpPr>
          <a:xfrm>
            <a:off x="6346164" y="4447991"/>
            <a:ext cx="434161" cy="474149"/>
            <a:chOff x="5372099" y="3931035"/>
            <a:chExt cx="434161" cy="4741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uadroTexto 108"/>
                <p:cNvSpPr txBox="1"/>
                <p:nvPr/>
              </p:nvSpPr>
              <p:spPr>
                <a:xfrm>
                  <a:off x="5372099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9" name="CuadroTexto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099" y="3931035"/>
                  <a:ext cx="249940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CuadroTexto 110"/>
            <p:cNvSpPr txBox="1"/>
            <p:nvPr/>
          </p:nvSpPr>
          <p:spPr>
            <a:xfrm>
              <a:off x="5390553" y="412818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12" name="CuadroTexto 111"/>
            <p:cNvSpPr txBox="1"/>
            <p:nvPr/>
          </p:nvSpPr>
          <p:spPr>
            <a:xfrm rot="5400000">
              <a:off x="5561963" y="3954723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113" name="Conector recto 112"/>
          <p:cNvCxnSpPr/>
          <p:nvPr/>
        </p:nvCxnSpPr>
        <p:spPr>
          <a:xfrm>
            <a:off x="6162732" y="4601301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de flecha 113"/>
          <p:cNvCxnSpPr/>
          <p:nvPr/>
        </p:nvCxnSpPr>
        <p:spPr>
          <a:xfrm>
            <a:off x="6820466" y="4601301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CuadroTexto 114"/>
              <p:cNvSpPr txBox="1"/>
              <p:nvPr/>
            </p:nvSpPr>
            <p:spPr>
              <a:xfrm>
                <a:off x="7488176" y="4438832"/>
                <a:ext cx="352019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5" name="CuadroTexto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176" y="4438832"/>
                <a:ext cx="352019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3793" r="-5172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1" name="Grupo 120"/>
          <p:cNvGrpSpPr/>
          <p:nvPr/>
        </p:nvGrpSpPr>
        <p:grpSpPr>
          <a:xfrm>
            <a:off x="3536867" y="4430735"/>
            <a:ext cx="605679" cy="465819"/>
            <a:chOff x="5274563" y="3931035"/>
            <a:chExt cx="605679" cy="4658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CuadroTexto 121"/>
                <p:cNvSpPr txBox="1"/>
                <p:nvPr/>
              </p:nvSpPr>
              <p:spPr>
                <a:xfrm>
                  <a:off x="5430935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22" name="CuadroTexto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0935" y="3931035"/>
                  <a:ext cx="249940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1951" r="-1707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" name="CuadroTexto 122"/>
            <p:cNvSpPr txBox="1"/>
            <p:nvPr/>
          </p:nvSpPr>
          <p:spPr>
            <a:xfrm rot="5400000">
              <a:off x="5307265" y="3959468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24" name="CuadroTexto 123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25" name="CuadroTexto 124"/>
            <p:cNvSpPr txBox="1"/>
            <p:nvPr/>
          </p:nvSpPr>
          <p:spPr>
            <a:xfrm rot="5400000">
              <a:off x="5635945" y="39383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26" name="Grupo 125"/>
          <p:cNvGrpSpPr/>
          <p:nvPr/>
        </p:nvGrpSpPr>
        <p:grpSpPr>
          <a:xfrm>
            <a:off x="4000000" y="4417073"/>
            <a:ext cx="605975" cy="465819"/>
            <a:chOff x="5247839" y="3931035"/>
            <a:chExt cx="605975" cy="4658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CuadroTexto 126"/>
                <p:cNvSpPr txBox="1"/>
                <p:nvPr/>
              </p:nvSpPr>
              <p:spPr>
                <a:xfrm>
                  <a:off x="5430935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27" name="CuadroTexto 1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0935" y="3931035"/>
                  <a:ext cx="249940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8" name="CuadroTexto 127"/>
            <p:cNvSpPr txBox="1"/>
            <p:nvPr/>
          </p:nvSpPr>
          <p:spPr>
            <a:xfrm rot="5400000">
              <a:off x="5609517" y="394663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29" name="CuadroTexto 128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30" name="CuadroTexto 129"/>
            <p:cNvSpPr txBox="1"/>
            <p:nvPr/>
          </p:nvSpPr>
          <p:spPr>
            <a:xfrm rot="5400000">
              <a:off x="528054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949134" y="4227381"/>
            <a:ext cx="625427" cy="637834"/>
            <a:chOff x="5247886" y="3759020"/>
            <a:chExt cx="625427" cy="6378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CuadroTexto 131"/>
                <p:cNvSpPr txBox="1"/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2" name="CuadroTexto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3" name="CuadroTexto 132"/>
            <p:cNvSpPr txBox="1"/>
            <p:nvPr/>
          </p:nvSpPr>
          <p:spPr>
            <a:xfrm>
              <a:off x="5449014" y="3759020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34" name="CuadroTexto 133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35" name="CuadroTexto 134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36" name="CuadroTexto 135"/>
            <p:cNvSpPr txBox="1"/>
            <p:nvPr/>
          </p:nvSpPr>
          <p:spPr>
            <a:xfrm rot="5400000">
              <a:off x="5681915" y="39148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137" name="Grupo 136"/>
          <p:cNvGrpSpPr/>
          <p:nvPr/>
        </p:nvGrpSpPr>
        <p:grpSpPr>
          <a:xfrm>
            <a:off x="1857730" y="4270325"/>
            <a:ext cx="613914" cy="612567"/>
            <a:chOff x="5247886" y="3784287"/>
            <a:chExt cx="613914" cy="612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CuadroTexto 137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8" name="CuadroTexto 1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CuadroTexto 138"/>
            <p:cNvSpPr txBox="1"/>
            <p:nvPr/>
          </p:nvSpPr>
          <p:spPr>
            <a:xfrm>
              <a:off x="5448387" y="378428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40" name="CuadroTexto 139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41" name="CuadroTexto 140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42" name="CuadroTexto 141"/>
            <p:cNvSpPr txBox="1"/>
            <p:nvPr/>
          </p:nvSpPr>
          <p:spPr>
            <a:xfrm rot="5400000">
              <a:off x="5617503" y="3964833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143" name="Conector recto 142"/>
          <p:cNvCxnSpPr/>
          <p:nvPr/>
        </p:nvCxnSpPr>
        <p:spPr>
          <a:xfrm>
            <a:off x="6162732" y="4645141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CuadroTexto 143"/>
          <p:cNvSpPr txBox="1"/>
          <p:nvPr/>
        </p:nvSpPr>
        <p:spPr>
          <a:xfrm>
            <a:off x="797263" y="5196263"/>
            <a:ext cx="737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Compartiendo dos pares de electrones alcanzan la configuración de gas noble. Decimos que se forma una </a:t>
            </a:r>
            <a:r>
              <a:rPr lang="es-ES" b="1" dirty="0" smtClean="0"/>
              <a:t>enlace covalente doble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99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3" y="84296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Ejemplos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442913" y="1328738"/>
                <a:ext cx="80009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/>
                <a:r>
                  <a:rPr lang="es-ES" dirty="0" smtClean="0"/>
                  <a:t>3. 	Enlace entre dos átomos de Nitrógeno: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3" y="1328738"/>
                <a:ext cx="8000999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686" t="-1515" b="-2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upo 18"/>
          <p:cNvGrpSpPr/>
          <p:nvPr/>
        </p:nvGrpSpPr>
        <p:grpSpPr>
          <a:xfrm>
            <a:off x="949134" y="1923616"/>
            <a:ext cx="581808" cy="651187"/>
            <a:chOff x="5247886" y="3745667"/>
            <a:chExt cx="581808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uadroTexto 19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0" name="Cuadro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CuadroTexto 20"/>
            <p:cNvSpPr txBox="1"/>
            <p:nvPr/>
          </p:nvSpPr>
          <p:spPr>
            <a:xfrm>
              <a:off x="5436946" y="374566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3" name="CuadroTexto 22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4" name="CuadroTexto 23"/>
            <p:cNvSpPr txBox="1"/>
            <p:nvPr/>
          </p:nvSpPr>
          <p:spPr>
            <a:xfrm rot="5400000">
              <a:off x="5638296" y="3910622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1855425" y="1923616"/>
            <a:ext cx="584725" cy="651187"/>
            <a:chOff x="5245936" y="3745667"/>
            <a:chExt cx="584725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CuadroTexto 26"/>
            <p:cNvSpPr txBox="1"/>
            <p:nvPr/>
          </p:nvSpPr>
          <p:spPr>
            <a:xfrm>
              <a:off x="5436946" y="374566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9" name="CuadroTexto 28"/>
            <p:cNvSpPr txBox="1"/>
            <p:nvPr/>
          </p:nvSpPr>
          <p:spPr>
            <a:xfrm rot="5400000">
              <a:off x="5331537" y="3953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30" name="CuadroTexto 29"/>
            <p:cNvSpPr txBox="1"/>
            <p:nvPr/>
          </p:nvSpPr>
          <p:spPr>
            <a:xfrm rot="5400000">
              <a:off x="5586364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31" name="Conector recto de flecha 30"/>
          <p:cNvCxnSpPr/>
          <p:nvPr/>
        </p:nvCxnSpPr>
        <p:spPr>
          <a:xfrm>
            <a:off x="2800100" y="225371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/>
          <p:cNvCxnSpPr/>
          <p:nvPr/>
        </p:nvCxnSpPr>
        <p:spPr>
          <a:xfrm>
            <a:off x="4845906" y="226229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upo 44"/>
          <p:cNvGrpSpPr/>
          <p:nvPr/>
        </p:nvGrpSpPr>
        <p:grpSpPr>
          <a:xfrm>
            <a:off x="5660958" y="2108984"/>
            <a:ext cx="402868" cy="307777"/>
            <a:chOff x="5247886" y="3931035"/>
            <a:chExt cx="402868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5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6" name="CuadroTexto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CuadroTexto 48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6281376" y="2108984"/>
            <a:ext cx="428443" cy="307777"/>
            <a:chOff x="5386387" y="3931035"/>
            <a:chExt cx="428443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CuadroTexto 51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2" name="CuadroTexto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CuadroTexto 55"/>
            <p:cNvSpPr txBox="1"/>
            <p:nvPr/>
          </p:nvSpPr>
          <p:spPr>
            <a:xfrm rot="5400000">
              <a:off x="5570533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58" name="Conector recto 57"/>
          <p:cNvCxnSpPr/>
          <p:nvPr/>
        </p:nvCxnSpPr>
        <p:spPr>
          <a:xfrm>
            <a:off x="6066888" y="2227070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/>
          <p:nvPr/>
        </p:nvCxnSpPr>
        <p:spPr>
          <a:xfrm>
            <a:off x="6769907" y="226229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uadroTexto 59"/>
              <p:cNvSpPr txBox="1"/>
              <p:nvPr/>
            </p:nvSpPr>
            <p:spPr>
              <a:xfrm>
                <a:off x="7437617" y="2099825"/>
                <a:ext cx="356444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0" name="Cuadro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617" y="2099825"/>
                <a:ext cx="35644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3559" r="-6780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CuadroTexto 62"/>
          <p:cNvSpPr txBox="1"/>
          <p:nvPr/>
        </p:nvSpPr>
        <p:spPr>
          <a:xfrm>
            <a:off x="922926" y="2800350"/>
            <a:ext cx="737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Compartiendo tres pares de electrones alcanzan la configuración de gas noble. Decimos que se forma una </a:t>
            </a:r>
            <a:r>
              <a:rPr lang="es-ES" b="1" dirty="0" smtClean="0"/>
              <a:t>enlace covalente triple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64" name="CuadroTexto 63"/>
          <p:cNvSpPr txBox="1"/>
          <p:nvPr/>
        </p:nvSpPr>
        <p:spPr>
          <a:xfrm>
            <a:off x="484843" y="3558676"/>
            <a:ext cx="8000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dirty="0"/>
              <a:t>4</a:t>
            </a:r>
            <a:r>
              <a:rPr lang="es-ES" dirty="0" smtClean="0"/>
              <a:t>. 	Combinación de átomos de distintos elementos. Utilizaremos (</a:t>
            </a:r>
            <a:r>
              <a:rPr lang="es-ES" dirty="0" smtClean="0">
                <a:sym typeface="Wingdings" panose="05000000000000000000" pitchFamily="2" charset="2"/>
              </a:rPr>
              <a:t>) para representar los electrones de valencia de un elemento y (</a:t>
            </a:r>
            <a:r>
              <a:rPr lang="es-ES" dirty="0" smtClean="0">
                <a:sym typeface="Wingdings 2" panose="05020102010507070707" pitchFamily="18" charset="2"/>
              </a:rPr>
              <a:t>) para los átomos del otro.</a:t>
            </a:r>
          </a:p>
        </p:txBody>
      </p:sp>
      <p:grpSp>
        <p:nvGrpSpPr>
          <p:cNvPr id="85" name="Grupo 84"/>
          <p:cNvGrpSpPr/>
          <p:nvPr/>
        </p:nvGrpSpPr>
        <p:grpSpPr>
          <a:xfrm>
            <a:off x="3645794" y="1917668"/>
            <a:ext cx="568884" cy="506979"/>
            <a:chOff x="5247886" y="3745667"/>
            <a:chExt cx="568884" cy="5069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CuadroTexto 85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86" name="CuadroTexto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CuadroTexto 86"/>
            <p:cNvSpPr txBox="1"/>
            <p:nvPr/>
          </p:nvSpPr>
          <p:spPr>
            <a:xfrm>
              <a:off x="5436946" y="3745667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s-ES" dirty="0"/>
            </a:p>
          </p:txBody>
        </p:sp>
        <p:sp>
          <p:nvSpPr>
            <p:cNvPr id="90" name="CuadroTexto 89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91" name="CuadroTexto 90"/>
            <p:cNvSpPr txBox="1"/>
            <p:nvPr/>
          </p:nvSpPr>
          <p:spPr>
            <a:xfrm rot="5400000">
              <a:off x="5519573" y="3955449"/>
              <a:ext cx="3173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</a:t>
              </a:r>
              <a:endParaRPr lang="es-ES" dirty="0"/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4080526" y="2093385"/>
            <a:ext cx="584724" cy="319866"/>
            <a:chOff x="5245937" y="3931035"/>
            <a:chExt cx="584724" cy="319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CuadroTexto 92"/>
                <p:cNvSpPr txBox="1"/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93" name="CuadroTexto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64367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CuadroTexto 95"/>
            <p:cNvSpPr txBox="1"/>
            <p:nvPr/>
          </p:nvSpPr>
          <p:spPr>
            <a:xfrm rot="5400000">
              <a:off x="5225739" y="3953704"/>
              <a:ext cx="3173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</a:t>
              </a:r>
              <a:endParaRPr lang="es-ES" dirty="0"/>
            </a:p>
          </p:txBody>
        </p:sp>
        <p:sp>
          <p:nvSpPr>
            <p:cNvPr id="97" name="CuadroTexto 96"/>
            <p:cNvSpPr txBox="1"/>
            <p:nvPr/>
          </p:nvSpPr>
          <p:spPr>
            <a:xfrm rot="5400000">
              <a:off x="5586364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98" name="Conector recto 97"/>
          <p:cNvCxnSpPr/>
          <p:nvPr/>
        </p:nvCxnSpPr>
        <p:spPr>
          <a:xfrm>
            <a:off x="6069010" y="2278204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6066888" y="2323052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upo 99"/>
          <p:cNvGrpSpPr/>
          <p:nvPr/>
        </p:nvGrpSpPr>
        <p:grpSpPr>
          <a:xfrm>
            <a:off x="1053723" y="4959160"/>
            <a:ext cx="625426" cy="623368"/>
            <a:chOff x="5247886" y="3759020"/>
            <a:chExt cx="625426" cy="6233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CuadroTexto 100"/>
                <p:cNvSpPr txBox="1"/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1" name="CuadroTexto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1951" r="-1707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CuadroTexto 104"/>
            <p:cNvSpPr txBox="1"/>
            <p:nvPr/>
          </p:nvSpPr>
          <p:spPr>
            <a:xfrm>
              <a:off x="5449014" y="3759020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10" name="CuadroTexto 109"/>
            <p:cNvSpPr txBox="1"/>
            <p:nvPr/>
          </p:nvSpPr>
          <p:spPr>
            <a:xfrm>
              <a:off x="5422549" y="4105389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sz="1200" dirty="0"/>
            </a:p>
          </p:txBody>
        </p:sp>
        <p:sp>
          <p:nvSpPr>
            <p:cNvPr id="116" name="CuadroTexto 115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17" name="CuadroTexto 116"/>
            <p:cNvSpPr txBox="1"/>
            <p:nvPr/>
          </p:nvSpPr>
          <p:spPr>
            <a:xfrm rot="5400000">
              <a:off x="5629015" y="3969109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48" name="Grupo 147"/>
          <p:cNvGrpSpPr/>
          <p:nvPr/>
        </p:nvGrpSpPr>
        <p:grpSpPr>
          <a:xfrm>
            <a:off x="1198731" y="5378827"/>
            <a:ext cx="263983" cy="410462"/>
            <a:chOff x="5452736" y="3831411"/>
            <a:chExt cx="263983" cy="4104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CuadroTexto 148"/>
                <p:cNvSpPr txBox="1"/>
                <p:nvPr/>
              </p:nvSpPr>
              <p:spPr>
                <a:xfrm>
                  <a:off x="5452736" y="393409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49" name="CuadroTexto 1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736" y="3934096"/>
                  <a:ext cx="263983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CuadroTexto 149"/>
            <p:cNvSpPr txBox="1"/>
            <p:nvPr/>
          </p:nvSpPr>
          <p:spPr>
            <a:xfrm>
              <a:off x="5572640" y="3831411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154" name="Grupo 153"/>
          <p:cNvGrpSpPr/>
          <p:nvPr/>
        </p:nvGrpSpPr>
        <p:grpSpPr>
          <a:xfrm>
            <a:off x="1221317" y="4775430"/>
            <a:ext cx="263983" cy="432943"/>
            <a:chOff x="5452736" y="3934096"/>
            <a:chExt cx="263983" cy="432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CuadroTexto 154"/>
                <p:cNvSpPr txBox="1"/>
                <p:nvPr/>
              </p:nvSpPr>
              <p:spPr>
                <a:xfrm>
                  <a:off x="5452736" y="393409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5" name="CuadroTexto 1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736" y="3934096"/>
                  <a:ext cx="263983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6" name="CuadroTexto 155"/>
            <p:cNvSpPr txBox="1"/>
            <p:nvPr/>
          </p:nvSpPr>
          <p:spPr>
            <a:xfrm>
              <a:off x="5578611" y="4182373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cxnSp>
        <p:nvCxnSpPr>
          <p:cNvPr id="157" name="Conector recto de flecha 156"/>
          <p:cNvCxnSpPr/>
          <p:nvPr/>
        </p:nvCxnSpPr>
        <p:spPr>
          <a:xfrm>
            <a:off x="1787106" y="5305529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upo 157"/>
          <p:cNvGrpSpPr/>
          <p:nvPr/>
        </p:nvGrpSpPr>
        <p:grpSpPr>
          <a:xfrm>
            <a:off x="2522933" y="5131175"/>
            <a:ext cx="625426" cy="307777"/>
            <a:chOff x="5247886" y="3931035"/>
            <a:chExt cx="625426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CuadroTexto 158"/>
                <p:cNvSpPr txBox="1"/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9" name="CuadroTexto 1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1951" r="-1707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2" name="CuadroTexto 161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63" name="CuadroTexto 162"/>
            <p:cNvSpPr txBox="1"/>
            <p:nvPr/>
          </p:nvSpPr>
          <p:spPr>
            <a:xfrm rot="5400000">
              <a:off x="5629015" y="3969109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CuadroTexto 164"/>
              <p:cNvSpPr txBox="1"/>
              <p:nvPr/>
            </p:nvSpPr>
            <p:spPr>
              <a:xfrm>
                <a:off x="2690527" y="5561202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65" name="CuadroTexto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527" y="5561202"/>
                <a:ext cx="26398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8182" r="-18182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CuadroTexto 167"/>
              <p:cNvSpPr txBox="1"/>
              <p:nvPr/>
            </p:nvSpPr>
            <p:spPr>
              <a:xfrm>
                <a:off x="2719012" y="4690343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68" name="CuadroTexto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012" y="4690343"/>
                <a:ext cx="26398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8605" r="-20930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0" name="Conector recto 169"/>
          <p:cNvCxnSpPr/>
          <p:nvPr/>
        </p:nvCxnSpPr>
        <p:spPr>
          <a:xfrm rot="5400000">
            <a:off x="2739539" y="5068245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 rot="5400000">
            <a:off x="2739539" y="5502142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CuadroTexto 171"/>
              <p:cNvSpPr txBox="1"/>
              <p:nvPr/>
            </p:nvSpPr>
            <p:spPr>
              <a:xfrm>
                <a:off x="3491998" y="5153896"/>
                <a:ext cx="540533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2" name="CuadroTexto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998" y="5153896"/>
                <a:ext cx="540533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0112" r="-7865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3" name="Grupo 172"/>
          <p:cNvGrpSpPr/>
          <p:nvPr/>
        </p:nvGrpSpPr>
        <p:grpSpPr>
          <a:xfrm>
            <a:off x="4874512" y="5014496"/>
            <a:ext cx="590897" cy="623778"/>
            <a:chOff x="5257442" y="3773331"/>
            <a:chExt cx="590897" cy="623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CuadroTexto 173"/>
                <p:cNvSpPr txBox="1"/>
                <p:nvPr/>
              </p:nvSpPr>
              <p:spPr>
                <a:xfrm>
                  <a:off x="5438966" y="3920722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74" name="CuadroTexto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8966" y="3920722"/>
                  <a:ext cx="234102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513" r="-17949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5" name="CuadroTexto 174"/>
            <p:cNvSpPr txBox="1"/>
            <p:nvPr/>
          </p:nvSpPr>
          <p:spPr>
            <a:xfrm>
              <a:off x="5467367" y="3773331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76" name="CuadroTexto 175"/>
            <p:cNvSpPr txBox="1"/>
            <p:nvPr/>
          </p:nvSpPr>
          <p:spPr>
            <a:xfrm>
              <a:off x="5435653" y="4120110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sz="1200" dirty="0"/>
            </a:p>
          </p:txBody>
        </p:sp>
        <p:sp>
          <p:nvSpPr>
            <p:cNvPr id="177" name="CuadroTexto 176"/>
            <p:cNvSpPr txBox="1"/>
            <p:nvPr/>
          </p:nvSpPr>
          <p:spPr>
            <a:xfrm rot="5400000">
              <a:off x="5343043" y="389708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78" name="CuadroTexto 177"/>
            <p:cNvSpPr txBox="1"/>
            <p:nvPr/>
          </p:nvSpPr>
          <p:spPr>
            <a:xfrm rot="5400000">
              <a:off x="5656941" y="389708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179" name="Grupo 178"/>
          <p:cNvGrpSpPr/>
          <p:nvPr/>
        </p:nvGrpSpPr>
        <p:grpSpPr>
          <a:xfrm>
            <a:off x="5037374" y="5419852"/>
            <a:ext cx="263983" cy="413479"/>
            <a:chOff x="5480146" y="3831411"/>
            <a:chExt cx="263983" cy="4134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CuadroTexto 179"/>
                <p:cNvSpPr txBox="1"/>
                <p:nvPr/>
              </p:nvSpPr>
              <p:spPr>
                <a:xfrm>
                  <a:off x="5480146" y="3937113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0" name="CuadroTexto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0146" y="3937113"/>
                  <a:ext cx="263983" cy="307777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CuadroTexto 180"/>
            <p:cNvSpPr txBox="1"/>
            <p:nvPr/>
          </p:nvSpPr>
          <p:spPr>
            <a:xfrm>
              <a:off x="5572640" y="3831411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182" name="Grupo 181"/>
          <p:cNvGrpSpPr/>
          <p:nvPr/>
        </p:nvGrpSpPr>
        <p:grpSpPr>
          <a:xfrm>
            <a:off x="5074496" y="4815958"/>
            <a:ext cx="263983" cy="433440"/>
            <a:chOff x="5494682" y="3933599"/>
            <a:chExt cx="263983" cy="4334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3" name="CuadroTexto 182"/>
                <p:cNvSpPr txBox="1"/>
                <p:nvPr/>
              </p:nvSpPr>
              <p:spPr>
                <a:xfrm>
                  <a:off x="5494682" y="393359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3" name="CuadroTexto 18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4682" y="3933599"/>
                  <a:ext cx="263983" cy="30777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4" name="CuadroTexto 183"/>
            <p:cNvSpPr txBox="1"/>
            <p:nvPr/>
          </p:nvSpPr>
          <p:spPr>
            <a:xfrm>
              <a:off x="5578611" y="4182373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185" name="Grupo 184"/>
          <p:cNvGrpSpPr/>
          <p:nvPr/>
        </p:nvGrpSpPr>
        <p:grpSpPr>
          <a:xfrm>
            <a:off x="4699113" y="5161540"/>
            <a:ext cx="377256" cy="307777"/>
            <a:chOff x="5459628" y="3868960"/>
            <a:chExt cx="377256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6" name="CuadroTexto 185"/>
                <p:cNvSpPr txBox="1"/>
                <p:nvPr/>
              </p:nvSpPr>
              <p:spPr>
                <a:xfrm>
                  <a:off x="5459628" y="3868960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6" name="CuadroTexto 1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9628" y="3868960"/>
                  <a:ext cx="263983" cy="307777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7" name="CuadroTexto 186"/>
            <p:cNvSpPr txBox="1"/>
            <p:nvPr/>
          </p:nvSpPr>
          <p:spPr>
            <a:xfrm>
              <a:off x="5699026" y="3992071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188" name="Grupo 187"/>
          <p:cNvGrpSpPr/>
          <p:nvPr/>
        </p:nvGrpSpPr>
        <p:grpSpPr>
          <a:xfrm>
            <a:off x="5254464" y="5168246"/>
            <a:ext cx="366472" cy="307777"/>
            <a:chOff x="5361589" y="3858286"/>
            <a:chExt cx="366472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9" name="CuadroTexto 188"/>
                <p:cNvSpPr txBox="1"/>
                <p:nvPr/>
              </p:nvSpPr>
              <p:spPr>
                <a:xfrm>
                  <a:off x="5464078" y="385828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9" name="CuadroTexto 1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4078" y="3858286"/>
                  <a:ext cx="263983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0" name="CuadroTexto 189"/>
            <p:cNvSpPr txBox="1"/>
            <p:nvPr/>
          </p:nvSpPr>
          <p:spPr>
            <a:xfrm>
              <a:off x="5361589" y="3972457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cxnSp>
        <p:nvCxnSpPr>
          <p:cNvPr id="191" name="Conector recto de flecha 190"/>
          <p:cNvCxnSpPr/>
          <p:nvPr/>
        </p:nvCxnSpPr>
        <p:spPr>
          <a:xfrm>
            <a:off x="5660958" y="5304360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CuadroTexto 192"/>
              <p:cNvSpPr txBox="1"/>
              <p:nvPr/>
            </p:nvSpPr>
            <p:spPr>
              <a:xfrm>
                <a:off x="6746899" y="5128613"/>
                <a:ext cx="2341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3" name="CuadroTexto 1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99" y="5128613"/>
                <a:ext cx="234102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23684" r="-18421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CuadroTexto 198"/>
              <p:cNvSpPr txBox="1"/>
              <p:nvPr/>
            </p:nvSpPr>
            <p:spPr>
              <a:xfrm>
                <a:off x="6746899" y="5545500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9" name="CuadroTexto 1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99" y="5545500"/>
                <a:ext cx="2639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20930" r="-18605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CuadroTexto 201"/>
              <p:cNvSpPr txBox="1"/>
              <p:nvPr/>
            </p:nvSpPr>
            <p:spPr>
              <a:xfrm>
                <a:off x="6746898" y="4725645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2" name="CuadroTexto 2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98" y="4725645"/>
                <a:ext cx="263983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20930" r="-18605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CuadroTexto 204"/>
              <p:cNvSpPr txBox="1"/>
              <p:nvPr/>
            </p:nvSpPr>
            <p:spPr>
              <a:xfrm>
                <a:off x="6370064" y="5141759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5" name="CuadroTexto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064" y="5141759"/>
                <a:ext cx="263983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20930" r="-18605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CuadroTexto 207"/>
              <p:cNvSpPr txBox="1"/>
              <p:nvPr/>
            </p:nvSpPr>
            <p:spPr>
              <a:xfrm>
                <a:off x="7078911" y="5145390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8" name="CuadroTexto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911" y="5145390"/>
                <a:ext cx="263983" cy="307777"/>
              </a:xfrm>
              <a:prstGeom prst="rect">
                <a:avLst/>
              </a:prstGeom>
              <a:blipFill rotWithShape="0">
                <a:blip r:embed="rId27"/>
                <a:stretch>
                  <a:fillRect l="-18182" r="-18182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0" name="Conector recto 209"/>
          <p:cNvCxnSpPr/>
          <p:nvPr/>
        </p:nvCxnSpPr>
        <p:spPr>
          <a:xfrm rot="5400000">
            <a:off x="6773949" y="5498065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/>
          <p:cNvCxnSpPr/>
          <p:nvPr/>
        </p:nvCxnSpPr>
        <p:spPr>
          <a:xfrm rot="5400000">
            <a:off x="6773949" y="5098047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211"/>
          <p:cNvCxnSpPr/>
          <p:nvPr/>
        </p:nvCxnSpPr>
        <p:spPr>
          <a:xfrm rot="10800000">
            <a:off x="6586521" y="5308543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ector recto 212"/>
          <p:cNvCxnSpPr/>
          <p:nvPr/>
        </p:nvCxnSpPr>
        <p:spPr>
          <a:xfrm rot="10800000">
            <a:off x="6930788" y="5304360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CuadroTexto 213"/>
              <p:cNvSpPr txBox="1"/>
              <p:nvPr/>
            </p:nvSpPr>
            <p:spPr>
              <a:xfrm>
                <a:off x="7646447" y="5137758"/>
                <a:ext cx="513070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4" name="CuadroTexto 2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447" y="5137758"/>
                <a:ext cx="513070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10588" r="-3529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62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3" y="84296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Ejemplos</a:t>
            </a:r>
            <a:endParaRPr lang="es-ES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42913" y="1212295"/>
            <a:ext cx="815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una misma molécula covalente se pueden dar distintos tipos de enlaces covalentes.</a:t>
            </a:r>
            <a:endParaRPr lang="es-ES" dirty="0"/>
          </a:p>
        </p:txBody>
      </p:sp>
      <p:grpSp>
        <p:nvGrpSpPr>
          <p:cNvPr id="95" name="Grupo 94"/>
          <p:cNvGrpSpPr/>
          <p:nvPr/>
        </p:nvGrpSpPr>
        <p:grpSpPr>
          <a:xfrm>
            <a:off x="442913" y="2447341"/>
            <a:ext cx="574146" cy="651187"/>
            <a:chOff x="5227739" y="3745667"/>
            <a:chExt cx="574146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CuadroTexto 101"/>
                <p:cNvSpPr txBox="1"/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CuadroTexto 102"/>
            <p:cNvSpPr txBox="1"/>
            <p:nvPr/>
          </p:nvSpPr>
          <p:spPr>
            <a:xfrm>
              <a:off x="5436946" y="374566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04" name="CuadroTexto 103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06" name="CuadroTexto 105"/>
            <p:cNvSpPr txBox="1"/>
            <p:nvPr/>
          </p:nvSpPr>
          <p:spPr>
            <a:xfrm rot="5400000">
              <a:off x="5313340" y="3955658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07" name="CuadroTexto 106"/>
            <p:cNvSpPr txBox="1"/>
            <p:nvPr/>
          </p:nvSpPr>
          <p:spPr>
            <a:xfrm rot="5400000">
              <a:off x="5610487" y="3955658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108" name="Grupo 107"/>
          <p:cNvGrpSpPr/>
          <p:nvPr/>
        </p:nvGrpSpPr>
        <p:grpSpPr>
          <a:xfrm>
            <a:off x="1057769" y="2087814"/>
            <a:ext cx="613914" cy="612567"/>
            <a:chOff x="5247886" y="3784287"/>
            <a:chExt cx="613914" cy="612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uadroTexto 108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9" name="CuadroTexto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CuadroTexto 110"/>
            <p:cNvSpPr txBox="1"/>
            <p:nvPr/>
          </p:nvSpPr>
          <p:spPr>
            <a:xfrm>
              <a:off x="5448387" y="378428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12" name="CuadroTexto 111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13" name="CuadroTexto 112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14" name="CuadroTexto 113"/>
            <p:cNvSpPr txBox="1"/>
            <p:nvPr/>
          </p:nvSpPr>
          <p:spPr>
            <a:xfrm rot="5400000">
              <a:off x="5617503" y="3964833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15" name="Grupo 114"/>
          <p:cNvGrpSpPr/>
          <p:nvPr/>
        </p:nvGrpSpPr>
        <p:grpSpPr>
          <a:xfrm>
            <a:off x="1057111" y="2781624"/>
            <a:ext cx="613914" cy="612567"/>
            <a:chOff x="5247886" y="3784287"/>
            <a:chExt cx="613914" cy="612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CuadroTexto 117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18" name="CuadroTexto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9" name="CuadroTexto 118"/>
            <p:cNvSpPr txBox="1"/>
            <p:nvPr/>
          </p:nvSpPr>
          <p:spPr>
            <a:xfrm>
              <a:off x="5448387" y="378428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20" name="CuadroTexto 119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21" name="CuadroTexto 120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22" name="CuadroTexto 121"/>
            <p:cNvSpPr txBox="1"/>
            <p:nvPr/>
          </p:nvSpPr>
          <p:spPr>
            <a:xfrm rot="5400000">
              <a:off x="5617503" y="3964833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123" name="Conector recto de flecha 122"/>
          <p:cNvCxnSpPr/>
          <p:nvPr/>
        </p:nvCxnSpPr>
        <p:spPr>
          <a:xfrm>
            <a:off x="1671026" y="2781624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CuadroTexto 124"/>
              <p:cNvSpPr txBox="1"/>
              <p:nvPr/>
            </p:nvSpPr>
            <p:spPr>
              <a:xfrm>
                <a:off x="2884527" y="2594460"/>
                <a:ext cx="2341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25" name="CuadroTexto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527" y="2594460"/>
                <a:ext cx="234102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0513" r="-17949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0" name="Grupo 129"/>
          <p:cNvGrpSpPr/>
          <p:nvPr/>
        </p:nvGrpSpPr>
        <p:grpSpPr>
          <a:xfrm>
            <a:off x="2299676" y="2609614"/>
            <a:ext cx="431577" cy="465819"/>
            <a:chOff x="5247886" y="3931035"/>
            <a:chExt cx="431577" cy="4658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CuadroTexto 130"/>
                <p:cNvSpPr txBox="1"/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1" name="CuadroTexto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9523" y="3931035"/>
                  <a:ext cx="249940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9512" r="-1951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3" name="CuadroTexto 132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34" name="CuadroTexto 133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136" name="Grupo 135"/>
          <p:cNvGrpSpPr/>
          <p:nvPr/>
        </p:nvGrpSpPr>
        <p:grpSpPr>
          <a:xfrm>
            <a:off x="3297351" y="2594460"/>
            <a:ext cx="438999" cy="464163"/>
            <a:chOff x="5422801" y="3932691"/>
            <a:chExt cx="438999" cy="4641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CuadroTexto 136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7" name="CuadroTexto 1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1951" r="-1707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CuadroTexto 138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41" name="CuadroTexto 140"/>
            <p:cNvSpPr txBox="1"/>
            <p:nvPr/>
          </p:nvSpPr>
          <p:spPr>
            <a:xfrm rot="5400000">
              <a:off x="5617503" y="3964833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142" name="Conector recto 141"/>
          <p:cNvCxnSpPr/>
          <p:nvPr/>
        </p:nvCxnSpPr>
        <p:spPr>
          <a:xfrm rot="10800000">
            <a:off x="2704527" y="2738212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 rot="10800000">
            <a:off x="2704526" y="2781624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 rot="10800000">
            <a:off x="3118630" y="2738212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 rot="10800000">
            <a:off x="3117990" y="2781624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CuadroTexto 145"/>
              <p:cNvSpPr txBox="1"/>
              <p:nvPr/>
            </p:nvSpPr>
            <p:spPr>
              <a:xfrm>
                <a:off x="2812126" y="3343000"/>
                <a:ext cx="513070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6" name="CuadroTexto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126" y="3343000"/>
                <a:ext cx="513070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9524" r="-3571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7" name="Grupo 146"/>
          <p:cNvGrpSpPr/>
          <p:nvPr/>
        </p:nvGrpSpPr>
        <p:grpSpPr>
          <a:xfrm>
            <a:off x="4337889" y="2400285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CuadroTexto 150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1" name="CuadroTexto 1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2" name="CuadroTexto 151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53" name="CuadroTexto 152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60" name="CuadroTexto 159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61" name="CuadroTexto 160"/>
            <p:cNvSpPr txBox="1"/>
            <p:nvPr/>
          </p:nvSpPr>
          <p:spPr>
            <a:xfrm rot="5400000">
              <a:off x="5696760" y="38976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164" name="Grupo 163"/>
          <p:cNvGrpSpPr/>
          <p:nvPr/>
        </p:nvGrpSpPr>
        <p:grpSpPr>
          <a:xfrm>
            <a:off x="5394139" y="2378427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CuadroTexto 165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66" name="CuadroTexto 1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7647" r="-15686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7" name="CuadroTexto 166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69" name="CuadroTexto 168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192" name="CuadroTexto 191"/>
            <p:cNvSpPr txBox="1"/>
            <p:nvPr/>
          </p:nvSpPr>
          <p:spPr>
            <a:xfrm rot="5400000">
              <a:off x="5333487" y="40206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94" name="CuadroTexto 193"/>
            <p:cNvSpPr txBox="1"/>
            <p:nvPr/>
          </p:nvSpPr>
          <p:spPr>
            <a:xfrm rot="5400000">
              <a:off x="564386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203" name="Grupo 202"/>
          <p:cNvGrpSpPr/>
          <p:nvPr/>
        </p:nvGrpSpPr>
        <p:grpSpPr>
          <a:xfrm>
            <a:off x="4866254" y="2390913"/>
            <a:ext cx="596895" cy="651187"/>
            <a:chOff x="5204990" y="3745667"/>
            <a:chExt cx="596895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CuadroTexto 203"/>
                <p:cNvSpPr txBox="1"/>
                <p:nvPr/>
              </p:nvSpPr>
              <p:spPr>
                <a:xfrm>
                  <a:off x="5386387" y="3931035"/>
                  <a:ext cx="23410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04" name="CuadroTexto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3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1053" r="-2105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6" name="CuadroTexto 205"/>
            <p:cNvSpPr txBox="1"/>
            <p:nvPr/>
          </p:nvSpPr>
          <p:spPr>
            <a:xfrm>
              <a:off x="5436946" y="374566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07" name="CuadroTexto 206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09" name="CuadroTexto 208"/>
            <p:cNvSpPr txBox="1"/>
            <p:nvPr/>
          </p:nvSpPr>
          <p:spPr>
            <a:xfrm rot="5400000">
              <a:off x="5290591" y="396770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15" name="CuadroTexto 214"/>
            <p:cNvSpPr txBox="1"/>
            <p:nvPr/>
          </p:nvSpPr>
          <p:spPr>
            <a:xfrm rot="5400000">
              <a:off x="5610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217" name="Grupo 216"/>
          <p:cNvGrpSpPr/>
          <p:nvPr/>
        </p:nvGrpSpPr>
        <p:grpSpPr>
          <a:xfrm>
            <a:off x="4836297" y="1740660"/>
            <a:ext cx="613914" cy="612567"/>
            <a:chOff x="5247886" y="3784287"/>
            <a:chExt cx="613914" cy="612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CuadroTexto 217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18" name="CuadroTexto 2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9" name="CuadroTexto 218"/>
            <p:cNvSpPr txBox="1"/>
            <p:nvPr/>
          </p:nvSpPr>
          <p:spPr>
            <a:xfrm>
              <a:off x="5448387" y="378428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20" name="CuadroTexto 219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21" name="CuadroTexto 220"/>
            <p:cNvSpPr txBox="1"/>
            <p:nvPr/>
          </p:nvSpPr>
          <p:spPr>
            <a:xfrm rot="5400000">
              <a:off x="5333487" y="396770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22" name="CuadroTexto 221"/>
            <p:cNvSpPr txBox="1"/>
            <p:nvPr/>
          </p:nvSpPr>
          <p:spPr>
            <a:xfrm rot="5400000">
              <a:off x="5617503" y="396483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223" name="Grupo 222"/>
          <p:cNvGrpSpPr/>
          <p:nvPr/>
        </p:nvGrpSpPr>
        <p:grpSpPr>
          <a:xfrm>
            <a:off x="6730728" y="2358223"/>
            <a:ext cx="451215" cy="651187"/>
            <a:chOff x="5247886" y="3745667"/>
            <a:chExt cx="451215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CuadroTexto 223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24" name="CuadroTexto 2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7647" r="-15686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5" name="CuadroTexto 224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26" name="CuadroTexto 225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27" name="CuadroTexto 226"/>
            <p:cNvSpPr txBox="1"/>
            <p:nvPr/>
          </p:nvSpPr>
          <p:spPr>
            <a:xfrm rot="5400000">
              <a:off x="5280588" y="396770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229" name="Grupo 228"/>
          <p:cNvGrpSpPr/>
          <p:nvPr/>
        </p:nvGrpSpPr>
        <p:grpSpPr>
          <a:xfrm>
            <a:off x="7780167" y="2326622"/>
            <a:ext cx="501771" cy="651187"/>
            <a:chOff x="5386387" y="3745667"/>
            <a:chExt cx="501771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0" name="CuadroTexto 229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30" name="CuadroTexto 2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1" name="CuadroTexto 230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32" name="CuadroTexto 231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34" name="CuadroTexto 233"/>
            <p:cNvSpPr txBox="1"/>
            <p:nvPr/>
          </p:nvSpPr>
          <p:spPr>
            <a:xfrm rot="5400000">
              <a:off x="5643861" y="3954620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6" name="CuadroTexto 235"/>
              <p:cNvSpPr txBox="1"/>
              <p:nvPr/>
            </p:nvSpPr>
            <p:spPr>
              <a:xfrm>
                <a:off x="7368985" y="2534219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36" name="CuadroTexto 2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985" y="2534219"/>
                <a:ext cx="23410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1" name="Grupo 240"/>
          <p:cNvGrpSpPr/>
          <p:nvPr/>
        </p:nvGrpSpPr>
        <p:grpSpPr>
          <a:xfrm>
            <a:off x="7350227" y="1889603"/>
            <a:ext cx="438999" cy="456181"/>
            <a:chOff x="5422801" y="3784287"/>
            <a:chExt cx="438999" cy="456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CuadroTexto 241"/>
                <p:cNvSpPr txBox="1"/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42" name="CuadroTexto 2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801" y="3932691"/>
                  <a:ext cx="249940" cy="30777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21951" r="-17073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3" name="CuadroTexto 242"/>
            <p:cNvSpPr txBox="1"/>
            <p:nvPr/>
          </p:nvSpPr>
          <p:spPr>
            <a:xfrm>
              <a:off x="5448387" y="378428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46" name="CuadroTexto 245"/>
            <p:cNvSpPr txBox="1"/>
            <p:nvPr/>
          </p:nvSpPr>
          <p:spPr>
            <a:xfrm rot="5400000">
              <a:off x="5617503" y="3964834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cxnSp>
        <p:nvCxnSpPr>
          <p:cNvPr id="247" name="Conector recto 246"/>
          <p:cNvCxnSpPr/>
          <p:nvPr/>
        </p:nvCxnSpPr>
        <p:spPr>
          <a:xfrm rot="10800000">
            <a:off x="7600167" y="2697479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ector recto 247"/>
          <p:cNvCxnSpPr/>
          <p:nvPr/>
        </p:nvCxnSpPr>
        <p:spPr>
          <a:xfrm rot="10800000">
            <a:off x="7187587" y="2697904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ector recto 248"/>
          <p:cNvCxnSpPr/>
          <p:nvPr/>
        </p:nvCxnSpPr>
        <p:spPr>
          <a:xfrm rot="16200000">
            <a:off x="7417483" y="2448222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ector recto 249"/>
          <p:cNvCxnSpPr/>
          <p:nvPr/>
        </p:nvCxnSpPr>
        <p:spPr>
          <a:xfrm rot="16200000">
            <a:off x="7362488" y="2448223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ector recto de flecha 250"/>
          <p:cNvCxnSpPr/>
          <p:nvPr/>
        </p:nvCxnSpPr>
        <p:spPr>
          <a:xfrm>
            <a:off x="6034412" y="2730445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CuadroTexto 251"/>
              <p:cNvSpPr txBox="1"/>
              <p:nvPr/>
            </p:nvSpPr>
            <p:spPr>
              <a:xfrm>
                <a:off x="7186611" y="3343000"/>
                <a:ext cx="681390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𝐶𝑂</m:t>
                      </m:r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2" name="CuadroTexto 2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611" y="3343000"/>
                <a:ext cx="681390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3393" r="-7143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/>
          <p:cNvSpPr txBox="1"/>
          <p:nvPr/>
        </p:nvSpPr>
        <p:spPr>
          <a:xfrm>
            <a:off x="605031" y="4199555"/>
            <a:ext cx="8019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La mayoría de las sustancias covalentes forman </a:t>
            </a:r>
            <a:r>
              <a:rPr lang="es-ES" b="1" dirty="0" smtClean="0">
                <a:sym typeface="Wingdings 2" panose="05020102010507070707" pitchFamily="18" charset="2"/>
              </a:rPr>
              <a:t>moléculas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La fórmula de una molécula indica el número de átomos de cada elemento que la forman, y no solo su proporción.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endParaRPr lang="es-ES" dirty="0" smtClean="0"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406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42913" y="84296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Ejemplos</a:t>
            </a:r>
            <a:endParaRPr lang="es-ES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42913" y="1212295"/>
            <a:ext cx="815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una misma molécula covalente se pueden dar distintos tipos de enlaces covalentes.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81413" y="1960556"/>
            <a:ext cx="8019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Algunas sustancias covalentes forman </a:t>
            </a:r>
            <a:r>
              <a:rPr lang="es-ES" b="1" dirty="0" smtClean="0">
                <a:sym typeface="Wingdings 2" panose="05020102010507070707" pitchFamily="18" charset="2"/>
              </a:rPr>
              <a:t>cristales</a:t>
            </a:r>
            <a:r>
              <a:rPr lang="es-ES" dirty="0" smtClean="0">
                <a:sym typeface="Wingdings 2" panose="05020102010507070707" pitchFamily="18" charset="2"/>
              </a:rPr>
              <a:t> (diamante, grafito, sílice).</a:t>
            </a:r>
            <a:endParaRPr lang="es-ES" dirty="0"/>
          </a:p>
        </p:txBody>
      </p:sp>
      <p:pic>
        <p:nvPicPr>
          <p:cNvPr id="4110" name="Picture 14" descr="Modelo De estructura Cristalina 23mm serie de dióxido de silicio SiO2 Covalente Crystal molecoular modelo Modelo de Enseñanza de La Quím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48" y="3225368"/>
            <a:ext cx="1604757" cy="160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100ciaquimica.net/images/temas/tema4/ima/cuarzo1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7" t="60602" r="62097"/>
          <a:stretch/>
        </p:blipFill>
        <p:spPr bwMode="auto">
          <a:xfrm>
            <a:off x="6288515" y="2392382"/>
            <a:ext cx="1798210" cy="14747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488610" y="2554286"/>
            <a:ext cx="2817073" cy="1984195"/>
            <a:chOff x="559822" y="2726960"/>
            <a:chExt cx="2817073" cy="1984195"/>
          </a:xfrm>
        </p:grpSpPr>
        <p:pic>
          <p:nvPicPr>
            <p:cNvPr id="4100" name="Picture 4" descr="http://1.bp.blogspot.com/-9C-1t963E6w/UV5hEvB85RI/AAAAAAAAASw/h5DNXlJWkYM/s1600/diamante.pn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822" y="2726960"/>
              <a:ext cx="2595105" cy="1984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/>
            <p:cNvSpPr/>
            <p:nvPr/>
          </p:nvSpPr>
          <p:spPr>
            <a:xfrm>
              <a:off x="2591083" y="3198222"/>
              <a:ext cx="785812" cy="22051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4" name="Rectángulo 93"/>
            <p:cNvSpPr/>
            <p:nvPr/>
          </p:nvSpPr>
          <p:spPr>
            <a:xfrm>
              <a:off x="858732" y="4394152"/>
              <a:ext cx="785812" cy="22051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3598862" y="2575083"/>
            <a:ext cx="2689652" cy="2287951"/>
            <a:chOff x="3598862" y="2575083"/>
            <a:chExt cx="2689652" cy="2287951"/>
          </a:xfrm>
        </p:grpSpPr>
        <p:pic>
          <p:nvPicPr>
            <p:cNvPr id="4102" name="Picture 6" descr="http://3.bp.blogspot.com/-Kf2uwVze-qU/UVz9knB97II/AAAAAAAAAT0/ax93IJg7EIY/s1600/20070417klpcnatun_32_Ges_SCO.pn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862" y="2575083"/>
              <a:ext cx="2689652" cy="2287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Rectángulo 95"/>
            <p:cNvSpPr/>
            <p:nvPr/>
          </p:nvSpPr>
          <p:spPr>
            <a:xfrm>
              <a:off x="3727450" y="4110358"/>
              <a:ext cx="785812" cy="22051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7" name="Rectángulo 96"/>
            <p:cNvSpPr/>
            <p:nvPr/>
          </p:nvSpPr>
          <p:spPr>
            <a:xfrm>
              <a:off x="3727450" y="4504410"/>
              <a:ext cx="785812" cy="220517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227237" y="4859876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diamante</a:t>
            </a:r>
            <a:endParaRPr lang="es-ES" i="1" dirty="0"/>
          </a:p>
        </p:txBody>
      </p:sp>
      <p:sp>
        <p:nvSpPr>
          <p:cNvPr id="100" name="CuadroTexto 99"/>
          <p:cNvSpPr txBox="1"/>
          <p:nvPr/>
        </p:nvSpPr>
        <p:spPr>
          <a:xfrm>
            <a:off x="4521994" y="486106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grafito</a:t>
            </a:r>
            <a:endParaRPr lang="es-ES" i="1" dirty="0"/>
          </a:p>
        </p:txBody>
      </p:sp>
      <p:sp>
        <p:nvSpPr>
          <p:cNvPr id="101" name="CuadroTexto 100"/>
          <p:cNvSpPr txBox="1"/>
          <p:nvPr/>
        </p:nvSpPr>
        <p:spPr>
          <a:xfrm>
            <a:off x="7508974" y="486457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sílice</a:t>
            </a:r>
            <a:endParaRPr lang="es-ES" i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82850" y="5414963"/>
            <a:ext cx="29160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Cristal perfecto e incoloro.</a:t>
            </a:r>
          </a:p>
          <a:p>
            <a:r>
              <a:rPr lang="es-ES" sz="1400" dirty="0" smtClean="0"/>
              <a:t>Es el material más duro.</a:t>
            </a:r>
          </a:p>
          <a:p>
            <a:r>
              <a:rPr lang="es-ES" sz="1400" dirty="0" smtClean="0"/>
              <a:t>Aislante eléctrico.</a:t>
            </a:r>
            <a:endParaRPr lang="es-ES" sz="1400" dirty="0"/>
          </a:p>
        </p:txBody>
      </p:sp>
      <p:sp>
        <p:nvSpPr>
          <p:cNvPr id="105" name="CuadroTexto 104"/>
          <p:cNvSpPr txBox="1"/>
          <p:nvPr/>
        </p:nvSpPr>
        <p:spPr>
          <a:xfrm>
            <a:off x="3598862" y="5281374"/>
            <a:ext cx="2623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 cada átomo le queda 1 electrón que no forma enlace covalente, lo que hace su color oscuro y pueda conducir electricidad.</a:t>
            </a:r>
            <a:endParaRPr lang="es-ES" sz="1400" dirty="0"/>
          </a:p>
        </p:txBody>
      </p:sp>
      <p:sp>
        <p:nvSpPr>
          <p:cNvPr id="110" name="CuadroTexto 109"/>
          <p:cNvSpPr txBox="1"/>
          <p:nvPr/>
        </p:nvSpPr>
        <p:spPr>
          <a:xfrm>
            <a:off x="6729243" y="5268353"/>
            <a:ext cx="2269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La sustancia (cuarzo o arena) es dura y aislante de la electricidad.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24064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42913" y="857250"/>
            <a:ext cx="7800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Propiedades de las sustancias covalentes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42913" y="140529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Cristales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2913" y="1943100"/>
            <a:ext cx="8293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Son sólidos a temperatura ambiente.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Elevados puntos de fusión.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Duros.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No conducen la electricidad (salvo el grafito).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442913" y="3311904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Moleculares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2913" y="3738193"/>
            <a:ext cx="8293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Pueden ser </a:t>
            </a:r>
            <a:r>
              <a:rPr lang="es-ES" b="1" dirty="0" smtClean="0">
                <a:sym typeface="Wingdings 2" panose="05020102010507070707" pitchFamily="18" charset="2"/>
              </a:rPr>
              <a:t>sólidas</a:t>
            </a:r>
            <a:r>
              <a:rPr lang="es-ES" dirty="0" smtClean="0">
                <a:sym typeface="Wingdings 2" panose="05020102010507070707" pitchFamily="18" charset="2"/>
              </a:rPr>
              <a:t>, </a:t>
            </a:r>
            <a:r>
              <a:rPr lang="es-ES" b="1" dirty="0" smtClean="0">
                <a:sym typeface="Wingdings 2" panose="05020102010507070707" pitchFamily="18" charset="2"/>
              </a:rPr>
              <a:t>líquidas</a:t>
            </a:r>
            <a:r>
              <a:rPr lang="es-ES" dirty="0" smtClean="0">
                <a:sym typeface="Wingdings 2" panose="05020102010507070707" pitchFamily="18" charset="2"/>
              </a:rPr>
              <a:t> o </a:t>
            </a:r>
            <a:r>
              <a:rPr lang="es-ES" b="1" dirty="0" smtClean="0">
                <a:sym typeface="Wingdings 2" panose="05020102010507070707" pitchFamily="18" charset="2"/>
              </a:rPr>
              <a:t>gases</a:t>
            </a:r>
            <a:r>
              <a:rPr lang="es-ES" dirty="0" smtClean="0">
                <a:sym typeface="Wingdings 2" panose="05020102010507070707" pitchFamily="18" charset="2"/>
              </a:rPr>
              <a:t> dependiendo de las fuerzas intermoleculares.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>
                <a:sym typeface="Wingdings 2" panose="05020102010507070707" pitchFamily="18" charset="2"/>
              </a:rPr>
              <a:t>Bajos puntos de fusión y ebullición</a:t>
            </a:r>
            <a:r>
              <a:rPr lang="es-ES" dirty="0" smtClean="0">
                <a:sym typeface="Wingdings 2" panose="05020102010507070707" pitchFamily="18" charset="2"/>
              </a:rPr>
              <a:t>, debido a la debilidad de las fuerzas intermoleculares.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>
                <a:sym typeface="Wingdings 2" panose="05020102010507070707" pitchFamily="18" charset="2"/>
              </a:rPr>
              <a:t>Blandas</a:t>
            </a:r>
            <a:r>
              <a:rPr lang="es-ES" dirty="0" smtClean="0">
                <a:sym typeface="Wingdings 2" panose="05020102010507070707" pitchFamily="18" charset="2"/>
              </a:rPr>
              <a:t> y </a:t>
            </a:r>
            <a:r>
              <a:rPr lang="es-ES" b="1" dirty="0" smtClean="0">
                <a:sym typeface="Wingdings 2" panose="05020102010507070707" pitchFamily="18" charset="2"/>
              </a:rPr>
              <a:t>resistentes</a:t>
            </a:r>
            <a:r>
              <a:rPr lang="es-ES" dirty="0" smtClean="0">
                <a:sym typeface="Wingdings 2" panose="05020102010507070707" pitchFamily="18" charset="2"/>
              </a:rPr>
              <a:t> </a:t>
            </a:r>
            <a:r>
              <a:rPr lang="es-ES" b="1" dirty="0" smtClean="0">
                <a:sym typeface="Wingdings 2" panose="05020102010507070707" pitchFamily="18" charset="2"/>
              </a:rPr>
              <a:t>a los golpes</a:t>
            </a:r>
            <a:r>
              <a:rPr lang="es-ES" dirty="0" smtClean="0">
                <a:sym typeface="Wingdings 2" panose="05020102010507070707" pitchFamily="18" charset="2"/>
              </a:rPr>
              <a:t>. Cuando se rayan o golpean solo se rompen fuerzas intermoleculares, no enlaces covalentes.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En general, </a:t>
            </a:r>
            <a:r>
              <a:rPr lang="es-ES" b="1" dirty="0" smtClean="0">
                <a:sym typeface="Wingdings 2" panose="05020102010507070707" pitchFamily="18" charset="2"/>
              </a:rPr>
              <a:t>no conducen la electricidad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766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Enlace covalente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dondear rectángulo de esquina del mismo lado 9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38400" y="1380114"/>
            <a:ext cx="8105538" cy="2862322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2. 	Estudia la fórmula de los compuestos covalentes que resultan de la combinación de:</a:t>
            </a:r>
            <a:endParaRPr lang="es-ES" dirty="0"/>
          </a:p>
          <a:p>
            <a:pPr marL="714375" indent="-357188" algn="just">
              <a:buAutoNum type="alphaLcParenR"/>
            </a:pPr>
            <a:r>
              <a:rPr lang="es-ES" dirty="0" smtClean="0"/>
              <a:t>Cl y O</a:t>
            </a:r>
          </a:p>
          <a:p>
            <a:pPr marL="714375" indent="-357188" algn="just">
              <a:buAutoNum type="alphaLcParenR"/>
            </a:pPr>
            <a:r>
              <a:rPr lang="es-ES" dirty="0"/>
              <a:t>H</a:t>
            </a:r>
            <a:r>
              <a:rPr lang="es-ES" dirty="0" smtClean="0"/>
              <a:t> y S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Br y N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F y C</a:t>
            </a:r>
            <a:endParaRPr lang="es-ES" dirty="0"/>
          </a:p>
          <a:p>
            <a:pPr marL="714375" indent="-357188" algn="just">
              <a:buAutoNum type="alphaLcParenR"/>
            </a:pPr>
            <a:endParaRPr lang="es-ES" dirty="0" smtClean="0"/>
          </a:p>
          <a:p>
            <a:pPr marL="355600" indent="-355600" algn="just"/>
            <a:r>
              <a:rPr lang="es-ES" b="1" dirty="0" smtClean="0"/>
              <a:t>3.	El cloroformo y el agua oxigenada son compuestos covalentes de fórmula CHCl</a:t>
            </a:r>
            <a:r>
              <a:rPr lang="es-ES" b="1" baseline="-25000" dirty="0" smtClean="0"/>
              <a:t>3</a:t>
            </a:r>
            <a:r>
              <a:rPr lang="es-ES" b="1" dirty="0" smtClean="0"/>
              <a:t> y H</a:t>
            </a:r>
            <a:r>
              <a:rPr lang="es-ES" b="1" baseline="-25000" dirty="0" smtClean="0"/>
              <a:t>2</a:t>
            </a:r>
            <a:r>
              <a:rPr lang="es-ES" b="1" dirty="0" smtClean="0"/>
              <a:t>O</a:t>
            </a:r>
            <a:r>
              <a:rPr lang="es-ES" b="1" baseline="-25000" dirty="0" smtClean="0"/>
              <a:t>2</a:t>
            </a:r>
            <a:r>
              <a:rPr lang="es-ES" b="1" dirty="0" smtClean="0"/>
              <a:t>, respectivamente. Dibuja la estructura de Lewis de cada uno de ellos.</a:t>
            </a:r>
          </a:p>
        </p:txBody>
      </p:sp>
    </p:spTree>
    <p:extLst>
      <p:ext uri="{BB962C8B-B14F-4D97-AF65-F5344CB8AC3E}">
        <p14:creationId xmlns:p14="http://schemas.microsoft.com/office/powerpoint/2010/main" val="306518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Enlace metálico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00074" y="2656165"/>
            <a:ext cx="7843837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/>
              <a:t>enlace metálico </a:t>
            </a:r>
            <a:r>
              <a:rPr lang="es-ES" dirty="0" smtClean="0"/>
              <a:t>se da cuando se combinan metales entre sí. Se debe a la atracción entre la nube que se forma con los electrones de valencia de los átomos y los iones positivos que quedan. 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00075" y="928688"/>
            <a:ext cx="7843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Los metales pierden los electrones de su capa de valencia para alcanzar la configuración de gas noble.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Cuando se combinan muchos átomos, pierden sus electrones de valencia y forman una </a:t>
            </a:r>
            <a:r>
              <a:rPr lang="es-ES" b="1" dirty="0" smtClean="0">
                <a:sym typeface="Wingdings 2" panose="05020102010507070707" pitchFamily="18" charset="2"/>
              </a:rPr>
              <a:t>nuble electrónica </a:t>
            </a:r>
            <a:r>
              <a:rPr lang="es-ES" dirty="0" smtClean="0">
                <a:sym typeface="Wingdings 2" panose="05020102010507070707" pitchFamily="18" charset="2"/>
              </a:rPr>
              <a:t>en la que se mantienen los cationes.</a:t>
            </a:r>
            <a:endParaRPr lang="es-ES" dirty="0"/>
          </a:p>
        </p:txBody>
      </p:sp>
      <p:pic>
        <p:nvPicPr>
          <p:cNvPr id="1026" name="Picture 2" descr="http://3.bp.blogspot.com/_KEyp4Ss2REw/RurXBmzwbII/AAAAAAAAAH0/bbZ6YlVrVgA/s320/metallicblu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3958232"/>
            <a:ext cx="28194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45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Enlace metálico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85788" y="957263"/>
            <a:ext cx="467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Propiedades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0" name="Picture 2" descr="http://www.santamariadelpilar.es/departamentos/quimica/imagenes/rupturacugifanimad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213" y="1600199"/>
            <a:ext cx="3425636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3.bp.blogspot.com/_KEyp4Ss2REw/RurXBmzwbII/AAAAAAAAAH0/bbZ6YlVrVgA/s320/metallicblue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1600200"/>
            <a:ext cx="3700463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438149" y="3686175"/>
            <a:ext cx="38481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Casi todos son </a:t>
            </a:r>
            <a:r>
              <a:rPr lang="es-ES" b="1" dirty="0" smtClean="0">
                <a:sym typeface="Wingdings 2" panose="05020102010507070707" pitchFamily="18" charset="2"/>
              </a:rPr>
              <a:t>sólidos</a:t>
            </a:r>
            <a:r>
              <a:rPr lang="es-ES" dirty="0" smtClean="0">
                <a:sym typeface="Wingdings 2" panose="05020102010507070707" pitchFamily="18" charset="2"/>
              </a:rPr>
              <a:t> a temperatura ambiente.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>
                <a:sym typeface="Wingdings 2" panose="05020102010507070707" pitchFamily="18" charset="2"/>
              </a:rPr>
              <a:t>Punto de fusión y ebullición más bajos </a:t>
            </a:r>
            <a:r>
              <a:rPr lang="es-ES" dirty="0" smtClean="0">
                <a:sym typeface="Wingdings 2" panose="05020102010507070707" pitchFamily="18" charset="2"/>
              </a:rPr>
              <a:t>que los cristales iónicos y covalente.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Su estructura cristalina es responsable del </a:t>
            </a:r>
            <a:r>
              <a:rPr lang="es-ES" b="1" dirty="0" smtClean="0">
                <a:sym typeface="Wingdings 2" panose="05020102010507070707" pitchFamily="18" charset="2"/>
              </a:rPr>
              <a:t>brillo metálico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b="1" dirty="0" smtClean="0">
                <a:sym typeface="Wingdings 2" panose="05020102010507070707" pitchFamily="18" charset="2"/>
              </a:rPr>
              <a:t>Buenos conductores del calor y la electricidad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129213" y="5143172"/>
            <a:ext cx="342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Son </a:t>
            </a:r>
            <a:r>
              <a:rPr lang="es-ES" b="1" dirty="0" smtClean="0">
                <a:sym typeface="Wingdings 2" panose="05020102010507070707" pitchFamily="18" charset="2"/>
              </a:rPr>
              <a:t>dúctiles</a:t>
            </a:r>
            <a:r>
              <a:rPr lang="es-ES" dirty="0" smtClean="0">
                <a:sym typeface="Wingdings 2" panose="05020102010507070707" pitchFamily="18" charset="2"/>
              </a:rPr>
              <a:t> y </a:t>
            </a:r>
            <a:r>
              <a:rPr lang="es-ES" b="1" dirty="0" smtClean="0">
                <a:sym typeface="Wingdings 2" panose="05020102010507070707" pitchFamily="18" charset="2"/>
              </a:rPr>
              <a:t>maleables</a:t>
            </a:r>
            <a:r>
              <a:rPr lang="es-ES" dirty="0" smtClean="0">
                <a:sym typeface="Wingdings 2" panose="05020102010507070707" pitchFamily="18" charset="2"/>
              </a:rPr>
              <a:t> y </a:t>
            </a:r>
            <a:r>
              <a:rPr lang="es-ES" b="1" dirty="0" smtClean="0">
                <a:sym typeface="Wingdings 2" panose="05020102010507070707" pitchFamily="18" charset="2"/>
              </a:rPr>
              <a:t>se pueden rayar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53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Enlace metálico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2925" y="900113"/>
            <a:ext cx="4071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42925" y="1269445"/>
            <a:ext cx="8129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Razona el tipo de enlace que se da en las siguientes sustancias: a) MgCl</a:t>
            </a:r>
            <a:r>
              <a:rPr lang="es-ES" b="1" baseline="-25000" dirty="0" smtClean="0"/>
              <a:t>2</a:t>
            </a:r>
            <a:r>
              <a:rPr lang="es-ES" b="1" dirty="0" smtClean="0"/>
              <a:t>; b) Fe; c) NH</a:t>
            </a:r>
            <a:r>
              <a:rPr lang="es-ES" b="1" baseline="-25000" dirty="0" smtClean="0"/>
              <a:t>3</a:t>
            </a:r>
            <a:r>
              <a:rPr lang="es-ES" b="1" dirty="0" smtClean="0"/>
              <a:t>.</a:t>
            </a:r>
            <a:endParaRPr lang="es-ES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542925" y="2114550"/>
            <a:ext cx="8129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a) </a:t>
            </a:r>
            <a:r>
              <a:rPr lang="es-ES" i="1" dirty="0" smtClean="0"/>
              <a:t>Mg</a:t>
            </a:r>
            <a:r>
              <a:rPr lang="es-ES" dirty="0" smtClean="0"/>
              <a:t> es un metal del grupo 2 con dos electrones en la capa de valencia. El </a:t>
            </a:r>
            <a:r>
              <a:rPr lang="es-ES" i="1" dirty="0" smtClean="0"/>
              <a:t>Cl</a:t>
            </a:r>
            <a:r>
              <a:rPr lang="es-ES" dirty="0" smtClean="0"/>
              <a:t> un no metal del grupo 17 con siete electrones en la capa de valencia. Para adquirir la configuración de gas noble:</a:t>
            </a:r>
            <a:endParaRPr lang="es-ES" dirty="0"/>
          </a:p>
        </p:txBody>
      </p:sp>
      <p:grpSp>
        <p:nvGrpSpPr>
          <p:cNvPr id="14" name="Grupo 13"/>
          <p:cNvGrpSpPr/>
          <p:nvPr/>
        </p:nvGrpSpPr>
        <p:grpSpPr>
          <a:xfrm>
            <a:off x="1248251" y="3550216"/>
            <a:ext cx="673694" cy="561257"/>
            <a:chOff x="5192761" y="3654980"/>
            <a:chExt cx="673694" cy="6133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5192761" y="3931979"/>
                  <a:ext cx="449995" cy="3363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𝑀𝑔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2761" y="3931979"/>
                  <a:ext cx="449995" cy="33633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7568" r="-17568" b="-38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CuadroTexto 15"/>
            <p:cNvSpPr txBox="1"/>
            <p:nvPr/>
          </p:nvSpPr>
          <p:spPr>
            <a:xfrm>
              <a:off x="5417758" y="3654980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9" name="CuadroTexto 18"/>
            <p:cNvSpPr txBox="1"/>
            <p:nvPr/>
          </p:nvSpPr>
          <p:spPr>
            <a:xfrm rot="5400000">
              <a:off x="5675057" y="3998876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2046853" y="3107251"/>
            <a:ext cx="640272" cy="720984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uadroTexto 20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1" name="CuadroTexto 1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CuadroTexto 21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24" name="CuadroTexto 23"/>
            <p:cNvSpPr txBox="1"/>
            <p:nvPr/>
          </p:nvSpPr>
          <p:spPr>
            <a:xfrm rot="5400000">
              <a:off x="5333487" y="3910289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25" name="CuadroTexto 24"/>
            <p:cNvSpPr txBox="1"/>
            <p:nvPr/>
          </p:nvSpPr>
          <p:spPr>
            <a:xfrm rot="5400000">
              <a:off x="564386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2089989" y="4136584"/>
            <a:ext cx="640272" cy="651187"/>
            <a:chOff x="5247886" y="3745667"/>
            <a:chExt cx="640272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CuadroTexto 32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1" name="CuadroTexto 1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CuadroTexto 33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36" name="CuadroTexto 35"/>
            <p:cNvSpPr txBox="1"/>
            <p:nvPr/>
          </p:nvSpPr>
          <p:spPr>
            <a:xfrm rot="5400000">
              <a:off x="5333487" y="3910289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37" name="CuadroTexto 36"/>
            <p:cNvSpPr txBox="1"/>
            <p:nvPr/>
          </p:nvSpPr>
          <p:spPr>
            <a:xfrm rot="5400000">
              <a:off x="564386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sp>
        <p:nvSpPr>
          <p:cNvPr id="13" name="Arco 12"/>
          <p:cNvSpPr/>
          <p:nvPr/>
        </p:nvSpPr>
        <p:spPr>
          <a:xfrm rot="16717532">
            <a:off x="1604180" y="3325706"/>
            <a:ext cx="882454" cy="1164258"/>
          </a:xfrm>
          <a:prstGeom prst="arc">
            <a:avLst>
              <a:gd name="adj1" fmla="val 17456202"/>
              <a:gd name="adj2" fmla="val 0"/>
            </a:avLst>
          </a:prstGeom>
          <a:ln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Arco 38"/>
          <p:cNvSpPr/>
          <p:nvPr/>
        </p:nvSpPr>
        <p:spPr>
          <a:xfrm rot="8772954">
            <a:off x="1742045" y="3108290"/>
            <a:ext cx="533847" cy="1543488"/>
          </a:xfrm>
          <a:prstGeom prst="arc">
            <a:avLst>
              <a:gd name="adj1" fmla="val 17456202"/>
              <a:gd name="adj2" fmla="val 0"/>
            </a:avLst>
          </a:prstGeom>
          <a:ln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0" name="Conector recto de flecha 39"/>
          <p:cNvCxnSpPr/>
          <p:nvPr/>
        </p:nvCxnSpPr>
        <p:spPr>
          <a:xfrm>
            <a:off x="2730262" y="3943245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upo 40"/>
          <p:cNvGrpSpPr/>
          <p:nvPr/>
        </p:nvGrpSpPr>
        <p:grpSpPr>
          <a:xfrm>
            <a:off x="3721464" y="3592758"/>
            <a:ext cx="668929" cy="651187"/>
            <a:chOff x="5219229" y="3745667"/>
            <a:chExt cx="668929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CuadroTexto 41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1" name="CuadroTexto 1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CuadroTexto 42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4" name="CuadroTexto 43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5" name="CuadroTexto 44"/>
            <p:cNvSpPr txBox="1"/>
            <p:nvPr/>
          </p:nvSpPr>
          <p:spPr>
            <a:xfrm rot="5400000">
              <a:off x="525193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46" name="CuadroTexto 45"/>
            <p:cNvSpPr txBox="1"/>
            <p:nvPr/>
          </p:nvSpPr>
          <p:spPr>
            <a:xfrm rot="5400000">
              <a:off x="564386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sp>
        <p:nvSpPr>
          <p:cNvPr id="38" name="Corchetes 37"/>
          <p:cNvSpPr/>
          <p:nvPr/>
        </p:nvSpPr>
        <p:spPr>
          <a:xfrm>
            <a:off x="3721464" y="3607269"/>
            <a:ext cx="642937" cy="630757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8" name="Conector recto 47"/>
          <p:cNvCxnSpPr/>
          <p:nvPr/>
        </p:nvCxnSpPr>
        <p:spPr>
          <a:xfrm>
            <a:off x="4364401" y="3545219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rchetes 54"/>
          <p:cNvSpPr/>
          <p:nvPr/>
        </p:nvSpPr>
        <p:spPr>
          <a:xfrm>
            <a:off x="4614862" y="3602480"/>
            <a:ext cx="642937" cy="630757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uadroTexto 56"/>
              <p:cNvSpPr txBox="1"/>
              <p:nvPr/>
            </p:nvSpPr>
            <p:spPr>
              <a:xfrm>
                <a:off x="4711332" y="3751317"/>
                <a:ext cx="4499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𝑀𝑔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7" name="CuadroTexto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332" y="3751317"/>
                <a:ext cx="449995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7568" r="-17568" b="-352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upo 59"/>
          <p:cNvGrpSpPr/>
          <p:nvPr/>
        </p:nvGrpSpPr>
        <p:grpSpPr>
          <a:xfrm>
            <a:off x="5508260" y="3589455"/>
            <a:ext cx="668929" cy="651187"/>
            <a:chOff x="5219229" y="3745667"/>
            <a:chExt cx="668929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CuadroTexto 60"/>
                <p:cNvSpPr txBox="1"/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1" name="CuadroTexto 1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31271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7308" r="-1346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CuadroTexto 61"/>
            <p:cNvSpPr txBox="1"/>
            <p:nvPr/>
          </p:nvSpPr>
          <p:spPr>
            <a:xfrm>
              <a:off x="5436946" y="3745667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63" name="CuadroTexto 62"/>
            <p:cNvSpPr txBox="1"/>
            <p:nvPr/>
          </p:nvSpPr>
          <p:spPr>
            <a:xfrm>
              <a:off x="5436946" y="411985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64" name="CuadroTexto 63"/>
            <p:cNvSpPr txBox="1"/>
            <p:nvPr/>
          </p:nvSpPr>
          <p:spPr>
            <a:xfrm rot="5400000">
              <a:off x="525193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65" name="CuadroTexto 64"/>
            <p:cNvSpPr txBox="1"/>
            <p:nvPr/>
          </p:nvSpPr>
          <p:spPr>
            <a:xfrm rot="5400000">
              <a:off x="5643861" y="3967705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</p:grpSp>
      <p:sp>
        <p:nvSpPr>
          <p:cNvPr id="66" name="Corchetes 65"/>
          <p:cNvSpPr/>
          <p:nvPr/>
        </p:nvSpPr>
        <p:spPr>
          <a:xfrm>
            <a:off x="5508260" y="3603966"/>
            <a:ext cx="642937" cy="630757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7" name="Conector recto 66"/>
          <p:cNvCxnSpPr/>
          <p:nvPr/>
        </p:nvCxnSpPr>
        <p:spPr>
          <a:xfrm>
            <a:off x="6177190" y="3553465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/>
          <p:cNvSpPr txBox="1"/>
          <p:nvPr/>
        </p:nvSpPr>
        <p:spPr>
          <a:xfrm>
            <a:off x="5180519" y="3384188"/>
            <a:ext cx="418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2+</a:t>
            </a:r>
            <a:endParaRPr lang="es-E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uadroTexto 68"/>
              <p:cNvSpPr txBox="1"/>
              <p:nvPr/>
            </p:nvSpPr>
            <p:spPr>
              <a:xfrm>
                <a:off x="6887115" y="3748014"/>
                <a:ext cx="815881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𝑀𝑔</m:t>
                      </m:r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9" name="CuadroTexto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115" y="3748014"/>
                <a:ext cx="815881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8955" r="-746" b="-38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CuadroTexto 67"/>
          <p:cNvSpPr txBox="1"/>
          <p:nvPr/>
        </p:nvSpPr>
        <p:spPr>
          <a:xfrm>
            <a:off x="603919" y="5428906"/>
            <a:ext cx="8068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b) El Fe es un elemento del grupo 8. Es un metal de transición. Se da </a:t>
            </a:r>
            <a:r>
              <a:rPr lang="es-ES" b="1" dirty="0" smtClean="0"/>
              <a:t>enlace metálico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70" name="CuadroTexto 69"/>
          <p:cNvSpPr txBox="1"/>
          <p:nvPr/>
        </p:nvSpPr>
        <p:spPr>
          <a:xfrm>
            <a:off x="3859964" y="4474923"/>
            <a:ext cx="22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Compuesto iónico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6188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Enlace metálico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2925" y="900113"/>
            <a:ext cx="4071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42925" y="1269445"/>
            <a:ext cx="8129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c) El N es un elemento del grupo 15, un no metal con 5 electrones en su capa de valencia. Necesita 3 electrones para completar la capa. El H tiene 1 electrón en su capa de valencia. Necesita  1 electrón para adquirir configuración de gas noble.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2647776" y="2783164"/>
            <a:ext cx="613673" cy="623778"/>
            <a:chOff x="5257442" y="3773331"/>
            <a:chExt cx="613673" cy="623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CuadroTexto 57"/>
                <p:cNvSpPr txBox="1"/>
                <p:nvPr/>
              </p:nvSpPr>
              <p:spPr>
                <a:xfrm>
                  <a:off x="5438966" y="3920722"/>
                  <a:ext cx="2643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8" name="CuadroTexto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8966" y="3920722"/>
                  <a:ext cx="264367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8605" r="-209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CuadroTexto 58"/>
            <p:cNvSpPr txBox="1"/>
            <p:nvPr/>
          </p:nvSpPr>
          <p:spPr>
            <a:xfrm>
              <a:off x="5467367" y="3773331"/>
              <a:ext cx="21159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</a:t>
              </a:r>
              <a:endParaRPr lang="es-ES" dirty="0"/>
            </a:p>
          </p:txBody>
        </p:sp>
        <p:sp>
          <p:nvSpPr>
            <p:cNvPr id="71" name="CuadroTexto 70"/>
            <p:cNvSpPr txBox="1"/>
            <p:nvPr/>
          </p:nvSpPr>
          <p:spPr>
            <a:xfrm>
              <a:off x="5435653" y="4120110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sz="1200" dirty="0"/>
            </a:p>
          </p:txBody>
        </p:sp>
        <p:sp>
          <p:nvSpPr>
            <p:cNvPr id="72" name="CuadroTexto 71"/>
            <p:cNvSpPr txBox="1"/>
            <p:nvPr/>
          </p:nvSpPr>
          <p:spPr>
            <a:xfrm rot="5400000">
              <a:off x="5343043" y="389708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73" name="CuadroTexto 72"/>
            <p:cNvSpPr txBox="1"/>
            <p:nvPr/>
          </p:nvSpPr>
          <p:spPr>
            <a:xfrm rot="5400000">
              <a:off x="5679717" y="3897084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2810638" y="3188520"/>
            <a:ext cx="263983" cy="413479"/>
            <a:chOff x="5480146" y="3831411"/>
            <a:chExt cx="263983" cy="4134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CuadroTexto 74"/>
                <p:cNvSpPr txBox="1"/>
                <p:nvPr/>
              </p:nvSpPr>
              <p:spPr>
                <a:xfrm>
                  <a:off x="5480146" y="3937113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0" name="CuadroTexto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0146" y="3937113"/>
                  <a:ext cx="263983" cy="307777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CuadroTexto 75"/>
            <p:cNvSpPr txBox="1"/>
            <p:nvPr/>
          </p:nvSpPr>
          <p:spPr>
            <a:xfrm>
              <a:off x="5572640" y="3831411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2472377" y="2930208"/>
            <a:ext cx="377256" cy="307777"/>
            <a:chOff x="5459628" y="3868960"/>
            <a:chExt cx="377256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CuadroTexto 80"/>
                <p:cNvSpPr txBox="1"/>
                <p:nvPr/>
              </p:nvSpPr>
              <p:spPr>
                <a:xfrm>
                  <a:off x="5459628" y="3868960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6" name="CuadroTexto 1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9628" y="3868960"/>
                  <a:ext cx="263983" cy="307777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2" name="CuadroTexto 81"/>
            <p:cNvSpPr txBox="1"/>
            <p:nvPr/>
          </p:nvSpPr>
          <p:spPr>
            <a:xfrm>
              <a:off x="5699026" y="3992071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grpSp>
        <p:nvGrpSpPr>
          <p:cNvPr id="83" name="Grupo 82"/>
          <p:cNvGrpSpPr/>
          <p:nvPr/>
        </p:nvGrpSpPr>
        <p:grpSpPr>
          <a:xfrm>
            <a:off x="3045997" y="2941343"/>
            <a:ext cx="366472" cy="307777"/>
            <a:chOff x="5361589" y="3858286"/>
            <a:chExt cx="366472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CuadroTexto 83"/>
                <p:cNvSpPr txBox="1"/>
                <p:nvPr/>
              </p:nvSpPr>
              <p:spPr>
                <a:xfrm>
                  <a:off x="5464078" y="3858286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9" name="CuadroTexto 1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4078" y="3858286"/>
                  <a:ext cx="263983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CuadroTexto 84"/>
            <p:cNvSpPr txBox="1"/>
            <p:nvPr/>
          </p:nvSpPr>
          <p:spPr>
            <a:xfrm>
              <a:off x="5361589" y="3972457"/>
              <a:ext cx="13785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>
                  <a:sym typeface="Wingdings 2" panose="05020102010507070707" pitchFamily="18" charset="2"/>
                </a:rPr>
                <a:t></a:t>
              </a:r>
              <a:endParaRPr lang="es-ES" sz="1200" dirty="0"/>
            </a:p>
          </p:txBody>
        </p:sp>
      </p:grpSp>
      <p:cxnSp>
        <p:nvCxnSpPr>
          <p:cNvPr id="86" name="Conector recto de flecha 85"/>
          <p:cNvCxnSpPr/>
          <p:nvPr/>
        </p:nvCxnSpPr>
        <p:spPr>
          <a:xfrm>
            <a:off x="3616087" y="3098316"/>
            <a:ext cx="628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uadroTexto 86"/>
              <p:cNvSpPr txBox="1"/>
              <p:nvPr/>
            </p:nvSpPr>
            <p:spPr>
              <a:xfrm>
                <a:off x="4825190" y="2959277"/>
                <a:ext cx="2643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7" name="CuadroTexto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190" y="2959277"/>
                <a:ext cx="264367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20930" r="-18605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CuadroTexto 87"/>
              <p:cNvSpPr txBox="1"/>
              <p:nvPr/>
            </p:nvSpPr>
            <p:spPr>
              <a:xfrm>
                <a:off x="4825190" y="3376164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8" name="CuadroTexto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190" y="3376164"/>
                <a:ext cx="2639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20930" r="-18605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adroTexto 89"/>
              <p:cNvSpPr txBox="1"/>
              <p:nvPr/>
            </p:nvSpPr>
            <p:spPr>
              <a:xfrm>
                <a:off x="4448355" y="2972423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0" name="CuadroTexto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355" y="2972423"/>
                <a:ext cx="263983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20930" r="-18605"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uadroTexto 90"/>
              <p:cNvSpPr txBox="1"/>
              <p:nvPr/>
            </p:nvSpPr>
            <p:spPr>
              <a:xfrm>
                <a:off x="5157202" y="2976054"/>
                <a:ext cx="2639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1" name="CuadroTexto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202" y="2976054"/>
                <a:ext cx="263983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20930" r="-18605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Conector recto 91"/>
          <p:cNvCxnSpPr/>
          <p:nvPr/>
        </p:nvCxnSpPr>
        <p:spPr>
          <a:xfrm rot="5400000">
            <a:off x="4852240" y="3328729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rot="10800000">
            <a:off x="4664812" y="3139207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 rot="10800000">
            <a:off x="5028231" y="3138650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uadroTexto 95"/>
              <p:cNvSpPr txBox="1"/>
              <p:nvPr/>
            </p:nvSpPr>
            <p:spPr>
              <a:xfrm>
                <a:off x="5724738" y="2968422"/>
                <a:ext cx="513070" cy="30777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6" name="CuadroTexto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738" y="2968422"/>
                <a:ext cx="513070" cy="307777"/>
              </a:xfrm>
              <a:prstGeom prst="rect">
                <a:avLst/>
              </a:prstGeom>
              <a:blipFill rotWithShape="0">
                <a:blip r:embed="rId27"/>
                <a:stretch>
                  <a:fillRect l="-13095" r="-9524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CuadroTexto 96"/>
          <p:cNvSpPr txBox="1"/>
          <p:nvPr/>
        </p:nvSpPr>
        <p:spPr>
          <a:xfrm>
            <a:off x="4861234" y="2807097"/>
            <a:ext cx="21159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s-ES" dirty="0" smtClean="0">
                <a:sym typeface="Wingdings" panose="05000000000000000000" pitchFamily="2" charset="2"/>
              </a:rPr>
              <a:t></a:t>
            </a:r>
            <a:endParaRPr lang="es-ES" dirty="0"/>
          </a:p>
        </p:txBody>
      </p:sp>
      <p:sp>
        <p:nvSpPr>
          <p:cNvPr id="98" name="CuadroTexto 97"/>
          <p:cNvSpPr txBox="1"/>
          <p:nvPr/>
        </p:nvSpPr>
        <p:spPr>
          <a:xfrm>
            <a:off x="3675880" y="3807527"/>
            <a:ext cx="282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Tres enlaces covalentes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307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Enlace metálico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dondear rectángulo de esquina del mismo lado 32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538400" y="1380114"/>
            <a:ext cx="8105538" cy="3139321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4</a:t>
            </a:r>
            <a:r>
              <a:rPr lang="es-ES" b="1" dirty="0" smtClean="0"/>
              <a:t>. 	Analiza el tipo de enlace que se da entre los átomos en las siguientes sustancias:</a:t>
            </a:r>
            <a:endParaRPr lang="es-ES" dirty="0"/>
          </a:p>
          <a:p>
            <a:pPr marL="714375" indent="-357188" algn="just">
              <a:buAutoNum type="alphaLcParenR"/>
            </a:pPr>
            <a:r>
              <a:rPr lang="es-ES" dirty="0" smtClean="0"/>
              <a:t>BaCl</a:t>
            </a:r>
            <a:r>
              <a:rPr lang="es-ES" baseline="-25000" dirty="0" smtClean="0"/>
              <a:t>2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SO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Mg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HF</a:t>
            </a:r>
          </a:p>
          <a:p>
            <a:pPr marL="714375" indent="-357188" algn="just">
              <a:buAutoNum type="alphaLcParenR"/>
            </a:pPr>
            <a:r>
              <a:rPr lang="es-ES" dirty="0" err="1" smtClean="0"/>
              <a:t>NaF</a:t>
            </a:r>
            <a:endParaRPr lang="es-ES" dirty="0" smtClean="0"/>
          </a:p>
          <a:p>
            <a:pPr marL="714375" indent="-357188" algn="just">
              <a:buAutoNum type="alphaLcParenR"/>
            </a:pPr>
            <a:r>
              <a:rPr lang="es-ES" dirty="0" smtClean="0"/>
              <a:t>NF</a:t>
            </a:r>
            <a:r>
              <a:rPr lang="es-ES" baseline="-25000" dirty="0" smtClean="0"/>
              <a:t>3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CO</a:t>
            </a:r>
            <a:r>
              <a:rPr lang="es-ES" baseline="-25000" dirty="0" smtClean="0"/>
              <a:t>2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Cs</a:t>
            </a:r>
            <a:endParaRPr lang="es-ES" dirty="0"/>
          </a:p>
          <a:p>
            <a:pPr marL="714375" indent="-357188" algn="just">
              <a:buAutoNum type="alphaLcParenR"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88324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00075" y="971550"/>
            <a:ext cx="7843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dirty="0" smtClean="0">
                <a:sym typeface="Wingdings 2" panose="05020102010507070707" pitchFamily="18" charset="2"/>
              </a:rPr>
              <a:t> 	</a:t>
            </a:r>
            <a:r>
              <a:rPr lang="es-ES" dirty="0" smtClean="0"/>
              <a:t>Las sustancias moleculares pueden aparecer en estado sólido o líquido dependiendo de los enlaces entre sus moléculas.</a:t>
            </a:r>
          </a:p>
          <a:p>
            <a:pPr marL="357188" indent="-357188" algn="just"/>
            <a:r>
              <a:rPr lang="es-ES" dirty="0" smtClean="0">
                <a:sym typeface="Wingdings 2" panose="05020102010507070707" pitchFamily="18" charset="2"/>
              </a:rPr>
              <a:t> 	</a:t>
            </a:r>
            <a:r>
              <a:rPr lang="es-ES" dirty="0" smtClean="0"/>
              <a:t>En las sustancias gaseosas las fuerzas intermoleculares son menos intensas.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00075" y="2343150"/>
            <a:ext cx="7943850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Son </a:t>
            </a:r>
            <a:r>
              <a:rPr lang="es-ES" b="1" dirty="0" smtClean="0"/>
              <a:t>moléculas polares </a:t>
            </a:r>
            <a:r>
              <a:rPr lang="es-ES" dirty="0" smtClean="0"/>
              <a:t>aquellas que tienen una parte con mayor densidad de electrones, el polo negativo, y otra parte con menor densidad de electrones, el polo positivo (</a:t>
            </a:r>
            <a:r>
              <a:rPr lang="es-ES" dirty="0" err="1" smtClean="0"/>
              <a:t>HCl</a:t>
            </a:r>
            <a:r>
              <a:rPr lang="es-ES" dirty="0" smtClean="0"/>
              <a:t>, H</a:t>
            </a:r>
            <a:r>
              <a:rPr lang="es-ES" baseline="-25000" dirty="0" smtClean="0"/>
              <a:t>2</a:t>
            </a:r>
            <a:r>
              <a:rPr lang="es-ES" dirty="0" smtClean="0"/>
              <a:t>O).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Son </a:t>
            </a:r>
            <a:r>
              <a:rPr lang="es-ES" b="1" dirty="0" smtClean="0"/>
              <a:t>moléculas apolares </a:t>
            </a:r>
            <a:r>
              <a:rPr lang="es-ES" dirty="0" smtClean="0"/>
              <a:t>aquellas que tienen los electrones repartidos por igual; por eso no tienen polos (Cl</a:t>
            </a:r>
            <a:r>
              <a:rPr lang="es-ES" baseline="-25000" dirty="0" smtClean="0"/>
              <a:t>2</a:t>
            </a:r>
            <a:r>
              <a:rPr lang="es-ES" dirty="0" smtClean="0"/>
              <a:t>, CO</a:t>
            </a:r>
            <a:r>
              <a:rPr lang="es-ES" baseline="-25000" dirty="0" smtClean="0"/>
              <a:t>2</a:t>
            </a:r>
            <a:r>
              <a:rPr lang="es-ES" dirty="0" smtClean="0"/>
              <a:t>).</a:t>
            </a:r>
            <a:endParaRPr lang="es-ES" dirty="0"/>
          </a:p>
        </p:txBody>
      </p:sp>
      <p:pic>
        <p:nvPicPr>
          <p:cNvPr id="3074" name="Picture 2" descr="http://bitesizebio.s3.amazonaws.com/content/uploads/2007/12/picture-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4412694"/>
            <a:ext cx="184785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mhe.es/secundaria/cienciasnaturaleza/8448153847/archivos/media/esp/img_imagenes/gran/Fig.3.12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7575" r="12916" b="52425"/>
          <a:stretch/>
        </p:blipFill>
        <p:spPr bwMode="auto">
          <a:xfrm>
            <a:off x="4521993" y="4746069"/>
            <a:ext cx="34004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5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00063" y="914400"/>
            <a:ext cx="768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6.1. Enlaces intermoleculares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00063" y="1392508"/>
            <a:ext cx="8115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Los </a:t>
            </a:r>
            <a:r>
              <a:rPr lang="es-ES" b="1" dirty="0" smtClean="0">
                <a:sym typeface="Wingdings 2" panose="05020102010507070707" pitchFamily="18" charset="2"/>
              </a:rPr>
              <a:t>enlaces intermoleculares </a:t>
            </a:r>
            <a:r>
              <a:rPr lang="es-ES" dirty="0" smtClean="0">
                <a:sym typeface="Wingdings 2" panose="05020102010507070707" pitchFamily="18" charset="2"/>
              </a:rPr>
              <a:t>son enlaces químicos entre moléculas iguales o diferentes.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Son más </a:t>
            </a:r>
            <a:r>
              <a:rPr lang="es-ES" b="1" dirty="0" smtClean="0">
                <a:sym typeface="Wingdings 2" panose="05020102010507070707" pitchFamily="18" charset="2"/>
              </a:rPr>
              <a:t>débiles</a:t>
            </a:r>
            <a:r>
              <a:rPr lang="es-ES" dirty="0" smtClean="0">
                <a:sym typeface="Wingdings 2" panose="05020102010507070707" pitchFamily="18" charset="2"/>
              </a:rPr>
              <a:t> que los enlaces entre los átomos.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Los enlaces entre moléculas polares son más fuertes que entre moléculas apolares, que suelen ser gaseosas.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Algunas moléculas polares, como el agua, presentan enlaces intermoleculares más fuertes debido al enlace O – H o N – H, que se llama </a:t>
            </a:r>
            <a:r>
              <a:rPr lang="es-ES" b="1" dirty="0" smtClean="0">
                <a:sym typeface="Wingdings 2" panose="05020102010507070707" pitchFamily="18" charset="2"/>
              </a:rPr>
              <a:t>puente de hidrógeno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  <a:endParaRPr lang="es-ES" dirty="0"/>
          </a:p>
        </p:txBody>
      </p:sp>
      <p:pic>
        <p:nvPicPr>
          <p:cNvPr id="7170" name="Picture 2" descr="http://2.bp.blogspot.com/--oPMBG__jC0/VZlHP3kg1wI/AAAAAAAAXDU/f8rfD6qrsBo/s1600/Enlaces%2BVan%2Bder%2BWaals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875" y="3809608"/>
            <a:ext cx="2789675" cy="246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32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dondear rectángulo de esquina del mismo lado 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38400" y="1380114"/>
            <a:ext cx="8105538" cy="369331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5. 	Indica si las siguientes moléculas son polares o apolares:</a:t>
            </a:r>
            <a:endParaRPr lang="es-ES" dirty="0"/>
          </a:p>
          <a:p>
            <a:pPr marL="714375" indent="-357188" algn="just">
              <a:buAutoNum type="alphaLcParenR"/>
            </a:pPr>
            <a:r>
              <a:rPr lang="es-ES" dirty="0"/>
              <a:t>N</a:t>
            </a:r>
            <a:r>
              <a:rPr lang="es-ES" baseline="-25000" dirty="0" smtClean="0"/>
              <a:t>2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IF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O</a:t>
            </a:r>
            <a:r>
              <a:rPr lang="es-ES" baseline="-25000" dirty="0" smtClean="0"/>
              <a:t>2</a:t>
            </a:r>
            <a:endParaRPr lang="es-ES" baseline="-25000" dirty="0"/>
          </a:p>
          <a:p>
            <a:pPr marL="714375" indent="-357188" algn="just">
              <a:buAutoNum type="alphaLcParenR"/>
            </a:pPr>
            <a:r>
              <a:rPr lang="es-ES" dirty="0" smtClean="0"/>
              <a:t>H</a:t>
            </a:r>
            <a:r>
              <a:rPr lang="es-ES" baseline="-25000" dirty="0" smtClean="0"/>
              <a:t>2</a:t>
            </a:r>
            <a:endParaRPr lang="es-ES" baseline="-25000" dirty="0"/>
          </a:p>
          <a:p>
            <a:pPr marL="714375" indent="-357188" algn="just">
              <a:buAutoNum type="alphaLcParenR"/>
            </a:pPr>
            <a:r>
              <a:rPr lang="es-ES" dirty="0" err="1" smtClean="0"/>
              <a:t>HBr</a:t>
            </a:r>
            <a:endParaRPr lang="es-ES" dirty="0" smtClean="0"/>
          </a:p>
          <a:p>
            <a:pPr marL="355600" indent="-355600" algn="just"/>
            <a:endParaRPr lang="es-ES" dirty="0" smtClean="0"/>
          </a:p>
          <a:p>
            <a:pPr marL="355600" indent="-355600" algn="just"/>
            <a:r>
              <a:rPr lang="es-ES" b="1" dirty="0" smtClean="0"/>
              <a:t>6. La molécula de CO</a:t>
            </a:r>
            <a:r>
              <a:rPr lang="es-ES" b="1" baseline="-25000" dirty="0" smtClean="0"/>
              <a:t>2</a:t>
            </a:r>
            <a:r>
              <a:rPr lang="es-ES" b="1" dirty="0" smtClean="0"/>
              <a:t> es apolar, mientras que la de SCl</a:t>
            </a:r>
            <a:r>
              <a:rPr lang="es-ES" b="1" baseline="-25000" dirty="0" smtClean="0"/>
              <a:t>2</a:t>
            </a:r>
            <a:r>
              <a:rPr lang="es-ES" b="1" dirty="0" smtClean="0"/>
              <a:t> es polar. ¿Qué puedes decir de la geometría de cada una de ellas?</a:t>
            </a:r>
          </a:p>
          <a:p>
            <a:pPr marL="355600" indent="-355600" algn="just"/>
            <a:endParaRPr lang="es-ES" dirty="0"/>
          </a:p>
          <a:p>
            <a:pPr marL="355600" indent="-355600" algn="just"/>
            <a:r>
              <a:rPr lang="es-ES" b="1" dirty="0" smtClean="0"/>
              <a:t>7. 	Explica por qué, a temperatura ambiente, el F</a:t>
            </a:r>
            <a:r>
              <a:rPr lang="es-ES" b="1" baseline="-25000" dirty="0" smtClean="0"/>
              <a:t>2</a:t>
            </a:r>
            <a:r>
              <a:rPr lang="es-ES" b="1" dirty="0" smtClean="0"/>
              <a:t> y el Cl</a:t>
            </a:r>
            <a:r>
              <a:rPr lang="es-ES" b="1" baseline="-25000" dirty="0" smtClean="0"/>
              <a:t>2</a:t>
            </a:r>
            <a:r>
              <a:rPr lang="es-ES" b="1" dirty="0" smtClean="0"/>
              <a:t> son gases, el Br</a:t>
            </a:r>
            <a:r>
              <a:rPr lang="es-ES" b="1" baseline="-25000" dirty="0" smtClean="0"/>
              <a:t>2</a:t>
            </a:r>
            <a:r>
              <a:rPr lang="es-ES" b="1" dirty="0" smtClean="0"/>
              <a:t> es un líquido volátil y el I</a:t>
            </a:r>
            <a:r>
              <a:rPr lang="es-ES" b="1" baseline="-25000" dirty="0" smtClean="0"/>
              <a:t>2</a:t>
            </a:r>
            <a:r>
              <a:rPr lang="es-ES" b="1" dirty="0" smtClean="0"/>
              <a:t> es un sólido que se sublima con facilidad.</a:t>
            </a:r>
          </a:p>
        </p:txBody>
      </p:sp>
    </p:spTree>
    <p:extLst>
      <p:ext uri="{BB962C8B-B14F-4D97-AF65-F5344CB8AC3E}">
        <p14:creationId xmlns:p14="http://schemas.microsoft.com/office/powerpoint/2010/main" val="283509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00063" y="914400"/>
            <a:ext cx="768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6.2. Las moléculas y la solubilidad de los compuestos iónicos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http://e-ducativa.catedu.es/44700165/aula/archivos/repositorio/4750/4853/html/disoluc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3" y="2632197"/>
            <a:ext cx="6393654" cy="17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00063" y="1446239"/>
            <a:ext cx="812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Muchos compuestos iónicos se disuelven en agua gracias a los enlaces que se establecen entre la molécula de agua y los iones.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57214" y="4957762"/>
            <a:ext cx="807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disolventes con moléculas apolares como la gasolina o aceite, no pueden disolver compuestos iónicos.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144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00063" y="914400"/>
            <a:ext cx="768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6.3. La solubilidad de las sustancias covalentes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://1.bp.blogspot.com/-1W03Gy-moVE/VQIDjZOki9I/AAAAAAAAADQ/Y7jj9AUR4sQ/s1600/670px-Make-Windshield-Washer-Fluid-Step-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r="4196"/>
          <a:stretch/>
        </p:blipFill>
        <p:spPr bwMode="auto">
          <a:xfrm>
            <a:off x="785812" y="1556272"/>
            <a:ext cx="2089290" cy="18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uisfernandomassa.files.wordpress.com/2013/04/aceit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146" y="1557551"/>
            <a:ext cx="1275822" cy="18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3/39/Gasoline_in_mason_jar.jpg/800px-Gasoline_in_mason_ja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68" y="1556271"/>
            <a:ext cx="1371600" cy="18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nosedigamas.files.wordpress.com/2012/03/424484_10151376861940714_733980713_23521787_582424450_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5" t="9966" r="11289"/>
          <a:stretch/>
        </p:blipFill>
        <p:spPr bwMode="auto">
          <a:xfrm>
            <a:off x="7059279" y="1556272"/>
            <a:ext cx="1113170" cy="18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960577" y="3379537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Agua y alcohol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830705" y="3379537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Aceite y gasolina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658601" y="337953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Agua y aceite</a:t>
            </a:r>
            <a:endParaRPr lang="es-ES" dirty="0"/>
          </a:p>
        </p:txBody>
      </p:sp>
      <p:sp>
        <p:nvSpPr>
          <p:cNvPr id="5" name="Cilindro 4"/>
          <p:cNvSpPr/>
          <p:nvPr/>
        </p:nvSpPr>
        <p:spPr>
          <a:xfrm>
            <a:off x="785813" y="3911236"/>
            <a:ext cx="2089290" cy="1825476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4" name="Grupo 13"/>
          <p:cNvGrpSpPr/>
          <p:nvPr/>
        </p:nvGrpSpPr>
        <p:grpSpPr>
          <a:xfrm>
            <a:off x="889140" y="5301828"/>
            <a:ext cx="657225" cy="271462"/>
            <a:chOff x="4314825" y="4700588"/>
            <a:chExt cx="657225" cy="271462"/>
          </a:xfrm>
        </p:grpSpPr>
        <p:sp>
          <p:nvSpPr>
            <p:cNvPr id="7" name="Elipse 6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10" name="Más 9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11" name="Menos 10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1532810" y="4410799"/>
            <a:ext cx="657225" cy="271462"/>
            <a:chOff x="4314825" y="4700588"/>
            <a:chExt cx="657225" cy="271462"/>
          </a:xfrm>
        </p:grpSpPr>
        <p:sp>
          <p:nvSpPr>
            <p:cNvPr id="22" name="Elipse 21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Más 22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Menos 23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1621276" y="5143238"/>
            <a:ext cx="657225" cy="271462"/>
            <a:chOff x="4314825" y="4700588"/>
            <a:chExt cx="657225" cy="271462"/>
          </a:xfrm>
        </p:grpSpPr>
        <p:sp>
          <p:nvSpPr>
            <p:cNvPr id="26" name="Elipse 25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27" name="Más 26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28" name="Menos 27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2215298" y="4390353"/>
            <a:ext cx="657225" cy="271462"/>
            <a:chOff x="4314825" y="4700588"/>
            <a:chExt cx="657225" cy="271462"/>
          </a:xfrm>
        </p:grpSpPr>
        <p:sp>
          <p:nvSpPr>
            <p:cNvPr id="30" name="Elipse 29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31" name="Más 30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32" name="Menos 31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1621277" y="4695152"/>
            <a:ext cx="657225" cy="271462"/>
            <a:chOff x="4314825" y="4700588"/>
            <a:chExt cx="657225" cy="271462"/>
          </a:xfrm>
        </p:grpSpPr>
        <p:sp>
          <p:nvSpPr>
            <p:cNvPr id="34" name="Elipse 33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35" name="Más 34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36" name="Menos 35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850323" y="4397702"/>
            <a:ext cx="657225" cy="271462"/>
            <a:chOff x="4314825" y="4700588"/>
            <a:chExt cx="657225" cy="271462"/>
          </a:xfrm>
        </p:grpSpPr>
        <p:sp>
          <p:nvSpPr>
            <p:cNvPr id="38" name="Elipse 37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39" name="Más 38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40" name="Menos 39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2150638" y="5324687"/>
            <a:ext cx="657225" cy="271462"/>
            <a:chOff x="4314825" y="4700588"/>
            <a:chExt cx="657225" cy="271462"/>
          </a:xfrm>
        </p:grpSpPr>
        <p:sp>
          <p:nvSpPr>
            <p:cNvPr id="42" name="Elipse 41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43" name="Más 42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44" name="Menos 43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5" name="Grupo 44"/>
          <p:cNvGrpSpPr/>
          <p:nvPr/>
        </p:nvGrpSpPr>
        <p:grpSpPr>
          <a:xfrm>
            <a:off x="861296" y="4707414"/>
            <a:ext cx="657225" cy="271462"/>
            <a:chOff x="4314825" y="4700588"/>
            <a:chExt cx="657225" cy="271462"/>
          </a:xfrm>
        </p:grpSpPr>
        <p:sp>
          <p:nvSpPr>
            <p:cNvPr id="46" name="Elipse 45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Más 46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Menos 47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861295" y="5004621"/>
            <a:ext cx="657225" cy="271462"/>
            <a:chOff x="4314825" y="4700588"/>
            <a:chExt cx="657225" cy="271462"/>
          </a:xfrm>
        </p:grpSpPr>
        <p:sp>
          <p:nvSpPr>
            <p:cNvPr id="50" name="Elipse 49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Más 50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" name="Menos 51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2154112" y="4912662"/>
            <a:ext cx="657225" cy="271462"/>
            <a:chOff x="4314825" y="4700588"/>
            <a:chExt cx="657225" cy="271462"/>
          </a:xfrm>
        </p:grpSpPr>
        <p:sp>
          <p:nvSpPr>
            <p:cNvPr id="54" name="Elipse 53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Más 54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6" name="Menos 55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7" name="Cilindro 56"/>
          <p:cNvSpPr/>
          <p:nvPr/>
        </p:nvSpPr>
        <p:spPr>
          <a:xfrm>
            <a:off x="3743323" y="3911235"/>
            <a:ext cx="2089290" cy="1825476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Cilindro 57"/>
          <p:cNvSpPr/>
          <p:nvPr/>
        </p:nvSpPr>
        <p:spPr>
          <a:xfrm>
            <a:off x="6483837" y="3911234"/>
            <a:ext cx="2089290" cy="1825476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3830706" y="5224503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Elipse 59"/>
          <p:cNvSpPr/>
          <p:nvPr/>
        </p:nvSpPr>
        <p:spPr>
          <a:xfrm>
            <a:off x="3862058" y="4304595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Elipse 60"/>
          <p:cNvSpPr/>
          <p:nvPr/>
        </p:nvSpPr>
        <p:spPr>
          <a:xfrm>
            <a:off x="3891636" y="4813584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Elipse 61"/>
          <p:cNvSpPr/>
          <p:nvPr/>
        </p:nvSpPr>
        <p:spPr>
          <a:xfrm>
            <a:off x="4581031" y="4451635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Elipse 62"/>
          <p:cNvSpPr/>
          <p:nvPr/>
        </p:nvSpPr>
        <p:spPr>
          <a:xfrm>
            <a:off x="4158458" y="5159255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Elipse 63"/>
          <p:cNvSpPr/>
          <p:nvPr/>
        </p:nvSpPr>
        <p:spPr>
          <a:xfrm>
            <a:off x="5147605" y="5013828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Elipse 64"/>
          <p:cNvSpPr/>
          <p:nvPr/>
        </p:nvSpPr>
        <p:spPr>
          <a:xfrm>
            <a:off x="5435605" y="4309566"/>
            <a:ext cx="288000" cy="28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Elipse 65"/>
          <p:cNvSpPr/>
          <p:nvPr/>
        </p:nvSpPr>
        <p:spPr>
          <a:xfrm>
            <a:off x="4221929" y="4617827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Elipse 66"/>
          <p:cNvSpPr/>
          <p:nvPr/>
        </p:nvSpPr>
        <p:spPr>
          <a:xfrm>
            <a:off x="4717593" y="5312281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Elipse 67"/>
          <p:cNvSpPr/>
          <p:nvPr/>
        </p:nvSpPr>
        <p:spPr>
          <a:xfrm>
            <a:off x="4717593" y="4921408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Elipse 68"/>
          <p:cNvSpPr/>
          <p:nvPr/>
        </p:nvSpPr>
        <p:spPr>
          <a:xfrm>
            <a:off x="5450488" y="474723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Elipse 69"/>
          <p:cNvSpPr/>
          <p:nvPr/>
        </p:nvSpPr>
        <p:spPr>
          <a:xfrm>
            <a:off x="5047856" y="452846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Elipse 70"/>
          <p:cNvSpPr/>
          <p:nvPr/>
        </p:nvSpPr>
        <p:spPr>
          <a:xfrm>
            <a:off x="5444322" y="5324687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Grupo 71"/>
          <p:cNvGrpSpPr/>
          <p:nvPr/>
        </p:nvGrpSpPr>
        <p:grpSpPr>
          <a:xfrm>
            <a:off x="6533760" y="4792101"/>
            <a:ext cx="657225" cy="271462"/>
            <a:chOff x="4314825" y="4700588"/>
            <a:chExt cx="657225" cy="271462"/>
          </a:xfrm>
        </p:grpSpPr>
        <p:sp>
          <p:nvSpPr>
            <p:cNvPr id="73" name="Elipse 72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74" name="Más 73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75" name="Menos 74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6526076" y="5260325"/>
            <a:ext cx="657225" cy="271462"/>
            <a:chOff x="4314825" y="4700588"/>
            <a:chExt cx="657225" cy="271462"/>
          </a:xfrm>
        </p:grpSpPr>
        <p:sp>
          <p:nvSpPr>
            <p:cNvPr id="77" name="Elipse 76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78" name="Más 77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79" name="Menos 78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7832319" y="5278968"/>
            <a:ext cx="657225" cy="271462"/>
            <a:chOff x="4314825" y="4700588"/>
            <a:chExt cx="657225" cy="271462"/>
          </a:xfrm>
        </p:grpSpPr>
        <p:sp>
          <p:nvSpPr>
            <p:cNvPr id="81" name="Elipse 80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82" name="Más 81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83" name="Menos 82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7739453" y="4877826"/>
            <a:ext cx="657225" cy="271462"/>
            <a:chOff x="4314825" y="4700588"/>
            <a:chExt cx="657225" cy="271462"/>
          </a:xfrm>
        </p:grpSpPr>
        <p:sp>
          <p:nvSpPr>
            <p:cNvPr id="85" name="Elipse 84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86" name="Más 85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87" name="Menos 86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7113890" y="5046756"/>
            <a:ext cx="657225" cy="271462"/>
            <a:chOff x="4314825" y="4700588"/>
            <a:chExt cx="657225" cy="271462"/>
          </a:xfrm>
        </p:grpSpPr>
        <p:sp>
          <p:nvSpPr>
            <p:cNvPr id="89" name="Elipse 88"/>
            <p:cNvSpPr/>
            <p:nvPr/>
          </p:nvSpPr>
          <p:spPr>
            <a:xfrm>
              <a:off x="4314825" y="4700588"/>
              <a:ext cx="657225" cy="27146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90" name="Más 89"/>
            <p:cNvSpPr/>
            <p:nvPr/>
          </p:nvSpPr>
          <p:spPr>
            <a:xfrm>
              <a:off x="4414838" y="4767263"/>
              <a:ext cx="157162" cy="138112"/>
            </a:xfrm>
            <a:prstGeom prst="mathPlus">
              <a:avLst>
                <a:gd name="adj1" fmla="val 5873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  <p:sp>
          <p:nvSpPr>
            <p:cNvPr id="91" name="Menos 90"/>
            <p:cNvSpPr/>
            <p:nvPr/>
          </p:nvSpPr>
          <p:spPr>
            <a:xfrm>
              <a:off x="4706641" y="4813459"/>
              <a:ext cx="162653" cy="45719"/>
            </a:xfrm>
            <a:prstGeom prst="mathMinus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s-ES"/>
            </a:p>
          </p:txBody>
        </p:sp>
      </p:grpSp>
      <p:sp>
        <p:nvSpPr>
          <p:cNvPr id="92" name="Elipse 91"/>
          <p:cNvSpPr/>
          <p:nvPr/>
        </p:nvSpPr>
        <p:spPr>
          <a:xfrm>
            <a:off x="6535438" y="431666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Elipse 92"/>
          <p:cNvSpPr/>
          <p:nvPr/>
        </p:nvSpPr>
        <p:spPr>
          <a:xfrm>
            <a:off x="7430127" y="4538261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Elipse 93"/>
          <p:cNvSpPr/>
          <p:nvPr/>
        </p:nvSpPr>
        <p:spPr>
          <a:xfrm>
            <a:off x="7843269" y="4506253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Elipse 94"/>
          <p:cNvSpPr/>
          <p:nvPr/>
        </p:nvSpPr>
        <p:spPr>
          <a:xfrm>
            <a:off x="8218669" y="4488347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Elipse 95"/>
          <p:cNvSpPr/>
          <p:nvPr/>
        </p:nvSpPr>
        <p:spPr>
          <a:xfrm>
            <a:off x="6961769" y="4484264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Elipse 96"/>
          <p:cNvSpPr/>
          <p:nvPr/>
        </p:nvSpPr>
        <p:spPr>
          <a:xfrm>
            <a:off x="7607356" y="4271496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Abrir llave 15"/>
          <p:cNvSpPr/>
          <p:nvPr/>
        </p:nvSpPr>
        <p:spPr>
          <a:xfrm rot="16200000">
            <a:off x="3188833" y="3424883"/>
            <a:ext cx="345376" cy="5000452"/>
          </a:xfrm>
          <a:prstGeom prst="leftBrace">
            <a:avLst>
              <a:gd name="adj1" fmla="val 3741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2705107" y="6045520"/>
            <a:ext cx="141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mezclan</a:t>
            </a:r>
            <a:endParaRPr lang="es-ES" dirty="0"/>
          </a:p>
        </p:txBody>
      </p:sp>
      <p:sp>
        <p:nvSpPr>
          <p:cNvPr id="100" name="CuadroTexto 99"/>
          <p:cNvSpPr txBox="1"/>
          <p:nvPr/>
        </p:nvSpPr>
        <p:spPr>
          <a:xfrm>
            <a:off x="6805476" y="5971467"/>
            <a:ext cx="18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No se mezclan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164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00063" y="914400"/>
            <a:ext cx="768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6.3. La solubilidad de las sustancias covalentes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14363" y="1485900"/>
            <a:ext cx="7958137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se mezclan sustancias de polaridad semejante, se forman mezclas homogéneas o disoluciones. Una sustancia polar no se disuelve en un disolvente apolar o viceversa.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614362" y="2701617"/>
            <a:ext cx="7958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Para mezclar un líquido polar con un líquido apolar hace falta una tercera sustancia cuya molécula tenga una parte polar y otra apolar (jabón).</a:t>
            </a:r>
          </a:p>
        </p:txBody>
      </p:sp>
      <p:pic>
        <p:nvPicPr>
          <p:cNvPr id="2052" name="Picture 4" descr="http://www.revista.unam.mx/vol.15/num5/art38/img/img3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t="3276" r="3124" b="7300"/>
          <a:stretch/>
        </p:blipFill>
        <p:spPr bwMode="auto">
          <a:xfrm rot="19900114">
            <a:off x="494436" y="4180055"/>
            <a:ext cx="3800475" cy="116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educ.ar/dinamico/UnidadHtml__get__bfc6bd91-6515-4913-b206-e690528f937c/15063-edi/data/35610687-c858-11e0-8210-e7f760fda940/imagenes/image00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4" y="3670844"/>
            <a:ext cx="2333625" cy="255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52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Enlace con moléculas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dondear rectángulo de esquina del mismo lado 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38400" y="1380114"/>
            <a:ext cx="8105538" cy="92333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8</a:t>
            </a:r>
            <a:r>
              <a:rPr lang="es-ES" b="1" dirty="0" smtClean="0"/>
              <a:t>. 	Explica si es posible que la sal se disuelva en aceite.</a:t>
            </a:r>
            <a:endParaRPr lang="es-ES" dirty="0" smtClean="0"/>
          </a:p>
          <a:p>
            <a:pPr marL="355600" indent="-355600" algn="just"/>
            <a:endParaRPr lang="es-ES" dirty="0" smtClean="0"/>
          </a:p>
          <a:p>
            <a:pPr marL="355600" indent="-355600" algn="just"/>
            <a:r>
              <a:rPr lang="es-ES" b="1" dirty="0"/>
              <a:t>9</a:t>
            </a:r>
            <a:r>
              <a:rPr lang="es-ES" b="1" dirty="0" smtClean="0"/>
              <a:t>. ¿En qué se disuelve mejor el yodo, en agua o en aceite? Explícalo.</a:t>
            </a:r>
          </a:p>
        </p:txBody>
      </p:sp>
    </p:spTree>
    <p:extLst>
      <p:ext uri="{BB962C8B-B14F-4D97-AF65-F5344CB8AC3E}">
        <p14:creationId xmlns:p14="http://schemas.microsoft.com/office/powerpoint/2010/main" val="139836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7. Propiedades de las sustancias y enlace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71487" y="877405"/>
            <a:ext cx="82296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ym typeface="Symbol" panose="05050102010706020507" pitchFamily="18" charset="2"/>
              </a:rPr>
              <a:t>Estado físico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A temperatura ambiente, todas las sustancias cristalinas son sólidas.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Su punto de fusión depende de la fortaleza del enlace.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Los sólidos covalentes y los iónicos tienen la temperatura de fusión más alta, y los metales, más baja.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Las sustancias moleculares estarán en estado sólido, líquido o gas, dependiendo de la fortaleza de sus enlaces intermoleculares. En general tienen puntos de fusión y ebullición bajos.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71485" y="3185729"/>
            <a:ext cx="822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ym typeface="Symbol" panose="05050102010706020507" pitchFamily="18" charset="2"/>
              </a:rPr>
              <a:t>Dureza y fragilidad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Las sustancias cristalinas son más duras y frágiles que las moleculares.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Los cristales covalentes y los iónicos son más duros que los metálicos.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71485" y="4137005"/>
            <a:ext cx="8229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ym typeface="Symbol" panose="05050102010706020507" pitchFamily="18" charset="2"/>
              </a:rPr>
              <a:t>Conductividad eléctrica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Solo pueden conducir la electricidad las sustancias que tienen cargas que se pueden mover: Compuestos iónicos fundidos o en disolución y los metales.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La sustancias covalentes, en general, son aislantes.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71484" y="5614333"/>
            <a:ext cx="822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ym typeface="Symbol" panose="05050102010706020507" pitchFamily="18" charset="2"/>
              </a:rPr>
              <a:t>Solubilidad</a:t>
            </a:r>
          </a:p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Symbol" panose="05050102010706020507" pitchFamily="18" charset="2"/>
              </a:rPr>
              <a:t>Algunos compuestos iónicos se disuelven en disolventes polares. Las sustancias moleculares se disuelven en otras de polaridad semejante.</a:t>
            </a:r>
          </a:p>
        </p:txBody>
      </p:sp>
    </p:spTree>
    <p:extLst>
      <p:ext uri="{BB962C8B-B14F-4D97-AF65-F5344CB8AC3E}">
        <p14:creationId xmlns:p14="http://schemas.microsoft.com/office/powerpoint/2010/main" val="270879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7. Propiedades de las sustancias y enlace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1" y="885825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7201" y="1277777"/>
            <a:ext cx="817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Relaciona cada sustancia con la propiedad más adecuada</a:t>
            </a:r>
            <a:endParaRPr lang="es-ES" b="1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40239"/>
              </p:ext>
            </p:extLst>
          </p:nvPr>
        </p:nvGraphicFramePr>
        <p:xfrm>
          <a:off x="566738" y="1797023"/>
          <a:ext cx="1905000" cy="1888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Oro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CaCl</a:t>
                      </a:r>
                      <a:r>
                        <a:rPr lang="es-ES" baseline="-25000" dirty="0" smtClean="0"/>
                        <a:t>2</a:t>
                      </a:r>
                      <a:endParaRPr lang="es-E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</a:t>
                      </a:r>
                      <a:r>
                        <a:rPr lang="es-ES" baseline="-25000" dirty="0" smtClean="0"/>
                        <a:t>2</a:t>
                      </a:r>
                      <a:endParaRPr lang="es-E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57">
                <a:tc>
                  <a:txBody>
                    <a:bodyPr/>
                    <a:lstStyle/>
                    <a:p>
                      <a:r>
                        <a:rPr lang="es-ES" dirty="0" smtClean="0"/>
                        <a:t>(CHCl</a:t>
                      </a:r>
                      <a:r>
                        <a:rPr lang="es-ES" baseline="-25000" dirty="0" smtClean="0"/>
                        <a:t>2</a:t>
                      </a:r>
                      <a:r>
                        <a:rPr lang="es-ES" dirty="0" smtClean="0"/>
                        <a:t>) </a:t>
                      </a:r>
                      <a:r>
                        <a:rPr lang="es-ES" sz="1200" dirty="0" smtClean="0"/>
                        <a:t>cloroformo</a:t>
                      </a: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SiO</a:t>
                      </a:r>
                      <a:r>
                        <a:rPr lang="es-ES" baseline="-25000" dirty="0" smtClean="0"/>
                        <a:t>2</a:t>
                      </a:r>
                      <a:endParaRPr lang="es-E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961565"/>
              </p:ext>
            </p:extLst>
          </p:nvPr>
        </p:nvGraphicFramePr>
        <p:xfrm>
          <a:off x="2707481" y="1797023"/>
          <a:ext cx="5736431" cy="18885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3227"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s-ES" dirty="0" smtClean="0"/>
                        <a:t>Sólido que no se disuelve en ningún disolvente.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411">
                <a:tc>
                  <a:txBody>
                    <a:bodyPr/>
                    <a:lstStyle/>
                    <a:p>
                      <a:pPr marL="357188" indent="-357188"/>
                      <a:r>
                        <a:rPr lang="es-ES" dirty="0" smtClean="0"/>
                        <a:t>B. 	Sólido que se disuelve en agua.</a:t>
                      </a:r>
                      <a:endParaRPr lang="es-ES" baseline="-25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411">
                <a:tc>
                  <a:txBody>
                    <a:bodyPr/>
                    <a:lstStyle/>
                    <a:p>
                      <a:pPr marL="357188" indent="-357188"/>
                      <a:r>
                        <a:rPr lang="es-ES" dirty="0" smtClean="0"/>
                        <a:t>C. 	Conductor eléctrico en estado sólido.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marL="357188" indent="-357188"/>
                      <a:r>
                        <a:rPr lang="es-ES" dirty="0" smtClean="0"/>
                        <a:t>D. 	Líquido volátil y oloroso.</a:t>
                      </a: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411">
                <a:tc>
                  <a:txBody>
                    <a:bodyPr/>
                    <a:lstStyle/>
                    <a:p>
                      <a:pPr marL="357188" indent="-357188"/>
                      <a:r>
                        <a:rPr lang="es-ES" dirty="0" smtClean="0"/>
                        <a:t>E. 	Sólido soluble en disolventes apolares.</a:t>
                      </a:r>
                      <a:endParaRPr lang="es-E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57200" y="3835454"/>
            <a:ext cx="81724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Symbol" panose="05050102010706020507" pitchFamily="18" charset="2"/>
              <a:buChar char="·"/>
            </a:pPr>
            <a:r>
              <a:rPr lang="es-ES" b="1" dirty="0" smtClean="0">
                <a:sym typeface="Symbol" panose="05050102010706020507" pitchFamily="18" charset="2"/>
              </a:rPr>
              <a:t>Oro</a:t>
            </a:r>
            <a:r>
              <a:rPr lang="es-ES" dirty="0" smtClean="0">
                <a:sym typeface="Symbol" panose="05050102010706020507" pitchFamily="18" charset="2"/>
              </a:rPr>
              <a:t>. Es un elemento metálico. Sus átomos están unidos por enlace metálico. Por tanto, conduce la electricidad en estado sólido (C).</a:t>
            </a:r>
          </a:p>
          <a:p>
            <a:pPr marL="285750" indent="-285750" algn="just">
              <a:buFont typeface="Symbol" panose="05050102010706020507" pitchFamily="18" charset="2"/>
              <a:buChar char="·"/>
            </a:pPr>
            <a:r>
              <a:rPr lang="es-ES" b="1" dirty="0" smtClean="0"/>
              <a:t>CaCl</a:t>
            </a:r>
            <a:r>
              <a:rPr lang="es-ES" b="1" baseline="-25000" dirty="0" smtClean="0"/>
              <a:t>2</a:t>
            </a:r>
            <a:r>
              <a:rPr lang="es-ES" dirty="0" smtClean="0"/>
              <a:t>. Unión de metal (Ca) con un no metal (Cl). Iónico, sólido y se disuelve en agua (B).</a:t>
            </a:r>
          </a:p>
          <a:p>
            <a:pPr marL="285750" indent="-285750" algn="just">
              <a:buFont typeface="Symbol" panose="05050102010706020507" pitchFamily="18" charset="2"/>
              <a:buChar char="·"/>
            </a:pPr>
            <a:r>
              <a:rPr lang="es-ES" b="1" dirty="0" smtClean="0"/>
              <a:t>I</a:t>
            </a:r>
            <a:r>
              <a:rPr lang="es-ES" b="1" baseline="-25000" dirty="0" smtClean="0"/>
              <a:t>2</a:t>
            </a:r>
            <a:r>
              <a:rPr lang="es-ES" dirty="0" smtClean="0"/>
              <a:t>. Es apolar. Se disuelve en disolventes apolares (E).</a:t>
            </a:r>
          </a:p>
          <a:p>
            <a:pPr marL="285750" indent="-285750" algn="just">
              <a:buFont typeface="Symbol" panose="05050102010706020507" pitchFamily="18" charset="2"/>
              <a:buChar char="·"/>
            </a:pPr>
            <a:r>
              <a:rPr lang="es-ES" b="1" dirty="0" smtClean="0"/>
              <a:t>CHCl</a:t>
            </a:r>
            <a:r>
              <a:rPr lang="es-ES" b="1" baseline="-25000" dirty="0" smtClean="0"/>
              <a:t>2</a:t>
            </a:r>
            <a:r>
              <a:rPr lang="es-ES" dirty="0" smtClean="0"/>
              <a:t>. Es un líquido volátil y oloroso y debe ser una sustancia molecular (D).</a:t>
            </a:r>
          </a:p>
          <a:p>
            <a:pPr marL="285750" indent="-285750" algn="just">
              <a:buFont typeface="Symbol" panose="05050102010706020507" pitchFamily="18" charset="2"/>
              <a:buChar char="·"/>
            </a:pPr>
            <a:r>
              <a:rPr lang="es-ES" b="1" dirty="0" smtClean="0"/>
              <a:t>SiO</a:t>
            </a:r>
            <a:r>
              <a:rPr lang="es-ES" b="1" baseline="-25000" dirty="0" smtClean="0"/>
              <a:t>2</a:t>
            </a:r>
            <a:r>
              <a:rPr lang="es-ES" dirty="0" smtClean="0"/>
              <a:t>. Es un sólido cristalino covalente, no se disuelve en ningún disolvente (A).</a:t>
            </a:r>
          </a:p>
          <a:p>
            <a:pPr marL="285750" indent="-285750" algn="just">
              <a:buFont typeface="Symbol" panose="05050102010706020507" pitchFamily="18" charset="2"/>
              <a:buChar char="·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85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ENLACE QUÍMICO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. Propiedades de las sustancias y enlace</a:t>
            </a:r>
          </a:p>
        </p:txBody>
      </p:sp>
      <p:sp>
        <p:nvSpPr>
          <p:cNvPr id="9" name="Redondear rectángulo de esquina del mismo lado 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38400" y="1380114"/>
            <a:ext cx="8105538" cy="203132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10. De las sustancias que se relacionan en el ejercicio resuelto anterior, elige, razonadamente:</a:t>
            </a:r>
          </a:p>
          <a:p>
            <a:pPr marL="714375" indent="-357188" algn="just"/>
            <a:r>
              <a:rPr lang="es-ES" dirty="0" smtClean="0"/>
              <a:t>a) 	¿Cuál es el sólido más duro y cuál es el sólido más blando?</a:t>
            </a:r>
          </a:p>
          <a:p>
            <a:pPr marL="714375" indent="-357188" algn="just"/>
            <a:r>
              <a:rPr lang="es-ES" dirty="0" smtClean="0"/>
              <a:t>b) 	Qué sustancias pueden conducir la electricidad.</a:t>
            </a:r>
          </a:p>
          <a:p>
            <a:pPr marL="714375" indent="-357188" algn="just"/>
            <a:r>
              <a:rPr lang="es-ES" dirty="0" smtClean="0"/>
              <a:t>c) 	Qué sustancias no conducen la electricidad en ninguna circunstancia.</a:t>
            </a:r>
          </a:p>
          <a:p>
            <a:pPr marL="714375" indent="-357188" algn="just"/>
            <a:r>
              <a:rPr lang="es-ES" dirty="0" smtClean="0"/>
              <a:t>d)	Qué sustancias tienen sus átomos unidos mediante enlaces covalentes.</a:t>
            </a:r>
          </a:p>
        </p:txBody>
      </p:sp>
    </p:spTree>
    <p:extLst>
      <p:ext uri="{BB962C8B-B14F-4D97-AF65-F5344CB8AC3E}">
        <p14:creationId xmlns:p14="http://schemas.microsoft.com/office/powerpoint/2010/main" val="166513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2484</Words>
  <Application>Microsoft Office PowerPoint</Application>
  <PresentationFormat>Presentación en pantalla (4:3)</PresentationFormat>
  <Paragraphs>562</Paragraphs>
  <Slides>33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 Math</vt:lpstr>
      <vt:lpstr>Symbol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198</cp:revision>
  <dcterms:created xsi:type="dcterms:W3CDTF">2012-04-21T04:58:29Z</dcterms:created>
  <dcterms:modified xsi:type="dcterms:W3CDTF">2017-06-17T11:09:44Z</dcterms:modified>
</cp:coreProperties>
</file>