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93" r:id="rId12"/>
    <p:sldId id="265" r:id="rId13"/>
    <p:sldId id="267" r:id="rId14"/>
    <p:sldId id="268" r:id="rId15"/>
    <p:sldId id="269" r:id="rId16"/>
    <p:sldId id="270" r:id="rId17"/>
    <p:sldId id="272" r:id="rId18"/>
    <p:sldId id="273" r:id="rId19"/>
    <p:sldId id="27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custDataLst>
    <p:tags r:id="rId35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F9F9F9"/>
    <a:srgbClr val="FFCC66"/>
    <a:srgbClr val="FCDDCF"/>
    <a:srgbClr val="FCFBCF"/>
    <a:srgbClr val="FFCCFF"/>
    <a:srgbClr val="FFCCCC"/>
    <a:srgbClr val="99CC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EE0F5E-6B2F-468D-8ED3-19B9F7ACC455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F6E3007-562A-4445-A53B-5234D6117865}">
      <dgm:prSet phldrT="[Texto]"/>
      <dgm:spPr/>
      <dgm:t>
        <a:bodyPr/>
        <a:lstStyle/>
        <a:p>
          <a:pPr algn="just"/>
          <a:r>
            <a:rPr lang="es-ES" dirty="0" smtClean="0"/>
            <a:t>Gas natural</a:t>
          </a:r>
          <a:endParaRPr lang="es-ES" dirty="0"/>
        </a:p>
      </dgm:t>
    </dgm:pt>
    <dgm:pt modelId="{BA9DCF1B-B808-4925-BFC2-0AEB95115701}" type="parTrans" cxnId="{1F0E7A65-07DE-4C33-9206-EFBFE340A32B}">
      <dgm:prSet/>
      <dgm:spPr/>
      <dgm:t>
        <a:bodyPr/>
        <a:lstStyle/>
        <a:p>
          <a:endParaRPr lang="es-ES"/>
        </a:p>
      </dgm:t>
    </dgm:pt>
    <dgm:pt modelId="{0FFCFD2C-1627-4495-8B9F-795C2D02FE7E}" type="sibTrans" cxnId="{1F0E7A65-07DE-4C33-9206-EFBFE340A32B}">
      <dgm:prSet/>
      <dgm:spPr/>
      <dgm:t>
        <a:bodyPr/>
        <a:lstStyle/>
        <a:p>
          <a:endParaRPr lang="es-ES"/>
        </a:p>
      </dgm:t>
    </dgm:pt>
    <dgm:pt modelId="{77AD5F0D-7573-4FCA-B56A-898B109981CB}">
      <dgm:prSet phldrT="[Texto]"/>
      <dgm:spPr/>
      <dgm:t>
        <a:bodyPr/>
        <a:lstStyle/>
        <a:p>
          <a:pPr algn="just"/>
          <a:r>
            <a:rPr lang="es-ES" dirty="0" smtClean="0"/>
            <a:t>Formado por hidrocarburos de pequeño tamaño.</a:t>
          </a:r>
          <a:endParaRPr lang="es-ES" dirty="0"/>
        </a:p>
      </dgm:t>
    </dgm:pt>
    <dgm:pt modelId="{A06BEA68-8E2C-485C-AE42-11A889A9195F}" type="parTrans" cxnId="{AABD99FC-A38E-4D8A-BA77-77B1B511B810}">
      <dgm:prSet/>
      <dgm:spPr/>
      <dgm:t>
        <a:bodyPr/>
        <a:lstStyle/>
        <a:p>
          <a:endParaRPr lang="es-ES"/>
        </a:p>
      </dgm:t>
    </dgm:pt>
    <dgm:pt modelId="{03CF1862-6832-4C79-A67E-E9B11369DFF2}" type="sibTrans" cxnId="{AABD99FC-A38E-4D8A-BA77-77B1B511B810}">
      <dgm:prSet/>
      <dgm:spPr/>
      <dgm:t>
        <a:bodyPr/>
        <a:lstStyle/>
        <a:p>
          <a:endParaRPr lang="es-ES"/>
        </a:p>
      </dgm:t>
    </dgm:pt>
    <dgm:pt modelId="{1E7AB275-7966-45C0-8D13-48C5A4FF969B}">
      <dgm:prSet phldrT="[Texto]"/>
      <dgm:spPr/>
      <dgm:t>
        <a:bodyPr/>
        <a:lstStyle/>
        <a:p>
          <a:pPr algn="just"/>
          <a:r>
            <a:rPr lang="es-ES" dirty="0" smtClean="0"/>
            <a:t>Es un gas a temperatura y presión ambientes.</a:t>
          </a:r>
          <a:endParaRPr lang="es-ES" dirty="0"/>
        </a:p>
      </dgm:t>
    </dgm:pt>
    <dgm:pt modelId="{BFC3A0BB-5763-4910-8B7F-446AC45B4AAF}" type="parTrans" cxnId="{3A3A2C3F-6457-48DB-8A95-672129FF185C}">
      <dgm:prSet/>
      <dgm:spPr/>
      <dgm:t>
        <a:bodyPr/>
        <a:lstStyle/>
        <a:p>
          <a:endParaRPr lang="es-ES"/>
        </a:p>
      </dgm:t>
    </dgm:pt>
    <dgm:pt modelId="{A9D26300-E40B-4585-B4B0-0A4A6EB5AD68}" type="sibTrans" cxnId="{3A3A2C3F-6457-48DB-8A95-672129FF185C}">
      <dgm:prSet/>
      <dgm:spPr/>
      <dgm:t>
        <a:bodyPr/>
        <a:lstStyle/>
        <a:p>
          <a:endParaRPr lang="es-ES"/>
        </a:p>
      </dgm:t>
    </dgm:pt>
    <dgm:pt modelId="{B2AC24C7-5265-48A2-A85D-062CC25FB435}">
      <dgm:prSet phldrT="[Texto]"/>
      <dgm:spPr/>
      <dgm:t>
        <a:bodyPr/>
        <a:lstStyle/>
        <a:p>
          <a:pPr algn="just"/>
          <a:r>
            <a:rPr lang="es-ES" dirty="0" smtClean="0"/>
            <a:t>Petróleo</a:t>
          </a:r>
          <a:endParaRPr lang="es-ES" dirty="0"/>
        </a:p>
      </dgm:t>
    </dgm:pt>
    <dgm:pt modelId="{B892DEC0-8447-4E96-8E13-6F5CF11C5B0A}" type="parTrans" cxnId="{D1BC56A6-4E6C-48FF-B98A-CCAD58AECBF5}">
      <dgm:prSet/>
      <dgm:spPr/>
      <dgm:t>
        <a:bodyPr/>
        <a:lstStyle/>
        <a:p>
          <a:endParaRPr lang="es-ES"/>
        </a:p>
      </dgm:t>
    </dgm:pt>
    <dgm:pt modelId="{DCF1BFEA-8941-42DB-B8FB-8C2786320C05}" type="sibTrans" cxnId="{D1BC56A6-4E6C-48FF-B98A-CCAD58AECBF5}">
      <dgm:prSet/>
      <dgm:spPr/>
      <dgm:t>
        <a:bodyPr/>
        <a:lstStyle/>
        <a:p>
          <a:endParaRPr lang="es-ES"/>
        </a:p>
      </dgm:t>
    </dgm:pt>
    <dgm:pt modelId="{3662AE71-992F-49EC-8C73-CBC1C0F6D28F}">
      <dgm:prSet phldrT="[Texto]"/>
      <dgm:spPr/>
      <dgm:t>
        <a:bodyPr/>
        <a:lstStyle/>
        <a:p>
          <a:pPr algn="just"/>
          <a:r>
            <a:rPr lang="es-ES" dirty="0" smtClean="0"/>
            <a:t>Mezcla de hidrocarburos mucho más compleja.</a:t>
          </a:r>
          <a:endParaRPr lang="es-ES" dirty="0"/>
        </a:p>
      </dgm:t>
    </dgm:pt>
    <dgm:pt modelId="{4CDB1AE4-4DD0-4ADE-9288-6EC5499DD05A}" type="parTrans" cxnId="{19C3CC0B-450D-4F1C-B536-CB9C12A2562F}">
      <dgm:prSet/>
      <dgm:spPr/>
      <dgm:t>
        <a:bodyPr/>
        <a:lstStyle/>
        <a:p>
          <a:endParaRPr lang="es-ES"/>
        </a:p>
      </dgm:t>
    </dgm:pt>
    <dgm:pt modelId="{7BE844EA-1494-4046-AF94-D523BC04AB26}" type="sibTrans" cxnId="{19C3CC0B-450D-4F1C-B536-CB9C12A2562F}">
      <dgm:prSet/>
      <dgm:spPr/>
      <dgm:t>
        <a:bodyPr/>
        <a:lstStyle/>
        <a:p>
          <a:endParaRPr lang="es-ES"/>
        </a:p>
      </dgm:t>
    </dgm:pt>
    <dgm:pt modelId="{CE926969-E480-47B1-B149-E80E261F30C5}">
      <dgm:prSet phldrT="[Texto]"/>
      <dgm:spPr/>
      <dgm:t>
        <a:bodyPr/>
        <a:lstStyle/>
        <a:p>
          <a:pPr algn="just"/>
          <a:r>
            <a:rPr lang="es-ES" dirty="0" smtClean="0"/>
            <a:t>Contiene hidrocarburos gaseosos (metano, propano, butano) y también de molécula muy grande (alquitranes).</a:t>
          </a:r>
          <a:endParaRPr lang="es-ES" dirty="0"/>
        </a:p>
      </dgm:t>
    </dgm:pt>
    <dgm:pt modelId="{054E3791-6173-4F7B-8655-CA3AA7E3326C}" type="parTrans" cxnId="{35108D44-9AF3-45A9-A40E-2B1CBFFDBCD6}">
      <dgm:prSet/>
      <dgm:spPr/>
      <dgm:t>
        <a:bodyPr/>
        <a:lstStyle/>
        <a:p>
          <a:endParaRPr lang="es-ES"/>
        </a:p>
      </dgm:t>
    </dgm:pt>
    <dgm:pt modelId="{ECE4C6DD-43B9-484F-80E0-41E3E46E5D35}" type="sibTrans" cxnId="{35108D44-9AF3-45A9-A40E-2B1CBFFDBCD6}">
      <dgm:prSet/>
      <dgm:spPr/>
      <dgm:t>
        <a:bodyPr/>
        <a:lstStyle/>
        <a:p>
          <a:endParaRPr lang="es-ES"/>
        </a:p>
      </dgm:t>
    </dgm:pt>
    <dgm:pt modelId="{FD53998F-EC00-42D5-BE1E-D1F015225758}">
      <dgm:prSet phldrT="[Texto]"/>
      <dgm:spPr/>
      <dgm:t>
        <a:bodyPr/>
        <a:lstStyle/>
        <a:p>
          <a:pPr algn="just"/>
          <a:r>
            <a:rPr lang="es-ES" dirty="0" smtClean="0"/>
            <a:t>Componente mayoritario es el metano (90%).</a:t>
          </a:r>
          <a:endParaRPr lang="es-ES" dirty="0"/>
        </a:p>
      </dgm:t>
    </dgm:pt>
    <dgm:pt modelId="{33B2135E-32E0-4E20-9AC4-EF9993836CAF}" type="parTrans" cxnId="{B01F25E5-FFD2-439C-BD97-CA178A4456C3}">
      <dgm:prSet/>
      <dgm:spPr/>
      <dgm:t>
        <a:bodyPr/>
        <a:lstStyle/>
        <a:p>
          <a:endParaRPr lang="es-ES"/>
        </a:p>
      </dgm:t>
    </dgm:pt>
    <dgm:pt modelId="{36F54019-27AE-4AF5-8F0D-4828D680FE99}" type="sibTrans" cxnId="{B01F25E5-FFD2-439C-BD97-CA178A4456C3}">
      <dgm:prSet/>
      <dgm:spPr/>
      <dgm:t>
        <a:bodyPr/>
        <a:lstStyle/>
        <a:p>
          <a:endParaRPr lang="es-ES"/>
        </a:p>
      </dgm:t>
    </dgm:pt>
    <dgm:pt modelId="{D2FEC0E2-E7F1-41A1-93A3-2956870CFAD3}">
      <dgm:prSet phldrT="[Texto]"/>
      <dgm:spPr/>
      <dgm:t>
        <a:bodyPr/>
        <a:lstStyle/>
        <a:p>
          <a:pPr algn="just"/>
          <a:r>
            <a:rPr lang="es-ES" dirty="0" smtClean="0"/>
            <a:t>Se utiliza como combustible.</a:t>
          </a:r>
          <a:endParaRPr lang="es-ES" dirty="0"/>
        </a:p>
      </dgm:t>
    </dgm:pt>
    <dgm:pt modelId="{DFB7D777-CBDD-4AD0-96C8-3ECE2E8B4909}" type="parTrans" cxnId="{D91A9731-9090-4CAC-A9AD-ABDA652CD8B1}">
      <dgm:prSet/>
      <dgm:spPr/>
      <dgm:t>
        <a:bodyPr/>
        <a:lstStyle/>
        <a:p>
          <a:endParaRPr lang="es-ES"/>
        </a:p>
      </dgm:t>
    </dgm:pt>
    <dgm:pt modelId="{5312B988-FD7F-47C5-AEA7-A51EC5AD198D}" type="sibTrans" cxnId="{D91A9731-9090-4CAC-A9AD-ABDA652CD8B1}">
      <dgm:prSet/>
      <dgm:spPr/>
      <dgm:t>
        <a:bodyPr/>
        <a:lstStyle/>
        <a:p>
          <a:endParaRPr lang="es-ES"/>
        </a:p>
      </dgm:t>
    </dgm:pt>
    <dgm:pt modelId="{967412EF-B2D4-4582-8AF0-B6D20C1D16B3}">
      <dgm:prSet phldrT="[Texto]"/>
      <dgm:spPr/>
      <dgm:t>
        <a:bodyPr/>
        <a:lstStyle/>
        <a:p>
          <a:pPr algn="just"/>
          <a:r>
            <a:rPr lang="es-ES" dirty="0" smtClean="0"/>
            <a:t>Se extrae se procesa en refinerías, donde se separan fracciones aprovechando el punto de ebullición.</a:t>
          </a:r>
          <a:endParaRPr lang="es-ES" dirty="0"/>
        </a:p>
      </dgm:t>
    </dgm:pt>
    <dgm:pt modelId="{7C263732-A763-4596-8648-EAB63B0CE410}" type="parTrans" cxnId="{AE5A0F7F-1F8E-4376-8798-CFF6223B841F}">
      <dgm:prSet/>
      <dgm:spPr/>
      <dgm:t>
        <a:bodyPr/>
        <a:lstStyle/>
        <a:p>
          <a:endParaRPr lang="es-ES"/>
        </a:p>
      </dgm:t>
    </dgm:pt>
    <dgm:pt modelId="{3080093F-8C0D-4E63-8908-6D968FFAF92F}" type="sibTrans" cxnId="{AE5A0F7F-1F8E-4376-8798-CFF6223B841F}">
      <dgm:prSet/>
      <dgm:spPr/>
      <dgm:t>
        <a:bodyPr/>
        <a:lstStyle/>
        <a:p>
          <a:endParaRPr lang="es-ES"/>
        </a:p>
      </dgm:t>
    </dgm:pt>
    <dgm:pt modelId="{6829C679-FA95-4424-9987-4E2288E14853}" type="pres">
      <dgm:prSet presAssocID="{04EE0F5E-6B2F-468D-8ED3-19B9F7ACC45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754859D-69E1-4F4B-9E50-9C798D23728E}" type="pres">
      <dgm:prSet presAssocID="{2F6E3007-562A-4445-A53B-5234D6117865}" presName="comp" presStyleCnt="0"/>
      <dgm:spPr/>
    </dgm:pt>
    <dgm:pt modelId="{7196345E-4A85-4E2C-82B6-4322746050CD}" type="pres">
      <dgm:prSet presAssocID="{2F6E3007-562A-4445-A53B-5234D6117865}" presName="box" presStyleLbl="node1" presStyleIdx="0" presStyleCnt="2"/>
      <dgm:spPr/>
      <dgm:t>
        <a:bodyPr/>
        <a:lstStyle/>
        <a:p>
          <a:endParaRPr lang="es-ES"/>
        </a:p>
      </dgm:t>
    </dgm:pt>
    <dgm:pt modelId="{F1868BDF-5A07-4809-B2A6-D0603DA87D9A}" type="pres">
      <dgm:prSet presAssocID="{2F6E3007-562A-4445-A53B-5234D6117865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1D6EE73-80D5-4711-9BAE-146769929E4E}" type="pres">
      <dgm:prSet presAssocID="{2F6E3007-562A-4445-A53B-5234D6117865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160F67-B564-4621-9876-F1FD5B7743E3}" type="pres">
      <dgm:prSet presAssocID="{0FFCFD2C-1627-4495-8B9F-795C2D02FE7E}" presName="spacer" presStyleCnt="0"/>
      <dgm:spPr/>
    </dgm:pt>
    <dgm:pt modelId="{4022ED99-C0F3-4281-9C31-FE60F016433B}" type="pres">
      <dgm:prSet presAssocID="{B2AC24C7-5265-48A2-A85D-062CC25FB435}" presName="comp" presStyleCnt="0"/>
      <dgm:spPr/>
    </dgm:pt>
    <dgm:pt modelId="{1E4D5427-BE8A-4579-9733-5739CEDD35C9}" type="pres">
      <dgm:prSet presAssocID="{B2AC24C7-5265-48A2-A85D-062CC25FB435}" presName="box" presStyleLbl="node1" presStyleIdx="1" presStyleCnt="2"/>
      <dgm:spPr/>
      <dgm:t>
        <a:bodyPr/>
        <a:lstStyle/>
        <a:p>
          <a:endParaRPr lang="es-ES"/>
        </a:p>
      </dgm:t>
    </dgm:pt>
    <dgm:pt modelId="{8F57C96B-E57C-47BF-87ED-958375498B83}" type="pres">
      <dgm:prSet presAssocID="{B2AC24C7-5265-48A2-A85D-062CC25FB435}" presName="img" presStyleLbl="fgImgPlace1" presStyleIdx="1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5E0EE20-8F6A-4800-88A6-3B5508E12051}" type="pres">
      <dgm:prSet presAssocID="{B2AC24C7-5265-48A2-A85D-062CC25FB435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A3A2C3F-6457-48DB-8A95-672129FF185C}" srcId="{2F6E3007-562A-4445-A53B-5234D6117865}" destId="{1E7AB275-7966-45C0-8D13-48C5A4FF969B}" srcOrd="1" destOrd="0" parTransId="{BFC3A0BB-5763-4910-8B7F-446AC45B4AAF}" sibTransId="{A9D26300-E40B-4585-B4B0-0A4A6EB5AD68}"/>
    <dgm:cxn modelId="{242DDACA-CE40-40D8-81B0-21D8320A6940}" type="presOf" srcId="{D2FEC0E2-E7F1-41A1-93A3-2956870CFAD3}" destId="{11D6EE73-80D5-4711-9BAE-146769929E4E}" srcOrd="1" destOrd="4" presId="urn:microsoft.com/office/officeart/2005/8/layout/vList4"/>
    <dgm:cxn modelId="{D91A9731-9090-4CAC-A9AD-ABDA652CD8B1}" srcId="{2F6E3007-562A-4445-A53B-5234D6117865}" destId="{D2FEC0E2-E7F1-41A1-93A3-2956870CFAD3}" srcOrd="3" destOrd="0" parTransId="{DFB7D777-CBDD-4AD0-96C8-3ECE2E8B4909}" sibTransId="{5312B988-FD7F-47C5-AEA7-A51EC5AD198D}"/>
    <dgm:cxn modelId="{38F54833-830A-4D29-902D-AF425B09FA19}" type="presOf" srcId="{CE926969-E480-47B1-B149-E80E261F30C5}" destId="{D5E0EE20-8F6A-4800-88A6-3B5508E12051}" srcOrd="1" destOrd="2" presId="urn:microsoft.com/office/officeart/2005/8/layout/vList4"/>
    <dgm:cxn modelId="{1F0E7A65-07DE-4C33-9206-EFBFE340A32B}" srcId="{04EE0F5E-6B2F-468D-8ED3-19B9F7ACC455}" destId="{2F6E3007-562A-4445-A53B-5234D6117865}" srcOrd="0" destOrd="0" parTransId="{BA9DCF1B-B808-4925-BFC2-0AEB95115701}" sibTransId="{0FFCFD2C-1627-4495-8B9F-795C2D02FE7E}"/>
    <dgm:cxn modelId="{F61F6B84-5BB6-497F-B674-905C4D92A2B9}" type="presOf" srcId="{1E7AB275-7966-45C0-8D13-48C5A4FF969B}" destId="{11D6EE73-80D5-4711-9BAE-146769929E4E}" srcOrd="1" destOrd="2" presId="urn:microsoft.com/office/officeart/2005/8/layout/vList4"/>
    <dgm:cxn modelId="{DCC29AE2-9C50-43B8-BDD7-90F040DE6410}" type="presOf" srcId="{967412EF-B2D4-4582-8AF0-B6D20C1D16B3}" destId="{1E4D5427-BE8A-4579-9733-5739CEDD35C9}" srcOrd="0" destOrd="3" presId="urn:microsoft.com/office/officeart/2005/8/layout/vList4"/>
    <dgm:cxn modelId="{AE5A0F7F-1F8E-4376-8798-CFF6223B841F}" srcId="{B2AC24C7-5265-48A2-A85D-062CC25FB435}" destId="{967412EF-B2D4-4582-8AF0-B6D20C1D16B3}" srcOrd="2" destOrd="0" parTransId="{7C263732-A763-4596-8648-EAB63B0CE410}" sibTransId="{3080093F-8C0D-4E63-8908-6D968FFAF92F}"/>
    <dgm:cxn modelId="{19C3CC0B-450D-4F1C-B536-CB9C12A2562F}" srcId="{B2AC24C7-5265-48A2-A85D-062CC25FB435}" destId="{3662AE71-992F-49EC-8C73-CBC1C0F6D28F}" srcOrd="0" destOrd="0" parTransId="{4CDB1AE4-4DD0-4ADE-9288-6EC5499DD05A}" sibTransId="{7BE844EA-1494-4046-AF94-D523BC04AB26}"/>
    <dgm:cxn modelId="{64BE6425-37C9-4BA6-963B-729B6B687598}" type="presOf" srcId="{967412EF-B2D4-4582-8AF0-B6D20C1D16B3}" destId="{D5E0EE20-8F6A-4800-88A6-3B5508E12051}" srcOrd="1" destOrd="3" presId="urn:microsoft.com/office/officeart/2005/8/layout/vList4"/>
    <dgm:cxn modelId="{28EB20E8-55D6-4445-9C28-5B718EC86ED8}" type="presOf" srcId="{CE926969-E480-47B1-B149-E80E261F30C5}" destId="{1E4D5427-BE8A-4579-9733-5739CEDD35C9}" srcOrd="0" destOrd="2" presId="urn:microsoft.com/office/officeart/2005/8/layout/vList4"/>
    <dgm:cxn modelId="{6C1BB999-52AB-4EB2-A660-BA16BE4C2E9F}" type="presOf" srcId="{FD53998F-EC00-42D5-BE1E-D1F015225758}" destId="{11D6EE73-80D5-4711-9BAE-146769929E4E}" srcOrd="1" destOrd="3" presId="urn:microsoft.com/office/officeart/2005/8/layout/vList4"/>
    <dgm:cxn modelId="{6474DA67-5EAB-46AE-928C-EC9E81851DDB}" type="presOf" srcId="{2F6E3007-562A-4445-A53B-5234D6117865}" destId="{7196345E-4A85-4E2C-82B6-4322746050CD}" srcOrd="0" destOrd="0" presId="urn:microsoft.com/office/officeart/2005/8/layout/vList4"/>
    <dgm:cxn modelId="{C85CE8A8-7EBA-4F1C-8D48-60F59DEFDBEE}" type="presOf" srcId="{77AD5F0D-7573-4FCA-B56A-898B109981CB}" destId="{7196345E-4A85-4E2C-82B6-4322746050CD}" srcOrd="0" destOrd="1" presId="urn:microsoft.com/office/officeart/2005/8/layout/vList4"/>
    <dgm:cxn modelId="{D1BC56A6-4E6C-48FF-B98A-CCAD58AECBF5}" srcId="{04EE0F5E-6B2F-468D-8ED3-19B9F7ACC455}" destId="{B2AC24C7-5265-48A2-A85D-062CC25FB435}" srcOrd="1" destOrd="0" parTransId="{B892DEC0-8447-4E96-8E13-6F5CF11C5B0A}" sibTransId="{DCF1BFEA-8941-42DB-B8FB-8C2786320C05}"/>
    <dgm:cxn modelId="{00A21311-14BF-4468-AFA5-A3368735435A}" type="presOf" srcId="{FD53998F-EC00-42D5-BE1E-D1F015225758}" destId="{7196345E-4A85-4E2C-82B6-4322746050CD}" srcOrd="0" destOrd="3" presId="urn:microsoft.com/office/officeart/2005/8/layout/vList4"/>
    <dgm:cxn modelId="{35108D44-9AF3-45A9-A40E-2B1CBFFDBCD6}" srcId="{B2AC24C7-5265-48A2-A85D-062CC25FB435}" destId="{CE926969-E480-47B1-B149-E80E261F30C5}" srcOrd="1" destOrd="0" parTransId="{054E3791-6173-4F7B-8655-CA3AA7E3326C}" sibTransId="{ECE4C6DD-43B9-484F-80E0-41E3E46E5D35}"/>
    <dgm:cxn modelId="{AABD99FC-A38E-4D8A-BA77-77B1B511B810}" srcId="{2F6E3007-562A-4445-A53B-5234D6117865}" destId="{77AD5F0D-7573-4FCA-B56A-898B109981CB}" srcOrd="0" destOrd="0" parTransId="{A06BEA68-8E2C-485C-AE42-11A889A9195F}" sibTransId="{03CF1862-6832-4C79-A67E-E9B11369DFF2}"/>
    <dgm:cxn modelId="{F85D7D00-5FBB-499E-8E1F-0FC594F6D0CE}" type="presOf" srcId="{D2FEC0E2-E7F1-41A1-93A3-2956870CFAD3}" destId="{7196345E-4A85-4E2C-82B6-4322746050CD}" srcOrd="0" destOrd="4" presId="urn:microsoft.com/office/officeart/2005/8/layout/vList4"/>
    <dgm:cxn modelId="{B01F25E5-FFD2-439C-BD97-CA178A4456C3}" srcId="{2F6E3007-562A-4445-A53B-5234D6117865}" destId="{FD53998F-EC00-42D5-BE1E-D1F015225758}" srcOrd="2" destOrd="0" parTransId="{33B2135E-32E0-4E20-9AC4-EF9993836CAF}" sibTransId="{36F54019-27AE-4AF5-8F0D-4828D680FE99}"/>
    <dgm:cxn modelId="{1532FCA1-393C-467D-8559-F4696404EB31}" type="presOf" srcId="{B2AC24C7-5265-48A2-A85D-062CC25FB435}" destId="{1E4D5427-BE8A-4579-9733-5739CEDD35C9}" srcOrd="0" destOrd="0" presId="urn:microsoft.com/office/officeart/2005/8/layout/vList4"/>
    <dgm:cxn modelId="{97A3CDE6-73A7-48FF-B729-64A34E0BDC78}" type="presOf" srcId="{1E7AB275-7966-45C0-8D13-48C5A4FF969B}" destId="{7196345E-4A85-4E2C-82B6-4322746050CD}" srcOrd="0" destOrd="2" presId="urn:microsoft.com/office/officeart/2005/8/layout/vList4"/>
    <dgm:cxn modelId="{C6EC0581-E03B-4B6A-A6E6-D36DA25414DF}" type="presOf" srcId="{B2AC24C7-5265-48A2-A85D-062CC25FB435}" destId="{D5E0EE20-8F6A-4800-88A6-3B5508E12051}" srcOrd="1" destOrd="0" presId="urn:microsoft.com/office/officeart/2005/8/layout/vList4"/>
    <dgm:cxn modelId="{A95BDB02-7D6D-49F3-A38C-4D9188CC599E}" type="presOf" srcId="{04EE0F5E-6B2F-468D-8ED3-19B9F7ACC455}" destId="{6829C679-FA95-4424-9987-4E2288E14853}" srcOrd="0" destOrd="0" presId="urn:microsoft.com/office/officeart/2005/8/layout/vList4"/>
    <dgm:cxn modelId="{5E6C9893-BDBF-491F-A538-9E5E29B18E51}" type="presOf" srcId="{77AD5F0D-7573-4FCA-B56A-898B109981CB}" destId="{11D6EE73-80D5-4711-9BAE-146769929E4E}" srcOrd="1" destOrd="1" presId="urn:microsoft.com/office/officeart/2005/8/layout/vList4"/>
    <dgm:cxn modelId="{FA03C6BD-D8BF-4E57-8024-92BD43FBF147}" type="presOf" srcId="{3662AE71-992F-49EC-8C73-CBC1C0F6D28F}" destId="{1E4D5427-BE8A-4579-9733-5739CEDD35C9}" srcOrd="0" destOrd="1" presId="urn:microsoft.com/office/officeart/2005/8/layout/vList4"/>
    <dgm:cxn modelId="{1581D144-8158-49EC-AFC1-26DBBB720657}" type="presOf" srcId="{2F6E3007-562A-4445-A53B-5234D6117865}" destId="{11D6EE73-80D5-4711-9BAE-146769929E4E}" srcOrd="1" destOrd="0" presId="urn:microsoft.com/office/officeart/2005/8/layout/vList4"/>
    <dgm:cxn modelId="{8F53D098-6908-494F-A8A7-CFF27880E07B}" type="presOf" srcId="{3662AE71-992F-49EC-8C73-CBC1C0F6D28F}" destId="{D5E0EE20-8F6A-4800-88A6-3B5508E12051}" srcOrd="1" destOrd="1" presId="urn:microsoft.com/office/officeart/2005/8/layout/vList4"/>
    <dgm:cxn modelId="{C5E5FED4-11D4-4A47-9D58-A60365119A79}" type="presParOf" srcId="{6829C679-FA95-4424-9987-4E2288E14853}" destId="{F754859D-69E1-4F4B-9E50-9C798D23728E}" srcOrd="0" destOrd="0" presId="urn:microsoft.com/office/officeart/2005/8/layout/vList4"/>
    <dgm:cxn modelId="{1BFD204E-E340-49DC-97D2-5C8AA538D7BA}" type="presParOf" srcId="{F754859D-69E1-4F4B-9E50-9C798D23728E}" destId="{7196345E-4A85-4E2C-82B6-4322746050CD}" srcOrd="0" destOrd="0" presId="urn:microsoft.com/office/officeart/2005/8/layout/vList4"/>
    <dgm:cxn modelId="{CFC04B4A-C0FE-47CF-862A-8EC692D27850}" type="presParOf" srcId="{F754859D-69E1-4F4B-9E50-9C798D23728E}" destId="{F1868BDF-5A07-4809-B2A6-D0603DA87D9A}" srcOrd="1" destOrd="0" presId="urn:microsoft.com/office/officeart/2005/8/layout/vList4"/>
    <dgm:cxn modelId="{CC99D979-D486-4E99-8478-88F819502DDC}" type="presParOf" srcId="{F754859D-69E1-4F4B-9E50-9C798D23728E}" destId="{11D6EE73-80D5-4711-9BAE-146769929E4E}" srcOrd="2" destOrd="0" presId="urn:microsoft.com/office/officeart/2005/8/layout/vList4"/>
    <dgm:cxn modelId="{6AFB7E41-F35B-43A3-BF42-DED15FB85B57}" type="presParOf" srcId="{6829C679-FA95-4424-9987-4E2288E14853}" destId="{79160F67-B564-4621-9876-F1FD5B7743E3}" srcOrd="1" destOrd="0" presId="urn:microsoft.com/office/officeart/2005/8/layout/vList4"/>
    <dgm:cxn modelId="{0BAC34BB-BEC1-4B6D-9B20-49D675327C0A}" type="presParOf" srcId="{6829C679-FA95-4424-9987-4E2288E14853}" destId="{4022ED99-C0F3-4281-9C31-FE60F016433B}" srcOrd="2" destOrd="0" presId="urn:microsoft.com/office/officeart/2005/8/layout/vList4"/>
    <dgm:cxn modelId="{AC02325B-67B4-4562-A6A8-30049F5B32B2}" type="presParOf" srcId="{4022ED99-C0F3-4281-9C31-FE60F016433B}" destId="{1E4D5427-BE8A-4579-9733-5739CEDD35C9}" srcOrd="0" destOrd="0" presId="urn:microsoft.com/office/officeart/2005/8/layout/vList4"/>
    <dgm:cxn modelId="{5AA4DCAE-87C2-4F11-98FA-2AB597046B21}" type="presParOf" srcId="{4022ED99-C0F3-4281-9C31-FE60F016433B}" destId="{8F57C96B-E57C-47BF-87ED-958375498B83}" srcOrd="1" destOrd="0" presId="urn:microsoft.com/office/officeart/2005/8/layout/vList4"/>
    <dgm:cxn modelId="{620920B4-E25D-47F1-8CF9-CE68F390CA1A}" type="presParOf" srcId="{4022ED99-C0F3-4281-9C31-FE60F016433B}" destId="{D5E0EE20-8F6A-4800-88A6-3B5508E1205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345E-4A85-4E2C-82B6-4322746050CD}">
      <dsp:nvSpPr>
        <dsp:cNvPr id="0" name=""/>
        <dsp:cNvSpPr/>
      </dsp:nvSpPr>
      <dsp:spPr>
        <a:xfrm>
          <a:off x="0" y="0"/>
          <a:ext cx="7634289" cy="1934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Gas natural</a:t>
          </a:r>
          <a:endParaRPr lang="es-ES" sz="22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Formado por hidrocarburos de pequeño tamaño.</a:t>
          </a:r>
          <a:endParaRPr lang="es-ES" sz="17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Es un gas a temperatura y presión ambientes.</a:t>
          </a:r>
          <a:endParaRPr lang="es-ES" sz="17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Componente mayoritario es el metano (90%).</a:t>
          </a:r>
          <a:endParaRPr lang="es-ES" sz="17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Se utiliza como combustible.</a:t>
          </a:r>
          <a:endParaRPr lang="es-ES" sz="1700" kern="1200" dirty="0"/>
        </a:p>
      </dsp:txBody>
      <dsp:txXfrm>
        <a:off x="1720334" y="0"/>
        <a:ext cx="5913954" cy="1934765"/>
      </dsp:txXfrm>
    </dsp:sp>
    <dsp:sp modelId="{F1868BDF-5A07-4809-B2A6-D0603DA87D9A}">
      <dsp:nvSpPr>
        <dsp:cNvPr id="0" name=""/>
        <dsp:cNvSpPr/>
      </dsp:nvSpPr>
      <dsp:spPr>
        <a:xfrm>
          <a:off x="193476" y="193476"/>
          <a:ext cx="1526857" cy="15478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D5427-BE8A-4579-9733-5739CEDD35C9}">
      <dsp:nvSpPr>
        <dsp:cNvPr id="0" name=""/>
        <dsp:cNvSpPr/>
      </dsp:nvSpPr>
      <dsp:spPr>
        <a:xfrm>
          <a:off x="0" y="2128242"/>
          <a:ext cx="7634289" cy="19347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Petróleo</a:t>
          </a:r>
          <a:endParaRPr lang="es-ES" sz="22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Mezcla de hidrocarburos mucho más compleja.</a:t>
          </a:r>
          <a:endParaRPr lang="es-ES" sz="17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Contiene hidrocarburos gaseosos (metano, propano, butano) y también de molécula muy grande (alquitranes).</a:t>
          </a:r>
          <a:endParaRPr lang="es-ES" sz="1700" kern="1200" dirty="0"/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Se extrae se procesa en refinerías, donde se separan fracciones aprovechando el punto de ebullición.</a:t>
          </a:r>
          <a:endParaRPr lang="es-ES" sz="1700" kern="1200" dirty="0"/>
        </a:p>
      </dsp:txBody>
      <dsp:txXfrm>
        <a:off x="1720334" y="2128242"/>
        <a:ext cx="5913954" cy="1934765"/>
      </dsp:txXfrm>
    </dsp:sp>
    <dsp:sp modelId="{8F57C96B-E57C-47BF-87ED-958375498B83}">
      <dsp:nvSpPr>
        <dsp:cNvPr id="0" name=""/>
        <dsp:cNvSpPr/>
      </dsp:nvSpPr>
      <dsp:spPr>
        <a:xfrm>
          <a:off x="193476" y="2321718"/>
          <a:ext cx="1526857" cy="15478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16/07/2017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955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1073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988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6328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3758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156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678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8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7568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76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463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37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405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8333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5169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1537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6631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5451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0613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9600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0063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801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345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366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1361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17719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53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50456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5078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571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28" Type="http://schemas.openxmlformats.org/officeDocument/2006/relationships/image" Target="../media/image22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image" Target="../media/image25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9.png"/><Relationship Id="rId30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9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04.png"/><Relationship Id="rId39" Type="http://schemas.openxmlformats.org/officeDocument/2006/relationships/image" Target="../media/image117.png"/><Relationship Id="rId21" Type="http://schemas.openxmlformats.org/officeDocument/2006/relationships/image" Target="../media/image99.png"/><Relationship Id="rId34" Type="http://schemas.openxmlformats.org/officeDocument/2006/relationships/image" Target="../media/image112.png"/><Relationship Id="rId42" Type="http://schemas.openxmlformats.org/officeDocument/2006/relationships/image" Target="../media/image120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29" Type="http://schemas.openxmlformats.org/officeDocument/2006/relationships/image" Target="../media/image107.png"/><Relationship Id="rId41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115.png"/><Relationship Id="rId40" Type="http://schemas.openxmlformats.org/officeDocument/2006/relationships/image" Target="../media/image118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23" Type="http://schemas.openxmlformats.org/officeDocument/2006/relationships/image" Target="../media/image101.png"/><Relationship Id="rId28" Type="http://schemas.openxmlformats.org/officeDocument/2006/relationships/image" Target="../media/image106.png"/><Relationship Id="rId36" Type="http://schemas.openxmlformats.org/officeDocument/2006/relationships/image" Target="../media/image114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31" Type="http://schemas.openxmlformats.org/officeDocument/2006/relationships/image" Target="../media/image109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5.png"/><Relationship Id="rId30" Type="http://schemas.openxmlformats.org/officeDocument/2006/relationships/image" Target="../media/image108.png"/><Relationship Id="rId35" Type="http://schemas.openxmlformats.org/officeDocument/2006/relationships/image" Target="../media/image113.png"/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5" Type="http://schemas.openxmlformats.org/officeDocument/2006/relationships/image" Target="../media/image103.png"/><Relationship Id="rId33" Type="http://schemas.openxmlformats.org/officeDocument/2006/relationships/image" Target="../media/image111.png"/><Relationship Id="rId38" Type="http://schemas.openxmlformats.org/officeDocument/2006/relationships/image" Target="../media/image1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3" Type="http://schemas.openxmlformats.org/officeDocument/2006/relationships/image" Target="../media/image810.png"/><Relationship Id="rId7" Type="http://schemas.openxmlformats.org/officeDocument/2006/relationships/image" Target="../media/image8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0.png"/><Relationship Id="rId5" Type="http://schemas.openxmlformats.org/officeDocument/2006/relationships/image" Target="../media/image830.png"/><Relationship Id="rId10" Type="http://schemas.openxmlformats.org/officeDocument/2006/relationships/image" Target="../media/image880.png"/><Relationship Id="rId4" Type="http://schemas.openxmlformats.org/officeDocument/2006/relationships/image" Target="../media/image820.png"/><Relationship Id="rId9" Type="http://schemas.openxmlformats.org/officeDocument/2006/relationships/image" Target="../media/image8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70.png"/><Relationship Id="rId4" Type="http://schemas.openxmlformats.org/officeDocument/2006/relationships/image" Target="../media/image1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5911" y="3325855"/>
            <a:ext cx="57320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</a:rPr>
              <a:t>4</a:t>
            </a:r>
            <a:r>
              <a:rPr lang="es-ES" sz="2400" b="1" dirty="0" smtClean="0">
                <a:solidFill>
                  <a:srgbClr val="C00000"/>
                </a:solidFill>
              </a:rPr>
              <a:t>. </a:t>
            </a:r>
            <a:r>
              <a:rPr lang="es-ES" sz="2400" b="1" dirty="0" smtClean="0">
                <a:solidFill>
                  <a:srgbClr val="C00000"/>
                </a:solidFill>
              </a:rPr>
              <a:t>QUÍMICA DEL CARBONO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4" y="4042286"/>
            <a:ext cx="2640013" cy="2513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767996"/>
              </p:ext>
            </p:extLst>
          </p:nvPr>
        </p:nvGraphicFramePr>
        <p:xfrm>
          <a:off x="420289" y="914400"/>
          <a:ext cx="8389146" cy="547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Los compuestos del carbono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Los hidrocarburos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3.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Compuestos oxigenados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4. Compuestos nitrogenados  5. Compuestos orgánicos de interés biológico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8. Establecer las razones de la singularidad del carbono y valorar su importancia en la constitución de un elevado número de compuestos naturales y sintéticos.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8.1. Explica los motivos por los que el carbono es el elemento que forma mayor número de compuestos.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8.2. Analiza las distintas formas alotrópicas del carbono, relacionando la estructura con las propiedades.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9. Identificar y representar hidrocarburos sencillos mediante las distintas fórmulas, relacionarlas con modelos moleculares físicos o generados por ordenador, y conocer algunas aplicaciones de especial interés.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9.1. Identifica y representa hidrocarburos sencillos mediante su fórmula molecular, semidesarrollada y desarrollada.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9.2. Deduce, a partir de modelos moleculares, las distintas fórmulas usadas en la representación de hidrocarburos.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9.3. Describe las aplicaciones de hidrocarburos sencillos de especial interés.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10. Reconocer los grupos funcionales presentes en moléculas de especial interés.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10.1. Reconoce el grupo funcional y la familia orgánica a partir de la fórmula de alcoholes, aldehídos, cetonas, ácidos carboxílicos, ésteres y aminas.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2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Los enlaces del carbono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4202773" y="1908576"/>
            <a:ext cx="574146" cy="651187"/>
            <a:chOff x="5227739" y="3745667"/>
            <a:chExt cx="574146" cy="6511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CuadroTexto 7"/>
                <p:cNvSpPr txBox="1"/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CuadroTexto 8"/>
            <p:cNvSpPr txBox="1"/>
            <p:nvPr/>
          </p:nvSpPr>
          <p:spPr>
            <a:xfrm>
              <a:off x="5436946" y="3745667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5436946" y="4119855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1" name="CuadroTexto 10"/>
            <p:cNvSpPr txBox="1"/>
            <p:nvPr/>
          </p:nvSpPr>
          <p:spPr>
            <a:xfrm rot="5400000">
              <a:off x="5313340" y="3955658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  <p:sp>
          <p:nvSpPr>
            <p:cNvPr id="12" name="CuadroTexto 11"/>
            <p:cNvSpPr txBox="1"/>
            <p:nvPr/>
          </p:nvSpPr>
          <p:spPr>
            <a:xfrm rot="5400000">
              <a:off x="5610487" y="3955658"/>
              <a:ext cx="10579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dirty="0" smtClean="0">
                  <a:sym typeface="Wingdings" panose="05000000000000000000" pitchFamily="2" charset="2"/>
                </a:rPr>
                <a:t></a:t>
              </a:r>
              <a:endParaRPr lang="es-ES" dirty="0"/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371475" y="1357007"/>
            <a:ext cx="82367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Wingdings 2" panose="05020102010507070707" pitchFamily="18" charset="2"/>
              <a:buChar char="C"/>
            </a:pPr>
            <a:r>
              <a:rPr lang="es-ES" dirty="0" smtClean="0"/>
              <a:t>El carbono es un no metal cuyos átomos tienen cuatro electrones en su capa de valencia.</a:t>
            </a:r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r>
              <a:rPr lang="es-ES" dirty="0" smtClean="0"/>
              <a:t>Para alcanzar la configuración de gas noble formará </a:t>
            </a:r>
            <a:r>
              <a:rPr lang="es-ES" b="1" dirty="0" smtClean="0"/>
              <a:t>cuatro enlaces covalentes</a:t>
            </a:r>
            <a:r>
              <a:rPr lang="es-ES" dirty="0" smtClean="0"/>
              <a:t>, y lo puede hacer de diversas formas:</a:t>
            </a:r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 smtClean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endParaRPr lang="es-ES" dirty="0"/>
          </a:p>
          <a:p>
            <a:pPr marL="357188" indent="-357188" algn="just">
              <a:buFont typeface="Wingdings 2" panose="05020102010507070707" pitchFamily="18" charset="2"/>
              <a:buChar char="C"/>
            </a:pPr>
            <a:r>
              <a:rPr lang="es-ES" dirty="0" smtClean="0"/>
              <a:t>La mayor parte de los enlaces los forma con átomos de C y de H. En ocasiones con O, N o un halógeno.</a:t>
            </a:r>
          </a:p>
          <a:p>
            <a:pPr marL="357188" indent="-357188" algn="just">
              <a:buFont typeface="Wingdings 2" panose="05020102010507070707" pitchFamily="18" charset="2"/>
              <a:buChar char="C"/>
            </a:pPr>
            <a:r>
              <a:rPr lang="es-ES" dirty="0" smtClean="0"/>
              <a:t>Existen muchas posibilidades  de combinación, es por ello que existan tantos compuestos diferentes.</a:t>
            </a:r>
            <a:endParaRPr lang="es-ES" dirty="0"/>
          </a:p>
        </p:txBody>
      </p:sp>
      <p:grpSp>
        <p:nvGrpSpPr>
          <p:cNvPr id="25" name="Grupo 24"/>
          <p:cNvGrpSpPr/>
          <p:nvPr/>
        </p:nvGrpSpPr>
        <p:grpSpPr>
          <a:xfrm>
            <a:off x="1259113" y="3629864"/>
            <a:ext cx="594102" cy="644188"/>
            <a:chOff x="2364660" y="2937791"/>
            <a:chExt cx="594102" cy="6441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2544660" y="3095578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Conector recto 20"/>
            <p:cNvCxnSpPr/>
            <p:nvPr/>
          </p:nvCxnSpPr>
          <p:spPr>
            <a:xfrm flipV="1">
              <a:off x="2778762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/>
            <p:cNvCxnSpPr/>
            <p:nvPr/>
          </p:nvCxnSpPr>
          <p:spPr>
            <a:xfrm rot="5400000" flipV="1">
              <a:off x="2571711" y="3027791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/>
            <p:cNvCxnSpPr/>
            <p:nvPr/>
          </p:nvCxnSpPr>
          <p:spPr>
            <a:xfrm rot="5400000" flipV="1">
              <a:off x="2571711" y="3491979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o 26"/>
          <p:cNvGrpSpPr/>
          <p:nvPr/>
        </p:nvGrpSpPr>
        <p:grpSpPr>
          <a:xfrm>
            <a:off x="3277037" y="3762106"/>
            <a:ext cx="594102" cy="486401"/>
            <a:chOff x="2364660" y="3095578"/>
            <a:chExt cx="594102" cy="4864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27"/>
                <p:cNvSpPr txBox="1"/>
                <p:nvPr/>
              </p:nvSpPr>
              <p:spPr>
                <a:xfrm>
                  <a:off x="2544660" y="3095578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Conector recto 28"/>
            <p:cNvCxnSpPr/>
            <p:nvPr/>
          </p:nvCxnSpPr>
          <p:spPr>
            <a:xfrm flipV="1">
              <a:off x="2778762" y="3269082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 rot="10800000" flipV="1">
              <a:off x="2778762" y="3234297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/>
            <p:cNvCxnSpPr/>
            <p:nvPr/>
          </p:nvCxnSpPr>
          <p:spPr>
            <a:xfrm rot="5400000" flipV="1">
              <a:off x="2571711" y="3491979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o 32"/>
          <p:cNvGrpSpPr/>
          <p:nvPr/>
        </p:nvGrpSpPr>
        <p:grpSpPr>
          <a:xfrm>
            <a:off x="5240859" y="3750005"/>
            <a:ext cx="594102" cy="307777"/>
            <a:chOff x="2364660" y="3095578"/>
            <a:chExt cx="594102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uadroTexto 33"/>
                <p:cNvSpPr txBox="1"/>
                <p:nvPr/>
              </p:nvSpPr>
              <p:spPr>
                <a:xfrm>
                  <a:off x="2544660" y="3095578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Conector recto 34"/>
            <p:cNvCxnSpPr/>
            <p:nvPr/>
          </p:nvCxnSpPr>
          <p:spPr>
            <a:xfrm flipV="1">
              <a:off x="2778762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 rot="10800000" flipV="1">
              <a:off x="2778761" y="3221325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/>
            <p:cNvCxnSpPr/>
            <p:nvPr/>
          </p:nvCxnSpPr>
          <p:spPr>
            <a:xfrm rot="10800000" flipV="1">
              <a:off x="2778761" y="3296808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o 38"/>
          <p:cNvGrpSpPr/>
          <p:nvPr/>
        </p:nvGrpSpPr>
        <p:grpSpPr>
          <a:xfrm>
            <a:off x="7185538" y="3750005"/>
            <a:ext cx="594102" cy="307777"/>
            <a:chOff x="2364660" y="3112752"/>
            <a:chExt cx="594102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2546720" y="3112752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720" y="3112752"/>
                  <a:ext cx="234102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3684" r="-18421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Conector recto 40"/>
            <p:cNvCxnSpPr/>
            <p:nvPr/>
          </p:nvCxnSpPr>
          <p:spPr>
            <a:xfrm flipV="1">
              <a:off x="2778762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 rot="10800000" flipV="1">
              <a:off x="2366880" y="3289769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 rot="10800000" flipV="1">
              <a:off x="2774765" y="3292045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CuadroTexto 44"/>
          <p:cNvSpPr txBox="1"/>
          <p:nvPr/>
        </p:nvSpPr>
        <p:spPr>
          <a:xfrm>
            <a:off x="920370" y="4427044"/>
            <a:ext cx="1271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4  </a:t>
            </a:r>
            <a:r>
              <a:rPr lang="es-ES" sz="1600" dirty="0"/>
              <a:t>e</a:t>
            </a:r>
            <a:r>
              <a:rPr lang="es-ES" sz="1600" dirty="0" smtClean="0"/>
              <a:t>nlaces sencillos</a:t>
            </a:r>
            <a:endParaRPr lang="es-ES" sz="1600" dirty="0"/>
          </a:p>
        </p:txBody>
      </p:sp>
      <p:sp>
        <p:nvSpPr>
          <p:cNvPr id="46" name="CuadroTexto 45"/>
          <p:cNvSpPr txBox="1"/>
          <p:nvPr/>
        </p:nvSpPr>
        <p:spPr>
          <a:xfrm>
            <a:off x="2651873" y="4427043"/>
            <a:ext cx="190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1 doble enlace </a:t>
            </a:r>
          </a:p>
          <a:p>
            <a:pPr algn="ctr"/>
            <a:r>
              <a:rPr lang="es-ES" sz="1600" dirty="0" smtClean="0"/>
              <a:t>3 enlaces sencillos</a:t>
            </a:r>
            <a:endParaRPr lang="es-ES" sz="1600" dirty="0"/>
          </a:p>
        </p:txBody>
      </p:sp>
      <p:sp>
        <p:nvSpPr>
          <p:cNvPr id="47" name="CuadroTexto 46"/>
          <p:cNvSpPr txBox="1"/>
          <p:nvPr/>
        </p:nvSpPr>
        <p:spPr>
          <a:xfrm>
            <a:off x="4769438" y="4427043"/>
            <a:ext cx="177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1 triple enlace </a:t>
            </a:r>
          </a:p>
          <a:p>
            <a:pPr algn="ctr"/>
            <a:r>
              <a:rPr lang="es-ES" sz="1600" dirty="0"/>
              <a:t>1</a:t>
            </a:r>
            <a:r>
              <a:rPr lang="es-ES" sz="1600" dirty="0" smtClean="0"/>
              <a:t> enlace sencillo</a:t>
            </a:r>
            <a:endParaRPr lang="es-ES" sz="1600" dirty="0"/>
          </a:p>
        </p:txBody>
      </p:sp>
      <p:sp>
        <p:nvSpPr>
          <p:cNvPr id="48" name="CuadroTexto 47"/>
          <p:cNvSpPr txBox="1"/>
          <p:nvPr/>
        </p:nvSpPr>
        <p:spPr>
          <a:xfrm>
            <a:off x="6672870" y="4379616"/>
            <a:ext cx="1771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2</a:t>
            </a:r>
            <a:r>
              <a:rPr lang="es-ES" sz="1600" dirty="0" smtClean="0"/>
              <a:t> dobles enlaces</a:t>
            </a:r>
          </a:p>
        </p:txBody>
      </p:sp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413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1.2. Formas alotrópicas del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41146" y="1405293"/>
            <a:ext cx="8129587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 </a:t>
            </a:r>
            <a:r>
              <a:rPr lang="es-ES" b="1" dirty="0" smtClean="0"/>
              <a:t>formas alotrópicas del carbono </a:t>
            </a:r>
            <a:r>
              <a:rPr lang="es-ES" dirty="0" smtClean="0"/>
              <a:t>a las distintas sustancias simples que forma el carbono. </a:t>
            </a:r>
            <a:endParaRPr lang="es-ES" dirty="0"/>
          </a:p>
        </p:txBody>
      </p:sp>
      <p:pic>
        <p:nvPicPr>
          <p:cNvPr id="1028" name="Picture 4" descr="http://www.carreracollection.com/blog/wp-content/uploads/2015/03/diamante-4-Carbonio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t="17888" r="9042" b="27914"/>
          <a:stretch/>
        </p:blipFill>
        <p:spPr bwMode="auto">
          <a:xfrm>
            <a:off x="1447953" y="2700016"/>
            <a:ext cx="818843" cy="53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.bp.blogspot.com/-Z2Shr6zHn3g/VJsqSmELA7I/AAAAAAAAU2I/2GkIsgWDEo8/s1600/Amorphous_Graph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1" y="2616466"/>
            <a:ext cx="1223348" cy="8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5/50/Graphit_gitter.png/220px-Graphit_git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2514905"/>
            <a:ext cx="1026813" cy="106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orbital.wikispaces.com/file/view/red_cristalina_diamante.JPG/223327918/235x241/red_cristalina_diamante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r="6239" b="16263"/>
          <a:stretch/>
        </p:blipFill>
        <p:spPr bwMode="auto">
          <a:xfrm>
            <a:off x="421140" y="2361578"/>
            <a:ext cx="1142998" cy="108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upload.wikimedia.org/wikipedia/commons/thumb/9/90/Amorphous_Carbon.png/220px-Amorphous_Carbon.pn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34" y="2424726"/>
            <a:ext cx="1177615" cy="123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infoescola.com/wp-content/uploads/2014/01/carbono-amorfo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3" t="6646" r="55113" b="-1"/>
          <a:stretch/>
        </p:blipFill>
        <p:spPr bwMode="auto">
          <a:xfrm>
            <a:off x="7418082" y="2616466"/>
            <a:ext cx="1160227" cy="90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nitmantiqueira.org.br/portal/images/noticias/nanotubo-carbono.png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4" b="11006"/>
          <a:stretch/>
        </p:blipFill>
        <p:spPr bwMode="auto">
          <a:xfrm>
            <a:off x="2266796" y="4643880"/>
            <a:ext cx="1788425" cy="102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ingenieriademateriales.files.wordpress.com/2010/02/fullereno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3" t="6233" r="8312" b="10560"/>
          <a:stretch/>
        </p:blipFill>
        <p:spPr bwMode="auto">
          <a:xfrm>
            <a:off x="594308" y="4403891"/>
            <a:ext cx="1263067" cy="125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posgradoeinvestigacion.uadec.mx/imagenes/1.CC/CC24/grafeno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302" y="4632548"/>
            <a:ext cx="1300863" cy="111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abc.es/Media/201210/14/grafeno--644x36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0" r="12862"/>
          <a:stretch/>
        </p:blipFill>
        <p:spPr bwMode="auto">
          <a:xfrm>
            <a:off x="7050357" y="4569593"/>
            <a:ext cx="1225369" cy="115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869950" y="3622840"/>
            <a:ext cx="11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diamante</a:t>
            </a:r>
            <a:endParaRPr lang="es-ES" dirty="0"/>
          </a:p>
        </p:txBody>
      </p:sp>
      <p:sp>
        <p:nvSpPr>
          <p:cNvPr id="54" name="CuadroTexto 53"/>
          <p:cNvSpPr txBox="1"/>
          <p:nvPr/>
        </p:nvSpPr>
        <p:spPr>
          <a:xfrm>
            <a:off x="3639194" y="3622840"/>
            <a:ext cx="11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grafito</a:t>
            </a:r>
            <a:endParaRPr lang="es-ES" dirty="0"/>
          </a:p>
        </p:txBody>
      </p:sp>
      <p:sp>
        <p:nvSpPr>
          <p:cNvPr id="55" name="CuadroTexto 54"/>
          <p:cNvSpPr txBox="1"/>
          <p:nvPr/>
        </p:nvSpPr>
        <p:spPr>
          <a:xfrm>
            <a:off x="6535260" y="3614512"/>
            <a:ext cx="2035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</a:t>
            </a:r>
            <a:r>
              <a:rPr lang="es-ES" dirty="0" smtClean="0"/>
              <a:t>arbono amorfo</a:t>
            </a:r>
            <a:endParaRPr lang="es-ES" dirty="0"/>
          </a:p>
        </p:txBody>
      </p:sp>
      <p:sp>
        <p:nvSpPr>
          <p:cNvPr id="56" name="CuadroTexto 55"/>
          <p:cNvSpPr txBox="1"/>
          <p:nvPr/>
        </p:nvSpPr>
        <p:spPr>
          <a:xfrm>
            <a:off x="876487" y="5690798"/>
            <a:ext cx="276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</a:t>
            </a:r>
            <a:r>
              <a:rPr lang="es-ES" dirty="0" err="1" smtClean="0"/>
              <a:t>ullerenos</a:t>
            </a:r>
            <a:r>
              <a:rPr lang="es-ES" dirty="0" smtClean="0"/>
              <a:t> y nanotubos</a:t>
            </a:r>
            <a:endParaRPr lang="es-ES" dirty="0"/>
          </a:p>
        </p:txBody>
      </p:sp>
      <p:sp>
        <p:nvSpPr>
          <p:cNvPr id="57" name="CuadroTexto 56"/>
          <p:cNvSpPr txBox="1"/>
          <p:nvPr/>
        </p:nvSpPr>
        <p:spPr>
          <a:xfrm>
            <a:off x="6347162" y="5736593"/>
            <a:ext cx="11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grafeno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31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1.3. La fórmula de los compuestos del carbono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978212"/>
              </p:ext>
            </p:extLst>
          </p:nvPr>
        </p:nvGraphicFramePr>
        <p:xfrm>
          <a:off x="528636" y="1397000"/>
          <a:ext cx="8172455" cy="454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43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8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Compuesto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 desarrollada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 </a:t>
                      </a:r>
                      <a:r>
                        <a:rPr lang="es-ES" sz="1600" dirty="0" err="1" smtClean="0"/>
                        <a:t>semidesarrollada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 molecular</a:t>
                      </a:r>
                      <a:endParaRPr lang="es-ES" sz="16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Propeno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Ácido </a:t>
                      </a:r>
                      <a:r>
                        <a:rPr lang="es-ES" sz="1600" dirty="0" err="1" smtClean="0"/>
                        <a:t>etanoico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  <a:p>
                      <a:pPr algn="ctr"/>
                      <a:endParaRPr lang="es-ES" sz="1600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 smtClean="0"/>
                        <a:t>Muestra todos los enlaces que se establecen entre todos los átomos de la molécula</a:t>
                      </a:r>
                      <a:endParaRPr lang="es-ES" sz="14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Muestra los enlaces entre los átomos de carbono de la molécula</a:t>
                      </a:r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 smtClean="0"/>
                        <a:t>Muestra el número</a:t>
                      </a:r>
                      <a:r>
                        <a:rPr lang="es-ES" sz="1400" baseline="0" dirty="0" smtClean="0"/>
                        <a:t> de átomos de cada elemento que hay en una molécula</a:t>
                      </a:r>
                      <a:endParaRPr lang="es-ES" sz="1400" dirty="0"/>
                    </a:p>
                  </a:txBody>
                  <a:tcPr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24 CuadroTexto"/>
              <p:cNvSpPr txBox="1"/>
              <p:nvPr/>
            </p:nvSpPr>
            <p:spPr>
              <a:xfrm>
                <a:off x="4970338" y="2420204"/>
                <a:ext cx="20635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3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38" y="2420204"/>
                <a:ext cx="2063523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6"/>
          <p:cNvGrpSpPr/>
          <p:nvPr/>
        </p:nvGrpSpPr>
        <p:grpSpPr>
          <a:xfrm>
            <a:off x="2098674" y="2010206"/>
            <a:ext cx="2202724" cy="1136862"/>
            <a:chOff x="2224088" y="4855574"/>
            <a:chExt cx="2202724" cy="11368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24 CuadroTexto"/>
                <p:cNvSpPr txBox="1"/>
                <p:nvPr/>
              </p:nvSpPr>
              <p:spPr>
                <a:xfrm>
                  <a:off x="2224088" y="5265572"/>
                  <a:ext cx="22027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5" name="2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4088" y="5265572"/>
                  <a:ext cx="220272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26 CuadroTexto"/>
                <p:cNvSpPr txBox="1"/>
                <p:nvPr/>
              </p:nvSpPr>
              <p:spPr>
                <a:xfrm>
                  <a:off x="3150973" y="5623104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0973" y="5623104"/>
                  <a:ext cx="32734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27 Conector recto"/>
            <p:cNvCxnSpPr/>
            <p:nvPr/>
          </p:nvCxnSpPr>
          <p:spPr>
            <a:xfrm>
              <a:off x="3314645" y="5551104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27 Conector recto"/>
            <p:cNvCxnSpPr/>
            <p:nvPr/>
          </p:nvCxnSpPr>
          <p:spPr>
            <a:xfrm>
              <a:off x="2868182" y="5551104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27 Conector recto"/>
            <p:cNvCxnSpPr/>
            <p:nvPr/>
          </p:nvCxnSpPr>
          <p:spPr>
            <a:xfrm>
              <a:off x="3733744" y="5551104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27 Conector recto"/>
            <p:cNvCxnSpPr/>
            <p:nvPr/>
          </p:nvCxnSpPr>
          <p:spPr>
            <a:xfrm>
              <a:off x="3728925" y="5181772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26 CuadroTexto"/>
                <p:cNvSpPr txBox="1"/>
                <p:nvPr/>
              </p:nvSpPr>
              <p:spPr>
                <a:xfrm>
                  <a:off x="3565252" y="5623104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5252" y="5623104"/>
                  <a:ext cx="32734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26 CuadroTexto"/>
                <p:cNvSpPr txBox="1"/>
                <p:nvPr/>
              </p:nvSpPr>
              <p:spPr>
                <a:xfrm>
                  <a:off x="3565253" y="4855574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0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5253" y="4855574"/>
                  <a:ext cx="32734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26 CuadroTexto"/>
                <p:cNvSpPr txBox="1"/>
                <p:nvPr/>
              </p:nvSpPr>
              <p:spPr>
                <a:xfrm>
                  <a:off x="2682235" y="5623104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1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2235" y="5623104"/>
                  <a:ext cx="32734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24 CuadroTexto"/>
              <p:cNvSpPr txBox="1"/>
              <p:nvPr/>
            </p:nvSpPr>
            <p:spPr>
              <a:xfrm>
                <a:off x="7520364" y="2408404"/>
                <a:ext cx="8874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3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364" y="2408404"/>
                <a:ext cx="88747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2251540" y="3249080"/>
            <a:ext cx="2202724" cy="1122410"/>
            <a:chOff x="-1831249" y="5637335"/>
            <a:chExt cx="2202724" cy="1122410"/>
          </a:xfrm>
        </p:grpSpPr>
        <p:grpSp>
          <p:nvGrpSpPr>
            <p:cNvPr id="44" name="Grupo 43"/>
            <p:cNvGrpSpPr/>
            <p:nvPr/>
          </p:nvGrpSpPr>
          <p:grpSpPr>
            <a:xfrm>
              <a:off x="-1831249" y="5637335"/>
              <a:ext cx="2202724" cy="1122410"/>
              <a:chOff x="2224088" y="4886070"/>
              <a:chExt cx="2202724" cy="112241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24 CuadroTexto"/>
                  <p:cNvSpPr txBox="1"/>
                  <p:nvPr/>
                </p:nvSpPr>
                <p:spPr>
                  <a:xfrm>
                    <a:off x="2224088" y="5262609"/>
                    <a:ext cx="22027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5" name="2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24088" y="5262609"/>
                    <a:ext cx="2202724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8" name="27 Conector recto"/>
              <p:cNvCxnSpPr/>
              <p:nvPr/>
            </p:nvCxnSpPr>
            <p:spPr>
              <a:xfrm>
                <a:off x="2882470" y="556981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27 Conector recto"/>
              <p:cNvCxnSpPr/>
              <p:nvPr/>
            </p:nvCxnSpPr>
            <p:spPr>
              <a:xfrm>
                <a:off x="3368415" y="5189328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27 Conector recto"/>
              <p:cNvCxnSpPr/>
              <p:nvPr/>
            </p:nvCxnSpPr>
            <p:spPr>
              <a:xfrm>
                <a:off x="3325450" y="5189328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26 CuadroTexto"/>
                  <p:cNvSpPr txBox="1"/>
                  <p:nvPr/>
                </p:nvSpPr>
                <p:spPr>
                  <a:xfrm>
                    <a:off x="3200151" y="4886070"/>
                    <a:ext cx="3273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2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0151" y="4886070"/>
                    <a:ext cx="327343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 r="-1852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26 CuadroTexto"/>
                  <p:cNvSpPr txBox="1"/>
                  <p:nvPr/>
                </p:nvSpPr>
                <p:spPr>
                  <a:xfrm>
                    <a:off x="2718798" y="5639148"/>
                    <a:ext cx="3273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3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8798" y="5639148"/>
                    <a:ext cx="327343" cy="369332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66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8" name="27 Conector recto"/>
            <p:cNvCxnSpPr/>
            <p:nvPr/>
          </p:nvCxnSpPr>
          <p:spPr>
            <a:xfrm>
              <a:off x="-1172868" y="594483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26 CuadroTexto"/>
                <p:cNvSpPr txBox="1"/>
                <p:nvPr/>
              </p:nvSpPr>
              <p:spPr>
                <a:xfrm>
                  <a:off x="-1336539" y="5643261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9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336539" y="5643261"/>
                  <a:ext cx="327343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24 CuadroTexto"/>
              <p:cNvSpPr txBox="1"/>
              <p:nvPr/>
            </p:nvSpPr>
            <p:spPr>
              <a:xfrm>
                <a:off x="4970338" y="3618412"/>
                <a:ext cx="20635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𝑂𝐻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0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38" y="3618412"/>
                <a:ext cx="206352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24 CuadroTexto"/>
              <p:cNvSpPr txBox="1"/>
              <p:nvPr/>
            </p:nvSpPr>
            <p:spPr>
              <a:xfrm>
                <a:off x="7509532" y="3618412"/>
                <a:ext cx="8874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1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532" y="3618412"/>
                <a:ext cx="887476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4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1.3. La fórmula de los compuestos del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1475" y="1405293"/>
            <a:ext cx="8201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fórmula de los compuestos cíclicos se representa por la figura geométrica que corresponde a cada ciclo, identificando los enlaces dobles o triples. Cada vértice representa un átomo de C y los átomos de H unidos a él. </a:t>
            </a:r>
            <a:endParaRPr lang="es-ES" dirty="0"/>
          </a:p>
        </p:txBody>
      </p:sp>
      <p:sp>
        <p:nvSpPr>
          <p:cNvPr id="10" name="Pentágono regular 9"/>
          <p:cNvSpPr/>
          <p:nvPr/>
        </p:nvSpPr>
        <p:spPr>
          <a:xfrm>
            <a:off x="1011952" y="3108234"/>
            <a:ext cx="1071563" cy="1014412"/>
          </a:xfrm>
          <a:prstGeom prst="pentagon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8" name="Grupo 17"/>
          <p:cNvGrpSpPr/>
          <p:nvPr/>
        </p:nvGrpSpPr>
        <p:grpSpPr>
          <a:xfrm>
            <a:off x="2267995" y="2751740"/>
            <a:ext cx="1814748" cy="1727400"/>
            <a:chOff x="2395091" y="2531217"/>
            <a:chExt cx="1814748" cy="1727400"/>
          </a:xfrm>
        </p:grpSpPr>
        <p:cxnSp>
          <p:nvCxnSpPr>
            <p:cNvPr id="12" name="Conector recto 11"/>
            <p:cNvCxnSpPr/>
            <p:nvPr/>
          </p:nvCxnSpPr>
          <p:spPr>
            <a:xfrm>
              <a:off x="2812505" y="386572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entágono regular 64"/>
            <p:cNvSpPr/>
            <p:nvPr/>
          </p:nvSpPr>
          <p:spPr>
            <a:xfrm>
              <a:off x="2771159" y="2851310"/>
              <a:ext cx="1071563" cy="1014412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66" name="Conector recto 65"/>
            <p:cNvCxnSpPr/>
            <p:nvPr/>
          </p:nvCxnSpPr>
          <p:spPr>
            <a:xfrm rot="-4500000">
              <a:off x="3524358" y="3952656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3626893" y="386572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/>
            <p:cNvCxnSpPr/>
            <p:nvPr/>
          </p:nvCxnSpPr>
          <p:spPr>
            <a:xfrm rot="-1800000">
              <a:off x="2595446" y="328905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/>
            <p:cNvCxnSpPr/>
            <p:nvPr/>
          </p:nvCxnSpPr>
          <p:spPr>
            <a:xfrm rot="4500000" flipH="1">
              <a:off x="2915041" y="3952656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 rot="-4500000">
              <a:off x="3776016" y="315711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/>
            <p:cNvCxnSpPr/>
            <p:nvPr/>
          </p:nvCxnSpPr>
          <p:spPr>
            <a:xfrm rot="4500000" flipH="1">
              <a:off x="2657866" y="315711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/>
            <p:cNvCxnSpPr/>
            <p:nvPr/>
          </p:nvCxnSpPr>
          <p:spPr>
            <a:xfrm rot="1800000" flipH="1">
              <a:off x="3830664" y="328598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 rot="-1800000">
              <a:off x="3297026" y="28101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 rot="1800000" flipH="1">
              <a:off x="3141140" y="2802973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uadroTexto 12"/>
                <p:cNvSpPr txBox="1"/>
                <p:nvPr/>
              </p:nvSpPr>
              <p:spPr>
                <a:xfrm>
                  <a:off x="3439138" y="2531218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3" name="Cuadro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9138" y="2531218"/>
                  <a:ext cx="239168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0000" r="-175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CuadroTexto 74"/>
                <p:cNvSpPr txBox="1"/>
                <p:nvPr/>
              </p:nvSpPr>
              <p:spPr>
                <a:xfrm>
                  <a:off x="3438043" y="3981618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5" name="CuadroTexto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8043" y="3981618"/>
                  <a:ext cx="239168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0513" r="-20513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CuadroTexto 75"/>
                <p:cNvSpPr txBox="1"/>
                <p:nvPr/>
              </p:nvSpPr>
              <p:spPr>
                <a:xfrm>
                  <a:off x="2916229" y="3981618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6" name="CuadroTexto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6229" y="3981618"/>
                  <a:ext cx="239168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3077" r="-17949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CuadroTexto 76"/>
                <p:cNvSpPr txBox="1"/>
                <p:nvPr/>
              </p:nvSpPr>
              <p:spPr>
                <a:xfrm>
                  <a:off x="2612715" y="3700787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7" name="CuadroTexto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2715" y="3700787"/>
                  <a:ext cx="239168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3077" r="-17949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CuadroTexto 77"/>
                <p:cNvSpPr txBox="1"/>
                <p:nvPr/>
              </p:nvSpPr>
              <p:spPr>
                <a:xfrm>
                  <a:off x="2395091" y="3285984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8" name="CuadroTexto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5091" y="3285984"/>
                  <a:ext cx="239168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0513" r="-20513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CuadroTexto 78"/>
                <p:cNvSpPr txBox="1"/>
                <p:nvPr/>
              </p:nvSpPr>
              <p:spPr>
                <a:xfrm>
                  <a:off x="2558118" y="2793183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9" name="CuadroTexto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8118" y="2793183"/>
                  <a:ext cx="239168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3077" r="-17949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CuadroTexto 79"/>
                <p:cNvSpPr txBox="1"/>
                <p:nvPr/>
              </p:nvSpPr>
              <p:spPr>
                <a:xfrm>
                  <a:off x="2938836" y="2531217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0" name="CuadroTexto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8836" y="2531217"/>
                  <a:ext cx="239168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0513" r="-20513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CuadroTexto 80"/>
                <p:cNvSpPr txBox="1"/>
                <p:nvPr/>
              </p:nvSpPr>
              <p:spPr>
                <a:xfrm>
                  <a:off x="3805196" y="3694566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1" name="CuadroTexto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5196" y="3694566"/>
                  <a:ext cx="239168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0000" r="-175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CuadroTexto 81"/>
                <p:cNvSpPr txBox="1"/>
                <p:nvPr/>
              </p:nvSpPr>
              <p:spPr>
                <a:xfrm>
                  <a:off x="3970671" y="3285984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2" name="CuadroTexto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0671" y="3285984"/>
                  <a:ext cx="239168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3077" r="-17949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CuadroTexto 82"/>
                <p:cNvSpPr txBox="1"/>
                <p:nvPr/>
              </p:nvSpPr>
              <p:spPr>
                <a:xfrm>
                  <a:off x="3792430" y="2797536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3" name="CuadroTexto 8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2430" y="2797536"/>
                  <a:ext cx="239168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0000" r="-175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upo 18"/>
          <p:cNvGrpSpPr/>
          <p:nvPr/>
        </p:nvGrpSpPr>
        <p:grpSpPr>
          <a:xfrm>
            <a:off x="4949938" y="3042141"/>
            <a:ext cx="1137455" cy="961972"/>
            <a:chOff x="5530198" y="2978742"/>
            <a:chExt cx="1137455" cy="961972"/>
          </a:xfrm>
        </p:grpSpPr>
        <p:cxnSp>
          <p:nvCxnSpPr>
            <p:cNvPr id="54" name="115 Conector recto"/>
            <p:cNvCxnSpPr/>
            <p:nvPr/>
          </p:nvCxnSpPr>
          <p:spPr>
            <a:xfrm rot="16200000">
              <a:off x="6266585" y="3447393"/>
              <a:ext cx="50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Hexágono 14"/>
            <p:cNvSpPr/>
            <p:nvPr/>
          </p:nvSpPr>
          <p:spPr>
            <a:xfrm rot="1860000">
              <a:off x="5530198" y="2978742"/>
              <a:ext cx="1137455" cy="961972"/>
            </a:xfrm>
            <a:prstGeom prst="hexagon">
              <a:avLst>
                <a:gd name="adj" fmla="val 30084"/>
                <a:gd name="vf" fmla="val 11547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85" name="115 Conector recto"/>
            <p:cNvCxnSpPr/>
            <p:nvPr/>
          </p:nvCxnSpPr>
          <p:spPr>
            <a:xfrm rot="1800000">
              <a:off x="5628687" y="3817975"/>
              <a:ext cx="50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115 Conector recto"/>
            <p:cNvCxnSpPr/>
            <p:nvPr/>
          </p:nvCxnSpPr>
          <p:spPr>
            <a:xfrm rot="19800000" flipV="1">
              <a:off x="5646181" y="3097250"/>
              <a:ext cx="50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o 19"/>
          <p:cNvGrpSpPr/>
          <p:nvPr/>
        </p:nvGrpSpPr>
        <p:grpSpPr>
          <a:xfrm>
            <a:off x="6487631" y="2586857"/>
            <a:ext cx="1688879" cy="1927157"/>
            <a:chOff x="6487631" y="2338743"/>
            <a:chExt cx="1688879" cy="1927157"/>
          </a:xfrm>
        </p:grpSpPr>
        <p:grpSp>
          <p:nvGrpSpPr>
            <p:cNvPr id="87" name="Grupo 86"/>
            <p:cNvGrpSpPr/>
            <p:nvPr/>
          </p:nvGrpSpPr>
          <p:grpSpPr>
            <a:xfrm>
              <a:off x="6752977" y="2829197"/>
              <a:ext cx="1137455" cy="961972"/>
              <a:chOff x="5530198" y="2978742"/>
              <a:chExt cx="1137455" cy="961972"/>
            </a:xfrm>
          </p:grpSpPr>
          <p:cxnSp>
            <p:nvCxnSpPr>
              <p:cNvPr id="88" name="115 Conector recto"/>
              <p:cNvCxnSpPr/>
              <p:nvPr/>
            </p:nvCxnSpPr>
            <p:spPr>
              <a:xfrm rot="16200000">
                <a:off x="6266585" y="3447393"/>
                <a:ext cx="50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Hexágono 88"/>
              <p:cNvSpPr/>
              <p:nvPr/>
            </p:nvSpPr>
            <p:spPr>
              <a:xfrm rot="1860000">
                <a:off x="5530198" y="2978742"/>
                <a:ext cx="1137455" cy="961972"/>
              </a:xfrm>
              <a:prstGeom prst="hexagon">
                <a:avLst>
                  <a:gd name="adj" fmla="val 30084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90" name="115 Conector recto"/>
              <p:cNvCxnSpPr/>
              <p:nvPr/>
            </p:nvCxnSpPr>
            <p:spPr>
              <a:xfrm rot="1800000">
                <a:off x="5628687" y="3817975"/>
                <a:ext cx="50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115 Conector recto"/>
              <p:cNvCxnSpPr/>
              <p:nvPr/>
            </p:nvCxnSpPr>
            <p:spPr>
              <a:xfrm rot="19800000" flipV="1">
                <a:off x="5646181" y="3097250"/>
                <a:ext cx="50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Conector recto 91"/>
            <p:cNvCxnSpPr/>
            <p:nvPr/>
          </p:nvCxnSpPr>
          <p:spPr>
            <a:xfrm rot="1800000" flipH="1">
              <a:off x="7791218" y="363326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cto 92"/>
            <p:cNvCxnSpPr/>
            <p:nvPr/>
          </p:nvCxnSpPr>
          <p:spPr>
            <a:xfrm rot="1800000" flipH="1">
              <a:off x="6672996" y="296915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cto 93"/>
            <p:cNvCxnSpPr/>
            <p:nvPr/>
          </p:nvCxnSpPr>
          <p:spPr>
            <a:xfrm rot="19800000" flipH="1" flipV="1">
              <a:off x="7791219" y="3000846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cto 94"/>
            <p:cNvCxnSpPr/>
            <p:nvPr/>
          </p:nvCxnSpPr>
          <p:spPr>
            <a:xfrm rot="19800000" flipH="1" flipV="1">
              <a:off x="6661994" y="3621956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cto 95"/>
            <p:cNvCxnSpPr/>
            <p:nvPr/>
          </p:nvCxnSpPr>
          <p:spPr>
            <a:xfrm rot="5400000" flipH="1" flipV="1">
              <a:off x="7231704" y="2659811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ector recto 96"/>
            <p:cNvCxnSpPr/>
            <p:nvPr/>
          </p:nvCxnSpPr>
          <p:spPr>
            <a:xfrm rot="5400000" flipH="1" flipV="1">
              <a:off x="7228683" y="394397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CuadroTexto 97"/>
                <p:cNvSpPr txBox="1"/>
                <p:nvPr/>
              </p:nvSpPr>
              <p:spPr>
                <a:xfrm>
                  <a:off x="7199099" y="3988901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8" name="CuadroTexto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9099" y="3988901"/>
                  <a:ext cx="239168" cy="27699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3077" r="-17949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CuadroTexto 98"/>
                <p:cNvSpPr txBox="1"/>
                <p:nvPr/>
              </p:nvSpPr>
              <p:spPr>
                <a:xfrm>
                  <a:off x="7937342" y="3549848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9" name="CuadroTexto 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7342" y="3549848"/>
                  <a:ext cx="239168" cy="276999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0513" r="-20513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CuadroTexto 99"/>
                <p:cNvSpPr txBox="1"/>
                <p:nvPr/>
              </p:nvSpPr>
              <p:spPr>
                <a:xfrm>
                  <a:off x="7930212" y="2806341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0" name="CuadroTexto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0212" y="2806341"/>
                  <a:ext cx="239168" cy="276999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3077" r="-17949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CuadroTexto 100"/>
                <p:cNvSpPr txBox="1"/>
                <p:nvPr/>
              </p:nvSpPr>
              <p:spPr>
                <a:xfrm>
                  <a:off x="7216152" y="2338743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1" name="CuadroTexto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6152" y="2338743"/>
                  <a:ext cx="239168" cy="27699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3077" r="-17949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CuadroTexto 101"/>
                <p:cNvSpPr txBox="1"/>
                <p:nvPr/>
              </p:nvSpPr>
              <p:spPr>
                <a:xfrm>
                  <a:off x="6487631" y="2776567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7631" y="2776567"/>
                  <a:ext cx="239168" cy="276999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20513" r="-20513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CuadroTexto 102"/>
                <p:cNvSpPr txBox="1"/>
                <p:nvPr/>
              </p:nvSpPr>
              <p:spPr>
                <a:xfrm>
                  <a:off x="6487631" y="3518188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3" name="CuadroTexto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7631" y="3518188"/>
                  <a:ext cx="239168" cy="27699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513" r="-20513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CuadroTexto 20"/>
          <p:cNvSpPr txBox="1"/>
          <p:nvPr/>
        </p:nvSpPr>
        <p:spPr>
          <a:xfrm>
            <a:off x="1829877" y="4600575"/>
            <a:ext cx="158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ciclopentano</a:t>
            </a:r>
            <a:endParaRPr lang="es-ES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6050046" y="4600511"/>
            <a:ext cx="158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benceno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962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1.4. El grupo funcional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71488" y="1457325"/>
            <a:ext cx="81153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 </a:t>
            </a:r>
            <a:r>
              <a:rPr lang="es-ES" b="1" dirty="0" smtClean="0"/>
              <a:t>grupo funcional </a:t>
            </a:r>
            <a:r>
              <a:rPr lang="es-ES" dirty="0" smtClean="0"/>
              <a:t>de un compuesto orgánico a un conjunto de átomos unido siempre de la misma manera y distinta de los enlaces sencillos entre átomos de C o con H.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1803200" y="3182285"/>
                <a:ext cx="15629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200" y="3182285"/>
                <a:ext cx="1562992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125" r="-2344" b="-1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upo 58"/>
          <p:cNvGrpSpPr/>
          <p:nvPr/>
        </p:nvGrpSpPr>
        <p:grpSpPr>
          <a:xfrm>
            <a:off x="4385510" y="2775544"/>
            <a:ext cx="2202724" cy="1122410"/>
            <a:chOff x="-1831249" y="5637335"/>
            <a:chExt cx="2202724" cy="1122410"/>
          </a:xfrm>
        </p:grpSpPr>
        <p:grpSp>
          <p:nvGrpSpPr>
            <p:cNvPr id="60" name="Grupo 59"/>
            <p:cNvGrpSpPr/>
            <p:nvPr/>
          </p:nvGrpSpPr>
          <p:grpSpPr>
            <a:xfrm>
              <a:off x="-1831249" y="5637335"/>
              <a:ext cx="2202724" cy="1122410"/>
              <a:chOff x="2224088" y="4886070"/>
              <a:chExt cx="2202724" cy="112241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24 CuadroTexto"/>
                  <p:cNvSpPr txBox="1"/>
                  <p:nvPr/>
                </p:nvSpPr>
                <p:spPr>
                  <a:xfrm>
                    <a:off x="2224088" y="5262609"/>
                    <a:ext cx="22027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5" name="2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24088" y="5262609"/>
                    <a:ext cx="2202724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27 Conector recto"/>
              <p:cNvCxnSpPr/>
              <p:nvPr/>
            </p:nvCxnSpPr>
            <p:spPr>
              <a:xfrm>
                <a:off x="2882470" y="556981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27 Conector recto"/>
              <p:cNvCxnSpPr/>
              <p:nvPr/>
            </p:nvCxnSpPr>
            <p:spPr>
              <a:xfrm>
                <a:off x="3368415" y="5189328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27 Conector recto"/>
              <p:cNvCxnSpPr/>
              <p:nvPr/>
            </p:nvCxnSpPr>
            <p:spPr>
              <a:xfrm>
                <a:off x="3325450" y="5189328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26 CuadroTexto"/>
                  <p:cNvSpPr txBox="1"/>
                  <p:nvPr/>
                </p:nvSpPr>
                <p:spPr>
                  <a:xfrm>
                    <a:off x="3200151" y="4886070"/>
                    <a:ext cx="3273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2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0151" y="4886070"/>
                    <a:ext cx="327343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 r="-1852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26 CuadroTexto"/>
                  <p:cNvSpPr txBox="1"/>
                  <p:nvPr/>
                </p:nvSpPr>
                <p:spPr>
                  <a:xfrm>
                    <a:off x="2718798" y="5639148"/>
                    <a:ext cx="3273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3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8798" y="5639148"/>
                    <a:ext cx="327343" cy="369332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66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1" name="27 Conector recto"/>
            <p:cNvCxnSpPr/>
            <p:nvPr/>
          </p:nvCxnSpPr>
          <p:spPr>
            <a:xfrm>
              <a:off x="-1172868" y="594483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26 CuadroTexto"/>
                <p:cNvSpPr txBox="1"/>
                <p:nvPr/>
              </p:nvSpPr>
              <p:spPr>
                <a:xfrm>
                  <a:off x="-1336539" y="5643261"/>
                  <a:ext cx="32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9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336539" y="5643261"/>
                  <a:ext cx="327343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Rectángulo redondeado 10"/>
          <p:cNvSpPr/>
          <p:nvPr/>
        </p:nvSpPr>
        <p:spPr>
          <a:xfrm>
            <a:off x="2171700" y="3182285"/>
            <a:ext cx="859477" cy="339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Rectángulo redondeado 107"/>
          <p:cNvSpPr/>
          <p:nvPr/>
        </p:nvSpPr>
        <p:spPr>
          <a:xfrm>
            <a:off x="5272534" y="2832858"/>
            <a:ext cx="1289362" cy="6957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520741" y="4135993"/>
            <a:ext cx="806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grupo funcional en un compuesto determina las características de ese compuesto.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932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Los compuestos del carbono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dondear rectángulo de esquina del mismo lado 22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38400" y="1380114"/>
            <a:ext cx="8105538" cy="4801314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</a:pPr>
            <a:r>
              <a:rPr lang="es-ES" b="1" dirty="0" smtClean="0"/>
              <a:t>Escribe la fórmula </a:t>
            </a:r>
            <a:r>
              <a:rPr lang="es-ES" b="1" dirty="0" err="1" smtClean="0"/>
              <a:t>semidesarrollada</a:t>
            </a:r>
            <a:r>
              <a:rPr lang="es-ES" b="1" dirty="0" smtClean="0"/>
              <a:t> y la molecular de cada uno de los siguientes compuestos, indicando los grupos funcionales que puedas reconocer: </a:t>
            </a:r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/>
          </a:p>
          <a:p>
            <a:pPr marL="357188" indent="-357188" algn="just">
              <a:buAutoNum type="arabicPeriod"/>
            </a:pPr>
            <a:endParaRPr lang="es-ES" b="1" dirty="0" smtClean="0"/>
          </a:p>
          <a:p>
            <a:pPr marL="357188" indent="-357188" algn="just">
              <a:buAutoNum type="arabicPeriod"/>
            </a:pPr>
            <a:endParaRPr lang="es-ES" b="1" dirty="0"/>
          </a:p>
          <a:p>
            <a:pPr algn="just"/>
            <a:endParaRPr lang="es-ES" b="1" dirty="0"/>
          </a:p>
          <a:p>
            <a:pPr marL="357188" indent="-357188" algn="just">
              <a:buAutoNum type="arabicPeriod"/>
            </a:pPr>
            <a:endParaRPr lang="es-ES" dirty="0" smtClean="0"/>
          </a:p>
        </p:txBody>
      </p:sp>
      <p:grpSp>
        <p:nvGrpSpPr>
          <p:cNvPr id="9" name="Grupo 8"/>
          <p:cNvGrpSpPr/>
          <p:nvPr/>
        </p:nvGrpSpPr>
        <p:grpSpPr>
          <a:xfrm>
            <a:off x="992583" y="2305291"/>
            <a:ext cx="2069308" cy="1366978"/>
            <a:chOff x="992583" y="2555377"/>
            <a:chExt cx="2069308" cy="1366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7 CuadroTexto"/>
                <p:cNvSpPr txBox="1"/>
                <p:nvPr/>
              </p:nvSpPr>
              <p:spPr>
                <a:xfrm>
                  <a:off x="992583" y="2941259"/>
                  <a:ext cx="20693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583" y="2941259"/>
                  <a:ext cx="2069308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10 CuadroTexto"/>
                <p:cNvSpPr txBox="1"/>
                <p:nvPr/>
              </p:nvSpPr>
              <p:spPr>
                <a:xfrm>
                  <a:off x="1859756" y="2560379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9756" y="2560379"/>
                  <a:ext cx="323851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9 Conector recto"/>
            <p:cNvCxnSpPr/>
            <p:nvPr/>
          </p:nvCxnSpPr>
          <p:spPr>
            <a:xfrm>
              <a:off x="1592262" y="287396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14 CuadroTexto"/>
            <p:cNvSpPr txBox="1"/>
            <p:nvPr/>
          </p:nvSpPr>
          <p:spPr>
            <a:xfrm>
              <a:off x="1428988" y="3645356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33" name="9 Conector recto"/>
            <p:cNvCxnSpPr/>
            <p:nvPr/>
          </p:nvCxnSpPr>
          <p:spPr>
            <a:xfrm>
              <a:off x="1592262" y="326881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9 Conector recto"/>
            <p:cNvCxnSpPr/>
            <p:nvPr/>
          </p:nvCxnSpPr>
          <p:spPr>
            <a:xfrm>
              <a:off x="2027237" y="287396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9 Conector recto"/>
            <p:cNvCxnSpPr/>
            <p:nvPr/>
          </p:nvCxnSpPr>
          <p:spPr>
            <a:xfrm>
              <a:off x="2425700" y="287396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9 Conector recto"/>
            <p:cNvCxnSpPr/>
            <p:nvPr/>
          </p:nvCxnSpPr>
          <p:spPr>
            <a:xfrm>
              <a:off x="2027237" y="326881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9 Conector recto"/>
            <p:cNvCxnSpPr/>
            <p:nvPr/>
          </p:nvCxnSpPr>
          <p:spPr>
            <a:xfrm>
              <a:off x="2425700" y="326881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10 CuadroTexto"/>
                <p:cNvSpPr txBox="1"/>
                <p:nvPr/>
              </p:nvSpPr>
              <p:spPr>
                <a:xfrm>
                  <a:off x="1430336" y="2563873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8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0336" y="2563873"/>
                  <a:ext cx="323851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10 CuadroTexto"/>
                <p:cNvSpPr txBox="1"/>
                <p:nvPr/>
              </p:nvSpPr>
              <p:spPr>
                <a:xfrm>
                  <a:off x="1419461" y="3327452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9461" y="3327452"/>
                  <a:ext cx="323851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10 CuadroTexto"/>
                <p:cNvSpPr txBox="1"/>
                <p:nvPr/>
              </p:nvSpPr>
              <p:spPr>
                <a:xfrm>
                  <a:off x="2263774" y="2555377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0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3774" y="2555377"/>
                  <a:ext cx="323851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10 CuadroTexto"/>
                <p:cNvSpPr txBox="1"/>
                <p:nvPr/>
              </p:nvSpPr>
              <p:spPr>
                <a:xfrm>
                  <a:off x="1857375" y="3323471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1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375" y="3323471"/>
                  <a:ext cx="323851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10 CuadroTexto"/>
                <p:cNvSpPr txBox="1"/>
                <p:nvPr/>
              </p:nvSpPr>
              <p:spPr>
                <a:xfrm>
                  <a:off x="2240200" y="3328868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0200" y="3328868"/>
                  <a:ext cx="323851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upo 43"/>
          <p:cNvGrpSpPr/>
          <p:nvPr/>
        </p:nvGrpSpPr>
        <p:grpSpPr>
          <a:xfrm>
            <a:off x="3521277" y="2704653"/>
            <a:ext cx="1964695" cy="981096"/>
            <a:chOff x="992583" y="2941259"/>
            <a:chExt cx="1433117" cy="9810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7 CuadroTexto"/>
                <p:cNvSpPr txBox="1"/>
                <p:nvPr/>
              </p:nvSpPr>
              <p:spPr>
                <a:xfrm>
                  <a:off x="992583" y="2941259"/>
                  <a:ext cx="14331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5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583" y="2941259"/>
                  <a:ext cx="1433117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14 CuadroTexto"/>
            <p:cNvSpPr txBox="1"/>
            <p:nvPr/>
          </p:nvSpPr>
          <p:spPr>
            <a:xfrm>
              <a:off x="1428988" y="3645356"/>
              <a:ext cx="60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49" name="9 Conector recto"/>
            <p:cNvCxnSpPr/>
            <p:nvPr/>
          </p:nvCxnSpPr>
          <p:spPr>
            <a:xfrm>
              <a:off x="1542812" y="325280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9 Conector recto"/>
            <p:cNvCxnSpPr/>
            <p:nvPr/>
          </p:nvCxnSpPr>
          <p:spPr>
            <a:xfrm>
              <a:off x="1867436" y="3251718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10 CuadroTexto"/>
                <p:cNvSpPr txBox="1"/>
                <p:nvPr/>
              </p:nvSpPr>
              <p:spPr>
                <a:xfrm>
                  <a:off x="1380887" y="3322558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5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0887" y="3322558"/>
                  <a:ext cx="323851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10 CuadroTexto"/>
                <p:cNvSpPr txBox="1"/>
                <p:nvPr/>
              </p:nvSpPr>
              <p:spPr>
                <a:xfrm>
                  <a:off x="1710336" y="3318956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7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0336" y="3318956"/>
                  <a:ext cx="323851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upo 64"/>
          <p:cNvGrpSpPr/>
          <p:nvPr/>
        </p:nvGrpSpPr>
        <p:grpSpPr>
          <a:xfrm>
            <a:off x="5829452" y="2704653"/>
            <a:ext cx="1964695" cy="981096"/>
            <a:chOff x="992583" y="2941259"/>
            <a:chExt cx="1433117" cy="9810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7 CuadroTexto"/>
                <p:cNvSpPr txBox="1"/>
                <p:nvPr/>
              </p:nvSpPr>
              <p:spPr>
                <a:xfrm>
                  <a:off x="992583" y="2941259"/>
                  <a:ext cx="14331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6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583" y="2941259"/>
                  <a:ext cx="1433117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14 CuadroTexto"/>
            <p:cNvSpPr txBox="1"/>
            <p:nvPr/>
          </p:nvSpPr>
          <p:spPr>
            <a:xfrm>
              <a:off x="1428988" y="3645356"/>
              <a:ext cx="60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etino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646743" y="3944246"/>
            <a:ext cx="3068966" cy="1730255"/>
            <a:chOff x="753114" y="3879395"/>
            <a:chExt cx="3068966" cy="1730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7 CuadroTexto"/>
                <p:cNvSpPr txBox="1"/>
                <p:nvPr/>
              </p:nvSpPr>
              <p:spPr>
                <a:xfrm>
                  <a:off x="753114" y="4261744"/>
                  <a:ext cx="30689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3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3114" y="4261744"/>
                  <a:ext cx="306896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10 CuadroTexto"/>
                <p:cNvSpPr txBox="1"/>
                <p:nvPr/>
              </p:nvSpPr>
              <p:spPr>
                <a:xfrm>
                  <a:off x="2124906" y="3887015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4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4906" y="3887015"/>
                  <a:ext cx="323851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9 Conector recto"/>
            <p:cNvCxnSpPr/>
            <p:nvPr/>
          </p:nvCxnSpPr>
          <p:spPr>
            <a:xfrm>
              <a:off x="1857375" y="417926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14 CuadroTexto"/>
            <p:cNvSpPr txBox="1"/>
            <p:nvPr/>
          </p:nvSpPr>
          <p:spPr>
            <a:xfrm>
              <a:off x="1378742" y="5332651"/>
              <a:ext cx="1770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err="1">
                  <a:solidFill>
                    <a:srgbClr val="0070C0"/>
                  </a:solidFill>
                </a:rPr>
                <a:t>p</a:t>
              </a:r>
              <a:r>
                <a:rPr lang="es-ES" sz="1200" i="1" dirty="0" err="1" smtClean="0">
                  <a:solidFill>
                    <a:srgbClr val="0070C0"/>
                  </a:solidFill>
                </a:rPr>
                <a:t>ropanotriol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o glicerol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77" name="9 Conector recto"/>
            <p:cNvCxnSpPr/>
            <p:nvPr/>
          </p:nvCxnSpPr>
          <p:spPr>
            <a:xfrm>
              <a:off x="1858168" y="455907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9 Conector recto"/>
            <p:cNvCxnSpPr/>
            <p:nvPr/>
          </p:nvCxnSpPr>
          <p:spPr>
            <a:xfrm>
              <a:off x="2287597" y="417926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9 Conector recto"/>
            <p:cNvCxnSpPr/>
            <p:nvPr/>
          </p:nvCxnSpPr>
          <p:spPr>
            <a:xfrm>
              <a:off x="2713038" y="417926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9 Conector recto"/>
            <p:cNvCxnSpPr/>
            <p:nvPr/>
          </p:nvCxnSpPr>
          <p:spPr>
            <a:xfrm>
              <a:off x="2286831" y="457481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9 Conector recto"/>
            <p:cNvCxnSpPr/>
            <p:nvPr/>
          </p:nvCxnSpPr>
          <p:spPr>
            <a:xfrm>
              <a:off x="2713038" y="457481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10 CuadroTexto"/>
                <p:cNvSpPr txBox="1"/>
                <p:nvPr/>
              </p:nvSpPr>
              <p:spPr>
                <a:xfrm>
                  <a:off x="1689692" y="3888932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2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9692" y="3888932"/>
                  <a:ext cx="323851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10 CuadroTexto"/>
                <p:cNvSpPr txBox="1"/>
                <p:nvPr/>
              </p:nvSpPr>
              <p:spPr>
                <a:xfrm>
                  <a:off x="1673395" y="4618407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3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3395" y="4618407"/>
                  <a:ext cx="323851" cy="36933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10 CuadroTexto"/>
                <p:cNvSpPr txBox="1"/>
                <p:nvPr/>
              </p:nvSpPr>
              <p:spPr>
                <a:xfrm>
                  <a:off x="2556114" y="3879395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5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114" y="3879395"/>
                  <a:ext cx="323851" cy="36933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10 CuadroTexto"/>
                <p:cNvSpPr txBox="1"/>
                <p:nvPr/>
              </p:nvSpPr>
              <p:spPr>
                <a:xfrm>
                  <a:off x="2107204" y="4987328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6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7204" y="4987328"/>
                  <a:ext cx="323851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10 CuadroTexto"/>
                <p:cNvSpPr txBox="1"/>
                <p:nvPr/>
              </p:nvSpPr>
              <p:spPr>
                <a:xfrm>
                  <a:off x="2551112" y="4631076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7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1112" y="4631076"/>
                  <a:ext cx="323851" cy="3693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10 CuadroTexto"/>
                <p:cNvSpPr txBox="1"/>
                <p:nvPr/>
              </p:nvSpPr>
              <p:spPr>
                <a:xfrm>
                  <a:off x="2119905" y="4624536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8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9905" y="4624536"/>
                  <a:ext cx="323851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r="-377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9 Conector recto"/>
            <p:cNvCxnSpPr/>
            <p:nvPr/>
          </p:nvCxnSpPr>
          <p:spPr>
            <a:xfrm>
              <a:off x="2281830" y="4921868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upo 89"/>
          <p:cNvGrpSpPr/>
          <p:nvPr/>
        </p:nvGrpSpPr>
        <p:grpSpPr>
          <a:xfrm>
            <a:off x="3846979" y="3951788"/>
            <a:ext cx="2162667" cy="1663755"/>
            <a:chOff x="1196199" y="3879395"/>
            <a:chExt cx="2162667" cy="16637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7 CuadroTexto"/>
                <p:cNvSpPr txBox="1"/>
                <p:nvPr/>
              </p:nvSpPr>
              <p:spPr>
                <a:xfrm>
                  <a:off x="1196199" y="4251269"/>
                  <a:ext cx="21626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1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6199" y="4251269"/>
                  <a:ext cx="2162667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9 Conector recto"/>
            <p:cNvCxnSpPr/>
            <p:nvPr/>
          </p:nvCxnSpPr>
          <p:spPr>
            <a:xfrm>
              <a:off x="1857375" y="417926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14 CuadroTexto"/>
            <p:cNvSpPr txBox="1"/>
            <p:nvPr/>
          </p:nvSpPr>
          <p:spPr>
            <a:xfrm>
              <a:off x="1330786" y="5266151"/>
              <a:ext cx="1770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err="1">
                  <a:solidFill>
                    <a:srgbClr val="0070C0"/>
                  </a:solidFill>
                </a:rPr>
                <a:t>p</a:t>
              </a:r>
              <a:r>
                <a:rPr lang="es-ES" sz="1200" i="1" dirty="0" err="1" smtClean="0">
                  <a:solidFill>
                    <a:srgbClr val="0070C0"/>
                  </a:solidFill>
                </a:rPr>
                <a:t>ropanona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o acetona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95" name="9 Conector recto"/>
            <p:cNvCxnSpPr/>
            <p:nvPr/>
          </p:nvCxnSpPr>
          <p:spPr>
            <a:xfrm>
              <a:off x="1858168" y="455907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 Conector recto"/>
            <p:cNvCxnSpPr/>
            <p:nvPr/>
          </p:nvCxnSpPr>
          <p:spPr>
            <a:xfrm>
              <a:off x="2277533" y="4189947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9 Conector recto"/>
            <p:cNvCxnSpPr/>
            <p:nvPr/>
          </p:nvCxnSpPr>
          <p:spPr>
            <a:xfrm>
              <a:off x="2713038" y="417926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9 Conector recto"/>
            <p:cNvCxnSpPr/>
            <p:nvPr/>
          </p:nvCxnSpPr>
          <p:spPr>
            <a:xfrm>
              <a:off x="2713038" y="4574815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10 CuadroTexto"/>
                <p:cNvSpPr txBox="1"/>
                <p:nvPr/>
              </p:nvSpPr>
              <p:spPr>
                <a:xfrm>
                  <a:off x="1689692" y="3888932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0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9692" y="3888932"/>
                  <a:ext cx="323851" cy="36933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10 CuadroTexto"/>
                <p:cNvSpPr txBox="1"/>
                <p:nvPr/>
              </p:nvSpPr>
              <p:spPr>
                <a:xfrm>
                  <a:off x="1673395" y="4618407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1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3395" y="4618407"/>
                  <a:ext cx="323851" cy="36933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10 CuadroTexto"/>
                <p:cNvSpPr txBox="1"/>
                <p:nvPr/>
              </p:nvSpPr>
              <p:spPr>
                <a:xfrm>
                  <a:off x="2556114" y="3879395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2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114" y="3879395"/>
                  <a:ext cx="323851" cy="3693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10 CuadroTexto"/>
                <p:cNvSpPr txBox="1"/>
                <p:nvPr/>
              </p:nvSpPr>
              <p:spPr>
                <a:xfrm>
                  <a:off x="2551112" y="4631076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4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1112" y="4631076"/>
                  <a:ext cx="323851" cy="36933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r="-754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10 CuadroTexto"/>
                <p:cNvSpPr txBox="1"/>
                <p:nvPr/>
              </p:nvSpPr>
              <p:spPr>
                <a:xfrm>
                  <a:off x="2135956" y="3893196"/>
                  <a:ext cx="323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9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5956" y="3893196"/>
                  <a:ext cx="323851" cy="369332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377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1" name="9 Conector recto"/>
          <p:cNvCxnSpPr/>
          <p:nvPr/>
        </p:nvCxnSpPr>
        <p:spPr>
          <a:xfrm>
            <a:off x="5315416" y="4319099"/>
            <a:ext cx="0" cy="14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/>
        </p:nvGrpSpPr>
        <p:grpSpPr>
          <a:xfrm>
            <a:off x="5976593" y="3944246"/>
            <a:ext cx="2202724" cy="1859976"/>
            <a:chOff x="5976593" y="3944246"/>
            <a:chExt cx="2202724" cy="1859976"/>
          </a:xfrm>
        </p:grpSpPr>
        <p:grpSp>
          <p:nvGrpSpPr>
            <p:cNvPr id="112" name="Grupo 111"/>
            <p:cNvGrpSpPr/>
            <p:nvPr/>
          </p:nvGrpSpPr>
          <p:grpSpPr>
            <a:xfrm>
              <a:off x="5976593" y="3944246"/>
              <a:ext cx="2202724" cy="1122410"/>
              <a:chOff x="-1831249" y="5637335"/>
              <a:chExt cx="2202724" cy="1122410"/>
            </a:xfrm>
          </p:grpSpPr>
          <p:grpSp>
            <p:nvGrpSpPr>
              <p:cNvPr id="113" name="Grupo 112"/>
              <p:cNvGrpSpPr/>
              <p:nvPr/>
            </p:nvGrpSpPr>
            <p:grpSpPr>
              <a:xfrm>
                <a:off x="-1831249" y="5637335"/>
                <a:ext cx="2202724" cy="1122410"/>
                <a:chOff x="2224088" y="4886070"/>
                <a:chExt cx="2202724" cy="112241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6" name="24 CuadroTexto"/>
                    <p:cNvSpPr txBox="1"/>
                    <p:nvPr/>
                  </p:nvSpPr>
                  <p:spPr>
                    <a:xfrm>
                      <a:off x="2224088" y="5262609"/>
                      <a:ext cx="220272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5" name="2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24088" y="5262609"/>
                      <a:ext cx="2202724" cy="369332"/>
                    </a:xfrm>
                    <a:prstGeom prst="rect">
                      <a:avLst/>
                    </a:prstGeom>
                    <a:blipFill rotWithShape="0">
                      <a:blip r:embed="rId2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7" name="27 Conector recto"/>
                <p:cNvCxnSpPr/>
                <p:nvPr/>
              </p:nvCxnSpPr>
              <p:spPr>
                <a:xfrm>
                  <a:off x="2882470" y="556981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27 Conector recto"/>
                <p:cNvCxnSpPr/>
                <p:nvPr/>
              </p:nvCxnSpPr>
              <p:spPr>
                <a:xfrm>
                  <a:off x="3368415" y="5189328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27 Conector recto"/>
                <p:cNvCxnSpPr/>
                <p:nvPr/>
              </p:nvCxnSpPr>
              <p:spPr>
                <a:xfrm>
                  <a:off x="3325450" y="5189328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0" name="26 CuadroTexto"/>
                    <p:cNvSpPr txBox="1"/>
                    <p:nvPr/>
                  </p:nvSpPr>
                  <p:spPr>
                    <a:xfrm>
                      <a:off x="3200151" y="4886070"/>
                      <a:ext cx="3273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52" name="2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00151" y="4886070"/>
                      <a:ext cx="327343" cy="369332"/>
                    </a:xfrm>
                    <a:prstGeom prst="rect">
                      <a:avLst/>
                    </a:prstGeom>
                    <a:blipFill rotWithShape="0">
                      <a:blip r:embed="rId29"/>
                      <a:stretch>
                        <a:fillRect r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1" name="26 CuadroTexto"/>
                    <p:cNvSpPr txBox="1"/>
                    <p:nvPr/>
                  </p:nvSpPr>
                  <p:spPr>
                    <a:xfrm>
                      <a:off x="2718798" y="5639148"/>
                      <a:ext cx="3273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53" name="2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18798" y="5639148"/>
                      <a:ext cx="327343" cy="369332"/>
                    </a:xfrm>
                    <a:prstGeom prst="rect">
                      <a:avLst/>
                    </a:prstGeom>
                    <a:blipFill rotWithShape="0">
                      <a:blip r:embed="rId30"/>
                      <a:stretch>
                        <a:fillRect r="-566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14" name="27 Conector recto"/>
              <p:cNvCxnSpPr/>
              <p:nvPr/>
            </p:nvCxnSpPr>
            <p:spPr>
              <a:xfrm>
                <a:off x="-1172868" y="5944837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26 CuadroTexto"/>
                  <p:cNvSpPr txBox="1"/>
                  <p:nvPr/>
                </p:nvSpPr>
                <p:spPr>
                  <a:xfrm>
                    <a:off x="-1336539" y="5643261"/>
                    <a:ext cx="3273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9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336539" y="5643261"/>
                    <a:ext cx="327343" cy="369332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r="-566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22" name="14 CuadroTexto"/>
            <p:cNvSpPr txBox="1"/>
            <p:nvPr/>
          </p:nvSpPr>
          <p:spPr>
            <a:xfrm>
              <a:off x="6099254" y="5342557"/>
              <a:ext cx="1770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</a:t>
              </a:r>
              <a:r>
                <a:rPr lang="es-ES" sz="1200" i="1" dirty="0" err="1" smtClean="0">
                  <a:solidFill>
                    <a:srgbClr val="0070C0"/>
                  </a:solidFill>
                </a:rPr>
                <a:t>etanóico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o ácido acético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56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14350" y="985838"/>
            <a:ext cx="8072438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 smtClean="0"/>
              <a:t>Los </a:t>
            </a:r>
            <a:r>
              <a:rPr lang="es-ES" b="1" dirty="0" smtClean="0"/>
              <a:t>hidrocarburos</a:t>
            </a:r>
            <a:r>
              <a:rPr lang="es-ES" dirty="0" smtClean="0"/>
              <a:t> son compuestos que están formados solo por C e H.</a:t>
            </a:r>
            <a:endParaRPr lang="es-ES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475847"/>
              </p:ext>
            </p:extLst>
          </p:nvPr>
        </p:nvGraphicFramePr>
        <p:xfrm>
          <a:off x="514350" y="1697321"/>
          <a:ext cx="8072438" cy="17459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4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7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229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Cadena lineal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Cíclicos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Ramificados 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873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382428" y="2456004"/>
                <a:ext cx="290036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28" y="2456004"/>
                <a:ext cx="2900361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upo 16"/>
          <p:cNvGrpSpPr/>
          <p:nvPr/>
        </p:nvGrpSpPr>
        <p:grpSpPr>
          <a:xfrm>
            <a:off x="3657008" y="2221890"/>
            <a:ext cx="1502070" cy="1017360"/>
            <a:chOff x="3544162" y="4593252"/>
            <a:chExt cx="1502070" cy="1017360"/>
          </a:xfrm>
        </p:grpSpPr>
        <p:sp>
          <p:nvSpPr>
            <p:cNvPr id="16" name="Pentágono regular 15"/>
            <p:cNvSpPr/>
            <p:nvPr/>
          </p:nvSpPr>
          <p:spPr>
            <a:xfrm>
              <a:off x="3898900" y="4772870"/>
              <a:ext cx="773113" cy="699243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4197781" y="4593252"/>
                  <a:ext cx="474232" cy="276999"/>
                </a:xfrm>
                <a:prstGeom prst="rect">
                  <a:avLst/>
                </a:prstGeom>
                <a:solidFill>
                  <a:srgbClr val="FCDDC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7781" y="4593252"/>
                  <a:ext cx="474232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256" r="-5128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CuadroTexto 91"/>
                <p:cNvSpPr txBox="1"/>
                <p:nvPr/>
              </p:nvSpPr>
              <p:spPr>
                <a:xfrm>
                  <a:off x="4572000" y="4870251"/>
                  <a:ext cx="474232" cy="276999"/>
                </a:xfrm>
                <a:prstGeom prst="rect">
                  <a:avLst/>
                </a:prstGeom>
                <a:solidFill>
                  <a:srgbClr val="FCDDC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2" name="CuadroTexto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2000" y="4870251"/>
                  <a:ext cx="474232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1688" r="-5195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CuadroTexto 97"/>
                <p:cNvSpPr txBox="1"/>
                <p:nvPr/>
              </p:nvSpPr>
              <p:spPr>
                <a:xfrm>
                  <a:off x="4434897" y="5333613"/>
                  <a:ext cx="474232" cy="276999"/>
                </a:xfrm>
                <a:prstGeom prst="rect">
                  <a:avLst/>
                </a:prstGeom>
                <a:solidFill>
                  <a:srgbClr val="FCDDC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8" name="CuadroTexto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4897" y="5333613"/>
                  <a:ext cx="474232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0256" r="-5128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CuadroTexto 102"/>
                <p:cNvSpPr txBox="1"/>
                <p:nvPr/>
              </p:nvSpPr>
              <p:spPr>
                <a:xfrm>
                  <a:off x="3689203" y="5333612"/>
                  <a:ext cx="474232" cy="276999"/>
                </a:xfrm>
                <a:prstGeom prst="rect">
                  <a:avLst/>
                </a:prstGeom>
                <a:solidFill>
                  <a:srgbClr val="FCDDC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3" name="CuadroTexto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9203" y="5333612"/>
                  <a:ext cx="474232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688" r="-9091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CuadroTexto 104"/>
                <p:cNvSpPr txBox="1"/>
                <p:nvPr/>
              </p:nvSpPr>
              <p:spPr>
                <a:xfrm>
                  <a:off x="3544162" y="4870251"/>
                  <a:ext cx="474232" cy="276999"/>
                </a:xfrm>
                <a:prstGeom prst="rect">
                  <a:avLst/>
                </a:prstGeom>
                <a:solidFill>
                  <a:srgbClr val="FCDDC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5" name="CuadroTexto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4162" y="4870251"/>
                  <a:ext cx="474232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538" r="-769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upo 18"/>
          <p:cNvGrpSpPr/>
          <p:nvPr/>
        </p:nvGrpSpPr>
        <p:grpSpPr>
          <a:xfrm>
            <a:off x="5752203" y="2141003"/>
            <a:ext cx="2900361" cy="1205829"/>
            <a:chOff x="5751430" y="2608447"/>
            <a:chExt cx="2900361" cy="12058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uadroTexto 105"/>
                <p:cNvSpPr txBox="1"/>
                <p:nvPr/>
              </p:nvSpPr>
              <p:spPr>
                <a:xfrm>
                  <a:off x="5751430" y="3075612"/>
                  <a:ext cx="290036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6" name="CuadroTexto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1430" y="3075612"/>
                  <a:ext cx="2900361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7" name="27 Conector recto"/>
            <p:cNvCxnSpPr/>
            <p:nvPr/>
          </p:nvCxnSpPr>
          <p:spPr>
            <a:xfrm>
              <a:off x="6734580" y="2931612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27 Conector recto"/>
            <p:cNvCxnSpPr/>
            <p:nvPr/>
          </p:nvCxnSpPr>
          <p:spPr>
            <a:xfrm>
              <a:off x="6734985" y="335261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ángulo 17"/>
                <p:cNvSpPr/>
                <p:nvPr/>
              </p:nvSpPr>
              <p:spPr>
                <a:xfrm>
                  <a:off x="6529246" y="2608447"/>
                  <a:ext cx="134472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8" name="Rectángulo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9246" y="2608447"/>
                  <a:ext cx="1344727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ángulo 109"/>
                <p:cNvSpPr/>
                <p:nvPr/>
              </p:nvSpPr>
              <p:spPr>
                <a:xfrm>
                  <a:off x="6542711" y="3444944"/>
                  <a:ext cx="6588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0" name="Rectángulo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2711" y="3444944"/>
                  <a:ext cx="658898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20255"/>
              </p:ext>
            </p:extLst>
          </p:nvPr>
        </p:nvGraphicFramePr>
        <p:xfrm>
          <a:off x="514350" y="3763333"/>
          <a:ext cx="8072440" cy="2443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1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0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Familia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funcional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Alcanos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Todos los átomos de C</a:t>
                      </a:r>
                      <a:r>
                        <a:rPr lang="es-ES" sz="1600" baseline="0" dirty="0" smtClean="0"/>
                        <a:t> forman 4 enlaces covalentes sencillos</a:t>
                      </a:r>
                      <a:r>
                        <a:rPr lang="es-ES" sz="1600" dirty="0" smtClean="0"/>
                        <a:t> 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Alquenos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En la molécula hay, al menos, un doble enlace entre átomos de C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Alquinos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En la molécula hay, al menos, un triple enlace entre átomos de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23" name="Grupo 122"/>
          <p:cNvGrpSpPr/>
          <p:nvPr/>
        </p:nvGrpSpPr>
        <p:grpSpPr>
          <a:xfrm>
            <a:off x="6872933" y="4235321"/>
            <a:ext cx="594102" cy="644188"/>
            <a:chOff x="2364660" y="2937791"/>
            <a:chExt cx="594102" cy="6441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CuadroTexto 123"/>
                <p:cNvSpPr txBox="1"/>
                <p:nvPr/>
              </p:nvSpPr>
              <p:spPr>
                <a:xfrm>
                  <a:off x="2544660" y="3095578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2" name="CuadroTexto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6387" y="3931035"/>
                  <a:ext cx="234102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3684" r="-1842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5" name="Conector recto 124"/>
            <p:cNvCxnSpPr/>
            <p:nvPr/>
          </p:nvCxnSpPr>
          <p:spPr>
            <a:xfrm flipV="1">
              <a:off x="2778762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 rot="5400000" flipV="1">
              <a:off x="2571711" y="3027791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rot="5400000" flipV="1">
              <a:off x="2571711" y="3491979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6672878" y="5042397"/>
                <a:ext cx="10590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78" y="5042397"/>
                <a:ext cx="1059008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578" r="-578" b="-869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Conector recto 128"/>
          <p:cNvCxnSpPr/>
          <p:nvPr/>
        </p:nvCxnSpPr>
        <p:spPr>
          <a:xfrm rot="5400000" flipV="1">
            <a:off x="6853431" y="5408592"/>
            <a:ext cx="1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 rot="5400000" flipV="1">
            <a:off x="7304851" y="5409396"/>
            <a:ext cx="1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/>
              <p:cNvSpPr txBox="1"/>
              <p:nvPr/>
            </p:nvSpPr>
            <p:spPr>
              <a:xfrm>
                <a:off x="6672878" y="5747352"/>
                <a:ext cx="10590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Cuadro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78" y="5747352"/>
                <a:ext cx="1059008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578" r="-578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53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2.1. Fórmula </a:t>
            </a:r>
            <a:r>
              <a:rPr lang="es-ES" b="1" dirty="0" smtClean="0">
                <a:solidFill>
                  <a:srgbClr val="00B050"/>
                </a:solidFill>
              </a:rPr>
              <a:t>de los hidrocarburos no ramificados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14" name="CuadroTexto 113"/>
          <p:cNvSpPr txBox="1"/>
          <p:nvPr/>
        </p:nvSpPr>
        <p:spPr>
          <a:xfrm>
            <a:off x="427703" y="1328305"/>
            <a:ext cx="8214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Para formular un hidrocarburo no ramificado:</a:t>
            </a:r>
          </a:p>
          <a:p>
            <a:pPr algn="just"/>
            <a:endParaRPr lang="es-ES" dirty="0" smtClean="0"/>
          </a:p>
          <a:p>
            <a:pPr marL="342900" indent="-342900" algn="just">
              <a:buAutoNum type="arabicPeriod"/>
            </a:pPr>
            <a:r>
              <a:rPr lang="es-ES" dirty="0" smtClean="0"/>
              <a:t>Se escribe la cadena de átomos de C (lineal o cíclica) con los enlaces entre ellos.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En cada carbono se enlazan tantos H como sea necesario para completar los cuatro enlaces covalentes que debe formar el C.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1169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28638" y="944106"/>
            <a:ext cx="3786187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528637" y="1365755"/>
                <a:ext cx="8101013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b="1" dirty="0" smtClean="0"/>
                  <a:t>Completa la fórmula de los siguientes hidrocarburos e identifica la familia a la que pertenecen:</a:t>
                </a:r>
              </a:p>
              <a:p>
                <a:pPr marL="357188" indent="-357188" algn="just"/>
                <a:r>
                  <a:rPr lang="es-ES" dirty="0" smtClean="0"/>
                  <a:t>a) 	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s-ES" sz="2000" dirty="0" smtClean="0"/>
                  <a:t>			d) </a:t>
                </a:r>
              </a:p>
              <a:p>
                <a:pPr marL="357188" indent="-357188" algn="just"/>
                <a:r>
                  <a:rPr lang="es-ES" dirty="0" smtClean="0"/>
                  <a:t>b) 	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2000" dirty="0" smtClean="0"/>
              </a:p>
              <a:p>
                <a:pPr marL="357188" indent="-357188" algn="just"/>
                <a:r>
                  <a:rPr lang="es-ES" dirty="0" smtClean="0"/>
                  <a:t>c) 	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s-ES" sz="2000" dirty="0" smtClean="0"/>
              </a:p>
              <a:p>
                <a:pPr marL="357188" indent="-357188" algn="just"/>
                <a:endParaRPr lang="es-ES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37" y="1365755"/>
                <a:ext cx="8101013" cy="1846659"/>
              </a:xfrm>
              <a:prstGeom prst="rect">
                <a:avLst/>
              </a:prstGeom>
              <a:blipFill rotWithShape="0">
                <a:blip r:embed="rId3"/>
                <a:stretch>
                  <a:fillRect l="-677" t="-1650" r="-60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upo 20"/>
          <p:cNvGrpSpPr/>
          <p:nvPr/>
        </p:nvGrpSpPr>
        <p:grpSpPr>
          <a:xfrm>
            <a:off x="5741601" y="1797538"/>
            <a:ext cx="1129097" cy="1356383"/>
            <a:chOff x="1049450" y="3068827"/>
            <a:chExt cx="1139988" cy="1389523"/>
          </a:xfrm>
        </p:grpSpPr>
        <p:grpSp>
          <p:nvGrpSpPr>
            <p:cNvPr id="8" name="Grupo 7"/>
            <p:cNvGrpSpPr/>
            <p:nvPr/>
          </p:nvGrpSpPr>
          <p:grpSpPr>
            <a:xfrm>
              <a:off x="1049450" y="3262588"/>
              <a:ext cx="1137455" cy="961972"/>
              <a:chOff x="5530198" y="2978742"/>
              <a:chExt cx="1137455" cy="961972"/>
            </a:xfrm>
          </p:grpSpPr>
          <p:cxnSp>
            <p:nvCxnSpPr>
              <p:cNvPr id="9" name="115 Conector recto"/>
              <p:cNvCxnSpPr/>
              <p:nvPr/>
            </p:nvCxnSpPr>
            <p:spPr>
              <a:xfrm rot="16200000">
                <a:off x="6255985" y="3449593"/>
                <a:ext cx="50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Hexágono 9"/>
              <p:cNvSpPr/>
              <p:nvPr/>
            </p:nvSpPr>
            <p:spPr>
              <a:xfrm rot="1860000">
                <a:off x="5530198" y="2978742"/>
                <a:ext cx="1137455" cy="961972"/>
              </a:xfrm>
              <a:prstGeom prst="hexagon">
                <a:avLst>
                  <a:gd name="adj" fmla="val 30084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1" name="115 Conector recto"/>
              <p:cNvCxnSpPr/>
              <p:nvPr/>
            </p:nvCxnSpPr>
            <p:spPr>
              <a:xfrm flipH="1">
                <a:off x="5685661" y="3195392"/>
                <a:ext cx="1049" cy="5040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1955335" y="3305583"/>
                  <a:ext cx="234103" cy="30777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5335" y="3305583"/>
                  <a:ext cx="234103" cy="30777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uadroTexto 15"/>
                <p:cNvSpPr txBox="1"/>
                <p:nvPr/>
              </p:nvSpPr>
              <p:spPr>
                <a:xfrm>
                  <a:off x="1512122" y="3068827"/>
                  <a:ext cx="234102" cy="307777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6" name="Cuadro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22" y="3068827"/>
                  <a:ext cx="234102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uadroTexto 16"/>
                <p:cNvSpPr txBox="1"/>
                <p:nvPr/>
              </p:nvSpPr>
              <p:spPr>
                <a:xfrm>
                  <a:off x="1068882" y="3305582"/>
                  <a:ext cx="234103" cy="30777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7" name="CuadroTexto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882" y="3305582"/>
                  <a:ext cx="234103" cy="30777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uadroTexto 17"/>
                <p:cNvSpPr txBox="1"/>
                <p:nvPr/>
              </p:nvSpPr>
              <p:spPr>
                <a:xfrm>
                  <a:off x="1061916" y="3883039"/>
                  <a:ext cx="234102" cy="307777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" name="CuadroTexto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1916" y="3883039"/>
                  <a:ext cx="234102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3684" r="-18421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uadroTexto 18"/>
                <p:cNvSpPr txBox="1"/>
                <p:nvPr/>
              </p:nvSpPr>
              <p:spPr>
                <a:xfrm>
                  <a:off x="1954126" y="3873574"/>
                  <a:ext cx="234102" cy="307777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9" name="CuadroTexto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4126" y="3873574"/>
                  <a:ext cx="234102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3684" r="-18421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uadroTexto 19"/>
                <p:cNvSpPr txBox="1"/>
                <p:nvPr/>
              </p:nvSpPr>
              <p:spPr>
                <a:xfrm>
                  <a:off x="1490786" y="4150573"/>
                  <a:ext cx="234102" cy="307777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0" name="Cuadro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90786" y="4150573"/>
                  <a:ext cx="234102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3684" r="-18421" b="-1428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CuadroTexto 21"/>
          <p:cNvSpPr txBox="1"/>
          <p:nvPr/>
        </p:nvSpPr>
        <p:spPr>
          <a:xfrm>
            <a:off x="528637" y="322858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a)</a:t>
            </a:r>
            <a:endParaRPr lang="es-ES" dirty="0"/>
          </a:p>
        </p:txBody>
      </p:sp>
      <p:grpSp>
        <p:nvGrpSpPr>
          <p:cNvPr id="41" name="Grupo 40"/>
          <p:cNvGrpSpPr/>
          <p:nvPr/>
        </p:nvGrpSpPr>
        <p:grpSpPr>
          <a:xfrm>
            <a:off x="613132" y="3276793"/>
            <a:ext cx="2828210" cy="1161396"/>
            <a:chOff x="1023429" y="3510500"/>
            <a:chExt cx="2828210" cy="11613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ángulo 22"/>
                <p:cNvSpPr/>
                <p:nvPr/>
              </p:nvSpPr>
              <p:spPr>
                <a:xfrm>
                  <a:off x="1023429" y="3899630"/>
                  <a:ext cx="28282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3" name="Rectángulo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429" y="3899630"/>
                  <a:ext cx="2828210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Conector recto 24"/>
            <p:cNvCxnSpPr/>
            <p:nvPr/>
          </p:nvCxnSpPr>
          <p:spPr>
            <a:xfrm rot="5400000">
              <a:off x="1659731" y="389963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 rot="5400000">
              <a:off x="2118825" y="389963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 rot="5400000">
              <a:off x="3045619" y="388534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/>
            <p:cNvCxnSpPr/>
            <p:nvPr/>
          </p:nvCxnSpPr>
          <p:spPr>
            <a:xfrm rot="5400000">
              <a:off x="2593182" y="388534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 rot="5400000">
              <a:off x="1659731" y="431793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 rot="5400000">
              <a:off x="2118825" y="432269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 rot="5400000">
              <a:off x="2590313" y="431793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/>
            <p:cNvCxnSpPr/>
            <p:nvPr/>
          </p:nvCxnSpPr>
          <p:spPr>
            <a:xfrm rot="5400000">
              <a:off x="3047513" y="431793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CuadroTexto 32"/>
                <p:cNvSpPr txBox="1"/>
                <p:nvPr/>
              </p:nvSpPr>
              <p:spPr>
                <a:xfrm>
                  <a:off x="1631078" y="352301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3" name="CuadroTexto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1078" y="3523015"/>
                  <a:ext cx="263983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uadroTexto 33"/>
                <p:cNvSpPr txBox="1"/>
                <p:nvPr/>
              </p:nvSpPr>
              <p:spPr>
                <a:xfrm>
                  <a:off x="2574537" y="3510500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4" name="CuadroTexto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4537" y="3510500"/>
                  <a:ext cx="263983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8605" r="-209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uadroTexto 34"/>
                <p:cNvSpPr txBox="1"/>
                <p:nvPr/>
              </p:nvSpPr>
              <p:spPr>
                <a:xfrm>
                  <a:off x="3025547" y="351515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5" name="CuadroTexto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5547" y="3515159"/>
                  <a:ext cx="263983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8605" r="-20930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CuadroTexto 35"/>
                <p:cNvSpPr txBox="1"/>
                <p:nvPr/>
              </p:nvSpPr>
              <p:spPr>
                <a:xfrm>
                  <a:off x="2098754" y="352301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6" name="CuadroTexto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8754" y="3523015"/>
                  <a:ext cx="263983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CuadroTexto 36"/>
                <p:cNvSpPr txBox="1"/>
                <p:nvPr/>
              </p:nvSpPr>
              <p:spPr>
                <a:xfrm>
                  <a:off x="1617739" y="436411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7" name="CuadroTexto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7739" y="4364119"/>
                  <a:ext cx="263983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8605" r="-209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CuadroTexto 37"/>
                <p:cNvSpPr txBox="1"/>
                <p:nvPr/>
              </p:nvSpPr>
              <p:spPr>
                <a:xfrm>
                  <a:off x="2078144" y="436411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8" name="CuadroTexto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8144" y="4364119"/>
                  <a:ext cx="263983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2546379" y="435274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79" y="4352745"/>
                  <a:ext cx="263983" cy="30777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18182" r="-1818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3014434" y="4352181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4434" y="4352181"/>
                  <a:ext cx="263983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18605" r="-209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CuadroTexto 41"/>
          <p:cNvSpPr txBox="1"/>
          <p:nvPr/>
        </p:nvSpPr>
        <p:spPr>
          <a:xfrm>
            <a:off x="3549987" y="364111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alcano</a:t>
            </a:r>
            <a:endParaRPr lang="es-ES" dirty="0"/>
          </a:p>
        </p:txBody>
      </p:sp>
      <p:sp>
        <p:nvSpPr>
          <p:cNvPr id="43" name="CuadroTexto 42"/>
          <p:cNvSpPr txBox="1"/>
          <p:nvPr/>
        </p:nvSpPr>
        <p:spPr>
          <a:xfrm>
            <a:off x="4631137" y="322385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</a:t>
            </a:r>
            <a:endParaRPr lang="es-ES" dirty="0"/>
          </a:p>
        </p:txBody>
      </p:sp>
      <p:grpSp>
        <p:nvGrpSpPr>
          <p:cNvPr id="44" name="Grupo 43"/>
          <p:cNvGrpSpPr/>
          <p:nvPr/>
        </p:nvGrpSpPr>
        <p:grpSpPr>
          <a:xfrm>
            <a:off x="4961731" y="3221207"/>
            <a:ext cx="2856679" cy="1150022"/>
            <a:chOff x="1023429" y="3510500"/>
            <a:chExt cx="2856679" cy="11500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ángulo 44"/>
                <p:cNvSpPr/>
                <p:nvPr/>
              </p:nvSpPr>
              <p:spPr>
                <a:xfrm>
                  <a:off x="1023429" y="3899630"/>
                  <a:ext cx="285667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5" name="Rectángulo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429" y="3899630"/>
                  <a:ext cx="2856679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Conector recto 47"/>
            <p:cNvCxnSpPr/>
            <p:nvPr/>
          </p:nvCxnSpPr>
          <p:spPr>
            <a:xfrm rot="5400000">
              <a:off x="3045619" y="388534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/>
            <p:cNvCxnSpPr/>
            <p:nvPr/>
          </p:nvCxnSpPr>
          <p:spPr>
            <a:xfrm rot="5400000">
              <a:off x="2593182" y="388534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/>
            <p:cNvCxnSpPr/>
            <p:nvPr/>
          </p:nvCxnSpPr>
          <p:spPr>
            <a:xfrm rot="5400000">
              <a:off x="2590313" y="431793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/>
            <p:cNvCxnSpPr/>
            <p:nvPr/>
          </p:nvCxnSpPr>
          <p:spPr>
            <a:xfrm rot="5400000">
              <a:off x="3047513" y="431793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CuadroTexto 54"/>
                <p:cNvSpPr txBox="1"/>
                <p:nvPr/>
              </p:nvSpPr>
              <p:spPr>
                <a:xfrm>
                  <a:off x="2574537" y="3510500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5" name="CuadroTexto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4537" y="3510500"/>
                  <a:ext cx="263983" cy="30777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CuadroTexto 55"/>
                <p:cNvSpPr txBox="1"/>
                <p:nvPr/>
              </p:nvSpPr>
              <p:spPr>
                <a:xfrm>
                  <a:off x="3025547" y="3515159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6" name="CuadroTexto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5547" y="3515159"/>
                  <a:ext cx="263983" cy="307777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18182" r="-1818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CuadroTexto 59"/>
                <p:cNvSpPr txBox="1"/>
                <p:nvPr/>
              </p:nvSpPr>
              <p:spPr>
                <a:xfrm>
                  <a:off x="2546379" y="4352745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60" name="CuadroTexto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79" y="4352745"/>
                  <a:ext cx="263983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CuadroTexto 60"/>
                <p:cNvSpPr txBox="1"/>
                <p:nvPr/>
              </p:nvSpPr>
              <p:spPr>
                <a:xfrm>
                  <a:off x="3014434" y="4352181"/>
                  <a:ext cx="263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61" name="CuadroTexto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4434" y="4352181"/>
                  <a:ext cx="263983" cy="30777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20930" r="-18605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2" name="Rectángulo redondeado 61"/>
          <p:cNvSpPr/>
          <p:nvPr/>
        </p:nvSpPr>
        <p:spPr>
          <a:xfrm>
            <a:off x="5506436" y="3640827"/>
            <a:ext cx="859477" cy="339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/>
          <p:cNvSpPr txBox="1"/>
          <p:nvPr/>
        </p:nvSpPr>
        <p:spPr>
          <a:xfrm>
            <a:off x="7814139" y="360071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alquino</a:t>
            </a:r>
            <a:endParaRPr lang="es-ES" dirty="0"/>
          </a:p>
        </p:txBody>
      </p:sp>
      <p:grpSp>
        <p:nvGrpSpPr>
          <p:cNvPr id="128" name="Grupo 127"/>
          <p:cNvGrpSpPr/>
          <p:nvPr/>
        </p:nvGrpSpPr>
        <p:grpSpPr>
          <a:xfrm>
            <a:off x="753206" y="4702303"/>
            <a:ext cx="2885149" cy="1161396"/>
            <a:chOff x="1010385" y="4772659"/>
            <a:chExt cx="2885149" cy="1161396"/>
          </a:xfrm>
        </p:grpSpPr>
        <p:grpSp>
          <p:nvGrpSpPr>
            <p:cNvPr id="64" name="Grupo 63"/>
            <p:cNvGrpSpPr/>
            <p:nvPr/>
          </p:nvGrpSpPr>
          <p:grpSpPr>
            <a:xfrm>
              <a:off x="1010385" y="4772659"/>
              <a:ext cx="2885149" cy="1161396"/>
              <a:chOff x="1023429" y="3510500"/>
              <a:chExt cx="2885149" cy="11613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ángulo 64"/>
                  <p:cNvSpPr/>
                  <p:nvPr/>
                </p:nvSpPr>
                <p:spPr>
                  <a:xfrm>
                    <a:off x="1023429" y="3899630"/>
                    <a:ext cx="288514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65" name="Rectángulo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3429" y="3899630"/>
                    <a:ext cx="2885149" cy="400110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6" name="Conector recto 65"/>
              <p:cNvCxnSpPr/>
              <p:nvPr/>
            </p:nvCxnSpPr>
            <p:spPr>
              <a:xfrm rot="5400000">
                <a:off x="1659731" y="389963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cto 68"/>
              <p:cNvCxnSpPr/>
              <p:nvPr/>
            </p:nvCxnSpPr>
            <p:spPr>
              <a:xfrm rot="5400000">
                <a:off x="2593182" y="388534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ector recto 70"/>
              <p:cNvCxnSpPr/>
              <p:nvPr/>
            </p:nvCxnSpPr>
            <p:spPr>
              <a:xfrm rot="5400000">
                <a:off x="2118825" y="432269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ector recto 72"/>
              <p:cNvCxnSpPr/>
              <p:nvPr/>
            </p:nvCxnSpPr>
            <p:spPr>
              <a:xfrm rot="5400000">
                <a:off x="3047513" y="431793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CuadroTexto 73"/>
                  <p:cNvSpPr txBox="1"/>
                  <p:nvPr/>
                </p:nvSpPr>
                <p:spPr>
                  <a:xfrm>
                    <a:off x="1631078" y="3523015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74" name="CuadroTexto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31078" y="3523015"/>
                    <a:ext cx="263983" cy="30777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18182" r="-18182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CuadroTexto 74"/>
                  <p:cNvSpPr txBox="1"/>
                  <p:nvPr/>
                </p:nvSpPr>
                <p:spPr>
                  <a:xfrm>
                    <a:off x="2574537" y="3510500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75" name="CuadroTexto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537" y="3510500"/>
                    <a:ext cx="263983" cy="307777"/>
                  </a:xfrm>
                  <a:prstGeom prst="rect">
                    <a:avLst/>
                  </a:prstGeom>
                  <a:blipFill rotWithShape="0">
                    <a:blip r:embed="rId26"/>
                    <a:stretch>
                      <a:fillRect l="-18605" r="-20930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CuadroTexto 78"/>
                  <p:cNvSpPr txBox="1"/>
                  <p:nvPr/>
                </p:nvSpPr>
                <p:spPr>
                  <a:xfrm>
                    <a:off x="2078144" y="4364119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79" name="CuadroTexto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8144" y="4364119"/>
                    <a:ext cx="263983" cy="30777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 l="-20930" r="-18605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CuadroTexto 80"/>
                  <p:cNvSpPr txBox="1"/>
                  <p:nvPr/>
                </p:nvSpPr>
                <p:spPr>
                  <a:xfrm>
                    <a:off x="3014434" y="4352181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81" name="CuadroTexto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14434" y="4352181"/>
                    <a:ext cx="263983" cy="30777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 l="-18605" r="-20930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2" name="Rectángulo redondeado 81"/>
            <p:cNvSpPr/>
            <p:nvPr/>
          </p:nvSpPr>
          <p:spPr>
            <a:xfrm>
              <a:off x="2512881" y="5179217"/>
              <a:ext cx="859477" cy="33913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Rectángulo redondeado 82"/>
            <p:cNvSpPr/>
            <p:nvPr/>
          </p:nvSpPr>
          <p:spPr>
            <a:xfrm>
              <a:off x="1565013" y="5173727"/>
              <a:ext cx="859477" cy="33913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84" name="CuadroTexto 83"/>
          <p:cNvSpPr txBox="1"/>
          <p:nvPr/>
        </p:nvSpPr>
        <p:spPr>
          <a:xfrm>
            <a:off x="3558995" y="507316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alqueno</a:t>
            </a:r>
            <a:endParaRPr lang="es-ES" dirty="0"/>
          </a:p>
        </p:txBody>
      </p:sp>
      <p:sp>
        <p:nvSpPr>
          <p:cNvPr id="96" name="CuadroTexto 95"/>
          <p:cNvSpPr txBox="1"/>
          <p:nvPr/>
        </p:nvSpPr>
        <p:spPr>
          <a:xfrm>
            <a:off x="528637" y="465065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c)</a:t>
            </a:r>
            <a:endParaRPr lang="es-ES" dirty="0"/>
          </a:p>
        </p:txBody>
      </p:sp>
      <p:sp>
        <p:nvSpPr>
          <p:cNvPr id="97" name="CuadroTexto 96"/>
          <p:cNvSpPr txBox="1"/>
          <p:nvPr/>
        </p:nvSpPr>
        <p:spPr>
          <a:xfrm>
            <a:off x="4614900" y="465065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29" name="CuadroTexto 128"/>
          <p:cNvSpPr txBox="1"/>
          <p:nvPr/>
        </p:nvSpPr>
        <p:spPr>
          <a:xfrm>
            <a:off x="7410491" y="5111838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a</a:t>
            </a:r>
            <a:r>
              <a:rPr lang="es-ES" dirty="0" err="1" smtClean="0"/>
              <a:t>lqueno</a:t>
            </a:r>
            <a:endParaRPr lang="es-ES" dirty="0" smtClean="0"/>
          </a:p>
          <a:p>
            <a:r>
              <a:rPr lang="es-ES" dirty="0" smtClean="0"/>
              <a:t>cíclico</a:t>
            </a:r>
            <a:endParaRPr lang="es-ES" dirty="0"/>
          </a:p>
        </p:txBody>
      </p:sp>
      <p:sp>
        <p:nvSpPr>
          <p:cNvPr id="130" name="Rectángulo redondeado 129"/>
          <p:cNvSpPr/>
          <p:nvPr/>
        </p:nvSpPr>
        <p:spPr>
          <a:xfrm>
            <a:off x="5603278" y="5022881"/>
            <a:ext cx="298750" cy="9035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7" name="Grupo 136"/>
          <p:cNvGrpSpPr/>
          <p:nvPr/>
        </p:nvGrpSpPr>
        <p:grpSpPr>
          <a:xfrm>
            <a:off x="5245293" y="4568425"/>
            <a:ext cx="1901869" cy="1839588"/>
            <a:chOff x="5245293" y="4568425"/>
            <a:chExt cx="1901869" cy="1839588"/>
          </a:xfrm>
        </p:grpSpPr>
        <p:grpSp>
          <p:nvGrpSpPr>
            <p:cNvPr id="127" name="Grupo 126"/>
            <p:cNvGrpSpPr/>
            <p:nvPr/>
          </p:nvGrpSpPr>
          <p:grpSpPr>
            <a:xfrm>
              <a:off x="5245293" y="4568425"/>
              <a:ext cx="1901869" cy="1839588"/>
              <a:chOff x="5599471" y="4596710"/>
              <a:chExt cx="1901869" cy="1839588"/>
            </a:xfrm>
          </p:grpSpPr>
          <p:grpSp>
            <p:nvGrpSpPr>
              <p:cNvPr id="98" name="Grupo 97"/>
              <p:cNvGrpSpPr/>
              <p:nvPr/>
            </p:nvGrpSpPr>
            <p:grpSpPr>
              <a:xfrm>
                <a:off x="5599471" y="4601627"/>
                <a:ext cx="1901869" cy="1827625"/>
                <a:chOff x="6377511" y="2391092"/>
                <a:chExt cx="1901869" cy="1827625"/>
              </a:xfrm>
            </p:grpSpPr>
            <p:grpSp>
              <p:nvGrpSpPr>
                <p:cNvPr id="99" name="Grupo 98"/>
                <p:cNvGrpSpPr/>
                <p:nvPr/>
              </p:nvGrpSpPr>
              <p:grpSpPr>
                <a:xfrm>
                  <a:off x="6752977" y="2829197"/>
                  <a:ext cx="1137455" cy="961972"/>
                  <a:chOff x="5530198" y="2978742"/>
                  <a:chExt cx="1137455" cy="961972"/>
                </a:xfrm>
              </p:grpSpPr>
              <p:cxnSp>
                <p:nvCxnSpPr>
                  <p:cNvPr id="112" name="115 Conector recto"/>
                  <p:cNvCxnSpPr/>
                  <p:nvPr/>
                </p:nvCxnSpPr>
                <p:spPr>
                  <a:xfrm flipV="1">
                    <a:off x="6507997" y="3203111"/>
                    <a:ext cx="0" cy="504127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3" name="Hexágono 112"/>
                  <p:cNvSpPr/>
                  <p:nvPr/>
                </p:nvSpPr>
                <p:spPr>
                  <a:xfrm rot="1860000">
                    <a:off x="5530198" y="2978742"/>
                    <a:ext cx="1137455" cy="961972"/>
                  </a:xfrm>
                  <a:prstGeom prst="hexagon">
                    <a:avLst>
                      <a:gd name="adj" fmla="val 30084"/>
                      <a:gd name="vf" fmla="val 115470"/>
                    </a:avLst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115" name="115 Conector recto"/>
                  <p:cNvCxnSpPr/>
                  <p:nvPr/>
                </p:nvCxnSpPr>
                <p:spPr>
                  <a:xfrm>
                    <a:off x="5692867" y="3163703"/>
                    <a:ext cx="0" cy="55547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0" name="Conector recto 99"/>
                <p:cNvCxnSpPr/>
                <p:nvPr/>
              </p:nvCxnSpPr>
              <p:spPr>
                <a:xfrm rot="1800000" flipH="1">
                  <a:off x="7872261" y="3699211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Conector recto 100"/>
                <p:cNvCxnSpPr/>
                <p:nvPr/>
              </p:nvCxnSpPr>
              <p:spPr>
                <a:xfrm rot="1800000" flipH="1">
                  <a:off x="6576516" y="2910847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Conector recto 101"/>
                <p:cNvCxnSpPr/>
                <p:nvPr/>
              </p:nvCxnSpPr>
              <p:spPr>
                <a:xfrm rot="19800000" flipH="1" flipV="1">
                  <a:off x="7862562" y="2954183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Conector recto 102"/>
                <p:cNvCxnSpPr/>
                <p:nvPr/>
              </p:nvCxnSpPr>
              <p:spPr>
                <a:xfrm rot="19800000" flipH="1" flipV="1">
                  <a:off x="6576516" y="3702775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Conector recto 103"/>
                <p:cNvCxnSpPr/>
                <p:nvPr/>
              </p:nvCxnSpPr>
              <p:spPr>
                <a:xfrm flipV="1">
                  <a:off x="7413674" y="2625076"/>
                  <a:ext cx="166383" cy="8354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CuadroTexto 105"/>
                    <p:cNvSpPr txBox="1"/>
                    <p:nvPr/>
                  </p:nvSpPr>
                  <p:spPr>
                    <a:xfrm>
                      <a:off x="6790114" y="3910940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06" name="CuadroTexto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90114" y="3910940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29"/>
                      <a:stretch>
                        <a:fillRect l="-18605" r="-20930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CuadroTexto 106"/>
                    <p:cNvSpPr txBox="1"/>
                    <p:nvPr/>
                  </p:nvSpPr>
                  <p:spPr>
                    <a:xfrm>
                      <a:off x="8008088" y="3593886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07" name="CuadroTexto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08088" y="3593886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30"/>
                      <a:stretch>
                        <a:fillRect l="-20930" r="-18605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CuadroTexto 107"/>
                    <p:cNvSpPr txBox="1"/>
                    <p:nvPr/>
                  </p:nvSpPr>
                  <p:spPr>
                    <a:xfrm>
                      <a:off x="8015397" y="2739080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08" name="CuadroTexto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15397" y="2739080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31"/>
                      <a:stretch>
                        <a:fillRect l="-18605" r="-20930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9" name="CuadroTexto 108"/>
                    <p:cNvSpPr txBox="1"/>
                    <p:nvPr/>
                  </p:nvSpPr>
                  <p:spPr>
                    <a:xfrm>
                      <a:off x="7572537" y="2391092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09" name="CuadroTexto 10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72537" y="2391092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32"/>
                      <a:stretch>
                        <a:fillRect l="-18182" r="-18182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0" name="CuadroTexto 109"/>
                    <p:cNvSpPr txBox="1"/>
                    <p:nvPr/>
                  </p:nvSpPr>
                  <p:spPr>
                    <a:xfrm>
                      <a:off x="6377511" y="2673941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10" name="CuadroTexto 10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77511" y="2673941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33"/>
                      <a:stretch>
                        <a:fillRect l="-18182" r="-18182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1" name="CuadroTexto 110"/>
                    <p:cNvSpPr txBox="1"/>
                    <p:nvPr/>
                  </p:nvSpPr>
                  <p:spPr>
                    <a:xfrm>
                      <a:off x="6379872" y="3577860"/>
                      <a:ext cx="2639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111" name="CuadroTexto 1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79872" y="3577860"/>
                      <a:ext cx="263983" cy="307777"/>
                    </a:xfrm>
                    <a:prstGeom prst="rect">
                      <a:avLst/>
                    </a:prstGeom>
                    <a:blipFill rotWithShape="0">
                      <a:blip r:embed="rId34"/>
                      <a:stretch>
                        <a:fillRect l="-20930" r="-18605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1" name="Conector recto 120"/>
              <p:cNvCxnSpPr/>
              <p:nvPr/>
            </p:nvCxnSpPr>
            <p:spPr>
              <a:xfrm flipH="1" flipV="1">
                <a:off x="6244493" y="4820721"/>
                <a:ext cx="166383" cy="835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CuadroTexto 121"/>
                  <p:cNvSpPr txBox="1"/>
                  <p:nvPr/>
                </p:nvSpPr>
                <p:spPr>
                  <a:xfrm>
                    <a:off x="6041729" y="4596710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122" name="CuadroTexto 1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41729" y="4596710"/>
                    <a:ext cx="263983" cy="307777"/>
                  </a:xfrm>
                  <a:prstGeom prst="rect">
                    <a:avLst/>
                  </a:prstGeom>
                  <a:blipFill rotWithShape="0">
                    <a:blip r:embed="rId35"/>
                    <a:stretch>
                      <a:fillRect l="-20930" r="-18605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4" name="Conector recto 123"/>
              <p:cNvCxnSpPr/>
              <p:nvPr/>
            </p:nvCxnSpPr>
            <p:spPr>
              <a:xfrm flipV="1">
                <a:off x="6252104" y="6121475"/>
                <a:ext cx="166383" cy="835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ector recto 124"/>
              <p:cNvCxnSpPr/>
              <p:nvPr/>
            </p:nvCxnSpPr>
            <p:spPr>
              <a:xfrm flipH="1" flipV="1">
                <a:off x="6598381" y="6128521"/>
                <a:ext cx="166383" cy="835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CuadroTexto 125"/>
                  <p:cNvSpPr txBox="1"/>
                  <p:nvPr/>
                </p:nvSpPr>
                <p:spPr>
                  <a:xfrm>
                    <a:off x="6719446" y="6128521"/>
                    <a:ext cx="263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126" name="CuadroTexto 1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9446" y="6128521"/>
                    <a:ext cx="263983" cy="307777"/>
                  </a:xfrm>
                  <a:prstGeom prst="rect">
                    <a:avLst/>
                  </a:prstGeom>
                  <a:blipFill rotWithShape="0">
                    <a:blip r:embed="rId36"/>
                    <a:stretch>
                      <a:fillRect l="-18605" r="-20930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CuadroTexto 130"/>
                <p:cNvSpPr txBox="1"/>
                <p:nvPr/>
              </p:nvSpPr>
              <p:spPr>
                <a:xfrm>
                  <a:off x="6061020" y="4795598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1" name="CuadroTexto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1020" y="4795598"/>
                  <a:ext cx="231866" cy="300436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CuadroTexto 131"/>
                <p:cNvSpPr txBox="1"/>
                <p:nvPr/>
              </p:nvSpPr>
              <p:spPr>
                <a:xfrm>
                  <a:off x="5632804" y="5039382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2" name="CuadroTexto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2804" y="5039382"/>
                  <a:ext cx="231866" cy="300436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CuadroTexto 132"/>
                <p:cNvSpPr txBox="1"/>
                <p:nvPr/>
              </p:nvSpPr>
              <p:spPr>
                <a:xfrm>
                  <a:off x="5618155" y="5585516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3" name="CuadroTexto 1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8155" y="5585516"/>
                  <a:ext cx="231866" cy="300436"/>
                </a:xfrm>
                <a:prstGeom prst="rect">
                  <a:avLst/>
                </a:prstGeom>
                <a:blipFill rotWithShape="0">
                  <a:blip r:embed="rId39"/>
                  <a:stretch>
                    <a:fillRect l="-23684" r="-18421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CuadroTexto 133"/>
                <p:cNvSpPr txBox="1"/>
                <p:nvPr/>
              </p:nvSpPr>
              <p:spPr>
                <a:xfrm>
                  <a:off x="6011845" y="5794738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4" name="CuadroTexto 1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1845" y="5794738"/>
                  <a:ext cx="231866" cy="300436"/>
                </a:xfrm>
                <a:prstGeom prst="rect">
                  <a:avLst/>
                </a:prstGeom>
                <a:blipFill rotWithShape="0">
                  <a:blip r:embed="rId40"/>
                  <a:stretch>
                    <a:fillRect l="-21053" r="-21053" b="-122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CuadroTexto 134"/>
                <p:cNvSpPr txBox="1"/>
                <p:nvPr/>
              </p:nvSpPr>
              <p:spPr>
                <a:xfrm>
                  <a:off x="6492321" y="5054277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5" name="CuadroTexto 1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2321" y="5054277"/>
                  <a:ext cx="231866" cy="300436"/>
                </a:xfrm>
                <a:prstGeom prst="rect">
                  <a:avLst/>
                </a:prstGeom>
                <a:blipFill rotWithShape="0">
                  <a:blip r:embed="rId41"/>
                  <a:stretch>
                    <a:fillRect l="-21053" r="-21053" b="-1428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CuadroTexto 135"/>
                <p:cNvSpPr txBox="1"/>
                <p:nvPr/>
              </p:nvSpPr>
              <p:spPr>
                <a:xfrm>
                  <a:off x="6521701" y="5604497"/>
                  <a:ext cx="231866" cy="300436"/>
                </a:xfrm>
                <a:prstGeom prst="rect">
                  <a:avLst/>
                </a:prstGeom>
                <a:solidFill>
                  <a:srgbClr val="F9F9F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6" name="CuadroTexto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1701" y="5604497"/>
                  <a:ext cx="231866" cy="300436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 l="-23684" r="-18421" b="-12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8" name="Rectángulo redondeado 137"/>
          <p:cNvSpPr/>
          <p:nvPr/>
        </p:nvSpPr>
        <p:spPr>
          <a:xfrm>
            <a:off x="6484037" y="5031867"/>
            <a:ext cx="298750" cy="9035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78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dondear rectángulo de esquina del mismo lado 32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538400" y="1380114"/>
            <a:ext cx="8105538" cy="258532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 startAt="2"/>
            </a:pPr>
            <a:r>
              <a:rPr lang="es-ES" b="1" dirty="0" smtClean="0"/>
              <a:t>Completa la fórmula de los siguientes hidrocarburos e identifica la familia a la que pertenecen:</a:t>
            </a:r>
          </a:p>
          <a:p>
            <a:pPr marL="357188" indent="-357188" algn="just"/>
            <a:r>
              <a:rPr lang="es-ES" b="1" dirty="0"/>
              <a:t>	</a:t>
            </a:r>
            <a:r>
              <a:rPr lang="es-ES" dirty="0" smtClean="0"/>
              <a:t>a)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b)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c)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d)    </a:t>
            </a:r>
          </a:p>
          <a:p>
            <a:pPr marL="357188" indent="-357188" algn="just">
              <a:buAutoNum type="arabicPeriod"/>
            </a:pPr>
            <a:endParaRPr lang="es-ES" b="1" dirty="0"/>
          </a:p>
          <a:p>
            <a:pPr algn="just"/>
            <a:endParaRPr lang="es-ES" b="1" dirty="0"/>
          </a:p>
          <a:p>
            <a:pPr algn="just"/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1279422" y="1965963"/>
                <a:ext cx="23306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422" y="1965963"/>
                <a:ext cx="233063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32" r="-1309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1288270" y="2263533"/>
                <a:ext cx="1085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270" y="2263533"/>
                <a:ext cx="108516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933" r="-3933" b="-869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1288270" y="2509046"/>
                <a:ext cx="1534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270" y="2509046"/>
                <a:ext cx="1534523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778" r="-2381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o 12"/>
          <p:cNvGrpSpPr/>
          <p:nvPr/>
        </p:nvGrpSpPr>
        <p:grpSpPr>
          <a:xfrm>
            <a:off x="1289848" y="2839101"/>
            <a:ext cx="946641" cy="916473"/>
            <a:chOff x="1399612" y="2878378"/>
            <a:chExt cx="946641" cy="916473"/>
          </a:xfrm>
        </p:grpSpPr>
        <p:sp>
          <p:nvSpPr>
            <p:cNvPr id="10" name="Pentágono regular 9"/>
            <p:cNvSpPr/>
            <p:nvPr/>
          </p:nvSpPr>
          <p:spPr>
            <a:xfrm>
              <a:off x="1472123" y="3006870"/>
              <a:ext cx="770503" cy="681275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uadroTexto 11"/>
                <p:cNvSpPr txBox="1"/>
                <p:nvPr/>
              </p:nvSpPr>
              <p:spPr>
                <a:xfrm>
                  <a:off x="1751319" y="2878378"/>
                  <a:ext cx="212109" cy="276999"/>
                </a:xfrm>
                <a:prstGeom prst="rect">
                  <a:avLst/>
                </a:prstGeom>
                <a:solidFill>
                  <a:srgbClr val="FFCC66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2" name="CuadroTexto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1319" y="2878378"/>
                  <a:ext cx="212109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2857" r="-20000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CuadroTexto 111"/>
                <p:cNvSpPr txBox="1"/>
                <p:nvPr/>
              </p:nvSpPr>
              <p:spPr>
                <a:xfrm>
                  <a:off x="2134144" y="3113576"/>
                  <a:ext cx="212109" cy="276999"/>
                </a:xfrm>
                <a:prstGeom prst="rect">
                  <a:avLst/>
                </a:prstGeom>
                <a:solidFill>
                  <a:srgbClr val="FFCC66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2" name="CuadroTexto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4144" y="3113576"/>
                  <a:ext cx="212109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2857" r="-20000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CuadroTexto 112"/>
                <p:cNvSpPr txBox="1"/>
                <p:nvPr/>
              </p:nvSpPr>
              <p:spPr>
                <a:xfrm>
                  <a:off x="1399612" y="3108636"/>
                  <a:ext cx="212109" cy="276999"/>
                </a:xfrm>
                <a:prstGeom prst="rect">
                  <a:avLst/>
                </a:prstGeom>
                <a:solidFill>
                  <a:srgbClr val="FFCC66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3" name="CuadroTexto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9612" y="3108636"/>
                  <a:ext cx="212109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6471" r="-20588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CuadroTexto 113"/>
                <p:cNvSpPr txBox="1"/>
                <p:nvPr/>
              </p:nvSpPr>
              <p:spPr>
                <a:xfrm>
                  <a:off x="1976276" y="3517852"/>
                  <a:ext cx="212109" cy="276999"/>
                </a:xfrm>
                <a:prstGeom prst="rect">
                  <a:avLst/>
                </a:prstGeom>
                <a:solidFill>
                  <a:srgbClr val="FFCC66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4" name="CuadroTexto 1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6276" y="3517852"/>
                  <a:ext cx="212109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2857" r="-20000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CuadroTexto 114"/>
                <p:cNvSpPr txBox="1"/>
                <p:nvPr/>
              </p:nvSpPr>
              <p:spPr>
                <a:xfrm>
                  <a:off x="1572754" y="3512912"/>
                  <a:ext cx="212109" cy="276999"/>
                </a:xfrm>
                <a:prstGeom prst="rect">
                  <a:avLst/>
                </a:prstGeom>
                <a:solidFill>
                  <a:srgbClr val="FFCC66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5" name="CuadroTexto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754" y="3512912"/>
                  <a:ext cx="212109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714" r="-17143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8681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Nombre de los hidrocarburos no ramificados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57200" y="1225067"/>
            <a:ext cx="55292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1. El número de átomos de C que forman la cadena.</a:t>
            </a:r>
          </a:p>
          <a:p>
            <a:pPr algn="just"/>
            <a:r>
              <a:rPr lang="es-ES" dirty="0" smtClean="0"/>
              <a:t>2. El grupo funcional: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3. Si el grupo funcional puede ocupar más de un lugar; se numera la cadena para indicar el primer carbono. Para numerar la cadena se empieza por el extremo que dé la localización más baja al grupo funcional.</a:t>
            </a:r>
          </a:p>
          <a:p>
            <a:pPr algn="just"/>
            <a:r>
              <a:rPr lang="es-ES" dirty="0" smtClean="0"/>
              <a:t>4. Si es un hidrocarburo cíclico, el nombre comienza por </a:t>
            </a:r>
            <a:r>
              <a:rPr lang="es-ES" b="1" dirty="0" smtClean="0"/>
              <a:t>ciclo</a:t>
            </a:r>
            <a:r>
              <a:rPr lang="es-ES" dirty="0" smtClean="0"/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6139363"/>
                  </p:ext>
                </p:extLst>
              </p:nvPr>
            </p:nvGraphicFramePr>
            <p:xfrm>
              <a:off x="1407317" y="1873442"/>
              <a:ext cx="3871914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2906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9063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9063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Familia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Grupo Funcional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Sufijo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Alcanos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𝑎𝑛𝑜</m:t>
                                </m:r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Alquenos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𝑒𝑛𝑜</m:t>
                                </m:r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Alquinos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𝑖𝑛𝑜</m:t>
                                </m:r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6139363"/>
                  </p:ext>
                </p:extLst>
              </p:nvPr>
            </p:nvGraphicFramePr>
            <p:xfrm>
              <a:off x="1407317" y="1873442"/>
              <a:ext cx="3871914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290638"/>
                    <a:gridCol w="1290638"/>
                    <a:gridCol w="1290638"/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Familia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Grupo Funcional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Sufijo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Alcanos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00943" t="-102083" r="-1887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Alquenos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00943" t="-204211" r="-1887" b="-102105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Alquinos</a:t>
                          </a:r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00943" t="-304211" r="-1887" b="-21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pSp>
        <p:nvGrpSpPr>
          <p:cNvPr id="22" name="Grupo 21"/>
          <p:cNvGrpSpPr/>
          <p:nvPr/>
        </p:nvGrpSpPr>
        <p:grpSpPr>
          <a:xfrm>
            <a:off x="3093219" y="2508353"/>
            <a:ext cx="500109" cy="510648"/>
            <a:chOff x="2400660" y="3005929"/>
            <a:chExt cx="500109" cy="5106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uadroTexto 22"/>
                <p:cNvSpPr txBox="1"/>
                <p:nvPr/>
              </p:nvSpPr>
              <p:spPr>
                <a:xfrm>
                  <a:off x="2544660" y="3106055"/>
                  <a:ext cx="2121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3" name="CuadroTexto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4660" y="3106055"/>
                  <a:ext cx="212109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2857" r="-20000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Conector recto 23"/>
            <p:cNvCxnSpPr/>
            <p:nvPr/>
          </p:nvCxnSpPr>
          <p:spPr>
            <a:xfrm flipV="1">
              <a:off x="2756769" y="3258663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 flipV="1">
              <a:off x="2400660" y="3258663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 rot="5400000" flipV="1">
              <a:off x="2588239" y="3077929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 rot="5400000" flipV="1">
              <a:off x="2588239" y="3444577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o 15"/>
          <p:cNvGrpSpPr/>
          <p:nvPr/>
        </p:nvGrpSpPr>
        <p:grpSpPr>
          <a:xfrm>
            <a:off x="2876184" y="3100033"/>
            <a:ext cx="1022716" cy="401390"/>
            <a:chOff x="5872416" y="2484088"/>
            <a:chExt cx="1022716" cy="4013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5872416" y="2484088"/>
                  <a:ext cx="10227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s-ES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s-E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2416" y="2484088"/>
                  <a:ext cx="1022716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95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Conector recto 28"/>
            <p:cNvCxnSpPr/>
            <p:nvPr/>
          </p:nvCxnSpPr>
          <p:spPr>
            <a:xfrm rot="5400000" flipV="1">
              <a:off x="6085911" y="281347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 rot="5400000" flipV="1">
              <a:off x="6514536" y="281347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2858038" y="3748408"/>
                <a:ext cx="10590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038" y="3748408"/>
                <a:ext cx="10590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575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537177"/>
              </p:ext>
            </p:extLst>
          </p:nvPr>
        </p:nvGraphicFramePr>
        <p:xfrm>
          <a:off x="6345237" y="1337412"/>
          <a:ext cx="2321718" cy="4079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60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Nº C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Prefijo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Met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Et-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Prop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But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Pent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Hex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Hep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Oct-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9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Non-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Dec</a:t>
                      </a:r>
                      <a:r>
                        <a:rPr lang="es-ES" sz="1600" dirty="0" smtClean="0"/>
                        <a:t>-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9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4338" y="796336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414338" y="1244160"/>
                <a:ext cx="8429625" cy="1285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/>
                  <a:t>Nombra los compuestos cuya fórmula </a:t>
                </a:r>
                <a:r>
                  <a:rPr lang="es-ES" b="1" dirty="0" err="1" smtClean="0"/>
                  <a:t>semidesarrollada</a:t>
                </a:r>
                <a:r>
                  <a:rPr lang="es-ES" b="1" dirty="0" smtClean="0"/>
                  <a:t> se indica</a:t>
                </a:r>
                <a:r>
                  <a:rPr lang="es-ES" dirty="0" smtClean="0"/>
                  <a:t>:</a:t>
                </a:r>
              </a:p>
              <a:p>
                <a:r>
                  <a:rPr lang="es-ES" dirty="0" smtClean="0"/>
                  <a:t>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s-ES" dirty="0" smtClean="0"/>
                  <a:t>	d)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s-ES" dirty="0" smtClean="0"/>
                  <a:t>	f)</a:t>
                </a:r>
              </a:p>
              <a:p>
                <a:r>
                  <a:rPr lang="es-ES" dirty="0" smtClean="0"/>
                  <a:t>b)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𝐻𝐶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s-ES" dirty="0" smtClean="0"/>
                  <a:t>	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𝐶𝐻</m:t>
                    </m:r>
                  </m:oMath>
                </a14:m>
                <a:endParaRPr lang="es-ES" sz="2000" dirty="0" smtClean="0"/>
              </a:p>
              <a:p>
                <a:r>
                  <a:rPr lang="es-ES" dirty="0" smtClean="0"/>
                  <a:t>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8" y="1244160"/>
                <a:ext cx="8429625" cy="1285545"/>
              </a:xfrm>
              <a:prstGeom prst="rect">
                <a:avLst/>
              </a:prstGeom>
              <a:blipFill rotWithShape="0">
                <a:blip r:embed="rId3"/>
                <a:stretch>
                  <a:fillRect l="-651" t="-2370" b="-616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o 19"/>
          <p:cNvGrpSpPr/>
          <p:nvPr/>
        </p:nvGrpSpPr>
        <p:grpSpPr>
          <a:xfrm>
            <a:off x="7215187" y="1723189"/>
            <a:ext cx="885825" cy="771525"/>
            <a:chOff x="4500563" y="3028950"/>
            <a:chExt cx="885825" cy="771525"/>
          </a:xfrm>
        </p:grpSpPr>
        <p:sp>
          <p:nvSpPr>
            <p:cNvPr id="9" name="Hexágono 8"/>
            <p:cNvSpPr/>
            <p:nvPr/>
          </p:nvSpPr>
          <p:spPr>
            <a:xfrm>
              <a:off x="4500563" y="3028950"/>
              <a:ext cx="885825" cy="771525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2" name="Conector recto 11"/>
            <p:cNvCxnSpPr/>
            <p:nvPr/>
          </p:nvCxnSpPr>
          <p:spPr>
            <a:xfrm>
              <a:off x="5129213" y="3100388"/>
              <a:ext cx="166687" cy="3095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/>
            <p:cNvCxnSpPr/>
            <p:nvPr/>
          </p:nvCxnSpPr>
          <p:spPr>
            <a:xfrm>
              <a:off x="4586287" y="3409949"/>
              <a:ext cx="142876" cy="2905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9614942"/>
                  </p:ext>
                </p:extLst>
              </p:nvPr>
            </p:nvGraphicFramePr>
            <p:xfrm>
              <a:off x="523874" y="2657354"/>
              <a:ext cx="8162925" cy="369316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28765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65747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Fórmula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Explicación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Nombre</a:t>
                          </a:r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Alcano de cadena lineal con 3 átomos de C.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b="1" dirty="0" smtClean="0"/>
                            <a:t>Propano</a:t>
                          </a:r>
                          <a:endParaRPr lang="es-ES" sz="14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𝐻𝐶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Alquino</a:t>
                          </a:r>
                          <a:r>
                            <a:rPr lang="es-ES" sz="1400" dirty="0" smtClean="0"/>
                            <a:t> de 4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El triple enlace puede estar en</a:t>
                          </a:r>
                          <a:r>
                            <a:rPr lang="es-ES" sz="1400" baseline="0" dirty="0" smtClean="0"/>
                            <a:t> diversas posiciones.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Numera la cadena por la izquierda, el extremo más próximo al triple enlace.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𝐻𝐶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r>
                            <a:rPr lang="es-ES" sz="1400" dirty="0" smtClean="0"/>
                            <a:t>El número de posición va antes del sufijo.</a:t>
                          </a:r>
                        </a:p>
                        <a:p>
                          <a:r>
                            <a:rPr lang="es-ES" sz="1400" dirty="0" smtClean="0"/>
                            <a:t>Se separa de las letras por guiones:</a:t>
                          </a:r>
                        </a:p>
                        <a:p>
                          <a:pPr algn="ctr"/>
                          <a:r>
                            <a:rPr lang="es-ES" sz="1400" b="1" dirty="0" smtClean="0"/>
                            <a:t>But-1</a:t>
                          </a:r>
                          <a:r>
                            <a:rPr lang="es-ES" sz="1400" b="1" baseline="0" dirty="0" smtClean="0"/>
                            <a:t>-ino</a:t>
                          </a:r>
                          <a:endParaRPr lang="es-E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Alquino</a:t>
                          </a:r>
                          <a:r>
                            <a:rPr lang="es-ES" sz="1400" dirty="0" smtClean="0"/>
                            <a:t> de 4</a:t>
                          </a:r>
                          <a:r>
                            <a:rPr lang="es-ES" sz="1400" baseline="0" dirty="0" smtClean="0"/>
                            <a:t> átomos de C.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Para indicar la posición del triple enlace, es igual numerar la cadena desde la izquierda o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 smtClean="0"/>
                        </a:p>
                        <a:p>
                          <a:endParaRPr lang="es-ES" sz="1400" dirty="0" smtClean="0"/>
                        </a:p>
                        <a:p>
                          <a:endParaRPr lang="es-ES" sz="1400" dirty="0" smtClean="0"/>
                        </a:p>
                        <a:p>
                          <a:pPr algn="ctr"/>
                          <a:r>
                            <a:rPr lang="es-ES" sz="1400" b="1" dirty="0" smtClean="0"/>
                            <a:t>But-2-ino</a:t>
                          </a:r>
                          <a:endParaRPr lang="es-E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9614942"/>
                  </p:ext>
                </p:extLst>
              </p:nvPr>
            </p:nvGraphicFramePr>
            <p:xfrm>
              <a:off x="523874" y="2657354"/>
              <a:ext cx="8162925" cy="369316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2876551"/>
                    <a:gridCol w="2628900"/>
                    <a:gridCol w="2657474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Fórmula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Explicación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Nombre</a:t>
                          </a:r>
                          <a:endParaRPr lang="es-ES" sz="1600" dirty="0"/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4"/>
                          <a:stretch>
                            <a:fillRect l="-212" t="-74118" r="-184958" b="-55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Alcano de cadena lineal con 3 átomos de C.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b="1" dirty="0" smtClean="0"/>
                            <a:t>Propano</a:t>
                          </a:r>
                          <a:endParaRPr lang="es-ES" sz="1400" b="1" dirty="0"/>
                        </a:p>
                      </a:txBody>
                      <a:tcPr anchor="ctr"/>
                    </a:tc>
                  </a:tr>
                  <a:tr h="164592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4"/>
                          <a:stretch>
                            <a:fillRect l="-212" t="-54613" r="-184958" b="-738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Alquino</a:t>
                          </a:r>
                          <a:r>
                            <a:rPr lang="es-ES" sz="1400" dirty="0" smtClean="0"/>
                            <a:t> de 4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El triple enlace puede estar en</a:t>
                          </a:r>
                          <a:r>
                            <a:rPr lang="es-ES" sz="1400" baseline="0" dirty="0" smtClean="0"/>
                            <a:t> diversas posiciones.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Numera la cadena por la izquierda, el extremo más próximo al triple enlace.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7569" t="-54613" r="-1147" b="-73801"/>
                          </a:stretch>
                        </a:blipFill>
                      </a:tcPr>
                    </a:tc>
                  </a:tr>
                  <a:tr h="115824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4"/>
                          <a:stretch>
                            <a:fillRect l="-212" t="-220526" r="-184958" b="-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Alquino</a:t>
                          </a:r>
                          <a:r>
                            <a:rPr lang="es-ES" sz="1400" dirty="0" smtClean="0"/>
                            <a:t> de 4</a:t>
                          </a:r>
                          <a:r>
                            <a:rPr lang="es-ES" sz="1400" baseline="0" dirty="0" smtClean="0"/>
                            <a:t> átomos de C.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Para indicar la posición del triple enlace, es igual numerar la cadena desde la izquierda o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7569" t="-220526" r="-1147" b="-526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1" name="CuadroTexto 30"/>
          <p:cNvSpPr txBox="1"/>
          <p:nvPr/>
        </p:nvSpPr>
        <p:spPr>
          <a:xfrm>
            <a:off x="6490197" y="385285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1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6882917" y="38528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7249443" y="38528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7875711" y="38528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7792367" y="547139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1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7443787" y="547139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7033573" y="547139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6628853" y="55047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564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4338" y="796336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3917598"/>
                  </p:ext>
                </p:extLst>
              </p:nvPr>
            </p:nvGraphicFramePr>
            <p:xfrm>
              <a:off x="533399" y="1283465"/>
              <a:ext cx="8162925" cy="48514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28765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193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670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Fórmula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Explicación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Nombre</a:t>
                          </a:r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Alqueno</a:t>
                          </a:r>
                          <a:r>
                            <a:rPr lang="es-ES" sz="1400" dirty="0" smtClean="0"/>
                            <a:t> de 5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Tienes dos dobles</a:t>
                          </a:r>
                          <a:r>
                            <a:rPr lang="es-ES" sz="1400" baseline="0" dirty="0" smtClean="0"/>
                            <a:t> enlaces.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Para numerar la posición, se numera la cadena desde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r>
                            <a:rPr lang="es-ES" sz="1400" dirty="0" smtClean="0"/>
                            <a:t>Tienes</a:t>
                          </a:r>
                          <a:r>
                            <a:rPr lang="es-ES" sz="1400" baseline="0" dirty="0" smtClean="0"/>
                            <a:t> dos dobles enlaces (di).</a:t>
                          </a:r>
                        </a:p>
                        <a:p>
                          <a:r>
                            <a:rPr lang="es-ES" sz="1400" baseline="0" dirty="0" smtClean="0"/>
                            <a:t>Los números que indican la posición se separan por coma.</a:t>
                          </a:r>
                        </a:p>
                        <a:p>
                          <a:pPr algn="ctr"/>
                          <a:r>
                            <a:rPr lang="es-ES" sz="1400" b="1" baseline="0" dirty="0" smtClean="0"/>
                            <a:t>Penta-1,3-dieno</a:t>
                          </a:r>
                          <a:endParaRPr lang="es-ES" sz="1400" b="1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𝐶𝐻</m:t>
                                </m:r>
                              </m:oMath>
                            </m:oMathPara>
                          </a14:m>
                          <a:endParaRPr lang="es-ES" sz="1600" dirty="0" smtClean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Cadena de 5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Un</a:t>
                          </a:r>
                          <a:r>
                            <a:rPr lang="es-ES" sz="1400" baseline="0" dirty="0" smtClean="0"/>
                            <a:t> doble y un triple enlace.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Se numera la cadena desde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𝐶𝐻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𝐶𝐻</m:t>
                                </m:r>
                              </m:oMath>
                            </m:oMathPara>
                          </a14:m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r>
                            <a:rPr lang="es-ES" sz="1400" dirty="0" smtClean="0"/>
                            <a:t>Se escribe primero el sufijo –en.</a:t>
                          </a:r>
                        </a:p>
                        <a:p>
                          <a:r>
                            <a:rPr lang="es-ES" sz="1400" dirty="0" smtClean="0"/>
                            <a:t>Cuando hay varios sufijos, sólo lleva la terminación el último.</a:t>
                          </a:r>
                        </a:p>
                        <a:p>
                          <a:pPr algn="ctr"/>
                          <a:r>
                            <a:rPr lang="es-ES" sz="1400" b="1" dirty="0" smtClean="0"/>
                            <a:t>Pent-3-en-1-ino</a:t>
                          </a:r>
                          <a:endParaRPr lang="es-E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Ciclo</a:t>
                          </a:r>
                          <a:r>
                            <a:rPr lang="es-ES" sz="1400" baseline="0" dirty="0" smtClean="0"/>
                            <a:t> de 6 átomos de C con dos dobles enlaces.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Los C de un doble enlace serán el 1 y el 2.</a:t>
                          </a:r>
                          <a:endParaRPr lang="es-ES" sz="14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400" dirty="0" smtClean="0"/>
                        </a:p>
                        <a:p>
                          <a:endParaRPr lang="es-ES" sz="1400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r>
                            <a:rPr lang="es-ES" sz="1400" b="1" dirty="0" smtClean="0"/>
                            <a:t>Ciclohexa-1,4-dieno</a:t>
                          </a:r>
                          <a:endParaRPr lang="es-E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3917598"/>
                  </p:ext>
                </p:extLst>
              </p:nvPr>
            </p:nvGraphicFramePr>
            <p:xfrm>
              <a:off x="533399" y="1283465"/>
              <a:ext cx="8162925" cy="48514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2876551"/>
                    <a:gridCol w="2419350"/>
                    <a:gridCol w="2867024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Fórmula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Explicación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Nombre</a:t>
                          </a:r>
                          <a:endParaRPr lang="es-ES" sz="1600" dirty="0"/>
                        </a:p>
                      </a:txBody>
                      <a:tcPr/>
                    </a:tc>
                  </a:tr>
                  <a:tr h="143256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12" t="-26809" r="-184746" b="-2174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err="1" smtClean="0"/>
                            <a:t>Alqueno</a:t>
                          </a:r>
                          <a:r>
                            <a:rPr lang="es-ES" sz="1400" dirty="0" smtClean="0"/>
                            <a:t> de 5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Tienes dos dobles</a:t>
                          </a:r>
                          <a:r>
                            <a:rPr lang="es-ES" sz="1400" baseline="0" dirty="0" smtClean="0"/>
                            <a:t> enlaces.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Para numerar la posición, se numera la cadena desde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84713" t="-26809" r="-849" b="-217447"/>
                          </a:stretch>
                        </a:blipFill>
                      </a:tcPr>
                    </a:tc>
                  </a:tr>
                  <a:tr h="143256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12" t="-126271" r="-184746" b="-1165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Cadena de 5 átomos de C.</a:t>
                          </a:r>
                        </a:p>
                        <a:p>
                          <a:pPr algn="l"/>
                          <a:r>
                            <a:rPr lang="es-ES" sz="1400" dirty="0" smtClean="0"/>
                            <a:t>Un</a:t>
                          </a:r>
                          <a:r>
                            <a:rPr lang="es-ES" sz="1400" baseline="0" dirty="0" smtClean="0"/>
                            <a:t> doble y un triple enlace.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Se numera la cadena desde la derecha.</a:t>
                          </a:r>
                          <a:endParaRPr lang="es-E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84713" t="-126271" r="-849" b="-116525"/>
                          </a:stretch>
                        </a:blipFill>
                      </a:tcPr>
                    </a:tc>
                  </a:tr>
                  <a:tr h="1615440"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 smtClean="0"/>
                        </a:p>
                        <a:p>
                          <a:endParaRPr lang="es-ES" sz="160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400" dirty="0" smtClean="0"/>
                            <a:t>Ciclo</a:t>
                          </a:r>
                          <a:r>
                            <a:rPr lang="es-ES" sz="1400" baseline="0" dirty="0" smtClean="0"/>
                            <a:t> de 6 átomos de C con dos dobles enlaces.</a:t>
                          </a:r>
                        </a:p>
                        <a:p>
                          <a:pPr algn="l"/>
                          <a:r>
                            <a:rPr lang="es-ES" sz="1400" baseline="0" dirty="0" smtClean="0"/>
                            <a:t>Los C de un doble enlace serán el 1 y el 2.</a:t>
                          </a:r>
                          <a:endParaRPr lang="es-ES" sz="1400" dirty="0" smtClean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 sz="1600" dirty="0" smtClean="0"/>
                        </a:p>
                        <a:p>
                          <a:endParaRPr lang="es-ES" sz="1400" dirty="0" smtClean="0"/>
                        </a:p>
                        <a:p>
                          <a:endParaRPr lang="es-ES" sz="1400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endParaRPr lang="es-ES" sz="1400" b="1" dirty="0" smtClean="0"/>
                        </a:p>
                        <a:p>
                          <a:pPr algn="ctr"/>
                          <a:r>
                            <a:rPr lang="es-ES" sz="1400" b="1" dirty="0" smtClean="0"/>
                            <a:t>Ciclohexa-1,4-dieno</a:t>
                          </a:r>
                          <a:endParaRPr lang="es-ES" sz="14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1" name="CuadroTexto 30"/>
          <p:cNvSpPr txBox="1"/>
          <p:nvPr/>
        </p:nvSpPr>
        <p:spPr>
          <a:xfrm>
            <a:off x="8156076" y="19213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1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7615828" y="19213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7074981" y="19213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6546569" y="192134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6162799" y="192134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5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8098925" y="33596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1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7701317" y="335962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7182734" y="335962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6633856" y="335962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6250086" y="335962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5</a:t>
            </a:r>
            <a:endParaRPr lang="es-ES" sz="1200" dirty="0">
              <a:solidFill>
                <a:srgbClr val="00B050"/>
              </a:solidFill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414462" y="4957351"/>
            <a:ext cx="885825" cy="771525"/>
            <a:chOff x="4500563" y="3028950"/>
            <a:chExt cx="885825" cy="771525"/>
          </a:xfrm>
        </p:grpSpPr>
        <p:sp>
          <p:nvSpPr>
            <p:cNvPr id="30" name="Hexágono 29"/>
            <p:cNvSpPr/>
            <p:nvPr/>
          </p:nvSpPr>
          <p:spPr>
            <a:xfrm>
              <a:off x="4500563" y="3028950"/>
              <a:ext cx="885825" cy="771525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9" name="Conector recto 38"/>
            <p:cNvCxnSpPr/>
            <p:nvPr/>
          </p:nvCxnSpPr>
          <p:spPr>
            <a:xfrm>
              <a:off x="5129213" y="3100388"/>
              <a:ext cx="166687" cy="3095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4586287" y="3409949"/>
              <a:ext cx="142876" cy="2905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o 40"/>
          <p:cNvGrpSpPr/>
          <p:nvPr/>
        </p:nvGrpSpPr>
        <p:grpSpPr>
          <a:xfrm>
            <a:off x="6766881" y="4739686"/>
            <a:ext cx="885825" cy="771525"/>
            <a:chOff x="4500563" y="3028950"/>
            <a:chExt cx="885825" cy="771525"/>
          </a:xfrm>
        </p:grpSpPr>
        <p:sp>
          <p:nvSpPr>
            <p:cNvPr id="42" name="Hexágono 41"/>
            <p:cNvSpPr/>
            <p:nvPr/>
          </p:nvSpPr>
          <p:spPr>
            <a:xfrm>
              <a:off x="4500563" y="3028950"/>
              <a:ext cx="885825" cy="771525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43" name="Conector recto 42"/>
            <p:cNvCxnSpPr/>
            <p:nvPr/>
          </p:nvCxnSpPr>
          <p:spPr>
            <a:xfrm>
              <a:off x="5129213" y="3100388"/>
              <a:ext cx="166687" cy="3095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>
              <a:off x="4586287" y="3409949"/>
              <a:ext cx="142876" cy="2905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CuadroTexto 44"/>
          <p:cNvSpPr txBox="1"/>
          <p:nvPr/>
        </p:nvSpPr>
        <p:spPr>
          <a:xfrm>
            <a:off x="6511850" y="49822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1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6725855" y="545187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7424106" y="545908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7668654" y="498412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4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7386055" y="452916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00B050"/>
                </a:solidFill>
              </a:rPr>
              <a:t>5</a:t>
            </a:r>
            <a:endParaRPr lang="es-ES" sz="1200" dirty="0">
              <a:solidFill>
                <a:srgbClr val="00B050"/>
              </a:solidFill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6745765" y="452916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00B05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4083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2.3. </a:t>
            </a:r>
            <a:r>
              <a:rPr lang="es-ES" b="1" dirty="0">
                <a:solidFill>
                  <a:srgbClr val="00B050"/>
                </a:solidFill>
              </a:rPr>
              <a:t>H</a:t>
            </a:r>
            <a:r>
              <a:rPr lang="es-ES" b="1" dirty="0" smtClean="0">
                <a:solidFill>
                  <a:srgbClr val="00B050"/>
                </a:solidFill>
              </a:rPr>
              <a:t>idrocarburos ramificados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0" y="1271542"/>
            <a:ext cx="81867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Los hidrocarburos ramificados tienen algún átomo de C unido a tres o cuatro átomos de C.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ramificación se considera un resto de un hidrocarburo que ha perdido un hidrógeno. Se dice que es un </a:t>
            </a:r>
            <a:r>
              <a:rPr lang="es-ES" b="1" dirty="0" smtClean="0">
                <a:sym typeface="Wingdings 2" panose="05020102010507070707" pitchFamily="18" charset="2"/>
              </a:rPr>
              <a:t>radical</a:t>
            </a:r>
            <a:r>
              <a:rPr lang="es-ES" dirty="0" smtClean="0">
                <a:sym typeface="Wingdings 2" panose="05020102010507070707" pitchFamily="18" charset="2"/>
              </a:rPr>
              <a:t>, y se nombra como el hidrocarburo del que procede terminado en </a:t>
            </a:r>
            <a:r>
              <a:rPr lang="es-ES" i="1" dirty="0" smtClean="0">
                <a:sym typeface="Wingdings 2" panose="05020102010507070707" pitchFamily="18" charset="2"/>
              </a:rPr>
              <a:t>–</a:t>
            </a:r>
            <a:r>
              <a:rPr lang="es-ES" i="1" dirty="0" err="1" smtClean="0">
                <a:sym typeface="Wingdings 2" panose="05020102010507070707" pitchFamily="18" charset="2"/>
              </a:rPr>
              <a:t>il</a:t>
            </a:r>
            <a:r>
              <a:rPr lang="es-ES" i="1" dirty="0" smtClean="0">
                <a:sym typeface="Wingdings 2" panose="05020102010507070707" pitchFamily="18" charset="2"/>
              </a:rPr>
              <a:t> </a:t>
            </a:r>
            <a:r>
              <a:rPr lang="es-ES" dirty="0" smtClean="0">
                <a:sym typeface="Wingdings 2" panose="05020102010507070707" pitchFamily="18" charset="2"/>
              </a:rPr>
              <a:t>o </a:t>
            </a:r>
            <a:r>
              <a:rPr lang="es-ES" i="1" dirty="0" smtClean="0">
                <a:sym typeface="Wingdings 2" panose="05020102010507070707" pitchFamily="18" charset="2"/>
              </a:rPr>
              <a:t>–</a:t>
            </a:r>
            <a:r>
              <a:rPr lang="es-ES" i="1" dirty="0" err="1" smtClean="0">
                <a:sym typeface="Wingdings 2" panose="05020102010507070707" pitchFamily="18" charset="2"/>
              </a:rPr>
              <a:t>ilo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Para nombrarlo hay que identificar el radical y localizar su posición. El nombre del radical se indica antes que la cadena carbonada.</a:t>
            </a: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833382" y="3416134"/>
            <a:ext cx="3269998" cy="833078"/>
            <a:chOff x="833382" y="3416134"/>
            <a:chExt cx="3269998" cy="8330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uadroTexto 6"/>
                <p:cNvSpPr txBox="1"/>
                <p:nvPr/>
              </p:nvSpPr>
              <p:spPr>
                <a:xfrm>
                  <a:off x="833382" y="3416134"/>
                  <a:ext cx="326999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7" name="CuadroTexto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382" y="3416134"/>
                  <a:ext cx="3269998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306" r="-187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Conector recto 8"/>
            <p:cNvCxnSpPr/>
            <p:nvPr/>
          </p:nvCxnSpPr>
          <p:spPr>
            <a:xfrm rot="5400000">
              <a:off x="2928937" y="3813911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uadroTexto 9"/>
                <p:cNvSpPr txBox="1"/>
                <p:nvPr/>
              </p:nvSpPr>
              <p:spPr>
                <a:xfrm>
                  <a:off x="2862208" y="3922673"/>
                  <a:ext cx="52469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0" name="CuadroTexto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2208" y="3922673"/>
                  <a:ext cx="524694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465" r="-3488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CuadroTexto 37"/>
            <p:cNvSpPr txBox="1"/>
            <p:nvPr/>
          </p:nvSpPr>
          <p:spPr>
            <a:xfrm>
              <a:off x="1141351" y="368479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1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1584133" y="368479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52" name="CuadroTexto 51"/>
            <p:cNvSpPr txBox="1"/>
            <p:nvPr/>
          </p:nvSpPr>
          <p:spPr>
            <a:xfrm>
              <a:off x="2261167" y="368640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3</a:t>
              </a:r>
            </a:p>
          </p:txBody>
        </p:sp>
        <p:sp>
          <p:nvSpPr>
            <p:cNvPr id="53" name="CuadroTexto 52"/>
            <p:cNvSpPr txBox="1"/>
            <p:nvPr/>
          </p:nvSpPr>
          <p:spPr>
            <a:xfrm>
              <a:off x="2803388" y="368479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4</a:t>
              </a:r>
            </a:p>
          </p:txBody>
        </p:sp>
        <p:sp>
          <p:nvSpPr>
            <p:cNvPr id="54" name="CuadroTexto 53"/>
            <p:cNvSpPr txBox="1"/>
            <p:nvPr/>
          </p:nvSpPr>
          <p:spPr>
            <a:xfrm>
              <a:off x="3539242" y="368479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5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55" name="Rectángulo redondeado 54"/>
            <p:cNvSpPr/>
            <p:nvPr/>
          </p:nvSpPr>
          <p:spPr>
            <a:xfrm>
              <a:off x="2803388" y="3933108"/>
              <a:ext cx="577595" cy="31610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3380983" y="3910658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>
                  <a:solidFill>
                    <a:srgbClr val="FF0000"/>
                  </a:solidFill>
                </a:rPr>
                <a:t>metil</a:t>
              </a:r>
              <a:endParaRPr lang="es-E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1534366" y="4366267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4-metilpent-2-eno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3382" y="5222125"/>
            <a:ext cx="34385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La cadena se numera empezando por el extremo más próximo al grupo funcional más importante. En este caso, el doble enlace. </a:t>
            </a:r>
            <a:endParaRPr lang="es-ES" sz="1600" dirty="0"/>
          </a:p>
        </p:txBody>
      </p:sp>
      <p:grpSp>
        <p:nvGrpSpPr>
          <p:cNvPr id="17" name="Grupo 16"/>
          <p:cNvGrpSpPr/>
          <p:nvPr/>
        </p:nvGrpSpPr>
        <p:grpSpPr>
          <a:xfrm>
            <a:off x="5053009" y="3365556"/>
            <a:ext cx="3705309" cy="1526012"/>
            <a:chOff x="5061514" y="3504055"/>
            <a:chExt cx="3705309" cy="15260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uadroTexto 56"/>
                <p:cNvSpPr txBox="1"/>
                <p:nvPr/>
              </p:nvSpPr>
              <p:spPr>
                <a:xfrm>
                  <a:off x="5061514" y="3995550"/>
                  <a:ext cx="30878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7" name="CuadroTexto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514" y="3995550"/>
                  <a:ext cx="3087832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383" r="-395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Conector recto 57"/>
            <p:cNvCxnSpPr/>
            <p:nvPr/>
          </p:nvCxnSpPr>
          <p:spPr>
            <a:xfrm rot="5400000">
              <a:off x="6999906" y="436626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CuadroTexto 58"/>
                <p:cNvSpPr txBox="1"/>
                <p:nvPr/>
              </p:nvSpPr>
              <p:spPr>
                <a:xfrm>
                  <a:off x="6681980" y="4471655"/>
                  <a:ext cx="12852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9" name="CuadroTexto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1980" y="4471655"/>
                  <a:ext cx="1285224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791" r="-948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CuadroTexto 59"/>
            <p:cNvSpPr txBox="1"/>
            <p:nvPr/>
          </p:nvSpPr>
          <p:spPr>
            <a:xfrm>
              <a:off x="5369483" y="426420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1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61" name="CuadroTexto 60"/>
            <p:cNvSpPr txBox="1"/>
            <p:nvPr/>
          </p:nvSpPr>
          <p:spPr>
            <a:xfrm>
              <a:off x="5812265" y="426420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62" name="CuadroTexto 61"/>
            <p:cNvSpPr txBox="1"/>
            <p:nvPr/>
          </p:nvSpPr>
          <p:spPr>
            <a:xfrm>
              <a:off x="6489299" y="426582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3</a:t>
              </a:r>
            </a:p>
          </p:txBody>
        </p:sp>
        <p:sp>
          <p:nvSpPr>
            <p:cNvPr id="63" name="CuadroTexto 62"/>
            <p:cNvSpPr txBox="1"/>
            <p:nvPr/>
          </p:nvSpPr>
          <p:spPr>
            <a:xfrm>
              <a:off x="6858653" y="4264209"/>
              <a:ext cx="294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4</a:t>
              </a:r>
            </a:p>
          </p:txBody>
        </p:sp>
        <p:sp>
          <p:nvSpPr>
            <p:cNvPr id="64" name="CuadroTexto 63"/>
            <p:cNvSpPr txBox="1"/>
            <p:nvPr/>
          </p:nvSpPr>
          <p:spPr>
            <a:xfrm>
              <a:off x="6955093" y="475306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5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65" name="Rectángulo redondeado 64"/>
            <p:cNvSpPr/>
            <p:nvPr/>
          </p:nvSpPr>
          <p:spPr>
            <a:xfrm>
              <a:off x="6200501" y="3522008"/>
              <a:ext cx="1343560" cy="320601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CuadroTexto 65"/>
            <p:cNvSpPr txBox="1"/>
            <p:nvPr/>
          </p:nvSpPr>
          <p:spPr>
            <a:xfrm>
              <a:off x="8149346" y="3981648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>
                  <a:solidFill>
                    <a:srgbClr val="FF0000"/>
                  </a:solidFill>
                </a:rPr>
                <a:t>metil</a:t>
              </a:r>
              <a:endParaRPr lang="es-E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67" name="Conector recto 66"/>
            <p:cNvCxnSpPr/>
            <p:nvPr/>
          </p:nvCxnSpPr>
          <p:spPr>
            <a:xfrm rot="5400000">
              <a:off x="6537943" y="391329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CuadroTexto 67"/>
                <p:cNvSpPr txBox="1"/>
                <p:nvPr/>
              </p:nvSpPr>
              <p:spPr>
                <a:xfrm>
                  <a:off x="6258837" y="3511646"/>
                  <a:ext cx="12852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68" name="CuadroTexto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8837" y="3511646"/>
                  <a:ext cx="1285224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318" r="-1422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CuadroTexto 68"/>
            <p:cNvSpPr txBox="1"/>
            <p:nvPr/>
          </p:nvSpPr>
          <p:spPr>
            <a:xfrm>
              <a:off x="7409248" y="475306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6</a:t>
              </a:r>
            </a:p>
          </p:txBody>
        </p:sp>
        <p:sp>
          <p:nvSpPr>
            <p:cNvPr id="70" name="Rectángulo redondeado 69"/>
            <p:cNvSpPr/>
            <p:nvPr/>
          </p:nvSpPr>
          <p:spPr>
            <a:xfrm>
              <a:off x="7578026" y="4011933"/>
              <a:ext cx="599817" cy="32957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1" name="CuadroTexto 70"/>
            <p:cNvSpPr txBox="1"/>
            <p:nvPr/>
          </p:nvSpPr>
          <p:spPr>
            <a:xfrm>
              <a:off x="7529657" y="3504055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 smtClean="0">
                  <a:solidFill>
                    <a:srgbClr val="FF0000"/>
                  </a:solidFill>
                </a:rPr>
                <a:t>etil</a:t>
              </a:r>
              <a:endParaRPr lang="es-E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2" name="CuadroTexto 71"/>
          <p:cNvSpPr txBox="1"/>
          <p:nvPr/>
        </p:nvSpPr>
        <p:spPr>
          <a:xfrm>
            <a:off x="5827136" y="485279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3-etil-4-metilhex-2-eno</a:t>
            </a:r>
            <a:endParaRPr lang="es-ES" dirty="0"/>
          </a:p>
        </p:txBody>
      </p:sp>
      <p:sp>
        <p:nvSpPr>
          <p:cNvPr id="73" name="CuadroTexto 72"/>
          <p:cNvSpPr txBox="1"/>
          <p:nvPr/>
        </p:nvSpPr>
        <p:spPr>
          <a:xfrm>
            <a:off x="5053009" y="5222125"/>
            <a:ext cx="3590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La cadena principal del hidrocarburo es la cadena más larga.</a:t>
            </a:r>
          </a:p>
          <a:p>
            <a:pPr algn="just"/>
            <a:r>
              <a:rPr lang="es-ES" sz="1600" dirty="0" smtClean="0"/>
              <a:t>Los radicales se colocan por orden alfabético.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142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2.4. </a:t>
            </a:r>
            <a:r>
              <a:rPr lang="es-ES" b="1" dirty="0">
                <a:solidFill>
                  <a:srgbClr val="00B050"/>
                </a:solidFill>
              </a:rPr>
              <a:t>H</a:t>
            </a:r>
            <a:r>
              <a:rPr lang="es-ES" b="1" dirty="0" smtClean="0">
                <a:solidFill>
                  <a:srgbClr val="00B050"/>
                </a:solidFill>
              </a:rPr>
              <a:t>idrocarburos 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7199" y="1285729"/>
            <a:ext cx="8215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mayoría están formados por uno o más anillos de seis átomos de C con dobles enlaces alternados. Estos compuestos se consideran derivados del benceno. Muchos de ellos tienen nombre común.</a:t>
            </a:r>
            <a:endParaRPr lang="es-ES" dirty="0"/>
          </a:p>
        </p:txBody>
      </p:sp>
      <p:grpSp>
        <p:nvGrpSpPr>
          <p:cNvPr id="21" name="Grupo 20"/>
          <p:cNvGrpSpPr/>
          <p:nvPr/>
        </p:nvGrpSpPr>
        <p:grpSpPr>
          <a:xfrm>
            <a:off x="1850434" y="2406134"/>
            <a:ext cx="1109662" cy="1200150"/>
            <a:chOff x="1135857" y="2406134"/>
            <a:chExt cx="1109662" cy="1200150"/>
          </a:xfrm>
        </p:grpSpPr>
        <p:sp>
          <p:nvSpPr>
            <p:cNvPr id="8" name="Hexágono 7"/>
            <p:cNvSpPr/>
            <p:nvPr/>
          </p:nvSpPr>
          <p:spPr>
            <a:xfrm rot="5400000">
              <a:off x="1071563" y="2470428"/>
              <a:ext cx="1200150" cy="1071562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8" name="Conector recto 17"/>
            <p:cNvCxnSpPr/>
            <p:nvPr/>
          </p:nvCxnSpPr>
          <p:spPr>
            <a:xfrm flipH="1">
              <a:off x="1219201" y="2505075"/>
              <a:ext cx="452437" cy="2286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 flipV="1">
              <a:off x="1219200" y="3274754"/>
              <a:ext cx="452437" cy="2286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/>
            <p:cNvCxnSpPr/>
            <p:nvPr/>
          </p:nvCxnSpPr>
          <p:spPr>
            <a:xfrm rot="3720000" flipH="1" flipV="1">
              <a:off x="1905000" y="2891908"/>
              <a:ext cx="452437" cy="2286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o 21"/>
          <p:cNvGrpSpPr/>
          <p:nvPr/>
        </p:nvGrpSpPr>
        <p:grpSpPr>
          <a:xfrm>
            <a:off x="5093963" y="2406134"/>
            <a:ext cx="2181225" cy="1202277"/>
            <a:chOff x="2789238" y="2406134"/>
            <a:chExt cx="2181225" cy="1202277"/>
          </a:xfrm>
        </p:grpSpPr>
        <p:grpSp>
          <p:nvGrpSpPr>
            <p:cNvPr id="48" name="Grupo 47"/>
            <p:cNvGrpSpPr/>
            <p:nvPr/>
          </p:nvGrpSpPr>
          <p:grpSpPr>
            <a:xfrm>
              <a:off x="2789238" y="2408261"/>
              <a:ext cx="1071562" cy="1200150"/>
              <a:chOff x="1135857" y="2406134"/>
              <a:chExt cx="1071562" cy="1200150"/>
            </a:xfrm>
          </p:grpSpPr>
          <p:sp>
            <p:nvSpPr>
              <p:cNvPr id="49" name="Hexágono 48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50" name="Conector recto 49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ector recto 55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upo 74"/>
            <p:cNvGrpSpPr/>
            <p:nvPr/>
          </p:nvGrpSpPr>
          <p:grpSpPr>
            <a:xfrm>
              <a:off x="3860801" y="2406134"/>
              <a:ext cx="1109662" cy="1200150"/>
              <a:chOff x="1135857" y="2406134"/>
              <a:chExt cx="1109662" cy="1200150"/>
            </a:xfrm>
          </p:grpSpPr>
          <p:sp>
            <p:nvSpPr>
              <p:cNvPr id="76" name="Hexágono 75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77" name="Conector recto 76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ector recto 77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ector recto 78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upo 25"/>
          <p:cNvGrpSpPr/>
          <p:nvPr/>
        </p:nvGrpSpPr>
        <p:grpSpPr>
          <a:xfrm>
            <a:off x="1883407" y="4415728"/>
            <a:ext cx="1667195" cy="1200152"/>
            <a:chOff x="1596275" y="4830245"/>
            <a:chExt cx="1667195" cy="1200152"/>
          </a:xfrm>
        </p:grpSpPr>
        <p:grpSp>
          <p:nvGrpSpPr>
            <p:cNvPr id="80" name="Grupo 79"/>
            <p:cNvGrpSpPr/>
            <p:nvPr/>
          </p:nvGrpSpPr>
          <p:grpSpPr>
            <a:xfrm>
              <a:off x="1596275" y="4830247"/>
              <a:ext cx="1109662" cy="1200150"/>
              <a:chOff x="1135857" y="2406134"/>
              <a:chExt cx="1109662" cy="1200150"/>
            </a:xfrm>
          </p:grpSpPr>
          <p:sp>
            <p:nvSpPr>
              <p:cNvPr id="81" name="Hexágono 80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82" name="Conector recto 81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ector recto 82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ector recto 83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Conector recto 23"/>
            <p:cNvCxnSpPr/>
            <p:nvPr/>
          </p:nvCxnSpPr>
          <p:spPr>
            <a:xfrm rot="-1800000">
              <a:off x="2655780" y="506452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uadroTexto 24"/>
                <p:cNvSpPr txBox="1"/>
                <p:nvPr/>
              </p:nvSpPr>
              <p:spPr>
                <a:xfrm>
                  <a:off x="2789238" y="4830245"/>
                  <a:ext cx="4742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5" name="CuadroTexto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9238" y="4830245"/>
                  <a:ext cx="474232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1688" r="-5195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upo 27"/>
          <p:cNvGrpSpPr/>
          <p:nvPr/>
        </p:nvGrpSpPr>
        <p:grpSpPr>
          <a:xfrm>
            <a:off x="5117850" y="4127929"/>
            <a:ext cx="2248154" cy="1734263"/>
            <a:chOff x="3589403" y="3979657"/>
            <a:chExt cx="2248154" cy="1734263"/>
          </a:xfrm>
        </p:grpSpPr>
        <p:grpSp>
          <p:nvGrpSpPr>
            <p:cNvPr id="27" name="Grupo 26"/>
            <p:cNvGrpSpPr/>
            <p:nvPr/>
          </p:nvGrpSpPr>
          <p:grpSpPr>
            <a:xfrm>
              <a:off x="3589403" y="4243228"/>
              <a:ext cx="2248154" cy="1200153"/>
              <a:chOff x="3589403" y="4243228"/>
              <a:chExt cx="2248154" cy="1200153"/>
            </a:xfrm>
          </p:grpSpPr>
          <p:grpSp>
            <p:nvGrpSpPr>
              <p:cNvPr id="85" name="Grupo 84"/>
              <p:cNvGrpSpPr/>
              <p:nvPr/>
            </p:nvGrpSpPr>
            <p:grpSpPr>
              <a:xfrm>
                <a:off x="4170362" y="4243229"/>
                <a:ext cx="1667195" cy="1200152"/>
                <a:chOff x="1596275" y="4830245"/>
                <a:chExt cx="1667195" cy="1200152"/>
              </a:xfrm>
            </p:grpSpPr>
            <p:grpSp>
              <p:nvGrpSpPr>
                <p:cNvPr id="86" name="Grupo 85"/>
                <p:cNvGrpSpPr/>
                <p:nvPr/>
              </p:nvGrpSpPr>
              <p:grpSpPr>
                <a:xfrm>
                  <a:off x="1596275" y="4830247"/>
                  <a:ext cx="1109662" cy="1200150"/>
                  <a:chOff x="1135857" y="2406134"/>
                  <a:chExt cx="1109662" cy="1200150"/>
                </a:xfrm>
              </p:grpSpPr>
              <p:sp>
                <p:nvSpPr>
                  <p:cNvPr id="89" name="Hexágono 88"/>
                  <p:cNvSpPr/>
                  <p:nvPr/>
                </p:nvSpPr>
                <p:spPr>
                  <a:xfrm rot="5400000">
                    <a:off x="1071563" y="2470428"/>
                    <a:ext cx="1200150" cy="1071562"/>
                  </a:xfrm>
                  <a:prstGeom prst="hexagon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90" name="Conector recto 89"/>
                  <p:cNvCxnSpPr/>
                  <p:nvPr/>
                </p:nvCxnSpPr>
                <p:spPr>
                  <a:xfrm flipH="1">
                    <a:off x="1219201" y="2505075"/>
                    <a:ext cx="452437" cy="2286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ector recto 90"/>
                  <p:cNvCxnSpPr/>
                  <p:nvPr/>
                </p:nvCxnSpPr>
                <p:spPr>
                  <a:xfrm flipH="1" flipV="1">
                    <a:off x="1219200" y="3274754"/>
                    <a:ext cx="452437" cy="2286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ector recto 91"/>
                  <p:cNvCxnSpPr/>
                  <p:nvPr/>
                </p:nvCxnSpPr>
                <p:spPr>
                  <a:xfrm rot="3720000" flipH="1" flipV="1">
                    <a:off x="1905000" y="2891908"/>
                    <a:ext cx="452437" cy="2286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7" name="Conector recto 86"/>
                <p:cNvCxnSpPr/>
                <p:nvPr/>
              </p:nvCxnSpPr>
              <p:spPr>
                <a:xfrm rot="-1800000">
                  <a:off x="2655780" y="5064529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CuadroTexto 87"/>
                    <p:cNvSpPr txBox="1"/>
                    <p:nvPr/>
                  </p:nvSpPr>
                  <p:spPr>
                    <a:xfrm>
                      <a:off x="2789238" y="4830245"/>
                      <a:ext cx="47423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88" name="CuadroTexto 8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89238" y="4830245"/>
                      <a:ext cx="474232" cy="276999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l="-11688" r="-5195" b="-1739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93" name="Conector recto 92"/>
              <p:cNvCxnSpPr/>
              <p:nvPr/>
            </p:nvCxnSpPr>
            <p:spPr>
              <a:xfrm rot="1800000" flipV="1">
                <a:off x="5229868" y="5225043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CuadroTexto 93"/>
                  <p:cNvSpPr txBox="1"/>
                  <p:nvPr/>
                </p:nvSpPr>
                <p:spPr>
                  <a:xfrm>
                    <a:off x="5363325" y="5131543"/>
                    <a:ext cx="47423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4" name="CuadroTexto 9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3325" y="5131543"/>
                    <a:ext cx="474232" cy="276999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11688" r="-5195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5" name="Conector recto 94"/>
              <p:cNvCxnSpPr/>
              <p:nvPr/>
            </p:nvCxnSpPr>
            <p:spPr>
              <a:xfrm rot="1800000" flipV="1">
                <a:off x="4002421" y="446413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CuadroTexto 95"/>
                  <p:cNvSpPr txBox="1"/>
                  <p:nvPr/>
                </p:nvSpPr>
                <p:spPr>
                  <a:xfrm>
                    <a:off x="3589403" y="4243228"/>
                    <a:ext cx="47423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6" name="CuadroTexto 9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89403" y="4243228"/>
                    <a:ext cx="474232" cy="276999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11688" r="-9091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7" name="CuadroTexto 96"/>
            <p:cNvSpPr txBox="1"/>
            <p:nvPr/>
          </p:nvSpPr>
          <p:spPr>
            <a:xfrm>
              <a:off x="5103222" y="518383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1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98" name="CuadroTexto 97"/>
            <p:cNvSpPr txBox="1"/>
            <p:nvPr/>
          </p:nvSpPr>
          <p:spPr>
            <a:xfrm>
              <a:off x="5093699" y="423486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99" name="CuadroTexto 98"/>
            <p:cNvSpPr txBox="1"/>
            <p:nvPr/>
          </p:nvSpPr>
          <p:spPr>
            <a:xfrm>
              <a:off x="4581434" y="397965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3</a:t>
              </a:r>
            </a:p>
          </p:txBody>
        </p:sp>
        <p:sp>
          <p:nvSpPr>
            <p:cNvPr id="100" name="CuadroTexto 99"/>
            <p:cNvSpPr txBox="1"/>
            <p:nvPr/>
          </p:nvSpPr>
          <p:spPr>
            <a:xfrm>
              <a:off x="4048963" y="425907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4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101" name="CuadroTexto 100"/>
            <p:cNvSpPr txBox="1"/>
            <p:nvPr/>
          </p:nvSpPr>
          <p:spPr>
            <a:xfrm>
              <a:off x="3930716" y="51118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5</a:t>
              </a:r>
            </a:p>
          </p:txBody>
        </p:sp>
        <p:sp>
          <p:nvSpPr>
            <p:cNvPr id="102" name="CuadroTexto 101"/>
            <p:cNvSpPr txBox="1"/>
            <p:nvPr/>
          </p:nvSpPr>
          <p:spPr>
            <a:xfrm>
              <a:off x="4581434" y="543692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6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</p:grpSp>
      <p:sp>
        <p:nvSpPr>
          <p:cNvPr id="29" name="CuadroTexto 28"/>
          <p:cNvSpPr txBox="1"/>
          <p:nvPr/>
        </p:nvSpPr>
        <p:spPr>
          <a:xfrm>
            <a:off x="1905083" y="3673256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benceno</a:t>
            </a:r>
            <a:endParaRPr lang="es-ES" dirty="0"/>
          </a:p>
        </p:txBody>
      </p:sp>
      <p:sp>
        <p:nvSpPr>
          <p:cNvPr id="103" name="CuadroTexto 102"/>
          <p:cNvSpPr txBox="1"/>
          <p:nvPr/>
        </p:nvSpPr>
        <p:spPr>
          <a:xfrm>
            <a:off x="5629744" y="3671472"/>
            <a:ext cx="126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naftaleno</a:t>
            </a:r>
            <a:endParaRPr lang="es-ES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1862134" y="5805162"/>
            <a:ext cx="1626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m</a:t>
            </a:r>
            <a:r>
              <a:rPr lang="es-ES" dirty="0" smtClean="0"/>
              <a:t>etilbenceno</a:t>
            </a:r>
          </a:p>
          <a:p>
            <a:pPr algn="ctr"/>
            <a:r>
              <a:rPr lang="es-ES" dirty="0" smtClean="0"/>
              <a:t>(tolueno)</a:t>
            </a:r>
            <a:endParaRPr lang="es-ES" dirty="0"/>
          </a:p>
        </p:txBody>
      </p:sp>
      <p:sp>
        <p:nvSpPr>
          <p:cNvPr id="105" name="CuadroTexto 104"/>
          <p:cNvSpPr txBox="1"/>
          <p:nvPr/>
        </p:nvSpPr>
        <p:spPr>
          <a:xfrm>
            <a:off x="5045088" y="5800392"/>
            <a:ext cx="266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1,2,4-trimetilbenceno</a:t>
            </a:r>
          </a:p>
          <a:p>
            <a:pPr algn="ctr"/>
            <a:r>
              <a:rPr lang="es-ES" dirty="0" smtClean="0"/>
              <a:t>(xileno)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20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2.5. Derivados halogenados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7199" y="1285729"/>
            <a:ext cx="8215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Son los hidrocarburos que tienen algún átomo de halógeno (cloro, bromo, </a:t>
            </a:r>
            <a:r>
              <a:rPr lang="es-ES" dirty="0" err="1" smtClean="0"/>
              <a:t>etc</a:t>
            </a:r>
            <a:r>
              <a:rPr lang="es-ES" dirty="0" smtClean="0"/>
              <a:t>) en su molécula. Pueden tener más de uno, iguales o diferentes.</a:t>
            </a:r>
          </a:p>
          <a:p>
            <a:pPr algn="just"/>
            <a:r>
              <a:rPr lang="es-ES" dirty="0" smtClean="0"/>
              <a:t>Para nombrarlos se considera el halógeno como un radical.</a:t>
            </a:r>
            <a:endParaRPr lang="es-ES" dirty="0"/>
          </a:p>
        </p:txBody>
      </p:sp>
      <p:sp>
        <p:nvSpPr>
          <p:cNvPr id="29" name="CuadroTexto 28"/>
          <p:cNvSpPr txBox="1"/>
          <p:nvPr/>
        </p:nvSpPr>
        <p:spPr>
          <a:xfrm>
            <a:off x="724864" y="3517057"/>
            <a:ext cx="13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cloroetano</a:t>
            </a:r>
            <a:endParaRPr lang="es-ES" dirty="0"/>
          </a:p>
        </p:txBody>
      </p:sp>
      <p:sp>
        <p:nvSpPr>
          <p:cNvPr id="105" name="CuadroTexto 104"/>
          <p:cNvSpPr txBox="1"/>
          <p:nvPr/>
        </p:nvSpPr>
        <p:spPr>
          <a:xfrm>
            <a:off x="5029607" y="3987309"/>
            <a:ext cx="373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4-bromo-2-cloro-1-metilbenceno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/>
              <p:cNvSpPr txBox="1"/>
              <p:nvPr/>
            </p:nvSpPr>
            <p:spPr>
              <a:xfrm>
                <a:off x="570786" y="3055093"/>
                <a:ext cx="151926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" name="Cuadro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86" y="3055093"/>
                <a:ext cx="151926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213" r="-1205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uadroTexto 56"/>
              <p:cNvSpPr txBox="1"/>
              <p:nvPr/>
            </p:nvSpPr>
            <p:spPr>
              <a:xfrm>
                <a:off x="2596210" y="3051700"/>
                <a:ext cx="21998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7" name="CuadroTexto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210" y="3051700"/>
                <a:ext cx="219983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16" r="-554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CuadroTexto 57"/>
          <p:cNvSpPr txBox="1"/>
          <p:nvPr/>
        </p:nvSpPr>
        <p:spPr>
          <a:xfrm>
            <a:off x="2707216" y="3526436"/>
            <a:ext cx="2226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3-cloroprop-1-eno</a:t>
            </a: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5547541" y="2237162"/>
            <a:ext cx="2422617" cy="1725252"/>
            <a:chOff x="6038650" y="2248575"/>
            <a:chExt cx="2422617" cy="1725252"/>
          </a:xfrm>
        </p:grpSpPr>
        <p:grpSp>
          <p:nvGrpSpPr>
            <p:cNvPr id="28" name="Grupo 27"/>
            <p:cNvGrpSpPr/>
            <p:nvPr/>
          </p:nvGrpSpPr>
          <p:grpSpPr>
            <a:xfrm rot="5400000">
              <a:off x="6387333" y="1899892"/>
              <a:ext cx="1725252" cy="2422617"/>
              <a:chOff x="3729399" y="3538670"/>
              <a:chExt cx="1725252" cy="2422617"/>
            </a:xfrm>
          </p:grpSpPr>
          <p:grpSp>
            <p:nvGrpSpPr>
              <p:cNvPr id="27" name="Grupo 26"/>
              <p:cNvGrpSpPr/>
              <p:nvPr/>
            </p:nvGrpSpPr>
            <p:grpSpPr>
              <a:xfrm>
                <a:off x="3729399" y="3538670"/>
                <a:ext cx="1512525" cy="2422617"/>
                <a:chOff x="3729399" y="3538670"/>
                <a:chExt cx="1512525" cy="2422617"/>
              </a:xfrm>
            </p:grpSpPr>
            <p:grpSp>
              <p:nvGrpSpPr>
                <p:cNvPr id="85" name="Grupo 84"/>
                <p:cNvGrpSpPr/>
                <p:nvPr/>
              </p:nvGrpSpPr>
              <p:grpSpPr>
                <a:xfrm>
                  <a:off x="4170362" y="3538670"/>
                  <a:ext cx="1071562" cy="1904711"/>
                  <a:chOff x="1596275" y="4125686"/>
                  <a:chExt cx="1071562" cy="1904711"/>
                </a:xfrm>
              </p:grpSpPr>
              <p:grpSp>
                <p:nvGrpSpPr>
                  <p:cNvPr id="86" name="Grupo 85"/>
                  <p:cNvGrpSpPr/>
                  <p:nvPr/>
                </p:nvGrpSpPr>
                <p:grpSpPr>
                  <a:xfrm>
                    <a:off x="1596275" y="4830247"/>
                    <a:ext cx="1071562" cy="1200150"/>
                    <a:chOff x="1135857" y="2406134"/>
                    <a:chExt cx="1071562" cy="1200150"/>
                  </a:xfrm>
                </p:grpSpPr>
                <p:sp>
                  <p:nvSpPr>
                    <p:cNvPr id="89" name="Hexágono 88"/>
                    <p:cNvSpPr/>
                    <p:nvPr/>
                  </p:nvSpPr>
                  <p:spPr>
                    <a:xfrm rot="5400000">
                      <a:off x="1071563" y="2470428"/>
                      <a:ext cx="1200150" cy="1071562"/>
                    </a:xfrm>
                    <a:prstGeom prst="hexagon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cxnSp>
                  <p:nvCxnSpPr>
                    <p:cNvPr id="90" name="Conector recto 89"/>
                    <p:cNvCxnSpPr/>
                    <p:nvPr/>
                  </p:nvCxnSpPr>
                  <p:spPr>
                    <a:xfrm flipH="1">
                      <a:off x="1219201" y="2505075"/>
                      <a:ext cx="452437" cy="2286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ector recto 90"/>
                    <p:cNvCxnSpPr/>
                    <p:nvPr/>
                  </p:nvCxnSpPr>
                  <p:spPr>
                    <a:xfrm flipH="1" flipV="1">
                      <a:off x="1219200" y="3274754"/>
                      <a:ext cx="452437" cy="2286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ector recto 91"/>
                    <p:cNvCxnSpPr/>
                    <p:nvPr/>
                  </p:nvCxnSpPr>
                  <p:spPr>
                    <a:xfrm rot="16200000">
                      <a:off x="1859601" y="3003695"/>
                      <a:ext cx="54004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8" name="CuadroTexto 87"/>
                      <p:cNvSpPr txBox="1"/>
                      <p:nvPr/>
                    </p:nvSpPr>
                    <p:spPr>
                      <a:xfrm rot="16200000">
                        <a:off x="1871789" y="4234144"/>
                        <a:ext cx="52469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s-ES" sz="2000" dirty="0"/>
                      </a:p>
                    </p:txBody>
                  </p:sp>
                </mc:Choice>
                <mc:Fallback xmlns="">
                  <p:sp>
                    <p:nvSpPr>
                      <p:cNvPr id="88" name="CuadroTexto 8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 rot="16200000">
                        <a:off x="1871789" y="4234144"/>
                        <a:ext cx="524694" cy="307777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 l="-9302" r="-4651" b="-1960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CuadroTexto 93"/>
                    <p:cNvSpPr txBox="1"/>
                    <p:nvPr/>
                  </p:nvSpPr>
                  <p:spPr>
                    <a:xfrm rot="16200000">
                      <a:off x="4508991" y="5624239"/>
                      <a:ext cx="36631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𝐵𝑟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94" name="CuadroTexto 9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508991" y="5624239"/>
                      <a:ext cx="366318" cy="307777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l="-13333" r="-15000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5" name="Conector recto 94"/>
                <p:cNvCxnSpPr/>
                <p:nvPr/>
              </p:nvCxnSpPr>
              <p:spPr>
                <a:xfrm rot="1800000" flipV="1">
                  <a:off x="4002422" y="446413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CuadroTexto 95"/>
                    <p:cNvSpPr txBox="1"/>
                    <p:nvPr/>
                  </p:nvSpPr>
                  <p:spPr>
                    <a:xfrm rot="16200000">
                      <a:off x="3726931" y="4166110"/>
                      <a:ext cx="312714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𝐶𝑙</m:t>
                            </m:r>
                          </m:oMath>
                        </m:oMathPara>
                      </a14:m>
                      <a:endParaRPr lang="es-ES" sz="2000" dirty="0"/>
                    </a:p>
                  </p:txBody>
                </p:sp>
              </mc:Choice>
              <mc:Fallback xmlns="">
                <p:sp>
                  <p:nvSpPr>
                    <p:cNvPr id="96" name="CuadroTexto 9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3726931" y="4166110"/>
                      <a:ext cx="312714" cy="307777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l="-17647" r="-15686" b="-1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97" name="CuadroTexto 96"/>
              <p:cNvSpPr txBox="1"/>
              <p:nvPr/>
            </p:nvSpPr>
            <p:spPr>
              <a:xfrm rot="16200000">
                <a:off x="4482600" y="4059676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solidFill>
                      <a:srgbClr val="00B050"/>
                    </a:solidFill>
                  </a:rPr>
                  <a:t>1</a:t>
                </a:r>
                <a:endParaRPr lang="es-ES" sz="12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98" name="CuadroTexto 97"/>
              <p:cNvSpPr txBox="1"/>
              <p:nvPr/>
            </p:nvSpPr>
            <p:spPr>
              <a:xfrm rot="16200000">
                <a:off x="3937366" y="4435172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  <p:sp>
            <p:nvSpPr>
              <p:cNvPr id="99" name="CuadroTexto 98"/>
              <p:cNvSpPr txBox="1"/>
              <p:nvPr/>
            </p:nvSpPr>
            <p:spPr>
              <a:xfrm rot="16200000">
                <a:off x="3938722" y="5072245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>
                    <a:solidFill>
                      <a:srgbClr val="00B050"/>
                    </a:solidFill>
                  </a:rPr>
                  <a:t>3</a:t>
                </a:r>
              </a:p>
            </p:txBody>
          </p:sp>
          <p:sp>
            <p:nvSpPr>
              <p:cNvPr id="100" name="CuadroTexto 99"/>
              <p:cNvSpPr txBox="1"/>
              <p:nvPr/>
            </p:nvSpPr>
            <p:spPr>
              <a:xfrm rot="16200000">
                <a:off x="4484616" y="5354755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solidFill>
                      <a:srgbClr val="00B050"/>
                    </a:solidFill>
                  </a:rPr>
                  <a:t>4</a:t>
                </a:r>
                <a:endParaRPr lang="es-ES" sz="12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01" name="CuadroTexto 100"/>
              <p:cNvSpPr txBox="1"/>
              <p:nvPr/>
            </p:nvSpPr>
            <p:spPr>
              <a:xfrm rot="16200000">
                <a:off x="5181339" y="5087651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>
                    <a:solidFill>
                      <a:srgbClr val="00B050"/>
                    </a:solidFill>
                  </a:rPr>
                  <a:t>5</a:t>
                </a:r>
              </a:p>
            </p:txBody>
          </p:sp>
          <p:sp>
            <p:nvSpPr>
              <p:cNvPr id="102" name="CuadroTexto 101"/>
              <p:cNvSpPr txBox="1"/>
              <p:nvPr/>
            </p:nvSpPr>
            <p:spPr>
              <a:xfrm rot="16200000">
                <a:off x="5181338" y="430035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solidFill>
                      <a:srgbClr val="00B050"/>
                    </a:solidFill>
                  </a:rPr>
                  <a:t>6</a:t>
                </a:r>
                <a:endParaRPr lang="es-ES" sz="1200" dirty="0">
                  <a:solidFill>
                    <a:srgbClr val="00B050"/>
                  </a:solidFill>
                </a:endParaRPr>
              </a:p>
            </p:txBody>
          </p:sp>
        </p:grpSp>
        <p:cxnSp>
          <p:nvCxnSpPr>
            <p:cNvPr id="62" name="Conector recto 61"/>
            <p:cNvCxnSpPr/>
            <p:nvPr/>
          </p:nvCxnSpPr>
          <p:spPr>
            <a:xfrm flipV="1">
              <a:off x="7756701" y="3225313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/>
            <p:cNvCxnSpPr/>
            <p:nvPr/>
          </p:nvCxnSpPr>
          <p:spPr>
            <a:xfrm flipV="1">
              <a:off x="6371869" y="3225313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CuadroTexto 12"/>
          <p:cNvSpPr txBox="1"/>
          <p:nvPr/>
        </p:nvSpPr>
        <p:spPr>
          <a:xfrm>
            <a:off x="544475" y="5447459"/>
            <a:ext cx="1591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antepone el nombre del halógeno</a:t>
            </a:r>
            <a:endParaRPr lang="es-ES" dirty="0"/>
          </a:p>
        </p:txBody>
      </p:sp>
      <p:sp>
        <p:nvSpPr>
          <p:cNvPr id="66" name="CuadroTexto 65"/>
          <p:cNvSpPr txBox="1"/>
          <p:nvPr/>
        </p:nvSpPr>
        <p:spPr>
          <a:xfrm>
            <a:off x="2380580" y="5484393"/>
            <a:ext cx="2649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empieza a numerar por el extremo más próximo al doble enlace</a:t>
            </a:r>
            <a:endParaRPr lang="es-ES" dirty="0"/>
          </a:p>
        </p:txBody>
      </p:sp>
      <p:sp>
        <p:nvSpPr>
          <p:cNvPr id="67" name="CuadroTexto 66"/>
          <p:cNvSpPr txBox="1"/>
          <p:nvPr/>
        </p:nvSpPr>
        <p:spPr>
          <a:xfrm>
            <a:off x="5428328" y="5494113"/>
            <a:ext cx="3244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radicales se nombran por orden alfabético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659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dondear rectángulo de esquina del mismo lado 3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538400" y="1380114"/>
            <a:ext cx="8105538" cy="369331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3.	Formula los siguientes compuestos:</a:t>
            </a:r>
          </a:p>
          <a:p>
            <a:pPr marL="357188" indent="-357188" algn="just"/>
            <a:r>
              <a:rPr lang="es-ES" b="1" dirty="0"/>
              <a:t>	</a:t>
            </a:r>
            <a:r>
              <a:rPr lang="es-ES" dirty="0" smtClean="0"/>
              <a:t>a) Octano.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b) </a:t>
            </a:r>
            <a:r>
              <a:rPr lang="es-ES" dirty="0" err="1" smtClean="0"/>
              <a:t>Ciclobutano</a:t>
            </a:r>
            <a:r>
              <a:rPr lang="es-ES" dirty="0" smtClean="0"/>
              <a:t>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c) Propino.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d) </a:t>
            </a:r>
            <a:r>
              <a:rPr lang="es-ES" dirty="0" err="1" smtClean="0"/>
              <a:t>Cicloheptano</a:t>
            </a:r>
            <a:r>
              <a:rPr lang="es-ES" dirty="0" smtClean="0"/>
              <a:t>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e) Hexa-2,4-dieno.</a:t>
            </a:r>
          </a:p>
          <a:p>
            <a:pPr marL="357188" indent="-357188" algn="just"/>
            <a:endParaRPr lang="es-ES" dirty="0"/>
          </a:p>
          <a:p>
            <a:pPr marL="357188" indent="-357188" algn="just"/>
            <a:r>
              <a:rPr lang="es-ES" b="1" dirty="0" smtClean="0"/>
              <a:t>4. 	Formula los siguientes compuestos: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a) 1-etil-3-metilbenceno.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b) 5-metilhex-2-eno.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c) 3-cloropropino.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d) Ciclopenta-1,3-dieno.</a:t>
            </a:r>
          </a:p>
          <a:p>
            <a:pPr marL="357188" indent="-357188" algn="just"/>
            <a:r>
              <a:rPr lang="es-ES" dirty="0"/>
              <a:t>	</a:t>
            </a:r>
            <a:r>
              <a:rPr lang="es-ES" dirty="0" smtClean="0"/>
              <a:t>e) 3-etil-4-metilpent-3-en-1-ino.</a:t>
            </a:r>
          </a:p>
        </p:txBody>
      </p:sp>
    </p:spTree>
    <p:extLst>
      <p:ext uri="{BB962C8B-B14F-4D97-AF65-F5344CB8AC3E}">
        <p14:creationId xmlns:p14="http://schemas.microsoft.com/office/powerpoint/2010/main" val="33872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2.6. Origen y utilidad de los hidrocarburos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41954330"/>
              </p:ext>
            </p:extLst>
          </p:nvPr>
        </p:nvGraphicFramePr>
        <p:xfrm>
          <a:off x="566736" y="1454150"/>
          <a:ext cx="763428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012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57200" y="797468"/>
            <a:ext cx="621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2.6. Origen y utilidad de los hidrocarburos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337223"/>
              </p:ext>
            </p:extLst>
          </p:nvPr>
        </p:nvGraphicFramePr>
        <p:xfrm>
          <a:off x="1524000" y="1397000"/>
          <a:ext cx="6096000" cy="4033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Hidrocarburo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Aplicación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Metano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Propano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Butano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Combustibles domésticos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Eteno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err="1" smtClean="0"/>
                        <a:t>Propeno</a:t>
                      </a:r>
                      <a:endParaRPr lang="es-ES" sz="18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Butadieno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Fabricación de plásticos (polietileno, polipropileno y neopreno)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Octano (</a:t>
                      </a:r>
                      <a:r>
                        <a:rPr lang="es-ES" sz="1800" dirty="0" err="1" smtClean="0"/>
                        <a:t>isoctano</a:t>
                      </a:r>
                      <a:r>
                        <a:rPr lang="es-ES" sz="18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Gasolina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dirty="0" smtClean="0"/>
                        <a:t>Benceno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Disolvente</a:t>
                      </a:r>
                    </a:p>
                    <a:p>
                      <a:r>
                        <a:rPr lang="es-ES" sz="1800" dirty="0" smtClean="0"/>
                        <a:t>Fabricación</a:t>
                      </a:r>
                      <a:r>
                        <a:rPr lang="es-ES" sz="1800" baseline="0" dirty="0" smtClean="0"/>
                        <a:t> de detergentes, fármacos y fitosanitarios (insecticidas, herbicidas, bactericidas).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35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Los hidrocarburos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dondear rectángulo de esquina del mismo lado 38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uadroTexto 40"/>
              <p:cNvSpPr txBox="1"/>
              <p:nvPr/>
            </p:nvSpPr>
            <p:spPr>
              <a:xfrm>
                <a:off x="538400" y="1380114"/>
                <a:ext cx="8105538" cy="4985980"/>
              </a:xfrm>
              <a:prstGeom prst="rect">
                <a:avLst/>
              </a:prstGeom>
              <a:solidFill>
                <a:srgbClr val="FFCC66"/>
              </a:solidFill>
            </p:spPr>
            <p:txBody>
              <a:bodyPr wrap="square" rtlCol="0">
                <a:spAutoFit/>
              </a:bodyPr>
              <a:lstStyle/>
              <a:p>
                <a:pPr marL="357188" indent="-357188" algn="just"/>
                <a:r>
                  <a:rPr lang="es-ES" b="1" dirty="0" smtClean="0"/>
                  <a:t>5.	Nombra los siguientes compuestos:</a:t>
                </a:r>
              </a:p>
              <a:p>
                <a:pPr marL="357188" indent="-357188" algn="just"/>
                <a:r>
                  <a:rPr lang="es-ES" b="1" dirty="0"/>
                  <a:t>	</a:t>
                </a:r>
                <a:r>
                  <a:rPr lang="es-ES" dirty="0" smtClean="0"/>
                  <a:t>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dirty="0" smtClean="0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000" b="0" i="1" dirty="0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s-ES" sz="2000" dirty="0" smtClean="0"/>
                  <a:t>			</a:t>
                </a:r>
                <a:r>
                  <a:rPr lang="es-ES" dirty="0" smtClean="0"/>
                  <a:t>g)		h)</a:t>
                </a:r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s-ES" sz="2000" dirty="0" smtClean="0"/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c)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𝐻𝐶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𝐶𝐻</m:t>
                    </m:r>
                  </m:oMath>
                </a14:m>
                <a:endParaRPr lang="es-ES" sz="2000" dirty="0" smtClean="0"/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𝐶𝐻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s-ES" sz="2000" b="0" i="0" smtClean="0">
                        <a:latin typeface="Cambria Math" panose="02040503050406030204" pitchFamily="18" charset="0"/>
                      </a:rPr>
                      <m:t>CH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s-ES" sz="2000" dirty="0" smtClean="0"/>
                  <a:t>		</a:t>
                </a:r>
                <a:r>
                  <a:rPr lang="es-ES" dirty="0" smtClean="0"/>
                  <a:t>i)</a:t>
                </a:r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e)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𝐻𝐶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𝐶𝐻</m:t>
                    </m:r>
                  </m:oMath>
                </a14:m>
                <a:endParaRPr lang="es-ES" sz="2000" dirty="0" smtClean="0"/>
              </a:p>
              <a:p>
                <a:pPr marL="357188" indent="-357188" algn="just"/>
                <a:endParaRPr lang="es-ES" dirty="0"/>
              </a:p>
              <a:p>
                <a:pPr marL="357188" indent="-357188" algn="just"/>
                <a:r>
                  <a:rPr lang="es-ES" b="1" dirty="0"/>
                  <a:t>6</a:t>
                </a:r>
                <a:r>
                  <a:rPr lang="es-ES" b="1" dirty="0" smtClean="0"/>
                  <a:t>. 	Nombra los siguientes compuestos:</a:t>
                </a:r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a)					d)</a:t>
                </a:r>
              </a:p>
              <a:p>
                <a:pPr marL="357188" indent="-357188" algn="just"/>
                <a:r>
                  <a:rPr lang="es-ES" dirty="0" smtClean="0"/>
                  <a:t>						e)</a:t>
                </a:r>
                <a:endParaRPr lang="es-ES" dirty="0"/>
              </a:p>
              <a:p>
                <a:pPr marL="357188" indent="-357188" algn="just"/>
                <a:r>
                  <a:rPr lang="es-ES" dirty="0" smtClean="0"/>
                  <a:t>						</a:t>
                </a:r>
              </a:p>
              <a:p>
                <a:pPr marL="357188" indent="-357188" algn="just"/>
                <a:r>
                  <a:rPr lang="es-ES" dirty="0" smtClean="0"/>
                  <a:t>	b)</a:t>
                </a:r>
              </a:p>
              <a:p>
                <a:pPr marL="357188" indent="-357188" algn="just"/>
                <a:endParaRPr lang="es-ES" dirty="0"/>
              </a:p>
              <a:p>
                <a:pPr marL="357188" indent="-357188" algn="just"/>
                <a:r>
                  <a:rPr lang="es-ES" dirty="0" smtClean="0"/>
                  <a:t>						f)</a:t>
                </a:r>
              </a:p>
              <a:p>
                <a:pPr marL="357188" indent="-357188" algn="just"/>
                <a:r>
                  <a:rPr lang="es-ES" dirty="0"/>
                  <a:t>	</a:t>
                </a:r>
                <a:r>
                  <a:rPr lang="es-ES" dirty="0" smtClean="0"/>
                  <a:t>c)</a:t>
                </a:r>
              </a:p>
              <a:p>
                <a:pPr marL="357188" indent="-357188" algn="just"/>
                <a:endParaRPr lang="es-ES" dirty="0" smtClean="0"/>
              </a:p>
              <a:p>
                <a:pPr marL="357188" indent="-357188" algn="just"/>
                <a:endParaRPr lang="es-ES" sz="2000" dirty="0" smtClean="0"/>
              </a:p>
            </p:txBody>
          </p:sp>
        </mc:Choice>
        <mc:Fallback xmlns="">
          <p:sp>
            <p:nvSpPr>
              <p:cNvPr id="41" name="Cuadro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00" y="1380114"/>
                <a:ext cx="8105538" cy="4985980"/>
              </a:xfrm>
              <a:prstGeom prst="rect">
                <a:avLst/>
              </a:prstGeom>
              <a:blipFill rotWithShape="0">
                <a:blip r:embed="rId3"/>
                <a:stretch>
                  <a:fillRect l="-602" t="-6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5757862" y="1714694"/>
            <a:ext cx="720000" cy="720000"/>
            <a:chOff x="6372225" y="5400675"/>
            <a:chExt cx="720000" cy="720000"/>
          </a:xfrm>
        </p:grpSpPr>
        <p:sp>
          <p:nvSpPr>
            <p:cNvPr id="4" name="Rectángulo 3"/>
            <p:cNvSpPr/>
            <p:nvPr/>
          </p:nvSpPr>
          <p:spPr>
            <a:xfrm>
              <a:off x="6372225" y="5400675"/>
              <a:ext cx="720000" cy="7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7" name="Conector recto 6"/>
            <p:cNvCxnSpPr/>
            <p:nvPr/>
          </p:nvCxnSpPr>
          <p:spPr>
            <a:xfrm>
              <a:off x="6438900" y="6038850"/>
              <a:ext cx="5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riángulo isósceles 8"/>
          <p:cNvSpPr/>
          <p:nvPr/>
        </p:nvSpPr>
        <p:spPr>
          <a:xfrm>
            <a:off x="7353863" y="1734606"/>
            <a:ext cx="885825" cy="700088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Octágono 9"/>
          <p:cNvSpPr/>
          <p:nvPr/>
        </p:nvSpPr>
        <p:spPr>
          <a:xfrm>
            <a:off x="5757862" y="2690916"/>
            <a:ext cx="842963" cy="828675"/>
          </a:xfrm>
          <a:prstGeom prst="octagon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7" name="Grupo 16"/>
          <p:cNvGrpSpPr/>
          <p:nvPr/>
        </p:nvGrpSpPr>
        <p:grpSpPr>
          <a:xfrm>
            <a:off x="1069731" y="3799898"/>
            <a:ext cx="2435731" cy="730533"/>
            <a:chOff x="1277922" y="3983132"/>
            <a:chExt cx="2435731" cy="7305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uadroTexto 10"/>
                <p:cNvSpPr txBox="1"/>
                <p:nvPr/>
              </p:nvSpPr>
              <p:spPr>
                <a:xfrm>
                  <a:off x="1277922" y="4405888"/>
                  <a:ext cx="243573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1" name="CuadroTexto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7922" y="4405888"/>
                  <a:ext cx="2435731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500" r="-500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Conector recto 12"/>
            <p:cNvCxnSpPr/>
            <p:nvPr/>
          </p:nvCxnSpPr>
          <p:spPr>
            <a:xfrm rot="5400000">
              <a:off x="2070590" y="435479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uadroTexto 15"/>
                <p:cNvSpPr txBox="1"/>
                <p:nvPr/>
              </p:nvSpPr>
              <p:spPr>
                <a:xfrm>
                  <a:off x="1754522" y="3983132"/>
                  <a:ext cx="12852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6" name="Cuadro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4522" y="3983132"/>
                  <a:ext cx="1285224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810" r="-1429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upo 18"/>
          <p:cNvGrpSpPr/>
          <p:nvPr/>
        </p:nvGrpSpPr>
        <p:grpSpPr>
          <a:xfrm>
            <a:off x="1303118" y="4675462"/>
            <a:ext cx="1457303" cy="853976"/>
            <a:chOff x="1303118" y="4675462"/>
            <a:chExt cx="1457303" cy="853976"/>
          </a:xfrm>
        </p:grpSpPr>
        <p:sp>
          <p:nvSpPr>
            <p:cNvPr id="21" name="Triángulo isósceles 20"/>
            <p:cNvSpPr/>
            <p:nvPr/>
          </p:nvSpPr>
          <p:spPr>
            <a:xfrm>
              <a:off x="1303118" y="4675462"/>
              <a:ext cx="885825" cy="700088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2" name="Conector recto 21"/>
            <p:cNvCxnSpPr/>
            <p:nvPr/>
          </p:nvCxnSpPr>
          <p:spPr>
            <a:xfrm rot="10800000">
              <a:off x="2197596" y="537555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uadroTexto 17"/>
                <p:cNvSpPr txBox="1"/>
                <p:nvPr/>
              </p:nvSpPr>
              <p:spPr>
                <a:xfrm>
                  <a:off x="2394103" y="5221661"/>
                  <a:ext cx="36631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𝐵𝑟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8" name="CuadroTexto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4103" y="5221661"/>
                  <a:ext cx="366318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5000" r="-1333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upo 22"/>
          <p:cNvGrpSpPr/>
          <p:nvPr/>
        </p:nvGrpSpPr>
        <p:grpSpPr>
          <a:xfrm>
            <a:off x="5660479" y="4291116"/>
            <a:ext cx="1398749" cy="839300"/>
            <a:chOff x="1412998" y="5535257"/>
            <a:chExt cx="1398749" cy="839300"/>
          </a:xfrm>
        </p:grpSpPr>
        <p:grpSp>
          <p:nvGrpSpPr>
            <p:cNvPr id="25" name="Grupo 24"/>
            <p:cNvGrpSpPr/>
            <p:nvPr/>
          </p:nvGrpSpPr>
          <p:grpSpPr>
            <a:xfrm>
              <a:off x="1412998" y="5535257"/>
              <a:ext cx="720000" cy="720000"/>
              <a:chOff x="6372225" y="5400675"/>
              <a:chExt cx="720000" cy="720000"/>
            </a:xfrm>
          </p:grpSpPr>
          <p:sp>
            <p:nvSpPr>
              <p:cNvPr id="26" name="Rectángulo 25"/>
              <p:cNvSpPr/>
              <p:nvPr/>
            </p:nvSpPr>
            <p:spPr>
              <a:xfrm>
                <a:off x="6372225" y="5400675"/>
                <a:ext cx="720000" cy="72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7" name="Conector recto 26"/>
              <p:cNvCxnSpPr/>
              <p:nvPr/>
            </p:nvCxnSpPr>
            <p:spPr>
              <a:xfrm>
                <a:off x="6438900" y="6038850"/>
                <a:ext cx="57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ector recto 27"/>
            <p:cNvCxnSpPr/>
            <p:nvPr/>
          </p:nvCxnSpPr>
          <p:spPr>
            <a:xfrm rot="10800000">
              <a:off x="2132998" y="625525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uadroTexto 28"/>
                <p:cNvSpPr txBox="1"/>
                <p:nvPr/>
              </p:nvSpPr>
              <p:spPr>
                <a:xfrm>
                  <a:off x="2287053" y="6066780"/>
                  <a:ext cx="52469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9" name="CuadroTex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053" y="6066780"/>
                  <a:ext cx="524694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0465" r="-3488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5519815" y="3751465"/>
                <a:ext cx="17614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𝐶𝑙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815" y="3751465"/>
                <a:ext cx="176144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768" r="-2422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ctor recto 31"/>
          <p:cNvCxnSpPr/>
          <p:nvPr/>
        </p:nvCxnSpPr>
        <p:spPr>
          <a:xfrm rot="10800000">
            <a:off x="6386103" y="4291116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6560479" y="4129099"/>
                <a:ext cx="12852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0479" y="4129099"/>
                <a:ext cx="1285224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3318" r="-1422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upo 23"/>
          <p:cNvGrpSpPr/>
          <p:nvPr/>
        </p:nvGrpSpPr>
        <p:grpSpPr>
          <a:xfrm>
            <a:off x="5824919" y="5088817"/>
            <a:ext cx="1129199" cy="1195675"/>
            <a:chOff x="5824919" y="5088817"/>
            <a:chExt cx="1129199" cy="1195675"/>
          </a:xfrm>
        </p:grpSpPr>
        <p:grpSp>
          <p:nvGrpSpPr>
            <p:cNvPr id="38" name="Grupo 37"/>
            <p:cNvGrpSpPr/>
            <p:nvPr/>
          </p:nvGrpSpPr>
          <p:grpSpPr>
            <a:xfrm rot="5400000">
              <a:off x="5822065" y="5152440"/>
              <a:ext cx="1195675" cy="1068430"/>
              <a:chOff x="3660531" y="4115497"/>
              <a:chExt cx="1581393" cy="1327884"/>
            </a:xfrm>
          </p:grpSpPr>
          <p:grpSp>
            <p:nvGrpSpPr>
              <p:cNvPr id="52" name="Grupo 51"/>
              <p:cNvGrpSpPr/>
              <p:nvPr/>
            </p:nvGrpSpPr>
            <p:grpSpPr>
              <a:xfrm>
                <a:off x="4170362" y="4243231"/>
                <a:ext cx="1071562" cy="1200150"/>
                <a:chOff x="1135857" y="2406134"/>
                <a:chExt cx="1071562" cy="1200150"/>
              </a:xfrm>
            </p:grpSpPr>
            <p:sp>
              <p:nvSpPr>
                <p:cNvPr id="54" name="Hexágono 53"/>
                <p:cNvSpPr/>
                <p:nvPr/>
              </p:nvSpPr>
              <p:spPr>
                <a:xfrm rot="5400000">
                  <a:off x="1071563" y="2470428"/>
                  <a:ext cx="1200150" cy="1071562"/>
                </a:xfrm>
                <a:prstGeom prst="hexagon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cxnSp>
              <p:nvCxnSpPr>
                <p:cNvPr id="55" name="Conector recto 54"/>
                <p:cNvCxnSpPr/>
                <p:nvPr/>
              </p:nvCxnSpPr>
              <p:spPr>
                <a:xfrm flipH="1">
                  <a:off x="1219201" y="2505075"/>
                  <a:ext cx="452437" cy="2286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cto 55"/>
                <p:cNvCxnSpPr/>
                <p:nvPr/>
              </p:nvCxnSpPr>
              <p:spPr>
                <a:xfrm flipH="1" flipV="1">
                  <a:off x="1219200" y="3274754"/>
                  <a:ext cx="452437" cy="2286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cto 56"/>
                <p:cNvCxnSpPr/>
                <p:nvPr/>
              </p:nvCxnSpPr>
              <p:spPr>
                <a:xfrm rot="16200000">
                  <a:off x="1859601" y="3003695"/>
                  <a:ext cx="54004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Conector recto 49"/>
              <p:cNvCxnSpPr/>
              <p:nvPr/>
            </p:nvCxnSpPr>
            <p:spPr>
              <a:xfrm rot="1800000" flipV="1">
                <a:off x="4000747" y="4445839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CuadroTexto 50"/>
                  <p:cNvSpPr txBox="1"/>
                  <p:nvPr/>
                </p:nvSpPr>
                <p:spPr>
                  <a:xfrm rot="16200000">
                    <a:off x="3636425" y="4139603"/>
                    <a:ext cx="455275" cy="4070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𝐵𝑟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51" name="CuadroTexto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3636425" y="4139603"/>
                    <a:ext cx="455275" cy="407064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l="-15000" r="-13333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8" name="Conector recto 57"/>
            <p:cNvCxnSpPr/>
            <p:nvPr/>
          </p:nvCxnSpPr>
          <p:spPr>
            <a:xfrm rot="14400000" flipH="1" flipV="1">
              <a:off x="5992425" y="5423069"/>
              <a:ext cx="136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CuadroTexto 58"/>
                <p:cNvSpPr txBox="1"/>
                <p:nvPr/>
              </p:nvSpPr>
              <p:spPr>
                <a:xfrm>
                  <a:off x="5824919" y="5099881"/>
                  <a:ext cx="36631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𝐵𝑟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9" name="CuadroTexto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4919" y="5099881"/>
                  <a:ext cx="366319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5000" r="-1333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094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71501" y="928688"/>
            <a:ext cx="7872412" cy="646331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Llamamos </a:t>
            </a:r>
            <a:r>
              <a:rPr lang="es-ES" b="1" dirty="0" smtClean="0"/>
              <a:t>compuestos oxigenados </a:t>
            </a:r>
            <a:r>
              <a:rPr lang="es-ES" dirty="0" smtClean="0"/>
              <a:t>a aquellos que, además de C e H, tienen algún átomo en su molécula.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42914" y="1832287"/>
            <a:ext cx="627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Alcoholes y éteres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2914" y="2274221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Alcoholes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835606"/>
              </p:ext>
            </p:extLst>
          </p:nvPr>
        </p:nvGraphicFramePr>
        <p:xfrm>
          <a:off x="571499" y="2789021"/>
          <a:ext cx="7872413" cy="1285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1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Familia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funcional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Sufijo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Alcohol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 </a:t>
                      </a:r>
                      <a:r>
                        <a:rPr lang="es-ES" i="1" dirty="0" smtClean="0">
                          <a:solidFill>
                            <a:srgbClr val="FF0000"/>
                          </a:solidFill>
                        </a:rPr>
                        <a:t>–OH</a:t>
                      </a:r>
                      <a:r>
                        <a:rPr lang="es-ES" i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aseline="0" dirty="0" smtClean="0"/>
                        <a:t>unido a un átomo de C que forma cuatro enlaces covalentes sencillos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i="1" dirty="0" smtClean="0"/>
                        <a:t>-</a:t>
                      </a:r>
                      <a:r>
                        <a:rPr lang="es-ES" i="1" dirty="0" err="1" smtClean="0"/>
                        <a:t>ol</a:t>
                      </a:r>
                      <a:endParaRPr lang="es-ES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6" name="Grupo 45"/>
          <p:cNvGrpSpPr/>
          <p:nvPr/>
        </p:nvGrpSpPr>
        <p:grpSpPr>
          <a:xfrm>
            <a:off x="6051243" y="3322758"/>
            <a:ext cx="1087043" cy="644188"/>
            <a:chOff x="2364660" y="2937791"/>
            <a:chExt cx="1087043" cy="6441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CuadroTexto 46"/>
                <p:cNvSpPr txBox="1"/>
                <p:nvPr/>
              </p:nvSpPr>
              <p:spPr>
                <a:xfrm>
                  <a:off x="2544660" y="3095578"/>
                  <a:ext cx="90704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7" name="CuadroTexto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4660" y="3095578"/>
                  <a:ext cx="907043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5369" r="-5369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Conector recto 48"/>
            <p:cNvCxnSpPr/>
            <p:nvPr/>
          </p:nvCxnSpPr>
          <p:spPr>
            <a:xfrm flipV="1">
              <a:off x="2364660" y="3258663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/>
            <p:cNvCxnSpPr/>
            <p:nvPr/>
          </p:nvCxnSpPr>
          <p:spPr>
            <a:xfrm rot="5400000" flipV="1">
              <a:off x="2571711" y="3027791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cto 59"/>
            <p:cNvCxnSpPr/>
            <p:nvPr/>
          </p:nvCxnSpPr>
          <p:spPr>
            <a:xfrm rot="5400000" flipV="1">
              <a:off x="2571711" y="3491979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uadroTexto 30"/>
          <p:cNvSpPr txBox="1"/>
          <p:nvPr/>
        </p:nvSpPr>
        <p:spPr>
          <a:xfrm>
            <a:off x="442914" y="4199998"/>
            <a:ext cx="8000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Un compuesto puede tener más de un </a:t>
            </a:r>
            <a:r>
              <a:rPr lang="es-ES" b="1" dirty="0" smtClean="0">
                <a:sym typeface="Wingdings 2" panose="05020102010507070707" pitchFamily="18" charset="2"/>
              </a:rPr>
              <a:t>grupo alcohol</a:t>
            </a:r>
            <a:r>
              <a:rPr lang="es-ES" dirty="0" smtClean="0">
                <a:sym typeface="Wingdings 2" panose="05020102010507070707" pitchFamily="18" charset="2"/>
              </a:rPr>
              <a:t>, pero siempre sobre dos átomos de C diferentes.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alcohol del benceno se llama </a:t>
            </a:r>
            <a:r>
              <a:rPr lang="es-ES" b="1" dirty="0" smtClean="0">
                <a:sym typeface="Wingdings 2" panose="05020102010507070707" pitchFamily="18" charset="2"/>
              </a:rPr>
              <a:t>fenol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/>
              <p:cNvSpPr txBox="1"/>
              <p:nvPr/>
            </p:nvSpPr>
            <p:spPr>
              <a:xfrm>
                <a:off x="641045" y="5299271"/>
                <a:ext cx="8912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4" name="Cuadro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45" y="5299271"/>
                <a:ext cx="89127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479" r="-5479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uadroTexto 60"/>
              <p:cNvSpPr txBox="1"/>
              <p:nvPr/>
            </p:nvSpPr>
            <p:spPr>
              <a:xfrm>
                <a:off x="1857375" y="5302758"/>
                <a:ext cx="22963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𝐶𝐻𝑂𝐻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61" name="Cuadro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5" y="5302758"/>
                <a:ext cx="229639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128" r="-532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upo 42"/>
          <p:cNvGrpSpPr/>
          <p:nvPr/>
        </p:nvGrpSpPr>
        <p:grpSpPr>
          <a:xfrm>
            <a:off x="4551937" y="4928870"/>
            <a:ext cx="2098345" cy="1233964"/>
            <a:chOff x="4333773" y="4966199"/>
            <a:chExt cx="2098345" cy="1233964"/>
          </a:xfrm>
        </p:grpSpPr>
        <p:sp>
          <p:nvSpPr>
            <p:cNvPr id="35" name="Pentágono regular 34"/>
            <p:cNvSpPr/>
            <p:nvPr/>
          </p:nvSpPr>
          <p:spPr>
            <a:xfrm>
              <a:off x="4893467" y="5199748"/>
              <a:ext cx="921545" cy="861916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7" name="Conector recto 36"/>
            <p:cNvCxnSpPr/>
            <p:nvPr/>
          </p:nvCxnSpPr>
          <p:spPr>
            <a:xfrm flipV="1">
              <a:off x="5102239" y="6005512"/>
              <a:ext cx="50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/>
            <p:cNvCxnSpPr/>
            <p:nvPr/>
          </p:nvCxnSpPr>
          <p:spPr>
            <a:xfrm flipV="1">
              <a:off x="4713467" y="55340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/>
            <p:cNvCxnSpPr/>
            <p:nvPr/>
          </p:nvCxnSpPr>
          <p:spPr>
            <a:xfrm flipV="1">
              <a:off x="5815012" y="55340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CuadroTexto 41"/>
                <p:cNvSpPr txBox="1"/>
                <p:nvPr/>
              </p:nvSpPr>
              <p:spPr>
                <a:xfrm>
                  <a:off x="4333773" y="5363068"/>
                  <a:ext cx="4371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2" name="CuadroTexto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773" y="5363068"/>
                  <a:ext cx="437106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2676" r="-11268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CuadroTexto 63"/>
                <p:cNvSpPr txBox="1"/>
                <p:nvPr/>
              </p:nvSpPr>
              <p:spPr>
                <a:xfrm>
                  <a:off x="5995012" y="5386881"/>
                  <a:ext cx="4371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64" name="CuadroTexto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5012" y="5386881"/>
                  <a:ext cx="437106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111" r="-11111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CuadroTexto 64"/>
            <p:cNvSpPr txBox="1"/>
            <p:nvPr/>
          </p:nvSpPr>
          <p:spPr>
            <a:xfrm>
              <a:off x="5699554" y="528826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3</a:t>
              </a:r>
            </a:p>
          </p:txBody>
        </p:sp>
        <p:sp>
          <p:nvSpPr>
            <p:cNvPr id="66" name="CuadroTexto 65"/>
            <p:cNvSpPr txBox="1"/>
            <p:nvPr/>
          </p:nvSpPr>
          <p:spPr>
            <a:xfrm>
              <a:off x="4750014" y="525702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1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5219426" y="496619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68" name="CuadroTexto 67"/>
            <p:cNvSpPr txBox="1"/>
            <p:nvPr/>
          </p:nvSpPr>
          <p:spPr>
            <a:xfrm>
              <a:off x="5599540" y="592316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solidFill>
                    <a:srgbClr val="00B050"/>
                  </a:solidFill>
                </a:rPr>
                <a:t>4</a:t>
              </a:r>
            </a:p>
          </p:txBody>
        </p:sp>
        <p:sp>
          <p:nvSpPr>
            <p:cNvPr id="69" name="CuadroTexto 68"/>
            <p:cNvSpPr txBox="1"/>
            <p:nvPr/>
          </p:nvSpPr>
          <p:spPr>
            <a:xfrm>
              <a:off x="4822600" y="592316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>
                  <a:solidFill>
                    <a:srgbClr val="00B050"/>
                  </a:solidFill>
                </a:rPr>
                <a:t>5</a:t>
              </a:r>
              <a:endParaRPr lang="es-ES" sz="1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4" name="Grupo 43"/>
          <p:cNvGrpSpPr/>
          <p:nvPr/>
        </p:nvGrpSpPr>
        <p:grpSpPr>
          <a:xfrm>
            <a:off x="7202581" y="5055291"/>
            <a:ext cx="1403861" cy="1048336"/>
            <a:chOff x="7202581" y="5055291"/>
            <a:chExt cx="1403861" cy="1048336"/>
          </a:xfrm>
        </p:grpSpPr>
        <p:grpSp>
          <p:nvGrpSpPr>
            <p:cNvPr id="71" name="Grupo 70"/>
            <p:cNvGrpSpPr/>
            <p:nvPr/>
          </p:nvGrpSpPr>
          <p:grpSpPr>
            <a:xfrm>
              <a:off x="7202581" y="5157785"/>
              <a:ext cx="872341" cy="945842"/>
              <a:chOff x="1135857" y="2406134"/>
              <a:chExt cx="1109662" cy="1200150"/>
            </a:xfrm>
          </p:grpSpPr>
          <p:sp>
            <p:nvSpPr>
              <p:cNvPr id="74" name="Hexágono 73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75" name="Conector recto 74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ector recto 75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ector recto 76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Conector recto 71"/>
            <p:cNvCxnSpPr/>
            <p:nvPr/>
          </p:nvCxnSpPr>
          <p:spPr>
            <a:xfrm rot="19800000">
              <a:off x="8027616" y="532584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CuadroTexto 72"/>
                <p:cNvSpPr txBox="1"/>
                <p:nvPr/>
              </p:nvSpPr>
              <p:spPr>
                <a:xfrm>
                  <a:off x="8169336" y="5055291"/>
                  <a:ext cx="4371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73" name="CuadroTexto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336" y="5055291"/>
                  <a:ext cx="437106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111" r="-11111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CuadroTexto 44"/>
          <p:cNvSpPr txBox="1"/>
          <p:nvPr/>
        </p:nvSpPr>
        <p:spPr>
          <a:xfrm>
            <a:off x="571499" y="5782991"/>
            <a:ext cx="115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metanol</a:t>
            </a:r>
            <a:endParaRPr lang="es-ES" dirty="0"/>
          </a:p>
        </p:txBody>
      </p:sp>
      <p:sp>
        <p:nvSpPr>
          <p:cNvPr id="78" name="CuadroTexto 77"/>
          <p:cNvSpPr txBox="1"/>
          <p:nvPr/>
        </p:nvSpPr>
        <p:spPr>
          <a:xfrm>
            <a:off x="2320377" y="5747761"/>
            <a:ext cx="155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</a:t>
            </a:r>
            <a:r>
              <a:rPr lang="es-ES" dirty="0" smtClean="0"/>
              <a:t>ropan-2-ol</a:t>
            </a:r>
            <a:endParaRPr lang="es-ES" dirty="0"/>
          </a:p>
        </p:txBody>
      </p:sp>
      <p:sp>
        <p:nvSpPr>
          <p:cNvPr id="79" name="CuadroTexto 78"/>
          <p:cNvSpPr txBox="1"/>
          <p:nvPr/>
        </p:nvSpPr>
        <p:spPr>
          <a:xfrm>
            <a:off x="4228533" y="6103627"/>
            <a:ext cx="282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</a:t>
            </a:r>
            <a:r>
              <a:rPr lang="es-ES" dirty="0" smtClean="0"/>
              <a:t>iclopent-4-eno-1,3-diol</a:t>
            </a:r>
            <a:endParaRPr lang="es-ES" dirty="0"/>
          </a:p>
        </p:txBody>
      </p:sp>
      <p:sp>
        <p:nvSpPr>
          <p:cNvPr id="80" name="CuadroTexto 79"/>
          <p:cNvSpPr txBox="1"/>
          <p:nvPr/>
        </p:nvSpPr>
        <p:spPr>
          <a:xfrm>
            <a:off x="7314515" y="6103627"/>
            <a:ext cx="75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fenol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89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2914" y="875030"/>
            <a:ext cx="627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Alcoholes y éteres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2914" y="13644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Éteres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893017"/>
              </p:ext>
            </p:extLst>
          </p:nvPr>
        </p:nvGraphicFramePr>
        <p:xfrm>
          <a:off x="515476" y="1860000"/>
          <a:ext cx="8090967" cy="1285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0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1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Familia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funcional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Sufijo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Éter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Un átomo de O</a:t>
                      </a:r>
                      <a:r>
                        <a:rPr lang="es-ES" baseline="0" dirty="0" smtClean="0"/>
                        <a:t> está unido a dos radicales mediante enlaces covalentes </a:t>
                      </a:r>
                      <a:r>
                        <a:rPr lang="es-ES" dirty="0" smtClean="0"/>
                        <a:t> </a:t>
                      </a:r>
                      <a:r>
                        <a:rPr lang="es-ES" i="1" dirty="0" smtClean="0">
                          <a:solidFill>
                            <a:srgbClr val="FF0000"/>
                          </a:solidFill>
                        </a:rPr>
                        <a:t>–O–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i="1" dirty="0" smtClean="0"/>
                        <a:t>éter</a:t>
                      </a:r>
                      <a:endParaRPr lang="es-ES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442914" y="3357198"/>
            <a:ext cx="8163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Se nombran los radicales y al final se escribe la palabra </a:t>
            </a:r>
            <a:r>
              <a:rPr lang="es-ES" b="1" i="1" dirty="0" smtClean="0">
                <a:sym typeface="Wingdings 2" panose="05020102010507070707" pitchFamily="18" charset="2"/>
              </a:rPr>
              <a:t>éter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nombre de los radicales sigue el orden alfabético.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/>
              <p:cNvSpPr txBox="1"/>
              <p:nvPr/>
            </p:nvSpPr>
            <p:spPr>
              <a:xfrm>
                <a:off x="1284811" y="4310578"/>
                <a:ext cx="17709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4" name="Cuadro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811" y="4310578"/>
                <a:ext cx="177099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59" r="-1034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uadroTexto 44"/>
          <p:cNvSpPr txBox="1"/>
          <p:nvPr/>
        </p:nvSpPr>
        <p:spPr>
          <a:xfrm>
            <a:off x="1512758" y="4708496"/>
            <a:ext cx="15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</a:t>
            </a:r>
            <a:r>
              <a:rPr lang="es-ES" dirty="0" err="1" smtClean="0"/>
              <a:t>imetil</a:t>
            </a:r>
            <a:r>
              <a:rPr lang="es-ES" dirty="0" smtClean="0"/>
              <a:t> éter</a:t>
            </a:r>
            <a:endParaRPr lang="es-ES" dirty="0"/>
          </a:p>
        </p:txBody>
      </p:sp>
      <p:sp>
        <p:nvSpPr>
          <p:cNvPr id="78" name="CuadroTexto 77"/>
          <p:cNvSpPr txBox="1"/>
          <p:nvPr/>
        </p:nvSpPr>
        <p:spPr>
          <a:xfrm>
            <a:off x="5117311" y="4708496"/>
            <a:ext cx="155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e</a:t>
            </a:r>
            <a:r>
              <a:rPr lang="es-ES" dirty="0" err="1" smtClean="0"/>
              <a:t>til</a:t>
            </a:r>
            <a:r>
              <a:rPr lang="es-ES" dirty="0" smtClean="0"/>
              <a:t> </a:t>
            </a:r>
            <a:r>
              <a:rPr lang="es-ES" dirty="0" err="1" smtClean="0"/>
              <a:t>metil</a:t>
            </a:r>
            <a:r>
              <a:rPr lang="es-ES" dirty="0" smtClean="0"/>
              <a:t> éter</a:t>
            </a:r>
            <a:endParaRPr lang="es-ES" dirty="0"/>
          </a:p>
        </p:txBody>
      </p:sp>
      <p:grpSp>
        <p:nvGrpSpPr>
          <p:cNvPr id="7" name="Grupo 6"/>
          <p:cNvGrpSpPr/>
          <p:nvPr/>
        </p:nvGrpSpPr>
        <p:grpSpPr>
          <a:xfrm>
            <a:off x="5802802" y="2365501"/>
            <a:ext cx="1619177" cy="644188"/>
            <a:chOff x="6051243" y="3322758"/>
            <a:chExt cx="1619177" cy="644188"/>
          </a:xfrm>
        </p:grpSpPr>
        <p:grpSp>
          <p:nvGrpSpPr>
            <p:cNvPr id="46" name="Grupo 45"/>
            <p:cNvGrpSpPr/>
            <p:nvPr/>
          </p:nvGrpSpPr>
          <p:grpSpPr>
            <a:xfrm>
              <a:off x="6051243" y="3322758"/>
              <a:ext cx="1619177" cy="644188"/>
              <a:chOff x="2364660" y="2937791"/>
              <a:chExt cx="1619177" cy="64418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2544660" y="3095578"/>
                    <a:ext cx="143917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47" name="CuadroTexto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4660" y="3095578"/>
                    <a:ext cx="1439177" cy="307777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2954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Conector recto 48"/>
              <p:cNvCxnSpPr/>
              <p:nvPr/>
            </p:nvCxnSpPr>
            <p:spPr>
              <a:xfrm flipV="1">
                <a:off x="2364660" y="3258663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cto 52"/>
              <p:cNvCxnSpPr/>
              <p:nvPr/>
            </p:nvCxnSpPr>
            <p:spPr>
              <a:xfrm rot="5400000" flipV="1">
                <a:off x="2571711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/>
              <p:cNvCxnSpPr/>
              <p:nvPr/>
            </p:nvCxnSpPr>
            <p:spPr>
              <a:xfrm rot="5400000" flipV="1">
                <a:off x="2571711" y="3491979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Conector recto 47"/>
            <p:cNvCxnSpPr/>
            <p:nvPr/>
          </p:nvCxnSpPr>
          <p:spPr>
            <a:xfrm rot="5400000" flipV="1">
              <a:off x="7195821" y="3412758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 rot="5400000" flipV="1">
              <a:off x="7195821" y="3876946"/>
              <a:ext cx="1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uadroTexto 50"/>
              <p:cNvSpPr txBox="1"/>
              <p:nvPr/>
            </p:nvSpPr>
            <p:spPr>
              <a:xfrm>
                <a:off x="4505853" y="4310577"/>
                <a:ext cx="25315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1" name="Cuadro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853" y="4310577"/>
                <a:ext cx="2531527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446" r="-723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12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2914" y="875030"/>
            <a:ext cx="627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3.2. Aldehídos y cetonas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95226"/>
              </p:ext>
            </p:extLst>
          </p:nvPr>
        </p:nvGraphicFramePr>
        <p:xfrm>
          <a:off x="581546" y="2201619"/>
          <a:ext cx="8090967" cy="2199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0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Familia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funcional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Sufijo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Aldehído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 carbonilo en</a:t>
                      </a:r>
                      <a:r>
                        <a:rPr lang="es-ES" baseline="0" dirty="0" smtClean="0"/>
                        <a:t> un extremo de una cadena. Un compuesto puede tener uno o dos grupos aldehídos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i="1" dirty="0" smtClean="0"/>
                        <a:t>-al</a:t>
                      </a:r>
                      <a:endParaRPr lang="es-ES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Cetona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 carbonilo</a:t>
                      </a:r>
                      <a:r>
                        <a:rPr lang="es-ES" baseline="0" dirty="0" smtClean="0"/>
                        <a:t> en una posición intermedia de una cadena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i="1" dirty="0" smtClean="0"/>
                        <a:t>-</a:t>
                      </a:r>
                      <a:r>
                        <a:rPr lang="es-ES" i="1" dirty="0" err="1" smtClean="0"/>
                        <a:t>ona</a:t>
                      </a:r>
                      <a:endParaRPr lang="es-ES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496817" y="1384037"/>
            <a:ext cx="817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ambas familias el grupo funcional está formado por un C unido mediante un doble enlace a un átomo de O. Se llama </a:t>
            </a:r>
            <a:r>
              <a:rPr lang="es-ES" b="1" dirty="0" smtClean="0">
                <a:sym typeface="Wingdings 2" panose="05020102010507070707" pitchFamily="18" charset="2"/>
              </a:rPr>
              <a:t>grupo carbonilo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6310554" y="2648379"/>
            <a:ext cx="913919" cy="746290"/>
            <a:chOff x="5823014" y="2728963"/>
            <a:chExt cx="913919" cy="746290"/>
          </a:xfrm>
        </p:grpSpPr>
        <p:grpSp>
          <p:nvGrpSpPr>
            <p:cNvPr id="46" name="Grupo 45"/>
            <p:cNvGrpSpPr/>
            <p:nvPr/>
          </p:nvGrpSpPr>
          <p:grpSpPr>
            <a:xfrm>
              <a:off x="5823014" y="3009689"/>
              <a:ext cx="913919" cy="465564"/>
              <a:chOff x="2364660" y="2937791"/>
              <a:chExt cx="913919" cy="46556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2544660" y="3095578"/>
                    <a:ext cx="733919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47" name="CuadroTexto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4660" y="3095578"/>
                    <a:ext cx="733919" cy="307777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7500" r="-666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Conector recto 48"/>
              <p:cNvCxnSpPr/>
              <p:nvPr/>
            </p:nvCxnSpPr>
            <p:spPr>
              <a:xfrm flipV="1">
                <a:off x="2364660" y="3258663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cto 52"/>
              <p:cNvCxnSpPr/>
              <p:nvPr/>
            </p:nvCxnSpPr>
            <p:spPr>
              <a:xfrm rot="5400000" flipV="1">
                <a:off x="2571711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/>
              <p:cNvCxnSpPr/>
              <p:nvPr/>
            </p:nvCxnSpPr>
            <p:spPr>
              <a:xfrm rot="5400000" flipV="1">
                <a:off x="2624099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uadroTexto 3"/>
                <p:cNvSpPr txBox="1"/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" name="CuadroTexto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512" r="-1951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upo 23"/>
          <p:cNvGrpSpPr/>
          <p:nvPr/>
        </p:nvGrpSpPr>
        <p:grpSpPr>
          <a:xfrm>
            <a:off x="6102645" y="3510425"/>
            <a:ext cx="1173976" cy="741452"/>
            <a:chOff x="5533077" y="2728963"/>
            <a:chExt cx="1173976" cy="741452"/>
          </a:xfrm>
        </p:grpSpPr>
        <p:grpSp>
          <p:nvGrpSpPr>
            <p:cNvPr id="25" name="Grupo 24"/>
            <p:cNvGrpSpPr/>
            <p:nvPr/>
          </p:nvGrpSpPr>
          <p:grpSpPr>
            <a:xfrm>
              <a:off x="5533077" y="3009689"/>
              <a:ext cx="1173976" cy="460726"/>
              <a:chOff x="2074723" y="2937791"/>
              <a:chExt cx="1173976" cy="46072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CuadroTexto 26"/>
                  <p:cNvSpPr txBox="1"/>
                  <p:nvPr/>
                </p:nvSpPr>
                <p:spPr>
                  <a:xfrm>
                    <a:off x="2074723" y="3090740"/>
                    <a:ext cx="117397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27" name="CuadroTexto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4723" y="3090740"/>
                    <a:ext cx="1173976" cy="30777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3627" r="-3109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9" name="Conector recto 28"/>
              <p:cNvCxnSpPr/>
              <p:nvPr/>
            </p:nvCxnSpPr>
            <p:spPr>
              <a:xfrm rot="5400000" flipV="1">
                <a:off x="2571711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/>
              <p:cNvCxnSpPr/>
              <p:nvPr/>
            </p:nvCxnSpPr>
            <p:spPr>
              <a:xfrm rot="5400000" flipV="1">
                <a:off x="2624099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646215" y="4665371"/>
                <a:ext cx="7753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15" y="4665371"/>
                <a:ext cx="775340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6299" r="-7087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1857375" y="4675003"/>
                <a:ext cx="21739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𝑂𝐶𝐻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𝐶𝐻𝑂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5" y="4675003"/>
                <a:ext cx="2173928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247" r="-1966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34"/>
              <p:cNvSpPr txBox="1"/>
              <p:nvPr/>
            </p:nvSpPr>
            <p:spPr>
              <a:xfrm>
                <a:off x="6670676" y="4654641"/>
                <a:ext cx="1923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5" name="Cuadro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676" y="4654641"/>
                <a:ext cx="1923283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2215" r="-633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upo 35"/>
          <p:cNvGrpSpPr/>
          <p:nvPr/>
        </p:nvGrpSpPr>
        <p:grpSpPr>
          <a:xfrm>
            <a:off x="4584665" y="4654641"/>
            <a:ext cx="1554929" cy="1048336"/>
            <a:chOff x="7202581" y="5055291"/>
            <a:chExt cx="1554929" cy="1048336"/>
          </a:xfrm>
        </p:grpSpPr>
        <p:grpSp>
          <p:nvGrpSpPr>
            <p:cNvPr id="37" name="Grupo 36"/>
            <p:cNvGrpSpPr/>
            <p:nvPr/>
          </p:nvGrpSpPr>
          <p:grpSpPr>
            <a:xfrm>
              <a:off x="7202581" y="5157785"/>
              <a:ext cx="872341" cy="945842"/>
              <a:chOff x="1135857" y="2406134"/>
              <a:chExt cx="1109662" cy="1200150"/>
            </a:xfrm>
          </p:grpSpPr>
          <p:sp>
            <p:nvSpPr>
              <p:cNvPr id="40" name="Hexágono 39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1" name="Conector recto 40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cto 41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cto 42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Conector recto 37"/>
            <p:cNvCxnSpPr/>
            <p:nvPr/>
          </p:nvCxnSpPr>
          <p:spPr>
            <a:xfrm rot="19800000">
              <a:off x="8027616" y="532584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CuadroTexto 38"/>
                <p:cNvSpPr txBox="1"/>
                <p:nvPr/>
              </p:nvSpPr>
              <p:spPr>
                <a:xfrm>
                  <a:off x="8169336" y="5055291"/>
                  <a:ext cx="5881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9" name="CuadroTexto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336" y="5055291"/>
                  <a:ext cx="5881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9375" r="-833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CuadroTexto 9"/>
          <p:cNvSpPr txBox="1"/>
          <p:nvPr/>
        </p:nvSpPr>
        <p:spPr>
          <a:xfrm>
            <a:off x="521173" y="5106489"/>
            <a:ext cx="102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m</a:t>
            </a:r>
            <a:r>
              <a:rPr lang="es-ES" dirty="0" err="1" smtClean="0"/>
              <a:t>etanal</a:t>
            </a:r>
            <a:endParaRPr lang="es-ES" dirty="0" smtClean="0"/>
          </a:p>
          <a:p>
            <a:pPr algn="ctr"/>
            <a:r>
              <a:rPr lang="es-ES" dirty="0" smtClean="0"/>
              <a:t>(formol)</a:t>
            </a:r>
            <a:endParaRPr lang="es-ES" dirty="0"/>
          </a:p>
        </p:txBody>
      </p:sp>
      <p:sp>
        <p:nvSpPr>
          <p:cNvPr id="44" name="CuadroTexto 43"/>
          <p:cNvSpPr txBox="1"/>
          <p:nvPr/>
        </p:nvSpPr>
        <p:spPr>
          <a:xfrm>
            <a:off x="2204935" y="5100129"/>
            <a:ext cx="147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propanodial</a:t>
            </a:r>
            <a:endParaRPr lang="es-ES" dirty="0"/>
          </a:p>
        </p:txBody>
      </p:sp>
      <p:sp>
        <p:nvSpPr>
          <p:cNvPr id="52" name="CuadroTexto 51"/>
          <p:cNvSpPr txBox="1"/>
          <p:nvPr/>
        </p:nvSpPr>
        <p:spPr>
          <a:xfrm>
            <a:off x="4239799" y="5856081"/>
            <a:ext cx="160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benzaldehído</a:t>
            </a:r>
            <a:endParaRPr lang="es-ES" dirty="0"/>
          </a:p>
        </p:txBody>
      </p:sp>
      <p:sp>
        <p:nvSpPr>
          <p:cNvPr id="54" name="CuadroTexto 53"/>
          <p:cNvSpPr txBox="1"/>
          <p:nvPr/>
        </p:nvSpPr>
        <p:spPr>
          <a:xfrm>
            <a:off x="6781613" y="5157729"/>
            <a:ext cx="1605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p</a:t>
            </a:r>
            <a:r>
              <a:rPr lang="es-ES" dirty="0" err="1" smtClean="0"/>
              <a:t>ropanona</a:t>
            </a:r>
            <a:endParaRPr lang="es-ES" dirty="0" smtClean="0"/>
          </a:p>
          <a:p>
            <a:pPr algn="ctr"/>
            <a:r>
              <a:rPr lang="es-ES" dirty="0" smtClean="0"/>
              <a:t>(acetona)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74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2914" y="875030"/>
            <a:ext cx="627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3.3. Ácidos carboxílicos y ésteres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842112"/>
              </p:ext>
            </p:extLst>
          </p:nvPr>
        </p:nvGraphicFramePr>
        <p:xfrm>
          <a:off x="645837" y="2573305"/>
          <a:ext cx="8090968" cy="2473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7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0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3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Familia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funcional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Ácido carboxílico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 carboxilo en</a:t>
                      </a:r>
                      <a:r>
                        <a:rPr lang="es-ES" baseline="0" dirty="0" smtClean="0"/>
                        <a:t> un extremo de una cadena. Un compuesto puede tener uno o dos grupos carboxilo.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Éster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 carboxilo</a:t>
                      </a:r>
                      <a:r>
                        <a:rPr lang="es-ES" baseline="0" dirty="0" smtClean="0"/>
                        <a:t> en una posición intermedia de una cadena.</a:t>
                      </a:r>
                    </a:p>
                    <a:p>
                      <a:r>
                        <a:rPr lang="es-ES" baseline="0" dirty="0" smtClean="0"/>
                        <a:t>El O unido al carbonilo por enlace sencillo forma otro enlace con un radical.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496817" y="1384037"/>
            <a:ext cx="817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ambas familias el grupo funcional está formado por un C unido mediante un doble enlace a un átomo de O y a otro O mediante un enlace sencillo. Se llama </a:t>
            </a:r>
            <a:r>
              <a:rPr lang="es-ES" b="1" dirty="0" smtClean="0">
                <a:sym typeface="Wingdings 2" panose="05020102010507070707" pitchFamily="18" charset="2"/>
              </a:rPr>
              <a:t>grupo carboxilo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7356869" y="2950418"/>
            <a:ext cx="1087043" cy="746290"/>
            <a:chOff x="5823014" y="2728963"/>
            <a:chExt cx="1087043" cy="746290"/>
          </a:xfrm>
        </p:grpSpPr>
        <p:grpSp>
          <p:nvGrpSpPr>
            <p:cNvPr id="46" name="Grupo 45"/>
            <p:cNvGrpSpPr/>
            <p:nvPr/>
          </p:nvGrpSpPr>
          <p:grpSpPr>
            <a:xfrm>
              <a:off x="5823014" y="3009689"/>
              <a:ext cx="1087043" cy="465564"/>
              <a:chOff x="2364660" y="2937791"/>
              <a:chExt cx="1087043" cy="46556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2544660" y="3095578"/>
                    <a:ext cx="90704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47" name="CuadroTexto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4660" y="3095578"/>
                    <a:ext cx="907043" cy="307777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5369" r="-5369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Conector recto 48"/>
              <p:cNvCxnSpPr/>
              <p:nvPr/>
            </p:nvCxnSpPr>
            <p:spPr>
              <a:xfrm flipV="1">
                <a:off x="2364660" y="3258663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cto 52"/>
              <p:cNvCxnSpPr/>
              <p:nvPr/>
            </p:nvCxnSpPr>
            <p:spPr>
              <a:xfrm rot="5400000" flipV="1">
                <a:off x="2571711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/>
              <p:cNvCxnSpPr/>
              <p:nvPr/>
            </p:nvCxnSpPr>
            <p:spPr>
              <a:xfrm rot="5400000" flipV="1">
                <a:off x="2624099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uadroTexto 3"/>
                <p:cNvSpPr txBox="1"/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" name="CuadroTexto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512" r="-19512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upo 23"/>
          <p:cNvGrpSpPr/>
          <p:nvPr/>
        </p:nvGrpSpPr>
        <p:grpSpPr>
          <a:xfrm>
            <a:off x="7245669" y="4120353"/>
            <a:ext cx="1382173" cy="726902"/>
            <a:chOff x="5848652" y="2728963"/>
            <a:chExt cx="1382173" cy="726902"/>
          </a:xfrm>
        </p:grpSpPr>
        <p:grpSp>
          <p:nvGrpSpPr>
            <p:cNvPr id="25" name="Grupo 24"/>
            <p:cNvGrpSpPr/>
            <p:nvPr/>
          </p:nvGrpSpPr>
          <p:grpSpPr>
            <a:xfrm>
              <a:off x="5848652" y="3009689"/>
              <a:ext cx="1382173" cy="446176"/>
              <a:chOff x="2390298" y="2937791"/>
              <a:chExt cx="1382173" cy="4461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CuadroTexto 26"/>
                  <p:cNvSpPr txBox="1"/>
                  <p:nvPr/>
                </p:nvSpPr>
                <p:spPr>
                  <a:xfrm>
                    <a:off x="2390298" y="3076190"/>
                    <a:ext cx="138217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27" name="CuadroTexto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90298" y="3076190"/>
                    <a:ext cx="1382173" cy="30777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442" r="-2655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9" name="Conector recto 28"/>
              <p:cNvCxnSpPr/>
              <p:nvPr/>
            </p:nvCxnSpPr>
            <p:spPr>
              <a:xfrm rot="5400000" flipV="1">
                <a:off x="2571711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/>
              <p:cNvCxnSpPr/>
              <p:nvPr/>
            </p:nvCxnSpPr>
            <p:spPr>
              <a:xfrm rot="5400000" flipV="1">
                <a:off x="2624099" y="3027791"/>
                <a:ext cx="18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7483" y="2728963"/>
                  <a:ext cx="249940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9512" r="-19512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9932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2914" y="875030"/>
            <a:ext cx="627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3.3. Ácidos carboxílicos y ésteres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42913" y="1313768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Para nombrar un </a:t>
            </a:r>
            <a:r>
              <a:rPr lang="es-ES" b="1" dirty="0" smtClean="0">
                <a:sym typeface="Wingdings 2" panose="05020102010507070707" pitchFamily="18" charset="2"/>
              </a:rPr>
              <a:t>ácido</a:t>
            </a:r>
            <a:r>
              <a:rPr lang="es-ES" dirty="0" smtClean="0">
                <a:sym typeface="Wingdings 2" panose="05020102010507070707" pitchFamily="18" charset="2"/>
              </a:rPr>
              <a:t> se escribe la palabra </a:t>
            </a:r>
            <a:r>
              <a:rPr lang="es-ES" i="1" dirty="0" smtClean="0">
                <a:sym typeface="Wingdings 2" panose="05020102010507070707" pitchFamily="18" charset="2"/>
              </a:rPr>
              <a:t>ácido</a:t>
            </a:r>
            <a:r>
              <a:rPr lang="es-ES" dirty="0" smtClean="0">
                <a:sym typeface="Wingdings 2" panose="05020102010507070707" pitchFamily="18" charset="2"/>
              </a:rPr>
              <a:t> y luego el nombre de la cadena terminado en </a:t>
            </a:r>
            <a:r>
              <a:rPr lang="es-ES" i="1" dirty="0" smtClean="0">
                <a:sym typeface="Wingdings 2" panose="05020102010507070707" pitchFamily="18" charset="2"/>
              </a:rPr>
              <a:t>–</a:t>
            </a:r>
            <a:r>
              <a:rPr lang="es-ES" i="1" dirty="0" err="1" smtClean="0">
                <a:sym typeface="Wingdings 2" panose="05020102010507070707" pitchFamily="18" charset="2"/>
              </a:rPr>
              <a:t>oico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1093059" y="2201493"/>
                <a:ext cx="9484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𝐻𝐶𝑂𝑂𝐻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059" y="2201493"/>
                <a:ext cx="948465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128" r="-5128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3479007" y="2206697"/>
                <a:ext cx="15230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007" y="2206697"/>
                <a:ext cx="152304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200" r="-2400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upo 27"/>
          <p:cNvGrpSpPr/>
          <p:nvPr/>
        </p:nvGrpSpPr>
        <p:grpSpPr>
          <a:xfrm>
            <a:off x="6403467" y="1935908"/>
            <a:ext cx="1729271" cy="1048336"/>
            <a:chOff x="7202581" y="5055291"/>
            <a:chExt cx="1729271" cy="1048336"/>
          </a:xfrm>
        </p:grpSpPr>
        <p:grpSp>
          <p:nvGrpSpPr>
            <p:cNvPr id="33" name="Grupo 32"/>
            <p:cNvGrpSpPr/>
            <p:nvPr/>
          </p:nvGrpSpPr>
          <p:grpSpPr>
            <a:xfrm>
              <a:off x="7202581" y="5157785"/>
              <a:ext cx="872341" cy="945842"/>
              <a:chOff x="1135857" y="2406134"/>
              <a:chExt cx="1109662" cy="1200150"/>
            </a:xfrm>
          </p:grpSpPr>
          <p:sp>
            <p:nvSpPr>
              <p:cNvPr id="36" name="Hexágono 35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37" name="Conector recto 36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cto 38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cto 33"/>
            <p:cNvCxnSpPr/>
            <p:nvPr/>
          </p:nvCxnSpPr>
          <p:spPr>
            <a:xfrm rot="19800000">
              <a:off x="8027616" y="532584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uadroTexto 34"/>
                <p:cNvSpPr txBox="1"/>
                <p:nvPr/>
              </p:nvSpPr>
              <p:spPr>
                <a:xfrm>
                  <a:off x="8169336" y="5055291"/>
                  <a:ext cx="76251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𝐶𝑂𝑂𝐻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5" name="CuadroTexto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336" y="5055291"/>
                  <a:ext cx="762516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400" r="-640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CuadroTexto 9"/>
          <p:cNvSpPr txBox="1"/>
          <p:nvPr/>
        </p:nvSpPr>
        <p:spPr>
          <a:xfrm>
            <a:off x="673262" y="2599268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á</a:t>
            </a:r>
            <a:r>
              <a:rPr lang="es-ES" dirty="0" smtClean="0"/>
              <a:t>cido </a:t>
            </a:r>
            <a:r>
              <a:rPr lang="es-ES" dirty="0" err="1" smtClean="0"/>
              <a:t>metanoico</a:t>
            </a:r>
            <a:endParaRPr lang="es-ES" dirty="0" smtClean="0"/>
          </a:p>
          <a:p>
            <a:pPr algn="ctr"/>
            <a:r>
              <a:rPr lang="es-ES" dirty="0" smtClean="0"/>
              <a:t>(ácido fórmico)</a:t>
            </a:r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3404403" y="2595328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á</a:t>
            </a:r>
            <a:r>
              <a:rPr lang="es-ES" dirty="0" smtClean="0"/>
              <a:t>cido </a:t>
            </a:r>
            <a:r>
              <a:rPr lang="es-ES" dirty="0" err="1" smtClean="0"/>
              <a:t>etanoico</a:t>
            </a:r>
            <a:endParaRPr lang="es-ES" dirty="0" smtClean="0"/>
          </a:p>
          <a:p>
            <a:r>
              <a:rPr lang="es-ES" dirty="0" smtClean="0"/>
              <a:t>(ácido acético)</a:t>
            </a:r>
            <a:endParaRPr lang="es-ES" dirty="0"/>
          </a:p>
        </p:txBody>
      </p:sp>
      <p:sp>
        <p:nvSpPr>
          <p:cNvPr id="41" name="CuadroTexto 40"/>
          <p:cNvSpPr txBox="1"/>
          <p:nvPr/>
        </p:nvSpPr>
        <p:spPr>
          <a:xfrm>
            <a:off x="6324177" y="3079752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á</a:t>
            </a:r>
            <a:r>
              <a:rPr lang="es-ES" dirty="0" smtClean="0"/>
              <a:t>cido benzoico</a:t>
            </a:r>
            <a:endParaRPr lang="es-ES" dirty="0"/>
          </a:p>
        </p:txBody>
      </p:sp>
      <p:sp>
        <p:nvSpPr>
          <p:cNvPr id="42" name="CuadroTexto 41"/>
          <p:cNvSpPr txBox="1"/>
          <p:nvPr/>
        </p:nvSpPr>
        <p:spPr>
          <a:xfrm>
            <a:off x="442912" y="3505968"/>
            <a:ext cx="82295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Para nombrar un </a:t>
            </a:r>
            <a:r>
              <a:rPr lang="es-ES" b="1" dirty="0" smtClean="0">
                <a:sym typeface="Wingdings 2" panose="05020102010507070707" pitchFamily="18" charset="2"/>
              </a:rPr>
              <a:t>éster:</a:t>
            </a:r>
          </a:p>
          <a:p>
            <a:pPr marL="542925" indent="-271463" algn="just"/>
            <a:r>
              <a:rPr lang="es-ES" dirty="0" smtClean="0">
                <a:sym typeface="Wingdings" panose="05000000000000000000" pitchFamily="2" charset="2"/>
              </a:rPr>
              <a:t>	</a:t>
            </a:r>
            <a:r>
              <a:rPr lang="es-ES" dirty="0" smtClean="0">
                <a:sym typeface="Wingdings 2" panose="05020102010507070707" pitchFamily="18" charset="2"/>
              </a:rPr>
              <a:t>Se identifican la cadena de átomos de C de la que forman parte el carbonilo (es la principal) y el radical.</a:t>
            </a:r>
          </a:p>
          <a:p>
            <a:pPr marL="542925" indent="-271463" algn="just"/>
            <a:r>
              <a:rPr lang="es-ES" dirty="0" smtClean="0">
                <a:sym typeface="Wingdings" panose="05000000000000000000" pitchFamily="2" charset="2"/>
              </a:rPr>
              <a:t>	Se nombra la cadena principal terminado en </a:t>
            </a:r>
            <a:r>
              <a:rPr lang="es-ES" i="1" dirty="0" smtClean="0">
                <a:sym typeface="Wingdings" panose="05000000000000000000" pitchFamily="2" charset="2"/>
              </a:rPr>
              <a:t>–ato </a:t>
            </a:r>
            <a:r>
              <a:rPr lang="es-ES" dirty="0" smtClean="0">
                <a:sym typeface="Wingdings" panose="05000000000000000000" pitchFamily="2" charset="2"/>
              </a:rPr>
              <a:t>y se añade la partícula </a:t>
            </a:r>
            <a:r>
              <a:rPr lang="es-ES" i="1" dirty="0" smtClean="0">
                <a:sym typeface="Wingdings" panose="05000000000000000000" pitchFamily="2" charset="2"/>
              </a:rPr>
              <a:t>de</a:t>
            </a:r>
            <a:r>
              <a:rPr lang="es-ES" dirty="0" smtClean="0">
                <a:sym typeface="Wingdings" panose="05000000000000000000" pitchFamily="2" charset="2"/>
              </a:rPr>
              <a:t> y el nombre del radical, terminado en </a:t>
            </a:r>
            <a:r>
              <a:rPr lang="es-ES" i="1" dirty="0" smtClean="0">
                <a:sym typeface="Wingdings" panose="05000000000000000000" pitchFamily="2" charset="2"/>
              </a:rPr>
              <a:t>–</a:t>
            </a:r>
            <a:r>
              <a:rPr lang="es-ES" i="1" dirty="0" err="1" smtClean="0">
                <a:sym typeface="Wingdings" panose="05000000000000000000" pitchFamily="2" charset="2"/>
              </a:rPr>
              <a:t>ilo</a:t>
            </a:r>
            <a:r>
              <a:rPr lang="es-ES" dirty="0">
                <a:sym typeface="Wingdings" panose="05000000000000000000" pitchFamily="2" charset="2"/>
              </a:rPr>
              <a:t>.</a:t>
            </a:r>
            <a:endParaRPr lang="es-ES" dirty="0" smtClean="0">
              <a:sym typeface="Wingdings 2" panose="050201020105070707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1073471" y="5298814"/>
                <a:ext cx="28569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471" y="5298814"/>
                <a:ext cx="2856936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279" r="-42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upo 43"/>
          <p:cNvGrpSpPr/>
          <p:nvPr/>
        </p:nvGrpSpPr>
        <p:grpSpPr>
          <a:xfrm>
            <a:off x="4920702" y="5204111"/>
            <a:ext cx="3063163" cy="1048336"/>
            <a:chOff x="7202581" y="5055291"/>
            <a:chExt cx="3063163" cy="1048336"/>
          </a:xfrm>
        </p:grpSpPr>
        <p:grpSp>
          <p:nvGrpSpPr>
            <p:cNvPr id="45" name="Grupo 44"/>
            <p:cNvGrpSpPr/>
            <p:nvPr/>
          </p:nvGrpSpPr>
          <p:grpSpPr>
            <a:xfrm>
              <a:off x="7202581" y="5157785"/>
              <a:ext cx="872341" cy="945842"/>
              <a:chOff x="1135857" y="2406134"/>
              <a:chExt cx="1109662" cy="1200150"/>
            </a:xfrm>
          </p:grpSpPr>
          <p:sp>
            <p:nvSpPr>
              <p:cNvPr id="51" name="Hexágono 50"/>
              <p:cNvSpPr/>
              <p:nvPr/>
            </p:nvSpPr>
            <p:spPr>
              <a:xfrm rot="5400000">
                <a:off x="1071563" y="2470428"/>
                <a:ext cx="1200150" cy="1071562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52" name="Conector recto 51"/>
              <p:cNvCxnSpPr/>
              <p:nvPr/>
            </p:nvCxnSpPr>
            <p:spPr>
              <a:xfrm flipH="1">
                <a:off x="1219201" y="2505075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cto 53"/>
              <p:cNvCxnSpPr/>
              <p:nvPr/>
            </p:nvCxnSpPr>
            <p:spPr>
              <a:xfrm flipH="1" flipV="1">
                <a:off x="1219200" y="3274754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ector recto 54"/>
              <p:cNvCxnSpPr/>
              <p:nvPr/>
            </p:nvCxnSpPr>
            <p:spPr>
              <a:xfrm rot="3720000" flipH="1" flipV="1">
                <a:off x="1905000" y="2891908"/>
                <a:ext cx="452437" cy="228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Conector recto 47"/>
            <p:cNvCxnSpPr/>
            <p:nvPr/>
          </p:nvCxnSpPr>
          <p:spPr>
            <a:xfrm rot="19800000">
              <a:off x="8027616" y="532584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CuadroTexto 49"/>
                <p:cNvSpPr txBox="1"/>
                <p:nvPr/>
              </p:nvSpPr>
              <p:spPr>
                <a:xfrm>
                  <a:off x="8169336" y="5055291"/>
                  <a:ext cx="209640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𝐶𝑂𝑂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0" name="CuadroTexto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336" y="5055291"/>
                  <a:ext cx="2096408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326" r="-581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Rectángulo redondeado 55"/>
          <p:cNvSpPr/>
          <p:nvPr/>
        </p:nvSpPr>
        <p:spPr>
          <a:xfrm>
            <a:off x="922883" y="5252020"/>
            <a:ext cx="2320380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redondeado 56"/>
          <p:cNvSpPr/>
          <p:nvPr/>
        </p:nvSpPr>
        <p:spPr>
          <a:xfrm>
            <a:off x="3375252" y="5260829"/>
            <a:ext cx="564357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redondeado 57"/>
          <p:cNvSpPr/>
          <p:nvPr/>
        </p:nvSpPr>
        <p:spPr>
          <a:xfrm>
            <a:off x="4786313" y="5175910"/>
            <a:ext cx="1797490" cy="11963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 redondeado 58"/>
          <p:cNvSpPr/>
          <p:nvPr/>
        </p:nvSpPr>
        <p:spPr>
          <a:xfrm>
            <a:off x="6646823" y="5185287"/>
            <a:ext cx="1400903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1368535" y="5848161"/>
            <a:ext cx="257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p</a:t>
            </a:r>
            <a:r>
              <a:rPr lang="es-ES" dirty="0" err="1" smtClean="0"/>
              <a:t>ropanoato</a:t>
            </a:r>
            <a:r>
              <a:rPr lang="es-ES" dirty="0" smtClean="0"/>
              <a:t> de metilo</a:t>
            </a:r>
            <a:endParaRPr lang="es-ES" dirty="0"/>
          </a:p>
        </p:txBody>
      </p:sp>
      <p:sp>
        <p:nvSpPr>
          <p:cNvPr id="61" name="CuadroTexto 60"/>
          <p:cNvSpPr txBox="1"/>
          <p:nvPr/>
        </p:nvSpPr>
        <p:spPr>
          <a:xfrm>
            <a:off x="6736555" y="5832152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b</a:t>
            </a:r>
            <a:r>
              <a:rPr lang="es-ES" dirty="0" smtClean="0"/>
              <a:t>enzoato de etilo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655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Los compuestos oxigenados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Redondear rectángulo de esquina del mismo lado 42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538400" y="1380114"/>
            <a:ext cx="8105538" cy="498598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7</a:t>
            </a:r>
            <a:r>
              <a:rPr lang="es-ES" b="1" dirty="0" smtClean="0"/>
              <a:t>.	Formula los siguientes compuestos: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a) 	</a:t>
            </a:r>
            <a:r>
              <a:rPr lang="es-ES" dirty="0" err="1" smtClean="0"/>
              <a:t>Dietil</a:t>
            </a:r>
            <a:r>
              <a:rPr lang="es-ES" dirty="0" smtClean="0"/>
              <a:t> éter	h) 	Ciclohexano-1,3-diol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/>
              <a:t>	</a:t>
            </a:r>
            <a:r>
              <a:rPr lang="es-ES" dirty="0" smtClean="0"/>
              <a:t>b) 	Etanol	i) 	Ácido </a:t>
            </a:r>
            <a:r>
              <a:rPr lang="es-ES" dirty="0" err="1" smtClean="0"/>
              <a:t>heptanoico</a:t>
            </a:r>
            <a:endParaRPr lang="es-ES" dirty="0" smtClean="0"/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/>
              <a:t>	</a:t>
            </a:r>
            <a:r>
              <a:rPr lang="es-ES" dirty="0" smtClean="0"/>
              <a:t>c) 	</a:t>
            </a:r>
            <a:r>
              <a:rPr lang="es-ES" dirty="0" err="1" smtClean="0"/>
              <a:t>Propanotriol</a:t>
            </a:r>
            <a:r>
              <a:rPr lang="es-ES" dirty="0" smtClean="0"/>
              <a:t>	j) 	</a:t>
            </a:r>
            <a:r>
              <a:rPr lang="es-ES" dirty="0" err="1" smtClean="0"/>
              <a:t>Ciclobutil</a:t>
            </a:r>
            <a:r>
              <a:rPr lang="es-ES" dirty="0" smtClean="0"/>
              <a:t> </a:t>
            </a:r>
            <a:r>
              <a:rPr lang="es-ES" dirty="0" err="1" smtClean="0"/>
              <a:t>metil</a:t>
            </a:r>
            <a:r>
              <a:rPr lang="es-ES" dirty="0"/>
              <a:t> </a:t>
            </a:r>
            <a:r>
              <a:rPr lang="es-ES" dirty="0" smtClean="0"/>
              <a:t>éter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d) 	Ácido </a:t>
            </a:r>
            <a:r>
              <a:rPr lang="es-ES" dirty="0" err="1" smtClean="0"/>
              <a:t>propanodioico</a:t>
            </a:r>
            <a:r>
              <a:rPr lang="es-ES" dirty="0" smtClean="0"/>
              <a:t>	k) 	Acetato de etilo</a:t>
            </a:r>
            <a:endParaRPr lang="es-ES" dirty="0"/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e) 	</a:t>
            </a:r>
            <a:r>
              <a:rPr lang="es-ES" dirty="0" err="1" smtClean="0"/>
              <a:t>Pentanal</a:t>
            </a:r>
            <a:r>
              <a:rPr lang="es-ES" dirty="0" smtClean="0"/>
              <a:t>	l) 	2-metilbenzaldehído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f) 	Pentano-2,4-diona	m) 	</a:t>
            </a:r>
            <a:r>
              <a:rPr lang="es-ES" dirty="0" err="1" smtClean="0"/>
              <a:t>Ciclohexanona</a:t>
            </a:r>
            <a:endParaRPr lang="es-ES" dirty="0"/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g) 	</a:t>
            </a:r>
            <a:r>
              <a:rPr lang="es-ES" dirty="0" err="1" smtClean="0"/>
              <a:t>Metanoato</a:t>
            </a:r>
            <a:r>
              <a:rPr lang="es-ES" dirty="0" smtClean="0"/>
              <a:t> de metilo	n) 	</a:t>
            </a:r>
            <a:r>
              <a:rPr lang="es-ES" dirty="0" err="1" smtClean="0"/>
              <a:t>Butanona</a:t>
            </a:r>
            <a:endParaRPr lang="es-ES" dirty="0" smtClean="0"/>
          </a:p>
          <a:p>
            <a:pPr marL="357188" indent="-357188" algn="just"/>
            <a:endParaRPr lang="es-ES" dirty="0"/>
          </a:p>
          <a:p>
            <a:pPr marL="357188" indent="-357188" algn="just"/>
            <a:r>
              <a:rPr lang="es-ES" b="1" dirty="0"/>
              <a:t>8</a:t>
            </a:r>
            <a:r>
              <a:rPr lang="es-ES" b="1" dirty="0" smtClean="0"/>
              <a:t>. 	Nombra los siguientes compuestos:</a:t>
            </a:r>
          </a:p>
          <a:p>
            <a:pPr marL="357188" indent="-357188" algn="just"/>
            <a:r>
              <a:rPr lang="es-ES" dirty="0" smtClean="0"/>
              <a:t>	a)					d) </a:t>
            </a:r>
          </a:p>
          <a:p>
            <a:pPr marL="357188" indent="-357188" algn="just"/>
            <a:r>
              <a:rPr lang="es-ES" sz="2000" dirty="0" smtClean="0"/>
              <a:t>	</a:t>
            </a:r>
            <a:r>
              <a:rPr lang="es-ES" dirty="0" smtClean="0"/>
              <a:t>b)					e)</a:t>
            </a:r>
          </a:p>
          <a:p>
            <a:pPr marL="357188" indent="-357188" algn="just"/>
            <a:r>
              <a:rPr lang="es-ES" sz="2000" dirty="0" smtClean="0"/>
              <a:t>						f)</a:t>
            </a:r>
            <a:endParaRPr lang="es-ES" sz="2000" dirty="0"/>
          </a:p>
          <a:p>
            <a:pPr marL="357188" indent="-357188" algn="just"/>
            <a:r>
              <a:rPr lang="es-ES" sz="2000" dirty="0" smtClean="0"/>
              <a:t>						</a:t>
            </a:r>
            <a:r>
              <a:rPr lang="es-ES" dirty="0" smtClean="0"/>
              <a:t>g)</a:t>
            </a:r>
          </a:p>
          <a:p>
            <a:pPr marL="357188" indent="-357188" algn="just"/>
            <a:endParaRPr lang="es-ES" sz="2000" dirty="0"/>
          </a:p>
          <a:p>
            <a:pPr marL="357188" indent="-357188" algn="just"/>
            <a:r>
              <a:rPr lang="es-ES" dirty="0" smtClean="0"/>
              <a:t>	c)	</a:t>
            </a:r>
            <a:endParaRPr lang="es-ES" dirty="0"/>
          </a:p>
          <a:p>
            <a:pPr marL="357188" indent="-357188" algn="just"/>
            <a:endParaRPr lang="es-ES" sz="2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/>
              <p:cNvSpPr txBox="1"/>
              <p:nvPr/>
            </p:nvSpPr>
            <p:spPr>
              <a:xfrm>
                <a:off x="1261027" y="4171949"/>
                <a:ext cx="24695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𝐻𝐶𝑂𝑂𝐻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" name="Cuadro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027" y="4171949"/>
                <a:ext cx="24695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728" r="-494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upo 16"/>
          <p:cNvGrpSpPr/>
          <p:nvPr/>
        </p:nvGrpSpPr>
        <p:grpSpPr>
          <a:xfrm>
            <a:off x="1366743" y="4479726"/>
            <a:ext cx="1841708" cy="994172"/>
            <a:chOff x="-2382017" y="4483190"/>
            <a:chExt cx="1841708" cy="994172"/>
          </a:xfrm>
        </p:grpSpPr>
        <p:sp>
          <p:nvSpPr>
            <p:cNvPr id="5" name="Hexágono 4"/>
            <p:cNvSpPr/>
            <p:nvPr/>
          </p:nvSpPr>
          <p:spPr>
            <a:xfrm rot="5400000">
              <a:off x="-1857376" y="4657725"/>
              <a:ext cx="771525" cy="685799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5" name="Conector recto 14"/>
            <p:cNvCxnSpPr/>
            <p:nvPr/>
          </p:nvCxnSpPr>
          <p:spPr>
            <a:xfrm rot="1800000">
              <a:off x="-1140772" y="52604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/>
            <p:cNvCxnSpPr/>
            <p:nvPr/>
          </p:nvCxnSpPr>
          <p:spPr>
            <a:xfrm rot="19800000" flipV="1">
              <a:off x="-1140773" y="475083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cto 92"/>
            <p:cNvCxnSpPr/>
            <p:nvPr/>
          </p:nvCxnSpPr>
          <p:spPr>
            <a:xfrm rot="19800000" flipV="1">
              <a:off x="-1982456" y="52604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uadroTexto 15"/>
                <p:cNvSpPr txBox="1"/>
                <p:nvPr/>
              </p:nvSpPr>
              <p:spPr>
                <a:xfrm>
                  <a:off x="-2382017" y="5169585"/>
                  <a:ext cx="43588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𝐻𝑂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6" name="Cuadro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382017" y="5169585"/>
                  <a:ext cx="435889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1111" r="-11111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CuadroTexto 93"/>
                <p:cNvSpPr txBox="1"/>
                <p:nvPr/>
              </p:nvSpPr>
              <p:spPr>
                <a:xfrm>
                  <a:off x="-1004015" y="5169585"/>
                  <a:ext cx="4371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94" name="CuadroTexto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04015" y="5169585"/>
                  <a:ext cx="437106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1111" r="-11111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CuadroTexto 94"/>
                <p:cNvSpPr txBox="1"/>
                <p:nvPr/>
              </p:nvSpPr>
              <p:spPr>
                <a:xfrm>
                  <a:off x="-977415" y="4483190"/>
                  <a:ext cx="4371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𝑂𝐻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95" name="CuadroTexto 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977415" y="4483190"/>
                  <a:ext cx="437106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2676" r="-11268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/>
              <p:cNvSpPr txBox="1"/>
              <p:nvPr/>
            </p:nvSpPr>
            <p:spPr>
              <a:xfrm>
                <a:off x="1258270" y="5648622"/>
                <a:ext cx="2956543" cy="6084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𝐶𝐻𝑂𝐻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8" name="Cuadro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270" y="5648622"/>
                <a:ext cx="2956543" cy="608436"/>
              </a:xfrm>
              <a:prstGeom prst="rect">
                <a:avLst/>
              </a:prstGeom>
              <a:blipFill rotWithShape="0">
                <a:blip r:embed="rId7"/>
                <a:stretch>
                  <a:fillRect l="-2887" b="-909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CuadroTexto 95"/>
              <p:cNvSpPr txBox="1"/>
              <p:nvPr/>
            </p:nvSpPr>
            <p:spPr>
              <a:xfrm>
                <a:off x="5479626" y="4171948"/>
                <a:ext cx="22835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𝐶𝑂𝑂𝐻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96" name="CuadroTexto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626" y="4171948"/>
                <a:ext cx="228357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139" r="-1872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5479626" y="4457509"/>
                <a:ext cx="13487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𝐶𝐻𝑂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626" y="4457509"/>
                <a:ext cx="1348703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3620" r="-3167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5441396" y="4765286"/>
                <a:ext cx="2561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96" y="4765286"/>
                <a:ext cx="256134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667" r="-476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upo 23"/>
          <p:cNvGrpSpPr/>
          <p:nvPr/>
        </p:nvGrpSpPr>
        <p:grpSpPr>
          <a:xfrm>
            <a:off x="5747974" y="5257961"/>
            <a:ext cx="1746877" cy="797206"/>
            <a:chOff x="-2758410" y="4179496"/>
            <a:chExt cx="1746877" cy="797206"/>
          </a:xfrm>
        </p:grpSpPr>
        <p:sp>
          <p:nvSpPr>
            <p:cNvPr id="21" name="Triángulo isósceles 20"/>
            <p:cNvSpPr/>
            <p:nvPr/>
          </p:nvSpPr>
          <p:spPr>
            <a:xfrm rot="3065536">
              <a:off x="-2808416" y="4398058"/>
              <a:ext cx="628650" cy="528638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Pentágono regular 21"/>
            <p:cNvSpPr/>
            <p:nvPr/>
          </p:nvSpPr>
          <p:spPr>
            <a:xfrm>
              <a:off x="-1797346" y="4179496"/>
              <a:ext cx="785813" cy="747226"/>
            </a:xfrm>
            <a:prstGeom prst="pent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uadroTexto 22"/>
                <p:cNvSpPr txBox="1"/>
                <p:nvPr/>
              </p:nvSpPr>
              <p:spPr>
                <a:xfrm>
                  <a:off x="-2162445" y="4235836"/>
                  <a:ext cx="2499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3" name="CuadroTexto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162445" y="4235836"/>
                  <a:ext cx="249940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1951" r="-17073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8" name="Conector recto 97"/>
            <p:cNvCxnSpPr/>
            <p:nvPr/>
          </p:nvCxnSpPr>
          <p:spPr>
            <a:xfrm rot="1800000">
              <a:off x="-1956016" y="443472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cto 98"/>
            <p:cNvCxnSpPr/>
            <p:nvPr/>
          </p:nvCxnSpPr>
          <p:spPr>
            <a:xfrm rot="19800000" flipH="1">
              <a:off x="-2303627" y="445750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501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Compuestos nitrogenados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4350" y="914400"/>
            <a:ext cx="8086725" cy="646331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Llamamos </a:t>
            </a:r>
            <a:r>
              <a:rPr lang="es-ES" b="1" dirty="0" smtClean="0"/>
              <a:t>compuestos nitrogenados </a:t>
            </a:r>
            <a:r>
              <a:rPr lang="es-ES" dirty="0" smtClean="0"/>
              <a:t>a aquellos que, además de C e H, tienen algún átomo de N en su molécula.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400050" y="1731122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Aminas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408358"/>
              </p:ext>
            </p:extLst>
          </p:nvPr>
        </p:nvGraphicFramePr>
        <p:xfrm>
          <a:off x="514350" y="2230317"/>
          <a:ext cx="8086726" cy="19702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5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7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Familia</a:t>
                      </a:r>
                      <a:endParaRPr lang="es-E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Grupo funcional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Partícula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9368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Amina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Un átomo de N que forma tres enlaces covalentes sencillos se une a uno, a dos o a</a:t>
                      </a:r>
                      <a:r>
                        <a:rPr lang="es-ES" sz="1600" baseline="0" dirty="0" smtClean="0"/>
                        <a:t> tres átomos de carbono.</a:t>
                      </a:r>
                    </a:p>
                    <a:p>
                      <a:r>
                        <a:rPr lang="es-ES" sz="1600" baseline="0" dirty="0" smtClean="0"/>
                        <a:t>Los enlaces que el N no utiliza para unirse a átomos de C están unidos a átomos de H.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i="1" dirty="0" smtClean="0"/>
                        <a:t>-amina</a:t>
                      </a:r>
                      <a:endParaRPr lang="es-ES" sz="1600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5772149" y="2688498"/>
                <a:ext cx="10248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149" y="2688498"/>
                <a:ext cx="102489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357" r="-178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5588893" y="3061532"/>
                <a:ext cx="13914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893" y="3061532"/>
                <a:ext cx="13914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509" r="-2632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upo 24"/>
          <p:cNvGrpSpPr/>
          <p:nvPr/>
        </p:nvGrpSpPr>
        <p:grpSpPr>
          <a:xfrm>
            <a:off x="5682476" y="3369309"/>
            <a:ext cx="1204239" cy="769442"/>
            <a:chOff x="3862008" y="5215205"/>
            <a:chExt cx="1204239" cy="769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uadroTexto 31"/>
                <p:cNvSpPr txBox="1"/>
                <p:nvPr/>
              </p:nvSpPr>
              <p:spPr>
                <a:xfrm>
                  <a:off x="3862008" y="5215205"/>
                  <a:ext cx="12042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2" name="CuadroTexto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2008" y="5215205"/>
                  <a:ext cx="1204239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535" r="-3030" b="-1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Conector recto 12"/>
            <p:cNvCxnSpPr/>
            <p:nvPr/>
          </p:nvCxnSpPr>
          <p:spPr>
            <a:xfrm rot="5400000">
              <a:off x="4368878" y="561298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uadroTexto 13"/>
                <p:cNvSpPr txBox="1"/>
                <p:nvPr/>
              </p:nvSpPr>
              <p:spPr>
                <a:xfrm>
                  <a:off x="4341827" y="5676870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4" name="CuadroTexto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1827" y="5676870"/>
                  <a:ext cx="234102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3684" r="-18421" b="-980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CuadroTexto 25"/>
          <p:cNvSpPr txBox="1"/>
          <p:nvPr/>
        </p:nvSpPr>
        <p:spPr>
          <a:xfrm>
            <a:off x="400050" y="4292639"/>
            <a:ext cx="820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Si solo está unido a un átomo de C, se nombran como si fuese un hidrocarburo terminado en </a:t>
            </a:r>
            <a:r>
              <a:rPr lang="es-ES" i="1" dirty="0" smtClean="0">
                <a:sym typeface="Wingdings 2" panose="05020102010507070707" pitchFamily="18" charset="2"/>
              </a:rPr>
              <a:t>–amina</a:t>
            </a:r>
            <a:r>
              <a:rPr lang="es-ES" dirty="0" smtClean="0">
                <a:sym typeface="Wingdings 2" panose="05020102010507070707" pitchFamily="18" charset="2"/>
              </a:rPr>
              <a:t>. Cuando el grupo amino puede estar en más de un lugar de la cadena, se indica su posición.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uadroTexto 37"/>
              <p:cNvSpPr txBox="1"/>
              <p:nvPr/>
            </p:nvSpPr>
            <p:spPr>
              <a:xfrm>
                <a:off x="944877" y="5415150"/>
                <a:ext cx="13154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8" name="Cuadro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77" y="5415150"/>
                <a:ext cx="1315488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241" r="-926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2926077" y="5215095"/>
            <a:ext cx="2421753" cy="815609"/>
            <a:chOff x="2926077" y="5215095"/>
            <a:chExt cx="2421753" cy="8156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2926077" y="5722927"/>
                  <a:ext cx="242175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6077" y="5722927"/>
                  <a:ext cx="2421753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511" r="-504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Conector recto 40"/>
            <p:cNvCxnSpPr/>
            <p:nvPr/>
          </p:nvCxnSpPr>
          <p:spPr>
            <a:xfrm rot="5400000">
              <a:off x="3741422" y="565903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ángulo 27"/>
                <p:cNvSpPr/>
                <p:nvPr/>
              </p:nvSpPr>
              <p:spPr>
                <a:xfrm>
                  <a:off x="3615205" y="5215095"/>
                  <a:ext cx="7396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28" name="Rectángulo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5205" y="5215095"/>
                  <a:ext cx="739626" cy="40011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upo 43"/>
          <p:cNvGrpSpPr/>
          <p:nvPr/>
        </p:nvGrpSpPr>
        <p:grpSpPr>
          <a:xfrm>
            <a:off x="5955204" y="5163606"/>
            <a:ext cx="1392057" cy="903197"/>
            <a:chOff x="-1814513" y="4483190"/>
            <a:chExt cx="1392057" cy="903197"/>
          </a:xfrm>
        </p:grpSpPr>
        <p:sp>
          <p:nvSpPr>
            <p:cNvPr id="45" name="Hexágono 44"/>
            <p:cNvSpPr/>
            <p:nvPr/>
          </p:nvSpPr>
          <p:spPr>
            <a:xfrm rot="5400000">
              <a:off x="-1857376" y="4657725"/>
              <a:ext cx="771525" cy="685799"/>
            </a:xfrm>
            <a:prstGeom prst="hexagon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49" name="Conector recto 48"/>
            <p:cNvCxnSpPr/>
            <p:nvPr/>
          </p:nvCxnSpPr>
          <p:spPr>
            <a:xfrm rot="19800000" flipV="1">
              <a:off x="-1140773" y="475083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CuadroTexto 52"/>
                <p:cNvSpPr txBox="1"/>
                <p:nvPr/>
              </p:nvSpPr>
              <p:spPr>
                <a:xfrm>
                  <a:off x="-977415" y="4483190"/>
                  <a:ext cx="55495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53" name="CuadroTexto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977415" y="4483190"/>
                  <a:ext cx="554959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8791" r="-4396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CuadroTexto 29"/>
          <p:cNvSpPr txBox="1"/>
          <p:nvPr/>
        </p:nvSpPr>
        <p:spPr>
          <a:xfrm>
            <a:off x="897116" y="5769523"/>
            <a:ext cx="144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metanamina</a:t>
            </a:r>
            <a:endParaRPr lang="es-ES" dirty="0"/>
          </a:p>
        </p:txBody>
      </p:sp>
      <p:sp>
        <p:nvSpPr>
          <p:cNvPr id="54" name="CuadroTexto 53"/>
          <p:cNvSpPr txBox="1"/>
          <p:nvPr/>
        </p:nvSpPr>
        <p:spPr>
          <a:xfrm>
            <a:off x="2977513" y="6071330"/>
            <a:ext cx="231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</a:t>
            </a:r>
            <a:r>
              <a:rPr lang="es-ES" dirty="0" smtClean="0"/>
              <a:t>ropano-1,2-diamina</a:t>
            </a:r>
            <a:endParaRPr lang="es-ES" dirty="0"/>
          </a:p>
        </p:txBody>
      </p:sp>
      <p:sp>
        <p:nvSpPr>
          <p:cNvPr id="55" name="CuadroTexto 54"/>
          <p:cNvSpPr txBox="1"/>
          <p:nvPr/>
        </p:nvSpPr>
        <p:spPr>
          <a:xfrm>
            <a:off x="6641001" y="5973018"/>
            <a:ext cx="191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ciclohexanamina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52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Compuestos nitrogenados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0050" y="853269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Aminas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00050" y="1263227"/>
            <a:ext cx="8201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Si el N está unido a dos o tres átomos de C, el radical más grande forma la cadena de la amina, y los otros se consideran secundarios.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Para nombrarlos, los radicales secundarios se indican antes del nombre de la amina, precedidos por </a:t>
            </a:r>
            <a:r>
              <a:rPr lang="es-ES" i="1" dirty="0" smtClean="0">
                <a:sym typeface="Wingdings 2" panose="05020102010507070707" pitchFamily="18" charset="2"/>
              </a:rPr>
              <a:t>–N </a:t>
            </a:r>
            <a:r>
              <a:rPr lang="es-ES" dirty="0" smtClean="0">
                <a:sym typeface="Wingdings 2" panose="05020102010507070707" pitchFamily="18" charset="2"/>
              </a:rPr>
              <a:t>para señalar que están unido al N.</a:t>
            </a:r>
          </a:p>
        </p:txBody>
      </p:sp>
      <p:sp>
        <p:nvSpPr>
          <p:cNvPr id="55" name="CuadroTexto 54"/>
          <p:cNvSpPr txBox="1"/>
          <p:nvPr/>
        </p:nvSpPr>
        <p:spPr>
          <a:xfrm>
            <a:off x="2890689" y="3932370"/>
            <a:ext cx="321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N-etil-N-metilbutan-1-amina</a:t>
            </a:r>
            <a:endParaRPr lang="es-ES" dirty="0"/>
          </a:p>
        </p:txBody>
      </p:sp>
      <p:grpSp>
        <p:nvGrpSpPr>
          <p:cNvPr id="4" name="Grupo 3"/>
          <p:cNvGrpSpPr/>
          <p:nvPr/>
        </p:nvGrpSpPr>
        <p:grpSpPr>
          <a:xfrm>
            <a:off x="1826115" y="2821040"/>
            <a:ext cx="4905061" cy="750736"/>
            <a:chOff x="1857375" y="3034728"/>
            <a:chExt cx="4905061" cy="7507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CuadroTexto 39"/>
                <p:cNvSpPr txBox="1"/>
                <p:nvPr/>
              </p:nvSpPr>
              <p:spPr>
                <a:xfrm>
                  <a:off x="1857375" y="3034728"/>
                  <a:ext cx="490506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0" name="CuadroTexto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375" y="3034728"/>
                  <a:ext cx="4905061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Conector recto 26"/>
            <p:cNvCxnSpPr/>
            <p:nvPr/>
          </p:nvCxnSpPr>
          <p:spPr>
            <a:xfrm rot="5400000">
              <a:off x="4955860" y="343250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uadroTexto 30"/>
                <p:cNvSpPr txBox="1"/>
                <p:nvPr/>
              </p:nvSpPr>
              <p:spPr>
                <a:xfrm>
                  <a:off x="4915877" y="3477687"/>
                  <a:ext cx="52469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31" name="Cuadro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5877" y="3477687"/>
                  <a:ext cx="524695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9302" r="-4651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Rectángulo redondeado 32"/>
          <p:cNvSpPr/>
          <p:nvPr/>
        </p:nvSpPr>
        <p:spPr>
          <a:xfrm>
            <a:off x="1731387" y="2776730"/>
            <a:ext cx="3454976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redondeado 33"/>
          <p:cNvSpPr/>
          <p:nvPr/>
        </p:nvSpPr>
        <p:spPr>
          <a:xfrm>
            <a:off x="4829754" y="3235912"/>
            <a:ext cx="634420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redondeado 34"/>
          <p:cNvSpPr/>
          <p:nvPr/>
        </p:nvSpPr>
        <p:spPr>
          <a:xfrm>
            <a:off x="5296393" y="2781001"/>
            <a:ext cx="1434783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/>
          <p:cNvSpPr txBox="1"/>
          <p:nvPr/>
        </p:nvSpPr>
        <p:spPr>
          <a:xfrm>
            <a:off x="5464174" y="3248610"/>
            <a:ext cx="981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N-</a:t>
            </a:r>
            <a:r>
              <a:rPr lang="es-ES" sz="1600" dirty="0" err="1" smtClean="0"/>
              <a:t>metil</a:t>
            </a:r>
            <a:endParaRPr lang="es-ES" sz="1600" dirty="0"/>
          </a:p>
        </p:txBody>
      </p:sp>
      <p:sp>
        <p:nvSpPr>
          <p:cNvPr id="37" name="CuadroTexto 36"/>
          <p:cNvSpPr txBox="1"/>
          <p:nvPr/>
        </p:nvSpPr>
        <p:spPr>
          <a:xfrm>
            <a:off x="6731176" y="2799491"/>
            <a:ext cx="981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N-</a:t>
            </a:r>
            <a:r>
              <a:rPr lang="es-ES" sz="1600" dirty="0" err="1" smtClean="0"/>
              <a:t>etil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8550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Compuestos nitrogenados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5762" y="862761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4.2. Amidas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985701"/>
              </p:ext>
            </p:extLst>
          </p:nvPr>
        </p:nvGraphicFramePr>
        <p:xfrm>
          <a:off x="473858" y="1448006"/>
          <a:ext cx="8086727" cy="15123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5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6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Familia</a:t>
                      </a:r>
                      <a:endParaRPr lang="es-E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Grupo funcional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Partícula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08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Amida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Un átomo de N se une al C de un grupo carbonilo mediante un enlace covalente sencillo.</a:t>
                      </a:r>
                    </a:p>
                    <a:p>
                      <a:r>
                        <a:rPr lang="es-ES" sz="1600" dirty="0" smtClean="0"/>
                        <a:t>Los otros dos</a:t>
                      </a:r>
                      <a:r>
                        <a:rPr lang="es-ES" sz="1600" baseline="0" dirty="0" smtClean="0"/>
                        <a:t> enlaces del N pueden ser con átomos de H o con radicales.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i="1" dirty="0" smtClean="0"/>
                        <a:t>-amida</a:t>
                      </a:r>
                      <a:endParaRPr lang="es-ES" sz="1600" i="1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CuadroTexto 25"/>
          <p:cNvSpPr txBox="1"/>
          <p:nvPr/>
        </p:nvSpPr>
        <p:spPr>
          <a:xfrm>
            <a:off x="359559" y="3064376"/>
            <a:ext cx="820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Se nombran como si fuese un hidrocarburo terminado en </a:t>
            </a:r>
            <a:r>
              <a:rPr lang="es-ES" i="1" dirty="0" smtClean="0">
                <a:sym typeface="Wingdings 2" panose="05020102010507070707" pitchFamily="18" charset="2"/>
              </a:rPr>
              <a:t>–amida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Si el N está unido a algún radical, se nombra antes que la amida, precedido de </a:t>
            </a:r>
            <a:r>
              <a:rPr lang="es-ES" i="1" dirty="0" smtClean="0">
                <a:sym typeface="Wingdings 2" panose="05020102010507070707" pitchFamily="18" charset="2"/>
              </a:rPr>
              <a:t>–N</a:t>
            </a:r>
            <a:r>
              <a:rPr lang="es-ES" dirty="0" smtClean="0">
                <a:sym typeface="Wingdings 2" panose="05020102010507070707" pitchFamily="18" charset="2"/>
              </a:rPr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uadroTexto 37"/>
              <p:cNvSpPr txBox="1"/>
              <p:nvPr/>
            </p:nvSpPr>
            <p:spPr>
              <a:xfrm>
                <a:off x="962360" y="4158917"/>
                <a:ext cx="19535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8" name="Cuadro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360" y="4158917"/>
                <a:ext cx="195354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500" r="-625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uadroTexto 29"/>
          <p:cNvSpPr txBox="1"/>
          <p:nvPr/>
        </p:nvSpPr>
        <p:spPr>
          <a:xfrm>
            <a:off x="1216145" y="4792654"/>
            <a:ext cx="144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etanamida</a:t>
            </a:r>
            <a:endParaRPr lang="es-ES" dirty="0"/>
          </a:p>
        </p:txBody>
      </p:sp>
      <p:grpSp>
        <p:nvGrpSpPr>
          <p:cNvPr id="4" name="Grupo 3"/>
          <p:cNvGrpSpPr/>
          <p:nvPr/>
        </p:nvGrpSpPr>
        <p:grpSpPr>
          <a:xfrm>
            <a:off x="6155093" y="1866946"/>
            <a:ext cx="1217256" cy="741001"/>
            <a:chOff x="5347830" y="2890792"/>
            <a:chExt cx="1217256" cy="741001"/>
          </a:xfrm>
        </p:grpSpPr>
        <p:grpSp>
          <p:nvGrpSpPr>
            <p:cNvPr id="25" name="Grupo 24"/>
            <p:cNvGrpSpPr/>
            <p:nvPr/>
          </p:nvGrpSpPr>
          <p:grpSpPr>
            <a:xfrm>
              <a:off x="5347830" y="2890792"/>
              <a:ext cx="1217256" cy="741001"/>
              <a:chOff x="3862008" y="4781981"/>
              <a:chExt cx="1217256" cy="7410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CuadroTexto 31"/>
                  <p:cNvSpPr txBox="1"/>
                  <p:nvPr/>
                </p:nvSpPr>
                <p:spPr>
                  <a:xfrm>
                    <a:off x="3862008" y="5215205"/>
                    <a:ext cx="121725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32" name="CuadroTexto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2008" y="5215205"/>
                    <a:ext cx="1217256" cy="307777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503" r="-1508" b="-19608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Conector recto 12"/>
              <p:cNvCxnSpPr/>
              <p:nvPr/>
            </p:nvCxnSpPr>
            <p:spPr>
              <a:xfrm rot="5400000">
                <a:off x="4068841" y="5165098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CuadroTexto 13"/>
                  <p:cNvSpPr txBox="1"/>
                  <p:nvPr/>
                </p:nvSpPr>
                <p:spPr>
                  <a:xfrm>
                    <a:off x="4086259" y="4781981"/>
                    <a:ext cx="249940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s-ES" sz="2000" dirty="0"/>
                  </a:p>
                </p:txBody>
              </p:sp>
            </mc:Choice>
            <mc:Fallback xmlns="">
              <p:sp>
                <p:nvSpPr>
                  <p:cNvPr id="14" name="CuadroTexto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6259" y="4781981"/>
                    <a:ext cx="249940" cy="30777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19512" r="-19512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Conector recto 26"/>
            <p:cNvCxnSpPr/>
            <p:nvPr/>
          </p:nvCxnSpPr>
          <p:spPr>
            <a:xfrm rot="5400000">
              <a:off x="5607051" y="327390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3501695" y="4187263"/>
                <a:ext cx="428399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695" y="4187263"/>
                <a:ext cx="4283993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ángulo redondeado 35"/>
          <p:cNvSpPr/>
          <p:nvPr/>
        </p:nvSpPr>
        <p:spPr>
          <a:xfrm>
            <a:off x="5574723" y="4146972"/>
            <a:ext cx="2210965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redondeado 36"/>
          <p:cNvSpPr/>
          <p:nvPr/>
        </p:nvSpPr>
        <p:spPr>
          <a:xfrm>
            <a:off x="3560812" y="4146972"/>
            <a:ext cx="1298221" cy="401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/>
          <p:cNvSpPr txBox="1"/>
          <p:nvPr/>
        </p:nvSpPr>
        <p:spPr>
          <a:xfrm>
            <a:off x="5121189" y="4827040"/>
            <a:ext cx="20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N-</a:t>
            </a:r>
            <a:r>
              <a:rPr lang="es-ES" dirty="0" err="1" smtClean="0"/>
              <a:t>propiletanamida</a:t>
            </a:r>
            <a:endParaRPr lang="es-ES" dirty="0"/>
          </a:p>
        </p:txBody>
      </p:sp>
      <p:sp>
        <p:nvSpPr>
          <p:cNvPr id="42" name="CuadroTexto 41"/>
          <p:cNvSpPr txBox="1"/>
          <p:nvPr/>
        </p:nvSpPr>
        <p:spPr>
          <a:xfrm>
            <a:off x="7785688" y="4146972"/>
            <a:ext cx="1020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N-</a:t>
            </a:r>
            <a:r>
              <a:rPr lang="es-ES" sz="1600" dirty="0" err="1" smtClean="0"/>
              <a:t>propil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98846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QUÍMICA DEL CARBONO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Compuestos nitrogenados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Redondear rectángulo de esquina del mismo lado 20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538400" y="1380114"/>
            <a:ext cx="8105538" cy="267765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9.	Formula los siguientes compuestos: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 smtClean="0"/>
              <a:t>	a) 	</a:t>
            </a:r>
            <a:r>
              <a:rPr lang="es-ES" dirty="0" err="1" smtClean="0"/>
              <a:t>Etanoamina</a:t>
            </a:r>
            <a:r>
              <a:rPr lang="es-ES" dirty="0" smtClean="0"/>
              <a:t>	</a:t>
            </a:r>
            <a:r>
              <a:rPr lang="es-ES" dirty="0"/>
              <a:t>c</a:t>
            </a:r>
            <a:r>
              <a:rPr lang="es-ES" dirty="0" smtClean="0"/>
              <a:t>) 	Butan-1-amina</a:t>
            </a:r>
          </a:p>
          <a:p>
            <a:pPr marL="357188" indent="-357188" algn="just">
              <a:tabLst>
                <a:tab pos="714375" algn="l"/>
                <a:tab pos="4657725" algn="l"/>
                <a:tab pos="5029200" algn="l"/>
              </a:tabLst>
            </a:pPr>
            <a:r>
              <a:rPr lang="es-ES" dirty="0"/>
              <a:t>	</a:t>
            </a:r>
            <a:r>
              <a:rPr lang="es-ES" dirty="0" smtClean="0"/>
              <a:t>b) 	</a:t>
            </a:r>
            <a:r>
              <a:rPr lang="es-ES" dirty="0" err="1"/>
              <a:t>M</a:t>
            </a:r>
            <a:r>
              <a:rPr lang="es-ES" dirty="0" err="1" smtClean="0"/>
              <a:t>etanoamida</a:t>
            </a:r>
            <a:r>
              <a:rPr lang="es-ES" dirty="0" smtClean="0"/>
              <a:t>	d) 	N-</a:t>
            </a:r>
            <a:r>
              <a:rPr lang="es-ES" dirty="0" err="1" smtClean="0"/>
              <a:t>etilpropanamida</a:t>
            </a:r>
            <a:endParaRPr lang="es-ES" dirty="0" smtClean="0"/>
          </a:p>
          <a:p>
            <a:pPr marL="357188" indent="-357188" algn="just"/>
            <a:endParaRPr lang="es-ES" dirty="0"/>
          </a:p>
          <a:p>
            <a:pPr marL="357188" indent="-357188" algn="just"/>
            <a:r>
              <a:rPr lang="es-ES" b="1" dirty="0" smtClean="0"/>
              <a:t>10.	Identifica el grupo funcional y nombra los siguientes compuestos:</a:t>
            </a:r>
          </a:p>
          <a:p>
            <a:pPr marL="357188" indent="-357188" algn="just"/>
            <a:r>
              <a:rPr lang="es-ES" dirty="0" smtClean="0"/>
              <a:t>	a)				 </a:t>
            </a:r>
          </a:p>
          <a:p>
            <a:pPr marL="357188" indent="-357188" algn="just"/>
            <a:r>
              <a:rPr lang="es-ES" sz="2000" dirty="0" smtClean="0"/>
              <a:t>	</a:t>
            </a:r>
            <a:r>
              <a:rPr lang="es-ES" dirty="0" smtClean="0"/>
              <a:t>b)				</a:t>
            </a:r>
          </a:p>
          <a:p>
            <a:pPr marL="357188" indent="-357188" algn="just"/>
            <a:r>
              <a:rPr lang="es-ES" sz="2000" dirty="0" smtClean="0"/>
              <a:t>	</a:t>
            </a:r>
            <a:r>
              <a:rPr lang="es-ES" dirty="0" smtClean="0"/>
              <a:t>c)</a:t>
            </a:r>
            <a:r>
              <a:rPr lang="es-ES" sz="2000" dirty="0" smtClean="0"/>
              <a:t>				</a:t>
            </a:r>
            <a:endParaRPr lang="es-ES" sz="2000" dirty="0"/>
          </a:p>
          <a:p>
            <a:pPr marL="357188" indent="-357188" algn="just"/>
            <a:r>
              <a:rPr lang="es-ES" sz="2000" dirty="0" smtClean="0"/>
              <a:t>	</a:t>
            </a:r>
            <a:r>
              <a:rPr lang="es-ES" dirty="0" smtClean="0"/>
              <a:t>d)		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/>
              <p:cNvSpPr txBox="1"/>
              <p:nvPr/>
            </p:nvSpPr>
            <p:spPr>
              <a:xfrm>
                <a:off x="1258270" y="2805053"/>
                <a:ext cx="347460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4" name="Cuadro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270" y="2805053"/>
                <a:ext cx="347460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053" r="-351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uadroTexto 53"/>
              <p:cNvSpPr txBox="1"/>
              <p:nvPr/>
            </p:nvSpPr>
            <p:spPr>
              <a:xfrm>
                <a:off x="1258270" y="3086340"/>
                <a:ext cx="273311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4" name="CuadroTexto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270" y="3086340"/>
                <a:ext cx="2733119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336" r="-445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uadroTexto 55"/>
              <p:cNvSpPr txBox="1"/>
              <p:nvPr/>
            </p:nvSpPr>
            <p:spPr>
              <a:xfrm>
                <a:off x="1258270" y="3394117"/>
                <a:ext cx="26106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𝑁𝐻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6" name="CuadroTexto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270" y="3394117"/>
                <a:ext cx="2610651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399" r="-466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uadroTexto 56"/>
              <p:cNvSpPr txBox="1"/>
              <p:nvPr/>
            </p:nvSpPr>
            <p:spPr>
              <a:xfrm>
                <a:off x="1258270" y="3681653"/>
                <a:ext cx="35970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7" name="CuadroTexto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270" y="3681653"/>
                <a:ext cx="359707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017" r="-339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9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2816</Words>
  <Application>Microsoft Office PowerPoint</Application>
  <PresentationFormat>Presentación en pantalla (4:3)</PresentationFormat>
  <Paragraphs>833</Paragraphs>
  <Slides>32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Cambria Math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225</cp:revision>
  <dcterms:created xsi:type="dcterms:W3CDTF">2012-04-21T04:58:29Z</dcterms:created>
  <dcterms:modified xsi:type="dcterms:W3CDTF">2017-07-16T17:43:39Z</dcterms:modified>
</cp:coreProperties>
</file>