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ctiveX/activeX1.xml" ContentType="application/vnd.ms-office.activeX+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87" r:id="rId3"/>
    <p:sldId id="288" r:id="rId4"/>
    <p:sldId id="258" r:id="rId5"/>
    <p:sldId id="260" r:id="rId6"/>
    <p:sldId id="25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6858000" type="screen4x3"/>
  <p:notesSz cx="6858000" cy="9144000"/>
  <p:custDataLst>
    <p:tags r:id="rId35"/>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a:srgbClr val="FFFFCC"/>
    <a:srgbClr val="FFFF99"/>
    <a:srgbClr val="FFCC66"/>
    <a:srgbClr val="99CC00"/>
    <a:srgbClr val="CCFF33"/>
    <a:srgbClr val="B3F200"/>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452" y="78"/>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C00F9E-35B9-407E-972E-06FCF866E048}" type="doc">
      <dgm:prSet loTypeId="urn:microsoft.com/office/officeart/2005/8/layout/process1" loCatId="process" qsTypeId="urn:microsoft.com/office/officeart/2005/8/quickstyle/simple2" qsCatId="simple" csTypeId="urn:microsoft.com/office/officeart/2005/8/colors/colorful1" csCatId="colorful" phldr="1"/>
      <dgm:spPr/>
    </dgm:pt>
    <dgm:pt modelId="{2B8FDF60-CC13-490A-8FFE-3C92AE8606AB}">
      <dgm:prSet phldrT="[Texto]"/>
      <dgm:spPr/>
      <dgm:t>
        <a:bodyPr/>
        <a:lstStyle/>
        <a:p>
          <a:r>
            <a:rPr lang="es-ES" dirty="0" smtClean="0"/>
            <a:t>Reactivos</a:t>
          </a:r>
          <a:endParaRPr lang="es-ES" dirty="0"/>
        </a:p>
      </dgm:t>
    </dgm:pt>
    <dgm:pt modelId="{87CA152A-44C8-4D49-A2BE-407EDBE25D2A}" type="parTrans" cxnId="{601617EA-409F-4FAC-ADD3-D5CA162AB7C5}">
      <dgm:prSet/>
      <dgm:spPr/>
      <dgm:t>
        <a:bodyPr/>
        <a:lstStyle/>
        <a:p>
          <a:endParaRPr lang="es-ES"/>
        </a:p>
      </dgm:t>
    </dgm:pt>
    <dgm:pt modelId="{DF8BA0FB-899C-48AA-AC9B-828D1D3803DA}" type="sibTrans" cxnId="{601617EA-409F-4FAC-ADD3-D5CA162AB7C5}">
      <dgm:prSet/>
      <dgm:spPr/>
      <dgm:t>
        <a:bodyPr/>
        <a:lstStyle/>
        <a:p>
          <a:endParaRPr lang="es-ES"/>
        </a:p>
      </dgm:t>
    </dgm:pt>
    <dgm:pt modelId="{3E514EE0-81D5-4691-951E-571B22B7D3C3}">
      <dgm:prSet phldrT="[Texto]"/>
      <dgm:spPr/>
      <dgm:t>
        <a:bodyPr/>
        <a:lstStyle/>
        <a:p>
          <a:r>
            <a:rPr lang="es-ES" dirty="0" smtClean="0"/>
            <a:t>Productos</a:t>
          </a:r>
          <a:endParaRPr lang="es-ES" dirty="0"/>
        </a:p>
      </dgm:t>
    </dgm:pt>
    <dgm:pt modelId="{783BE1F7-6192-4717-984C-28920465470A}" type="parTrans" cxnId="{9D9C9026-C2FF-40CB-A20E-49C92A96F408}">
      <dgm:prSet/>
      <dgm:spPr/>
      <dgm:t>
        <a:bodyPr/>
        <a:lstStyle/>
        <a:p>
          <a:endParaRPr lang="es-ES"/>
        </a:p>
      </dgm:t>
    </dgm:pt>
    <dgm:pt modelId="{FE2114F8-D588-4472-B6E0-50EAB7251D59}" type="sibTrans" cxnId="{9D9C9026-C2FF-40CB-A20E-49C92A96F408}">
      <dgm:prSet/>
      <dgm:spPr/>
      <dgm:t>
        <a:bodyPr/>
        <a:lstStyle/>
        <a:p>
          <a:endParaRPr lang="es-ES"/>
        </a:p>
      </dgm:t>
    </dgm:pt>
    <dgm:pt modelId="{5799368D-7192-453B-BA54-2D9BE13B2DE9}" type="pres">
      <dgm:prSet presAssocID="{72C00F9E-35B9-407E-972E-06FCF866E048}" presName="Name0" presStyleCnt="0">
        <dgm:presLayoutVars>
          <dgm:dir/>
          <dgm:resizeHandles val="exact"/>
        </dgm:presLayoutVars>
      </dgm:prSet>
      <dgm:spPr/>
    </dgm:pt>
    <dgm:pt modelId="{B747FBAC-79BD-49A2-923A-B350D5C0F89C}" type="pres">
      <dgm:prSet presAssocID="{2B8FDF60-CC13-490A-8FFE-3C92AE8606AB}" presName="node" presStyleLbl="node1" presStyleIdx="0" presStyleCnt="2" custScaleY="40537">
        <dgm:presLayoutVars>
          <dgm:bulletEnabled val="1"/>
        </dgm:presLayoutVars>
      </dgm:prSet>
      <dgm:spPr/>
      <dgm:t>
        <a:bodyPr/>
        <a:lstStyle/>
        <a:p>
          <a:endParaRPr lang="es-ES"/>
        </a:p>
      </dgm:t>
    </dgm:pt>
    <dgm:pt modelId="{A0C33061-CE8A-4389-90B2-408EB1FDE0CB}" type="pres">
      <dgm:prSet presAssocID="{DF8BA0FB-899C-48AA-AC9B-828D1D3803DA}" presName="sibTrans" presStyleLbl="sibTrans2D1" presStyleIdx="0" presStyleCnt="1"/>
      <dgm:spPr/>
      <dgm:t>
        <a:bodyPr/>
        <a:lstStyle/>
        <a:p>
          <a:endParaRPr lang="es-ES"/>
        </a:p>
      </dgm:t>
    </dgm:pt>
    <dgm:pt modelId="{FF1C4CFF-CB49-4784-9240-2B76522559AA}" type="pres">
      <dgm:prSet presAssocID="{DF8BA0FB-899C-48AA-AC9B-828D1D3803DA}" presName="connectorText" presStyleLbl="sibTrans2D1" presStyleIdx="0" presStyleCnt="1"/>
      <dgm:spPr/>
      <dgm:t>
        <a:bodyPr/>
        <a:lstStyle/>
        <a:p>
          <a:endParaRPr lang="es-ES"/>
        </a:p>
      </dgm:t>
    </dgm:pt>
    <dgm:pt modelId="{97B52B0B-74A1-4048-9390-979D2C78B32A}" type="pres">
      <dgm:prSet presAssocID="{3E514EE0-81D5-4691-951E-571B22B7D3C3}" presName="node" presStyleLbl="node1" presStyleIdx="1" presStyleCnt="2" custScaleY="40537">
        <dgm:presLayoutVars>
          <dgm:bulletEnabled val="1"/>
        </dgm:presLayoutVars>
      </dgm:prSet>
      <dgm:spPr/>
      <dgm:t>
        <a:bodyPr/>
        <a:lstStyle/>
        <a:p>
          <a:endParaRPr lang="es-ES"/>
        </a:p>
      </dgm:t>
    </dgm:pt>
  </dgm:ptLst>
  <dgm:cxnLst>
    <dgm:cxn modelId="{3C5E9209-C563-4888-8306-74CD2801A6AF}" type="presOf" srcId="{3E514EE0-81D5-4691-951E-571B22B7D3C3}" destId="{97B52B0B-74A1-4048-9390-979D2C78B32A}" srcOrd="0" destOrd="0" presId="urn:microsoft.com/office/officeart/2005/8/layout/process1"/>
    <dgm:cxn modelId="{B4EA90E3-C64D-46FB-B752-4A2B5D11F6AE}" type="presOf" srcId="{DF8BA0FB-899C-48AA-AC9B-828D1D3803DA}" destId="{A0C33061-CE8A-4389-90B2-408EB1FDE0CB}" srcOrd="0" destOrd="0" presId="urn:microsoft.com/office/officeart/2005/8/layout/process1"/>
    <dgm:cxn modelId="{120F1892-AE8B-4D71-97E2-E2318329C821}" type="presOf" srcId="{2B8FDF60-CC13-490A-8FFE-3C92AE8606AB}" destId="{B747FBAC-79BD-49A2-923A-B350D5C0F89C}" srcOrd="0" destOrd="0" presId="urn:microsoft.com/office/officeart/2005/8/layout/process1"/>
    <dgm:cxn modelId="{601617EA-409F-4FAC-ADD3-D5CA162AB7C5}" srcId="{72C00F9E-35B9-407E-972E-06FCF866E048}" destId="{2B8FDF60-CC13-490A-8FFE-3C92AE8606AB}" srcOrd="0" destOrd="0" parTransId="{87CA152A-44C8-4D49-A2BE-407EDBE25D2A}" sibTransId="{DF8BA0FB-899C-48AA-AC9B-828D1D3803DA}"/>
    <dgm:cxn modelId="{82F841BD-3D47-4535-8AA0-FD53F7BFFCB5}" type="presOf" srcId="{72C00F9E-35B9-407E-972E-06FCF866E048}" destId="{5799368D-7192-453B-BA54-2D9BE13B2DE9}" srcOrd="0" destOrd="0" presId="urn:microsoft.com/office/officeart/2005/8/layout/process1"/>
    <dgm:cxn modelId="{9D9C9026-C2FF-40CB-A20E-49C92A96F408}" srcId="{72C00F9E-35B9-407E-972E-06FCF866E048}" destId="{3E514EE0-81D5-4691-951E-571B22B7D3C3}" srcOrd="1" destOrd="0" parTransId="{783BE1F7-6192-4717-984C-28920465470A}" sibTransId="{FE2114F8-D588-4472-B6E0-50EAB7251D59}"/>
    <dgm:cxn modelId="{93D50976-04DF-46AE-9CFA-41912BF4ADAE}" type="presOf" srcId="{DF8BA0FB-899C-48AA-AC9B-828D1D3803DA}" destId="{FF1C4CFF-CB49-4784-9240-2B76522559AA}" srcOrd="1" destOrd="0" presId="urn:microsoft.com/office/officeart/2005/8/layout/process1"/>
    <dgm:cxn modelId="{D26CB906-FA0F-4C83-8D27-69050EC8DB40}" type="presParOf" srcId="{5799368D-7192-453B-BA54-2D9BE13B2DE9}" destId="{B747FBAC-79BD-49A2-923A-B350D5C0F89C}" srcOrd="0" destOrd="0" presId="urn:microsoft.com/office/officeart/2005/8/layout/process1"/>
    <dgm:cxn modelId="{6EFB6D70-41B3-4004-9CD8-9D76AB773484}" type="presParOf" srcId="{5799368D-7192-453B-BA54-2D9BE13B2DE9}" destId="{A0C33061-CE8A-4389-90B2-408EB1FDE0CB}" srcOrd="1" destOrd="0" presId="urn:microsoft.com/office/officeart/2005/8/layout/process1"/>
    <dgm:cxn modelId="{929D309D-E15C-4867-8ACC-A8052EA40B62}" type="presParOf" srcId="{A0C33061-CE8A-4389-90B2-408EB1FDE0CB}" destId="{FF1C4CFF-CB49-4784-9240-2B76522559AA}" srcOrd="0" destOrd="0" presId="urn:microsoft.com/office/officeart/2005/8/layout/process1"/>
    <dgm:cxn modelId="{B80B5E71-84C2-4AFA-9557-B78E5EB546BB}" type="presParOf" srcId="{5799368D-7192-453B-BA54-2D9BE13B2DE9}" destId="{97B52B0B-74A1-4048-9390-979D2C78B32A}" srcOrd="2"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7FBAC-79BD-49A2-923A-B350D5C0F89C}">
      <dsp:nvSpPr>
        <dsp:cNvPr id="0" name=""/>
        <dsp:cNvSpPr/>
      </dsp:nvSpPr>
      <dsp:spPr>
        <a:xfrm>
          <a:off x="1190" y="242885"/>
          <a:ext cx="2539007" cy="617542"/>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ES" sz="2700" kern="1200" dirty="0" smtClean="0"/>
            <a:t>Reactivos</a:t>
          </a:r>
          <a:endParaRPr lang="es-ES" sz="2700" kern="1200" dirty="0"/>
        </a:p>
      </dsp:txBody>
      <dsp:txXfrm>
        <a:off x="19277" y="260972"/>
        <a:ext cx="2502833" cy="581368"/>
      </dsp:txXfrm>
    </dsp:sp>
    <dsp:sp modelId="{A0C33061-CE8A-4389-90B2-408EB1FDE0CB}">
      <dsp:nvSpPr>
        <dsp:cNvPr id="0" name=""/>
        <dsp:cNvSpPr/>
      </dsp:nvSpPr>
      <dsp:spPr>
        <a:xfrm>
          <a:off x="2794099" y="236819"/>
          <a:ext cx="538269" cy="629673"/>
        </a:xfrm>
        <a:prstGeom prst="rightArrow">
          <a:avLst>
            <a:gd name="adj1" fmla="val 60000"/>
            <a:gd name="adj2" fmla="val 50000"/>
          </a:avLst>
        </a:prstGeom>
        <a:solidFill>
          <a:schemeClr val="accent2">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s-ES" sz="2100" kern="1200"/>
        </a:p>
      </dsp:txBody>
      <dsp:txXfrm>
        <a:off x="2794099" y="362754"/>
        <a:ext cx="376788" cy="377803"/>
      </dsp:txXfrm>
    </dsp:sp>
    <dsp:sp modelId="{97B52B0B-74A1-4048-9390-979D2C78B32A}">
      <dsp:nvSpPr>
        <dsp:cNvPr id="0" name=""/>
        <dsp:cNvSpPr/>
      </dsp:nvSpPr>
      <dsp:spPr>
        <a:xfrm>
          <a:off x="3555801" y="242885"/>
          <a:ext cx="2539007" cy="617542"/>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ES" sz="2700" kern="1200" dirty="0" smtClean="0"/>
            <a:t>Productos</a:t>
          </a:r>
          <a:endParaRPr lang="es-ES" sz="2700" kern="1200" dirty="0"/>
        </a:p>
      </dsp:txBody>
      <dsp:txXfrm>
        <a:off x="3573888" y="260972"/>
        <a:ext cx="2502833" cy="5813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A3937-13FA-4BBE-9607-4FD8AD970000}" type="datetimeFigureOut">
              <a:rPr lang="es-ES" smtClean="0"/>
              <a:t>17/06/2017</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7FD99F-99BB-40F6-9597-7D2DF4E88EF9}" type="slidenum">
              <a:rPr lang="es-ES" smtClean="0"/>
              <a:t>‹Nº›</a:t>
            </a:fld>
            <a:endParaRPr lang="es-ES" dirty="0"/>
          </a:p>
        </p:txBody>
      </p:sp>
    </p:spTree>
    <p:extLst>
      <p:ext uri="{BB962C8B-B14F-4D97-AF65-F5344CB8AC3E}">
        <p14:creationId xmlns:p14="http://schemas.microsoft.com/office/powerpoint/2010/main" val="258685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a:t>
            </a:fld>
            <a:endParaRPr lang="es-ES" dirty="0"/>
          </a:p>
        </p:txBody>
      </p:sp>
    </p:spTree>
    <p:extLst>
      <p:ext uri="{BB962C8B-B14F-4D97-AF65-F5344CB8AC3E}">
        <p14:creationId xmlns:p14="http://schemas.microsoft.com/office/powerpoint/2010/main" val="2059679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a:t>
            </a:fld>
            <a:endParaRPr lang="es-ES" dirty="0"/>
          </a:p>
        </p:txBody>
      </p:sp>
    </p:spTree>
    <p:extLst>
      <p:ext uri="{BB962C8B-B14F-4D97-AF65-F5344CB8AC3E}">
        <p14:creationId xmlns:p14="http://schemas.microsoft.com/office/powerpoint/2010/main" val="770688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a:t>
            </a:fld>
            <a:endParaRPr lang="es-ES" dirty="0"/>
          </a:p>
        </p:txBody>
      </p:sp>
    </p:spTree>
    <p:extLst>
      <p:ext uri="{BB962C8B-B14F-4D97-AF65-F5344CB8AC3E}">
        <p14:creationId xmlns:p14="http://schemas.microsoft.com/office/powerpoint/2010/main" val="1682276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5</a:t>
            </a:fld>
            <a:endParaRPr lang="es-ES" dirty="0"/>
          </a:p>
        </p:txBody>
      </p:sp>
    </p:spTree>
    <p:extLst>
      <p:ext uri="{BB962C8B-B14F-4D97-AF65-F5344CB8AC3E}">
        <p14:creationId xmlns:p14="http://schemas.microsoft.com/office/powerpoint/2010/main" val="1594997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6</a:t>
            </a:fld>
            <a:endParaRPr lang="es-ES" dirty="0"/>
          </a:p>
        </p:txBody>
      </p:sp>
    </p:spTree>
    <p:extLst>
      <p:ext uri="{BB962C8B-B14F-4D97-AF65-F5344CB8AC3E}">
        <p14:creationId xmlns:p14="http://schemas.microsoft.com/office/powerpoint/2010/main" val="450363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7</a:t>
            </a:fld>
            <a:endParaRPr lang="es-ES" dirty="0"/>
          </a:p>
        </p:txBody>
      </p:sp>
    </p:spTree>
    <p:extLst>
      <p:ext uri="{BB962C8B-B14F-4D97-AF65-F5344CB8AC3E}">
        <p14:creationId xmlns:p14="http://schemas.microsoft.com/office/powerpoint/2010/main" val="3293388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8</a:t>
            </a:fld>
            <a:endParaRPr lang="es-ES" dirty="0"/>
          </a:p>
        </p:txBody>
      </p:sp>
    </p:spTree>
    <p:extLst>
      <p:ext uri="{BB962C8B-B14F-4D97-AF65-F5344CB8AC3E}">
        <p14:creationId xmlns:p14="http://schemas.microsoft.com/office/powerpoint/2010/main" val="1479681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9</a:t>
            </a:fld>
            <a:endParaRPr lang="es-ES" dirty="0"/>
          </a:p>
        </p:txBody>
      </p:sp>
    </p:spTree>
    <p:extLst>
      <p:ext uri="{BB962C8B-B14F-4D97-AF65-F5344CB8AC3E}">
        <p14:creationId xmlns:p14="http://schemas.microsoft.com/office/powerpoint/2010/main" val="4188542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10</a:t>
            </a:fld>
            <a:endParaRPr lang="es-ES" dirty="0"/>
          </a:p>
        </p:txBody>
      </p:sp>
    </p:spTree>
    <p:extLst>
      <p:ext uri="{BB962C8B-B14F-4D97-AF65-F5344CB8AC3E}">
        <p14:creationId xmlns:p14="http://schemas.microsoft.com/office/powerpoint/2010/main" val="977273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11</a:t>
            </a:fld>
            <a:endParaRPr lang="es-ES" dirty="0"/>
          </a:p>
        </p:txBody>
      </p:sp>
    </p:spTree>
    <p:extLst>
      <p:ext uri="{BB962C8B-B14F-4D97-AF65-F5344CB8AC3E}">
        <p14:creationId xmlns:p14="http://schemas.microsoft.com/office/powerpoint/2010/main" val="1332268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12</a:t>
            </a:fld>
            <a:endParaRPr lang="es-ES" dirty="0"/>
          </a:p>
        </p:txBody>
      </p:sp>
    </p:spTree>
    <p:extLst>
      <p:ext uri="{BB962C8B-B14F-4D97-AF65-F5344CB8AC3E}">
        <p14:creationId xmlns:p14="http://schemas.microsoft.com/office/powerpoint/2010/main" val="1026337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13</a:t>
            </a:fld>
            <a:endParaRPr lang="es-ES" dirty="0"/>
          </a:p>
        </p:txBody>
      </p:sp>
    </p:spTree>
    <p:extLst>
      <p:ext uri="{BB962C8B-B14F-4D97-AF65-F5344CB8AC3E}">
        <p14:creationId xmlns:p14="http://schemas.microsoft.com/office/powerpoint/2010/main" val="3094869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14</a:t>
            </a:fld>
            <a:endParaRPr lang="es-ES" dirty="0"/>
          </a:p>
        </p:txBody>
      </p:sp>
    </p:spTree>
    <p:extLst>
      <p:ext uri="{BB962C8B-B14F-4D97-AF65-F5344CB8AC3E}">
        <p14:creationId xmlns:p14="http://schemas.microsoft.com/office/powerpoint/2010/main" val="37585324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15</a:t>
            </a:fld>
            <a:endParaRPr lang="es-ES" dirty="0"/>
          </a:p>
        </p:txBody>
      </p:sp>
    </p:spTree>
    <p:extLst>
      <p:ext uri="{BB962C8B-B14F-4D97-AF65-F5344CB8AC3E}">
        <p14:creationId xmlns:p14="http://schemas.microsoft.com/office/powerpoint/2010/main" val="937649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16</a:t>
            </a:fld>
            <a:endParaRPr lang="es-ES" dirty="0"/>
          </a:p>
        </p:txBody>
      </p:sp>
    </p:spTree>
    <p:extLst>
      <p:ext uri="{BB962C8B-B14F-4D97-AF65-F5344CB8AC3E}">
        <p14:creationId xmlns:p14="http://schemas.microsoft.com/office/powerpoint/2010/main" val="1378215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17</a:t>
            </a:fld>
            <a:endParaRPr lang="es-ES" dirty="0"/>
          </a:p>
        </p:txBody>
      </p:sp>
    </p:spTree>
    <p:extLst>
      <p:ext uri="{BB962C8B-B14F-4D97-AF65-F5344CB8AC3E}">
        <p14:creationId xmlns:p14="http://schemas.microsoft.com/office/powerpoint/2010/main" val="2259329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18</a:t>
            </a:fld>
            <a:endParaRPr lang="es-ES" dirty="0"/>
          </a:p>
        </p:txBody>
      </p:sp>
    </p:spTree>
    <p:extLst>
      <p:ext uri="{BB962C8B-B14F-4D97-AF65-F5344CB8AC3E}">
        <p14:creationId xmlns:p14="http://schemas.microsoft.com/office/powerpoint/2010/main" val="2500905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19</a:t>
            </a:fld>
            <a:endParaRPr lang="es-ES" dirty="0"/>
          </a:p>
        </p:txBody>
      </p:sp>
    </p:spTree>
    <p:extLst>
      <p:ext uri="{BB962C8B-B14F-4D97-AF65-F5344CB8AC3E}">
        <p14:creationId xmlns:p14="http://schemas.microsoft.com/office/powerpoint/2010/main" val="2131744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20</a:t>
            </a:fld>
            <a:endParaRPr lang="es-ES" dirty="0"/>
          </a:p>
        </p:txBody>
      </p:sp>
    </p:spTree>
    <p:extLst>
      <p:ext uri="{BB962C8B-B14F-4D97-AF65-F5344CB8AC3E}">
        <p14:creationId xmlns:p14="http://schemas.microsoft.com/office/powerpoint/2010/main" val="3081046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21</a:t>
            </a:fld>
            <a:endParaRPr lang="es-ES" dirty="0"/>
          </a:p>
        </p:txBody>
      </p:sp>
    </p:spTree>
    <p:extLst>
      <p:ext uri="{BB962C8B-B14F-4D97-AF65-F5344CB8AC3E}">
        <p14:creationId xmlns:p14="http://schemas.microsoft.com/office/powerpoint/2010/main" val="1412969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22</a:t>
            </a:fld>
            <a:endParaRPr lang="es-ES" dirty="0"/>
          </a:p>
        </p:txBody>
      </p:sp>
    </p:spTree>
    <p:extLst>
      <p:ext uri="{BB962C8B-B14F-4D97-AF65-F5344CB8AC3E}">
        <p14:creationId xmlns:p14="http://schemas.microsoft.com/office/powerpoint/2010/main" val="1764706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23</a:t>
            </a:fld>
            <a:endParaRPr lang="es-ES" dirty="0"/>
          </a:p>
        </p:txBody>
      </p:sp>
    </p:spTree>
    <p:extLst>
      <p:ext uri="{BB962C8B-B14F-4D97-AF65-F5344CB8AC3E}">
        <p14:creationId xmlns:p14="http://schemas.microsoft.com/office/powerpoint/2010/main" val="404061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24</a:t>
            </a:fld>
            <a:endParaRPr lang="es-ES" dirty="0"/>
          </a:p>
        </p:txBody>
      </p:sp>
    </p:spTree>
    <p:extLst>
      <p:ext uri="{BB962C8B-B14F-4D97-AF65-F5344CB8AC3E}">
        <p14:creationId xmlns:p14="http://schemas.microsoft.com/office/powerpoint/2010/main" val="21737578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25</a:t>
            </a:fld>
            <a:endParaRPr lang="es-ES" dirty="0"/>
          </a:p>
        </p:txBody>
      </p:sp>
    </p:spTree>
    <p:extLst>
      <p:ext uri="{BB962C8B-B14F-4D97-AF65-F5344CB8AC3E}">
        <p14:creationId xmlns:p14="http://schemas.microsoft.com/office/powerpoint/2010/main" val="40338852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26</a:t>
            </a:fld>
            <a:endParaRPr lang="es-ES" dirty="0"/>
          </a:p>
        </p:txBody>
      </p:sp>
    </p:spTree>
    <p:extLst>
      <p:ext uri="{BB962C8B-B14F-4D97-AF65-F5344CB8AC3E}">
        <p14:creationId xmlns:p14="http://schemas.microsoft.com/office/powerpoint/2010/main" val="30331317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27</a:t>
            </a:fld>
            <a:endParaRPr lang="es-ES" dirty="0"/>
          </a:p>
        </p:txBody>
      </p:sp>
    </p:spTree>
    <p:extLst>
      <p:ext uri="{BB962C8B-B14F-4D97-AF65-F5344CB8AC3E}">
        <p14:creationId xmlns:p14="http://schemas.microsoft.com/office/powerpoint/2010/main" val="7100802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28</a:t>
            </a:fld>
            <a:endParaRPr lang="es-ES" dirty="0"/>
          </a:p>
        </p:txBody>
      </p:sp>
    </p:spTree>
    <p:extLst>
      <p:ext uri="{BB962C8B-B14F-4D97-AF65-F5344CB8AC3E}">
        <p14:creationId xmlns:p14="http://schemas.microsoft.com/office/powerpoint/2010/main" val="445350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29</a:t>
            </a:fld>
            <a:endParaRPr lang="es-ES" dirty="0"/>
          </a:p>
        </p:txBody>
      </p:sp>
    </p:spTree>
    <p:extLst>
      <p:ext uri="{BB962C8B-B14F-4D97-AF65-F5344CB8AC3E}">
        <p14:creationId xmlns:p14="http://schemas.microsoft.com/office/powerpoint/2010/main" val="3572755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30</a:t>
            </a:fld>
            <a:endParaRPr lang="es-ES" dirty="0"/>
          </a:p>
        </p:txBody>
      </p:sp>
    </p:spTree>
    <p:extLst>
      <p:ext uri="{BB962C8B-B14F-4D97-AF65-F5344CB8AC3E}">
        <p14:creationId xmlns:p14="http://schemas.microsoft.com/office/powerpoint/2010/main" val="40327621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31</a:t>
            </a:fld>
            <a:endParaRPr lang="es-ES" dirty="0"/>
          </a:p>
        </p:txBody>
      </p:sp>
    </p:spTree>
    <p:extLst>
      <p:ext uri="{BB962C8B-B14F-4D97-AF65-F5344CB8AC3E}">
        <p14:creationId xmlns:p14="http://schemas.microsoft.com/office/powerpoint/2010/main" val="30474829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32</a:t>
            </a:fld>
            <a:endParaRPr lang="es-ES" dirty="0"/>
          </a:p>
        </p:txBody>
      </p:sp>
    </p:spTree>
    <p:extLst>
      <p:ext uri="{BB962C8B-B14F-4D97-AF65-F5344CB8AC3E}">
        <p14:creationId xmlns:p14="http://schemas.microsoft.com/office/powerpoint/2010/main" val="724783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688A248-2D24-4E24-B127-E3B886AA6B0C}" type="datetime1">
              <a:rPr lang="es-ES" smtClean="0"/>
              <a:t>17/06/2017</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369325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7FDAAA2-C65D-4B79-B05B-0D5CB129EB5E}" type="datetime1">
              <a:rPr lang="es-ES" smtClean="0"/>
              <a:t>17/06/2017</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3262783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E0FEBE4-774C-41B9-BBAF-C022C67D8F9B}" type="datetime1">
              <a:rPr lang="es-ES" smtClean="0"/>
              <a:t>17/06/2017</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6362072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0B9153-E2B6-4BCD-A57F-F371DA83EDAF}" type="datetime1">
              <a:rPr lang="es-ES" smtClean="0"/>
              <a:t>17/06/2017</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590224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3429E183-9E38-4F32-8690-44BFF7B01AB7}" type="datetime1">
              <a:rPr lang="es-ES" smtClean="0"/>
              <a:t>17/06/2017</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94764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7E4EEE1-E4BC-4BC1-95D1-5883DA0DA96E}" type="datetime1">
              <a:rPr lang="es-ES" smtClean="0"/>
              <a:t>17/06/2017</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348469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562B95-909D-4C64-B95F-435602505E05}" type="datetime1">
              <a:rPr lang="es-ES" smtClean="0"/>
              <a:t>17/06/2017</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792357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04F6376-D4FB-4FE1-BF85-B81A05EEE1D5}" type="datetime1">
              <a:rPr lang="es-ES" smtClean="0"/>
              <a:t>17/06/2017</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350025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C911D55-E50E-4EEE-BAE6-827D110139BE}" type="datetime1">
              <a:rPr lang="es-ES" smtClean="0"/>
              <a:t>17/06/2017</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895708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0AE082F-DA1E-43D4-965F-725E5233388F}" type="datetime1">
              <a:rPr lang="es-ES" smtClean="0"/>
              <a:t>17/06/2017</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1255367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BD194D6-3E72-4877-8C7E-B943E2E382DE}" type="datetime1">
              <a:rPr lang="es-ES" smtClean="0"/>
              <a:t>17/06/2017</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601927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1F59CA-C6BA-4FBD-9EAF-A43FC7668E30}" type="datetime1">
              <a:rPr lang="es-ES" smtClean="0"/>
              <a:t>17/06/2017</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49118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slideLayout" Target="../slideLayouts/slideLayout7.xml"/><Relationship Id="rId7" Type="http://schemas.openxmlformats.org/officeDocument/2006/relationships/image" Target="../media/image17.png"/><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lum/>
          </a:blip>
          <a:srcRect/>
          <a:stretch>
            <a:fillRect l="1000" t="-1000" b="1000"/>
          </a:stretch>
        </a:blipFill>
        <a:effectLst/>
      </p:bgPr>
    </p:bg>
    <p:spTree>
      <p:nvGrpSpPr>
        <p:cNvPr id="1" name=""/>
        <p:cNvGrpSpPr/>
        <p:nvPr/>
      </p:nvGrpSpPr>
      <p:grpSpPr>
        <a:xfrm>
          <a:off x="0" y="0"/>
          <a:ext cx="0" cy="0"/>
          <a:chOff x="0" y="0"/>
          <a:chExt cx="0" cy="0"/>
        </a:xfrm>
      </p:grpSpPr>
      <p:sp>
        <p:nvSpPr>
          <p:cNvPr id="4" name="3 Rectángulo"/>
          <p:cNvSpPr/>
          <p:nvPr/>
        </p:nvSpPr>
        <p:spPr>
          <a:xfrm>
            <a:off x="98475" y="98474"/>
            <a:ext cx="6569612" cy="6654018"/>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112542" y="1171362"/>
            <a:ext cx="6527409" cy="1015663"/>
          </a:xfrm>
          <a:prstGeom prst="rect">
            <a:avLst/>
          </a:prstGeom>
          <a:noFill/>
        </p:spPr>
        <p:txBody>
          <a:bodyPr wrap="square" rtlCol="0">
            <a:spAutoFit/>
          </a:bodyPr>
          <a:lstStyle/>
          <a:p>
            <a:pPr algn="ctr"/>
            <a:r>
              <a:rPr lang="es-ES" sz="6000" b="1" dirty="0" smtClean="0">
                <a:solidFill>
                  <a:srgbClr val="FFC000"/>
                </a:solidFill>
                <a:effectLst>
                  <a:outerShdw blurRad="38100" dist="38100" dir="2700000" algn="tl">
                    <a:srgbClr val="000000">
                      <a:alpha val="43137"/>
                    </a:srgbClr>
                  </a:outerShdw>
                </a:effectLst>
              </a:rPr>
              <a:t>4º E.S.O.</a:t>
            </a:r>
            <a:endParaRPr lang="es-ES" sz="6000" b="1" dirty="0">
              <a:solidFill>
                <a:srgbClr val="FFC000"/>
              </a:solidFill>
              <a:effectLst>
                <a:outerShdw blurRad="38100" dist="38100" dir="2700000" algn="tl">
                  <a:srgbClr val="000000">
                    <a:alpha val="43137"/>
                  </a:srgbClr>
                </a:outerShdw>
              </a:effectLst>
            </a:endParaRPr>
          </a:p>
        </p:txBody>
      </p:sp>
      <p:sp>
        <p:nvSpPr>
          <p:cNvPr id="6" name="5 CuadroTexto"/>
          <p:cNvSpPr txBox="1"/>
          <p:nvPr/>
        </p:nvSpPr>
        <p:spPr>
          <a:xfrm>
            <a:off x="619398" y="2111203"/>
            <a:ext cx="5390865" cy="707886"/>
          </a:xfrm>
          <a:prstGeom prst="rect">
            <a:avLst/>
          </a:prstGeom>
          <a:noFill/>
        </p:spPr>
        <p:txBody>
          <a:bodyPr wrap="square" rtlCol="0">
            <a:spAutoFit/>
          </a:bodyPr>
          <a:lstStyle/>
          <a:p>
            <a:pPr algn="ctr"/>
            <a:r>
              <a:rPr lang="es-ES" sz="4000" b="1" dirty="0" smtClean="0">
                <a:solidFill>
                  <a:srgbClr val="C00000"/>
                </a:solidFill>
                <a:effectLst>
                  <a:outerShdw blurRad="38100" dist="38100" dir="2700000" algn="tl">
                    <a:srgbClr val="000000">
                      <a:alpha val="43137"/>
                    </a:srgbClr>
                  </a:outerShdw>
                </a:effectLst>
              </a:rPr>
              <a:t>FÍSICA Y QUÍMICA</a:t>
            </a:r>
            <a:endParaRPr lang="es-ES" sz="4000" b="1" dirty="0">
              <a:solidFill>
                <a:srgbClr val="C00000"/>
              </a:solidFill>
              <a:effectLst>
                <a:outerShdw blurRad="38100" dist="38100" dir="2700000" algn="tl">
                  <a:srgbClr val="000000">
                    <a:alpha val="43137"/>
                  </a:srgbClr>
                </a:outerShdw>
              </a:effectLst>
            </a:endParaRPr>
          </a:p>
        </p:txBody>
      </p:sp>
      <p:sp>
        <p:nvSpPr>
          <p:cNvPr id="7" name="6 Rectángulo"/>
          <p:cNvSpPr/>
          <p:nvPr/>
        </p:nvSpPr>
        <p:spPr>
          <a:xfrm>
            <a:off x="6719374" y="99207"/>
            <a:ext cx="2367476" cy="665401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23 Marcador de texto"/>
          <p:cNvSpPr txBox="1">
            <a:spLocks/>
          </p:cNvSpPr>
          <p:nvPr/>
        </p:nvSpPr>
        <p:spPr>
          <a:xfrm>
            <a:off x="6833002" y="5259248"/>
            <a:ext cx="2068699" cy="105966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sz="1600" b="1" dirty="0" smtClean="0">
                <a:solidFill>
                  <a:schemeClr val="accent6">
                    <a:lumMod val="50000"/>
                  </a:schemeClr>
                </a:solidFill>
                <a:effectLst>
                  <a:outerShdw blurRad="38100" dist="38100" dir="2700000" algn="tl">
                    <a:srgbClr val="000000">
                      <a:alpha val="43137"/>
                    </a:srgbClr>
                  </a:outerShdw>
                </a:effectLst>
              </a:rPr>
              <a:t>R. Artacho</a:t>
            </a:r>
          </a:p>
          <a:p>
            <a:pPr marL="0" indent="0" algn="ctr">
              <a:buNone/>
            </a:pPr>
            <a:r>
              <a:rPr lang="es-ES" sz="2000" b="1" dirty="0" smtClean="0">
                <a:solidFill>
                  <a:schemeClr val="accent6">
                    <a:lumMod val="50000"/>
                  </a:schemeClr>
                </a:solidFill>
                <a:effectLst>
                  <a:outerShdw blurRad="38100" dist="38100" dir="2700000" algn="tl">
                    <a:srgbClr val="000000">
                      <a:alpha val="43137"/>
                    </a:srgbClr>
                  </a:outerShdw>
                </a:effectLst>
              </a:rPr>
              <a:t>Dpto. de Física y Química</a:t>
            </a:r>
          </a:p>
        </p:txBody>
      </p:sp>
      <p:sp>
        <p:nvSpPr>
          <p:cNvPr id="10" name="9 CuadroTexto"/>
          <p:cNvSpPr txBox="1"/>
          <p:nvPr/>
        </p:nvSpPr>
        <p:spPr>
          <a:xfrm>
            <a:off x="545911" y="3325855"/>
            <a:ext cx="5732060" cy="461665"/>
          </a:xfrm>
          <a:prstGeom prst="rect">
            <a:avLst/>
          </a:prstGeom>
          <a:noFill/>
          <a:effectLst/>
        </p:spPr>
        <p:txBody>
          <a:bodyPr wrap="square" rtlCol="0">
            <a:spAutoFit/>
          </a:bodyPr>
          <a:lstStyle/>
          <a:p>
            <a:pPr algn="ctr"/>
            <a:r>
              <a:rPr lang="es-ES" sz="2400" b="1" dirty="0">
                <a:solidFill>
                  <a:srgbClr val="C00000"/>
                </a:solidFill>
              </a:rPr>
              <a:t>6</a:t>
            </a:r>
            <a:r>
              <a:rPr lang="es-ES" sz="2400" b="1" dirty="0" smtClean="0">
                <a:solidFill>
                  <a:srgbClr val="C00000"/>
                </a:solidFill>
                <a:effectLst/>
              </a:rPr>
              <a:t>. </a:t>
            </a:r>
            <a:r>
              <a:rPr lang="es-ES" sz="2400" b="1" dirty="0" smtClean="0">
                <a:solidFill>
                  <a:srgbClr val="C00000"/>
                </a:solidFill>
                <a:effectLst/>
              </a:rPr>
              <a:t>REACCIONES QUÍMICAS</a:t>
            </a:r>
            <a:endParaRPr lang="es-ES" sz="2400" b="1" dirty="0">
              <a:solidFill>
                <a:srgbClr val="C00000"/>
              </a:solidFill>
              <a:effectLst/>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2455" y="3141512"/>
            <a:ext cx="1439565" cy="1801549"/>
          </a:xfrm>
          <a:prstGeom prst="rect">
            <a:avLst/>
          </a:prstGeom>
        </p:spPr>
      </p:pic>
      <p:pic>
        <p:nvPicPr>
          <p:cNvPr id="1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014" b="4970"/>
          <a:stretch/>
        </p:blipFill>
        <p:spPr bwMode="auto">
          <a:xfrm>
            <a:off x="2545869" y="3805645"/>
            <a:ext cx="2169005" cy="2577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60909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smtClean="0">
                <a:solidFill>
                  <a:schemeClr val="accent2">
                    <a:lumMod val="75000"/>
                  </a:schemeClr>
                </a:solidFill>
                <a:latin typeface="Arial" pitchFamily="34" charset="0"/>
                <a:cs typeface="Arial" pitchFamily="34" charset="0"/>
              </a:rPr>
              <a:t>REACCIONES QUÍMICAS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Índice</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2391761478"/>
              </p:ext>
            </p:extLst>
          </p:nvPr>
        </p:nvGraphicFramePr>
        <p:xfrm>
          <a:off x="420289" y="900113"/>
          <a:ext cx="8389146" cy="5318760"/>
        </p:xfrm>
        <a:graphic>
          <a:graphicData uri="http://schemas.openxmlformats.org/drawingml/2006/table">
            <a:tbl>
              <a:tblPr firstRow="1" bandRow="1">
                <a:tableStyleId>{93296810-A885-4BE3-A3E7-6D5BEEA58F35}</a:tableStyleId>
              </a:tblPr>
              <a:tblGrid>
                <a:gridCol w="4194573">
                  <a:extLst>
                    <a:ext uri="{9D8B030D-6E8A-4147-A177-3AD203B41FA5}">
                      <a16:colId xmlns:a16="http://schemas.microsoft.com/office/drawing/2014/main" val="20000"/>
                    </a:ext>
                  </a:extLst>
                </a:gridCol>
                <a:gridCol w="4194573">
                  <a:extLst>
                    <a:ext uri="{9D8B030D-6E8A-4147-A177-3AD203B41FA5}">
                      <a16:colId xmlns:a16="http://schemas.microsoft.com/office/drawing/2014/main" val="20001"/>
                    </a:ext>
                  </a:extLst>
                </a:gridCol>
              </a:tblGrid>
              <a:tr h="271462">
                <a:tc gridSpan="2">
                  <a:txBody>
                    <a:bodyPr/>
                    <a:lstStyle/>
                    <a:p>
                      <a:pPr algn="ctr"/>
                      <a:r>
                        <a:rPr lang="es-ES" sz="1400" dirty="0" smtClean="0"/>
                        <a:t>CONTENIDOS</a:t>
                      </a:r>
                      <a:endParaRPr lang="es-ES" sz="1400" dirty="0"/>
                    </a:p>
                  </a:txBody>
                  <a:tcPr/>
                </a:tc>
                <a:tc hMerge="1">
                  <a:txBody>
                    <a:bodyPr/>
                    <a:lstStyle/>
                    <a:p>
                      <a:endParaRPr lang="es-ES" sz="1400" dirty="0"/>
                    </a:p>
                  </a:txBody>
                  <a:tcPr/>
                </a:tc>
                <a:extLst>
                  <a:ext uri="{0D108BD9-81ED-4DB2-BD59-A6C34878D82A}">
                    <a16:rowId xmlns:a16="http://schemas.microsoft.com/office/drawing/2014/main" val="10000"/>
                  </a:ext>
                </a:extLst>
              </a:tr>
              <a:tr h="295275">
                <a:tc gridSpan="2">
                  <a:txBody>
                    <a:bodyPr/>
                    <a:lstStyle/>
                    <a:p>
                      <a:pPr marL="0" indent="0">
                        <a:spcAft>
                          <a:spcPts val="600"/>
                        </a:spcAft>
                        <a:buFont typeface="Wingdings" panose="05000000000000000000" pitchFamily="2" charset="2"/>
                        <a:buNone/>
                      </a:pPr>
                      <a:r>
                        <a:rPr lang="es-ES" sz="1400" dirty="0" smtClean="0">
                          <a:sym typeface="Wingdings" panose="05000000000000000000" pitchFamily="2" charset="2"/>
                        </a:rPr>
                        <a:t>1. La reacción química: cómo se produce </a:t>
                      </a:r>
                      <a:r>
                        <a:rPr lang="es-ES" sz="1400" baseline="0" dirty="0" smtClean="0">
                          <a:sym typeface="Wingdings" panose="05000000000000000000" pitchFamily="2" charset="2"/>
                        </a:rPr>
                        <a:t> </a:t>
                      </a:r>
                      <a:r>
                        <a:rPr lang="es-ES" sz="1400" dirty="0" smtClean="0">
                          <a:sym typeface="Wingdings" panose="05000000000000000000" pitchFamily="2" charset="2"/>
                        </a:rPr>
                        <a:t>2.</a:t>
                      </a:r>
                      <a:r>
                        <a:rPr lang="es-ES" sz="1400" baseline="0" dirty="0" smtClean="0">
                          <a:sym typeface="Wingdings" panose="05000000000000000000" pitchFamily="2" charset="2"/>
                        </a:rPr>
                        <a:t> </a:t>
                      </a:r>
                      <a:r>
                        <a:rPr lang="es-ES" sz="1400" dirty="0" smtClean="0">
                          <a:sym typeface="Wingdings" panose="05000000000000000000" pitchFamily="2" charset="2"/>
                        </a:rPr>
                        <a:t>La energía en las reacciones químicas </a:t>
                      </a:r>
                      <a:r>
                        <a:rPr lang="es-ES" sz="1400" baseline="0" dirty="0" smtClean="0">
                          <a:sym typeface="Wingdings" panose="05000000000000000000" pitchFamily="2" charset="2"/>
                        </a:rPr>
                        <a:t> 3. </a:t>
                      </a:r>
                      <a:r>
                        <a:rPr lang="es-ES" sz="1400" dirty="0" smtClean="0">
                          <a:sym typeface="Wingdings" panose="05000000000000000000" pitchFamily="2" charset="2"/>
                        </a:rPr>
                        <a:t>La velocidad de las reacciones químicas </a:t>
                      </a:r>
                      <a:r>
                        <a:rPr lang="es-ES" sz="1400" baseline="0" dirty="0" smtClean="0">
                          <a:sym typeface="Wingdings" panose="05000000000000000000" pitchFamily="2" charset="2"/>
                        </a:rPr>
                        <a:t> 4. La cantidad de sustancia. El mol  5. Cálculos en las reacciones químicas</a:t>
                      </a:r>
                    </a:p>
                  </a:txBody>
                  <a:tcPr/>
                </a:tc>
                <a:tc hMerge="1">
                  <a:txBody>
                    <a:bodyPr/>
                    <a:lstStyle/>
                    <a:p>
                      <a:endParaRPr lang="es-ES" sz="1400" dirty="0"/>
                    </a:p>
                  </a:txBody>
                  <a:tcPr/>
                </a:tc>
                <a:extLst>
                  <a:ext uri="{0D108BD9-81ED-4DB2-BD59-A6C34878D82A}">
                    <a16:rowId xmlns:a16="http://schemas.microsoft.com/office/drawing/2014/main" val="10001"/>
                  </a:ext>
                </a:extLst>
              </a:tr>
              <a:tr h="238760">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extLst>
                  <a:ext uri="{0D108BD9-81ED-4DB2-BD59-A6C34878D82A}">
                    <a16:rowId xmlns:a16="http://schemas.microsoft.com/office/drawing/2014/main" val="10002"/>
                  </a:ext>
                </a:extLst>
              </a:tr>
              <a:tr h="370840">
                <a:tc>
                  <a:txBody>
                    <a:bodyPr/>
                    <a:lstStyle/>
                    <a:p>
                      <a:pPr marL="0" indent="0">
                        <a:spcAft>
                          <a:spcPts val="600"/>
                        </a:spcAft>
                        <a:buFont typeface="Wingdings" panose="05000000000000000000" pitchFamily="2" charset="2"/>
                        <a:buNone/>
                      </a:pPr>
                      <a:r>
                        <a:rPr lang="es-ES" sz="1400" dirty="0" smtClean="0">
                          <a:sym typeface="Wingdings" panose="05000000000000000000" pitchFamily="2" charset="2"/>
                        </a:rPr>
                        <a:t>1. Comprender el mecanismo de una reacción química y deducir la ley de conservación de la masa a partir del concepto de la reorganización atómica que tiene lugar.</a:t>
                      </a:r>
                    </a:p>
                  </a:txBody>
                  <a:tcPr/>
                </a:tc>
                <a:tc>
                  <a:txBody>
                    <a:bodyPr/>
                    <a:lstStyle/>
                    <a:p>
                      <a:pPr marL="0" indent="0">
                        <a:spcAft>
                          <a:spcPts val="600"/>
                        </a:spcAft>
                        <a:buFont typeface="Wingdings" panose="05000000000000000000" pitchFamily="2" charset="2"/>
                        <a:buNone/>
                      </a:pPr>
                      <a:r>
                        <a:rPr lang="es-ES" sz="1400" dirty="0" smtClean="0"/>
                        <a:t>1.1. Interpreta reacciones químicas sencillas utilizando la teoría de colisiones y deduce la ley de conservación de la masa.</a:t>
                      </a:r>
                      <a:endParaRPr lang="es-ES" sz="1400" dirty="0"/>
                    </a:p>
                  </a:txBody>
                  <a:tcPr/>
                </a:tc>
                <a:extLst>
                  <a:ext uri="{0D108BD9-81ED-4DB2-BD59-A6C34878D82A}">
                    <a16:rowId xmlns:a16="http://schemas.microsoft.com/office/drawing/2014/main" val="10003"/>
                  </a:ext>
                </a:extLst>
              </a:tr>
              <a:tr h="370840">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2. Razonar cómo se altera la velocidad de una reacción al modificar alguno de los factores que influyen sobre la misma, utilizando el modelo cinético-molecular y la teoría de colisiones para justificar esta predicción.</a:t>
                      </a:r>
                    </a:p>
                  </a:txBody>
                  <a:tcPr/>
                </a:tc>
                <a:tc>
                  <a:txBody>
                    <a:bodyPr/>
                    <a:lstStyle/>
                    <a:p>
                      <a:pPr marL="0" indent="0">
                        <a:spcAft>
                          <a:spcPts val="600"/>
                        </a:spcAft>
                        <a:buFont typeface="Wingdings" panose="05000000000000000000" pitchFamily="2" charset="2"/>
                        <a:buNone/>
                      </a:pPr>
                      <a:r>
                        <a:rPr lang="es-ES" sz="1400" dirty="0" smtClean="0"/>
                        <a:t>2.1. Predice el efecto que sobre la velocidad de reacción tienen: la concentración de los reactivos, la temperatura, el grado de división de los reactivos sólidos y los catalizadores.</a:t>
                      </a:r>
                    </a:p>
                    <a:p>
                      <a:pPr marL="0" indent="0">
                        <a:spcAft>
                          <a:spcPts val="600"/>
                        </a:spcAft>
                        <a:buFont typeface="Wingdings" panose="05000000000000000000" pitchFamily="2" charset="2"/>
                        <a:buNone/>
                      </a:pPr>
                      <a:r>
                        <a:rPr lang="es-ES" sz="1400" dirty="0" smtClean="0"/>
                        <a:t>2.2. Analiza el efecto de los distintos factores que afectan a la velocidad de una reacción química ya sea a través de experiencias de laboratorio o mediante aplicaciones virtuales interactivas en las que la manipulación de las distintas variables permita extraer conclusiones.</a:t>
                      </a:r>
                      <a:endParaRPr lang="es-ES" sz="1400" dirty="0"/>
                    </a:p>
                  </a:txBody>
                  <a:tcPr/>
                </a:tc>
                <a:extLst>
                  <a:ext uri="{0D108BD9-81ED-4DB2-BD59-A6C34878D82A}">
                    <a16:rowId xmlns:a16="http://schemas.microsoft.com/office/drawing/2014/main" val="10004"/>
                  </a:ext>
                </a:extLst>
              </a:tr>
              <a:tr h="370840">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3. Reconocer los grupos funcionales presentes en moléculas de especial interés.</a:t>
                      </a:r>
                    </a:p>
                  </a:txBody>
                  <a:tcPr/>
                </a:tc>
                <a:tc>
                  <a:txBody>
                    <a:bodyPr/>
                    <a:lstStyle/>
                    <a:p>
                      <a:pPr marL="0" indent="0">
                        <a:spcAft>
                          <a:spcPts val="600"/>
                        </a:spcAft>
                        <a:buFont typeface="Wingdings" panose="05000000000000000000" pitchFamily="2" charset="2"/>
                        <a:buNone/>
                      </a:pPr>
                      <a:r>
                        <a:rPr lang="es-ES" sz="1400" dirty="0" smtClean="0"/>
                        <a:t>3.1. Determina el carácter endotérmico o exotérmico de una reacción química analizando el signo del calor de reacción asociado.</a:t>
                      </a:r>
                      <a:endParaRPr lang="es-ES" sz="14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7040125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smtClean="0">
                <a:solidFill>
                  <a:schemeClr val="accent2">
                    <a:lumMod val="75000"/>
                  </a:schemeClr>
                </a:solidFill>
                <a:latin typeface="Arial" pitchFamily="34" charset="0"/>
                <a:cs typeface="Arial" pitchFamily="34" charset="0"/>
              </a:rPr>
              <a:t>REACCIONES QUÍMICAS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Índice</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2998574657"/>
              </p:ext>
            </p:extLst>
          </p:nvPr>
        </p:nvGraphicFramePr>
        <p:xfrm>
          <a:off x="420289" y="900113"/>
          <a:ext cx="8389146" cy="3124200"/>
        </p:xfrm>
        <a:graphic>
          <a:graphicData uri="http://schemas.openxmlformats.org/drawingml/2006/table">
            <a:tbl>
              <a:tblPr firstRow="1" bandRow="1">
                <a:tableStyleId>{93296810-A885-4BE3-A3E7-6D5BEEA58F35}</a:tableStyleId>
              </a:tblPr>
              <a:tblGrid>
                <a:gridCol w="4194573">
                  <a:extLst>
                    <a:ext uri="{9D8B030D-6E8A-4147-A177-3AD203B41FA5}">
                      <a16:colId xmlns:a16="http://schemas.microsoft.com/office/drawing/2014/main" val="20000"/>
                    </a:ext>
                  </a:extLst>
                </a:gridCol>
                <a:gridCol w="4194573">
                  <a:extLst>
                    <a:ext uri="{9D8B030D-6E8A-4147-A177-3AD203B41FA5}">
                      <a16:colId xmlns:a16="http://schemas.microsoft.com/office/drawing/2014/main" val="20001"/>
                    </a:ext>
                  </a:extLst>
                </a:gridCol>
              </a:tblGrid>
              <a:tr h="238760">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extLst>
                  <a:ext uri="{0D108BD9-81ED-4DB2-BD59-A6C34878D82A}">
                    <a16:rowId xmlns:a16="http://schemas.microsoft.com/office/drawing/2014/main" val="10000"/>
                  </a:ext>
                </a:extLst>
              </a:tr>
              <a:tr h="370840">
                <a:tc>
                  <a:txBody>
                    <a:bodyPr/>
                    <a:lstStyle/>
                    <a:p>
                      <a:pPr marL="0" indent="0">
                        <a:spcAft>
                          <a:spcPts val="600"/>
                        </a:spcAft>
                        <a:buFont typeface="Wingdings" panose="05000000000000000000" pitchFamily="2" charset="2"/>
                        <a:buNone/>
                      </a:pPr>
                      <a:r>
                        <a:rPr lang="es-ES" sz="1400" dirty="0" smtClean="0">
                          <a:sym typeface="Wingdings" panose="05000000000000000000" pitchFamily="2" charset="2"/>
                        </a:rPr>
                        <a:t>4. Interpretar ecuaciones termoquímicas y distinguir entre reacciones endotérmicas y exotérmicas.</a:t>
                      </a:r>
                    </a:p>
                  </a:txBody>
                  <a:tcPr/>
                </a:tc>
                <a:tc>
                  <a:txBody>
                    <a:bodyPr/>
                    <a:lstStyle/>
                    <a:p>
                      <a:pPr marL="0" indent="0">
                        <a:spcAft>
                          <a:spcPts val="600"/>
                        </a:spcAft>
                        <a:buFont typeface="Wingdings" panose="05000000000000000000" pitchFamily="2" charset="2"/>
                        <a:buNone/>
                      </a:pPr>
                      <a:r>
                        <a:rPr lang="es-ES" sz="1400" dirty="0" smtClean="0"/>
                        <a:t>4.1. Realiza cálculos que relacionen la cantidad de sustancia, la masa atómica o molecular y la constante del número de Avogadro.</a:t>
                      </a:r>
                      <a:endParaRPr lang="es-ES" sz="1400" dirty="0"/>
                    </a:p>
                  </a:txBody>
                  <a:tcPr/>
                </a:tc>
                <a:extLst>
                  <a:ext uri="{0D108BD9-81ED-4DB2-BD59-A6C34878D82A}">
                    <a16:rowId xmlns:a16="http://schemas.microsoft.com/office/drawing/2014/main" val="10001"/>
                  </a:ext>
                </a:extLst>
              </a:tr>
              <a:tr h="370840">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5. Realizar cálculos estequiométricos con reactivos puros suponiendo un rendimiento completo de la reacción, partiendo del ajuste de la ecuación química correspondiente.</a:t>
                      </a:r>
                    </a:p>
                  </a:txBody>
                  <a:tcPr/>
                </a:tc>
                <a:tc>
                  <a:txBody>
                    <a:bodyPr/>
                    <a:lstStyle/>
                    <a:p>
                      <a:pPr marL="0" indent="0">
                        <a:spcAft>
                          <a:spcPts val="600"/>
                        </a:spcAft>
                        <a:buFont typeface="Wingdings" panose="05000000000000000000" pitchFamily="2" charset="2"/>
                        <a:buNone/>
                      </a:pPr>
                      <a:r>
                        <a:rPr lang="es-ES" sz="1400" dirty="0" smtClean="0"/>
                        <a:t>5.1. Interpreta los coeficientes de una ecuación química en términos de partículas, moles y, en el caso de reacciones entre gases, en términos de volúmenes.</a:t>
                      </a:r>
                    </a:p>
                    <a:p>
                      <a:pPr marL="0" indent="0">
                        <a:spcAft>
                          <a:spcPts val="600"/>
                        </a:spcAft>
                        <a:buFont typeface="Wingdings" panose="05000000000000000000" pitchFamily="2" charset="2"/>
                        <a:buNone/>
                      </a:pPr>
                      <a:r>
                        <a:rPr lang="es-ES" sz="1400" dirty="0" smtClean="0"/>
                        <a:t>5.2. Resuelve problemas, realizando cálculos estequiométricos, con reactivos puros y suponiendo un rendimiento completo de la reacción, tanto si los reactivos están en estado sólido como en disolución.</a:t>
                      </a:r>
                      <a:endParaRPr lang="es-ES" sz="14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041041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 reacción química: cómo se produce</a:t>
            </a:r>
            <a:endParaRPr lang="es-ES" b="1" dirty="0">
              <a:solidFill>
                <a:schemeClr val="accent6">
                  <a:lumMod val="75000"/>
                </a:schemeClr>
              </a:solidFill>
            </a:endParaRPr>
          </a:p>
        </p:txBody>
      </p:sp>
      <p:pic>
        <p:nvPicPr>
          <p:cNvPr id="1026" name="Picture 2" descr="http://www.educaycrea.com/wp-content/uploads/2013/05/electrolisis-agua.jpg"/>
          <p:cNvPicPr>
            <a:picLocks noChangeAspect="1" noChangeArrowheads="1"/>
          </p:cNvPicPr>
          <p:nvPr/>
        </p:nvPicPr>
        <p:blipFill rotWithShape="1">
          <a:blip r:embed="rId3">
            <a:extLst>
              <a:ext uri="{28A0092B-C50C-407E-A947-70E740481C1C}">
                <a14:useLocalDpi xmlns:a14="http://schemas.microsoft.com/office/drawing/2010/main" val="0"/>
              </a:ext>
            </a:extLst>
          </a:blip>
          <a:srcRect l="52050" t="10814" r="1987" b="4071"/>
          <a:stretch/>
        </p:blipFill>
        <p:spPr bwMode="auto">
          <a:xfrm>
            <a:off x="3436143" y="2697281"/>
            <a:ext cx="2386013" cy="318611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a 4"/>
          <p:cNvGraphicFramePr/>
          <p:nvPr>
            <p:extLst>
              <p:ext uri="{D42A27DB-BD31-4B8C-83A1-F6EECF244321}">
                <p14:modId xmlns:p14="http://schemas.microsoft.com/office/powerpoint/2010/main" val="3120283039"/>
              </p:ext>
            </p:extLst>
          </p:nvPr>
        </p:nvGraphicFramePr>
        <p:xfrm>
          <a:off x="1581150" y="1154113"/>
          <a:ext cx="6096000" cy="11033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887795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 reacción química: cómo se produce</a:t>
            </a:r>
            <a:endParaRPr lang="es-ES" b="1" dirty="0">
              <a:solidFill>
                <a:schemeClr val="accent6">
                  <a:lumMod val="75000"/>
                </a:schemeClr>
              </a:solidFill>
            </a:endParaRPr>
          </a:p>
        </p:txBody>
      </p:sp>
      <p:sp>
        <p:nvSpPr>
          <p:cNvPr id="4" name="CuadroTexto 3"/>
          <p:cNvSpPr txBox="1"/>
          <p:nvPr/>
        </p:nvSpPr>
        <p:spPr>
          <a:xfrm>
            <a:off x="428626" y="871538"/>
            <a:ext cx="3714750" cy="369332"/>
          </a:xfrm>
          <a:prstGeom prst="rect">
            <a:avLst/>
          </a:prstGeom>
          <a:noFill/>
        </p:spPr>
        <p:txBody>
          <a:bodyPr wrap="square" rtlCol="0">
            <a:spAutoFit/>
          </a:bodyPr>
          <a:lstStyle/>
          <a:p>
            <a:r>
              <a:rPr lang="es-ES" b="1" dirty="0" smtClean="0">
                <a:solidFill>
                  <a:srgbClr val="00B050"/>
                </a:solidFill>
              </a:rPr>
              <a:t>1.1. La teoría de las colisiones</a:t>
            </a:r>
            <a:endParaRPr lang="es-ES" b="1" dirty="0">
              <a:solidFill>
                <a:srgbClr val="00B050"/>
              </a:solidFill>
            </a:endParaRPr>
          </a:p>
        </p:txBody>
      </p:sp>
      <mc:AlternateContent xmlns:mc="http://schemas.openxmlformats.org/markup-compatibility/2006" xmlns:a14="http://schemas.microsoft.com/office/drawing/2010/main">
        <mc:Choice Requires="a14">
          <p:sp>
            <p:nvSpPr>
              <p:cNvPr id="7" name="CuadroTexto 6"/>
              <p:cNvSpPr txBox="1"/>
              <p:nvPr/>
            </p:nvSpPr>
            <p:spPr>
              <a:xfrm>
                <a:off x="3884943" y="5026522"/>
                <a:ext cx="177215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2</m:t>
                      </m:r>
                      <m:r>
                        <a:rPr lang="es-ES" sz="2000" b="0" i="1" smtClean="0">
                          <a:latin typeface="Cambria Math" panose="02040503050406030204" pitchFamily="18" charset="0"/>
                        </a:rPr>
                        <m:t>𝐴𝐵</m:t>
                      </m:r>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𝐴</m:t>
                          </m:r>
                        </m:e>
                        <m:sub>
                          <m:r>
                            <a:rPr lang="es-ES" sz="2000" b="0" i="1" smtClean="0">
                              <a:latin typeface="Cambria Math" panose="02040503050406030204" pitchFamily="18" charset="0"/>
                              <a:ea typeface="Cambria Math" panose="02040503050406030204" pitchFamily="18" charset="0"/>
                            </a:rPr>
                            <m:t>2</m:t>
                          </m:r>
                        </m:sub>
                      </m:sSub>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𝐵</m:t>
                          </m:r>
                        </m:e>
                        <m:sub>
                          <m:r>
                            <a:rPr lang="es-ES" sz="2000" b="0" i="1" smtClean="0">
                              <a:latin typeface="Cambria Math" panose="02040503050406030204" pitchFamily="18" charset="0"/>
                              <a:ea typeface="Cambria Math" panose="02040503050406030204" pitchFamily="18" charset="0"/>
                            </a:rPr>
                            <m:t>2</m:t>
                          </m:r>
                        </m:sub>
                      </m:sSub>
                    </m:oMath>
                  </m:oMathPara>
                </a14:m>
                <a:endParaRPr lang="es-ES"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3884943" y="5026522"/>
                <a:ext cx="1772152" cy="307777"/>
              </a:xfrm>
              <a:prstGeom prst="rect">
                <a:avLst/>
              </a:prstGeom>
              <a:blipFill rotWithShape="0">
                <a:blip r:embed="rId5"/>
                <a:stretch>
                  <a:fillRect l="-2405" r="-1031" b="-2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 name="CuadroTexto 8"/>
              <p:cNvSpPr txBox="1"/>
              <p:nvPr/>
            </p:nvSpPr>
            <p:spPr>
              <a:xfrm>
                <a:off x="3620027" y="5334299"/>
                <a:ext cx="10466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rgbClr val="FF0000"/>
                          </a:solidFill>
                          <a:latin typeface="Cambria Math" panose="02040503050406030204" pitchFamily="18" charset="0"/>
                        </a:rPr>
                        <m:t>𝑟𝑒𝑎𝑐𝑡𝑖𝑣𝑜𝑠</m:t>
                      </m:r>
                    </m:oMath>
                  </m:oMathPara>
                </a14:m>
                <a:endParaRPr lang="es-ES" dirty="0">
                  <a:solidFill>
                    <a:srgbClr val="FF0000"/>
                  </a:solidFill>
                </a:endParaRPr>
              </a:p>
            </p:txBody>
          </p:sp>
        </mc:Choice>
        <mc:Fallback xmlns="">
          <p:sp>
            <p:nvSpPr>
              <p:cNvPr id="9" name="CuadroTexto 8"/>
              <p:cNvSpPr txBox="1">
                <a:spLocks noRot="1" noChangeAspect="1" noMove="1" noResize="1" noEditPoints="1" noAdjustHandles="1" noChangeArrowheads="1" noChangeShapeType="1" noTextEdit="1"/>
              </p:cNvSpPr>
              <p:nvPr/>
            </p:nvSpPr>
            <p:spPr>
              <a:xfrm>
                <a:off x="3620027" y="5334299"/>
                <a:ext cx="1046697" cy="276999"/>
              </a:xfrm>
              <a:prstGeom prst="rect">
                <a:avLst/>
              </a:prstGeom>
              <a:blipFill rotWithShape="0">
                <a:blip r:embed="rId6"/>
                <a:stretch>
                  <a:fillRect l="-4651" r="-4651" b="-1111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 name="CuadroTexto 10"/>
              <p:cNvSpPr txBox="1"/>
              <p:nvPr/>
            </p:nvSpPr>
            <p:spPr>
              <a:xfrm>
                <a:off x="4771019" y="5334298"/>
                <a:ext cx="112364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rgbClr val="0070C0"/>
                          </a:solidFill>
                          <a:latin typeface="Cambria Math" panose="02040503050406030204" pitchFamily="18" charset="0"/>
                        </a:rPr>
                        <m:t>𝑝𝑟𝑜𝑑𝑢𝑐𝑡𝑜𝑠</m:t>
                      </m:r>
                    </m:oMath>
                  </m:oMathPara>
                </a14:m>
                <a:endParaRPr lang="es-ES" dirty="0">
                  <a:solidFill>
                    <a:srgbClr val="0070C0"/>
                  </a:solidFill>
                </a:endParaRPr>
              </a:p>
            </p:txBody>
          </p:sp>
        </mc:Choice>
        <mc:Fallback xmlns="">
          <p:sp>
            <p:nvSpPr>
              <p:cNvPr id="11" name="CuadroTexto 10"/>
              <p:cNvSpPr txBox="1">
                <a:spLocks noRot="1" noChangeAspect="1" noMove="1" noResize="1" noEditPoints="1" noAdjustHandles="1" noChangeArrowheads="1" noChangeShapeType="1" noTextEdit="1"/>
              </p:cNvSpPr>
              <p:nvPr/>
            </p:nvSpPr>
            <p:spPr>
              <a:xfrm>
                <a:off x="4771019" y="5334298"/>
                <a:ext cx="1123641" cy="276999"/>
              </a:xfrm>
              <a:prstGeom prst="rect">
                <a:avLst/>
              </a:prstGeom>
              <a:blipFill rotWithShape="0">
                <a:blip r:embed="rId7"/>
                <a:stretch>
                  <a:fillRect l="-6522" r="-6522" b="-37778"/>
                </a:stretch>
              </a:blipFill>
            </p:spPr>
            <p:txBody>
              <a:bodyPr/>
              <a:lstStyle/>
              <a:p>
                <a:r>
                  <a:rPr lang="es-ES">
                    <a:noFill/>
                  </a:rPr>
                  <a:t> </a:t>
                </a:r>
              </a:p>
            </p:txBody>
          </p:sp>
        </mc:Fallback>
      </mc:AlternateContent>
    </p:spTree>
    <p:controls>
      <mc:AlternateContent xmlns:mc="http://schemas.openxmlformats.org/markup-compatibility/2006">
        <mc:Choice xmlns:v="urn:schemas-microsoft-com:vml" Requires="v">
          <p:control spid="3095" name="ShockwaveFlash1" r:id="rId2" imgW="5500800" imgH="3425760"/>
        </mc:Choice>
        <mc:Fallback>
          <p:control name="ShockwaveFlash1" r:id="rId2" imgW="5500800" imgH="3425760">
            <p:pic>
              <p:nvPicPr>
                <p:cNvPr id="8" name="ShockwaveFlash1"/>
                <p:cNvPicPr preferRelativeResize="0">
                  <a:picLocks noChangeArrowheads="1" noChangeShapeType="1"/>
                </p:cNvPicPr>
                <p:nvPr/>
              </p:nvPicPr>
              <p:blipFill>
                <a:blip r:embed="rId8"/>
                <a:srcRect/>
                <a:stretch>
                  <a:fillRect/>
                </a:stretch>
              </p:blipFill>
              <p:spPr bwMode="auto">
                <a:xfrm>
                  <a:off x="1857375" y="1374972"/>
                  <a:ext cx="5257800" cy="3262894"/>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4367288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 reacción química: cómo se produce</a:t>
            </a:r>
            <a:endParaRPr lang="es-ES" b="1" dirty="0">
              <a:solidFill>
                <a:schemeClr val="accent6">
                  <a:lumMod val="75000"/>
                </a:schemeClr>
              </a:solidFill>
            </a:endParaRPr>
          </a:p>
        </p:txBody>
      </p:sp>
      <p:sp>
        <p:nvSpPr>
          <p:cNvPr id="12" name="Redondear rectángulo de esquina del mismo lado 11"/>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4" name="CuadroTexto 13"/>
          <p:cNvSpPr txBox="1"/>
          <p:nvPr/>
        </p:nvSpPr>
        <p:spPr>
          <a:xfrm>
            <a:off x="538400" y="1380114"/>
            <a:ext cx="8105538" cy="5047536"/>
          </a:xfrm>
          <a:prstGeom prst="rect">
            <a:avLst/>
          </a:prstGeom>
          <a:solidFill>
            <a:srgbClr val="FFCC66"/>
          </a:solidFill>
        </p:spPr>
        <p:txBody>
          <a:bodyPr wrap="square" rtlCol="0">
            <a:spAutoFit/>
          </a:bodyPr>
          <a:lstStyle/>
          <a:p>
            <a:pPr marL="357188" indent="-357188" algn="just">
              <a:buAutoNum type="arabicPeriod"/>
            </a:pPr>
            <a:r>
              <a:rPr lang="es-ES" b="1" dirty="0" smtClean="0"/>
              <a:t>El gas hidrógeno reacciona con el gas cloro para dar cloruro de hidrógeno. Observa la siguiente representación para las distintas sustancias: </a:t>
            </a:r>
          </a:p>
          <a:p>
            <a:pPr marL="357188" indent="-357188" algn="just">
              <a:buAutoNum type="arabicPeriod"/>
            </a:pPr>
            <a:endParaRPr lang="es-ES" b="1" dirty="0"/>
          </a:p>
          <a:p>
            <a:pPr marL="357188" indent="-357188" algn="just">
              <a:buAutoNum type="arabicPeriod"/>
            </a:pPr>
            <a:endParaRPr lang="es-ES" b="1" dirty="0" smtClean="0"/>
          </a:p>
          <a:p>
            <a:pPr algn="just"/>
            <a:endParaRPr lang="es-ES" sz="800" dirty="0"/>
          </a:p>
          <a:p>
            <a:pPr marL="714375" lvl="1" indent="-358775" algn="just">
              <a:buAutoNum type="alphaLcParenR"/>
            </a:pPr>
            <a:r>
              <a:rPr lang="es-ES" dirty="0" smtClean="0"/>
              <a:t>Explica el proceso representado en este esquema en términos de la teoría de las colisiones.</a:t>
            </a:r>
          </a:p>
          <a:p>
            <a:pPr marL="714375" lvl="1" indent="-358775" algn="just">
              <a:buAutoNum type="alphaLcParenR"/>
            </a:pPr>
            <a:r>
              <a:rPr lang="es-ES" dirty="0" smtClean="0"/>
              <a:t>Representa ahora qué le ocurre a cada una de las partículas.</a:t>
            </a:r>
          </a:p>
          <a:p>
            <a:pPr marL="357188" indent="-357188" algn="just">
              <a:buAutoNum type="arabicPeriod"/>
            </a:pPr>
            <a:endParaRPr lang="es-ES" sz="800" b="1" dirty="0"/>
          </a:p>
          <a:p>
            <a:pPr marL="357188" indent="-357188" algn="just"/>
            <a:r>
              <a:rPr lang="es-ES" b="1" dirty="0" smtClean="0"/>
              <a:t>2.	El esquema siguiente representa la reacción en la que el has hidrógeno reacciona con el gas nitrógeno para dar amoníaco:</a:t>
            </a:r>
          </a:p>
          <a:p>
            <a:pPr marL="357188" indent="-357188" algn="just">
              <a:buAutoNum type="arabicPeriod"/>
            </a:pPr>
            <a:endParaRPr lang="es-ES" b="1" dirty="0"/>
          </a:p>
          <a:p>
            <a:pPr marL="357188" indent="-357188" algn="just">
              <a:buAutoNum type="arabicPeriod"/>
            </a:pPr>
            <a:endParaRPr lang="es-ES" b="1" dirty="0" smtClean="0"/>
          </a:p>
          <a:p>
            <a:pPr marL="357188" indent="-357188" algn="just">
              <a:buAutoNum type="arabicPeriod"/>
            </a:pPr>
            <a:endParaRPr lang="es-ES" b="1" dirty="0" smtClean="0"/>
          </a:p>
          <a:p>
            <a:pPr marL="714375" indent="-357188" algn="just"/>
            <a:r>
              <a:rPr lang="es-ES" dirty="0" smtClean="0"/>
              <a:t>a) 	Explícalo en términos de la teoría de colisiones.</a:t>
            </a:r>
          </a:p>
          <a:p>
            <a:pPr marL="714375" indent="-357188" algn="just"/>
            <a:r>
              <a:rPr lang="es-ES" dirty="0" smtClean="0"/>
              <a:t>b) 	Razona que ocurrirá si solo hubiese una molécula de nitrógeno y dos de hidrógeno.</a:t>
            </a:r>
          </a:p>
          <a:p>
            <a:pPr marL="714375" indent="-357188" algn="just"/>
            <a:r>
              <a:rPr lang="es-ES" dirty="0" smtClean="0"/>
              <a:t>c) 	¿Y si solo hubiese una molécula de N</a:t>
            </a:r>
            <a:r>
              <a:rPr lang="es-ES" baseline="-25000" dirty="0" smtClean="0"/>
              <a:t>2</a:t>
            </a:r>
            <a:r>
              <a:rPr lang="es-ES" dirty="0" smtClean="0"/>
              <a:t> y una de H</a:t>
            </a:r>
            <a:r>
              <a:rPr lang="es-ES" baseline="-25000" dirty="0" smtClean="0"/>
              <a:t>2</a:t>
            </a:r>
            <a:r>
              <a:rPr lang="es-ES" dirty="0" smtClean="0"/>
              <a:t>?</a:t>
            </a:r>
            <a:endParaRPr lang="es-ES" b="1" dirty="0" smtClean="0"/>
          </a:p>
        </p:txBody>
      </p:sp>
      <p:grpSp>
        <p:nvGrpSpPr>
          <p:cNvPr id="86" name="Grupo 85"/>
          <p:cNvGrpSpPr/>
          <p:nvPr/>
        </p:nvGrpSpPr>
        <p:grpSpPr>
          <a:xfrm>
            <a:off x="2685901" y="2320515"/>
            <a:ext cx="305384" cy="230039"/>
            <a:chOff x="1857375" y="2773220"/>
            <a:chExt cx="305384" cy="230039"/>
          </a:xfrm>
        </p:grpSpPr>
        <p:pic>
          <p:nvPicPr>
            <p:cNvPr id="10" name="Imagen 9"/>
            <p:cNvPicPr>
              <a:picLocks noChangeAspect="1"/>
            </p:cNvPicPr>
            <p:nvPr/>
          </p:nvPicPr>
          <p:blipFill>
            <a:blip r:embed="rId3"/>
            <a:stretch>
              <a:fillRect/>
            </a:stretch>
          </p:blipFill>
          <p:spPr>
            <a:xfrm>
              <a:off x="1857375" y="2773220"/>
              <a:ext cx="180000" cy="180000"/>
            </a:xfrm>
            <a:prstGeom prst="rect">
              <a:avLst/>
            </a:prstGeom>
          </p:spPr>
        </p:pic>
        <p:pic>
          <p:nvPicPr>
            <p:cNvPr id="84" name="Imagen 83"/>
            <p:cNvPicPr>
              <a:picLocks noChangeAspect="1"/>
            </p:cNvPicPr>
            <p:nvPr/>
          </p:nvPicPr>
          <p:blipFill>
            <a:blip r:embed="rId3"/>
            <a:stretch>
              <a:fillRect/>
            </a:stretch>
          </p:blipFill>
          <p:spPr>
            <a:xfrm>
              <a:off x="1982759" y="2823259"/>
              <a:ext cx="180000" cy="180000"/>
            </a:xfrm>
            <a:prstGeom prst="rect">
              <a:avLst/>
            </a:prstGeom>
          </p:spPr>
        </p:pic>
      </p:grpSp>
      <p:grpSp>
        <p:nvGrpSpPr>
          <p:cNvPr id="89" name="Grupo 88"/>
          <p:cNvGrpSpPr/>
          <p:nvPr/>
        </p:nvGrpSpPr>
        <p:grpSpPr>
          <a:xfrm>
            <a:off x="4161392" y="2194515"/>
            <a:ext cx="719503" cy="562174"/>
            <a:chOff x="4266024" y="2992850"/>
            <a:chExt cx="719503" cy="562174"/>
          </a:xfrm>
        </p:grpSpPr>
        <p:pic>
          <p:nvPicPr>
            <p:cNvPr id="83" name="Imagen 82"/>
            <p:cNvPicPr>
              <a:picLocks noChangeAspect="1"/>
            </p:cNvPicPr>
            <p:nvPr/>
          </p:nvPicPr>
          <p:blipFill>
            <a:blip r:embed="rId4"/>
            <a:stretch>
              <a:fillRect/>
            </a:stretch>
          </p:blipFill>
          <p:spPr>
            <a:xfrm>
              <a:off x="4266024" y="3123024"/>
              <a:ext cx="432000" cy="432000"/>
            </a:xfrm>
            <a:prstGeom prst="rect">
              <a:avLst/>
            </a:prstGeom>
          </p:spPr>
        </p:pic>
        <p:pic>
          <p:nvPicPr>
            <p:cNvPr id="85" name="Imagen 84"/>
            <p:cNvPicPr>
              <a:picLocks noChangeAspect="1"/>
            </p:cNvPicPr>
            <p:nvPr/>
          </p:nvPicPr>
          <p:blipFill>
            <a:blip r:embed="rId4"/>
            <a:stretch>
              <a:fillRect/>
            </a:stretch>
          </p:blipFill>
          <p:spPr>
            <a:xfrm>
              <a:off x="4553527" y="2992850"/>
              <a:ext cx="432000" cy="432000"/>
            </a:xfrm>
            <a:prstGeom prst="rect">
              <a:avLst/>
            </a:prstGeom>
          </p:spPr>
        </p:pic>
      </p:grpSp>
      <p:grpSp>
        <p:nvGrpSpPr>
          <p:cNvPr id="90" name="Grupo 89"/>
          <p:cNvGrpSpPr/>
          <p:nvPr/>
        </p:nvGrpSpPr>
        <p:grpSpPr>
          <a:xfrm>
            <a:off x="5990718" y="2154578"/>
            <a:ext cx="432000" cy="493308"/>
            <a:chOff x="3462396" y="3247342"/>
            <a:chExt cx="432000" cy="493308"/>
          </a:xfrm>
        </p:grpSpPr>
        <p:pic>
          <p:nvPicPr>
            <p:cNvPr id="87" name="Imagen 86"/>
            <p:cNvPicPr>
              <a:picLocks noChangeAspect="1"/>
            </p:cNvPicPr>
            <p:nvPr/>
          </p:nvPicPr>
          <p:blipFill>
            <a:blip r:embed="rId3"/>
            <a:stretch>
              <a:fillRect/>
            </a:stretch>
          </p:blipFill>
          <p:spPr>
            <a:xfrm>
              <a:off x="3714396" y="3560650"/>
              <a:ext cx="180000" cy="180000"/>
            </a:xfrm>
            <a:prstGeom prst="rect">
              <a:avLst/>
            </a:prstGeom>
          </p:spPr>
        </p:pic>
        <p:pic>
          <p:nvPicPr>
            <p:cNvPr id="88" name="Imagen 87"/>
            <p:cNvPicPr>
              <a:picLocks noChangeAspect="1"/>
            </p:cNvPicPr>
            <p:nvPr/>
          </p:nvPicPr>
          <p:blipFill>
            <a:blip r:embed="rId4"/>
            <a:stretch>
              <a:fillRect/>
            </a:stretch>
          </p:blipFill>
          <p:spPr>
            <a:xfrm>
              <a:off x="3462396" y="3247342"/>
              <a:ext cx="432000" cy="432000"/>
            </a:xfrm>
            <a:prstGeom prst="rect">
              <a:avLst/>
            </a:prstGeom>
          </p:spPr>
        </p:pic>
      </p:grpSp>
      <mc:AlternateContent xmlns:mc="http://schemas.openxmlformats.org/markup-compatibility/2006" xmlns:a14="http://schemas.microsoft.com/office/drawing/2010/main">
        <mc:Choice Requires="a14">
          <p:sp>
            <p:nvSpPr>
              <p:cNvPr id="91" name="CuadroTexto 90"/>
              <p:cNvSpPr txBox="1"/>
              <p:nvPr/>
            </p:nvSpPr>
            <p:spPr>
              <a:xfrm>
                <a:off x="2854641" y="2557886"/>
                <a:ext cx="361125"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2</m:t>
                          </m:r>
                        </m:sub>
                      </m:sSub>
                    </m:oMath>
                  </m:oMathPara>
                </a14:m>
                <a:endParaRPr lang="es-ES" sz="2000" dirty="0"/>
              </a:p>
            </p:txBody>
          </p:sp>
        </mc:Choice>
        <mc:Fallback xmlns="">
          <p:sp>
            <p:nvSpPr>
              <p:cNvPr id="91" name="CuadroTexto 90"/>
              <p:cNvSpPr txBox="1">
                <a:spLocks noRot="1" noChangeAspect="1" noMove="1" noResize="1" noEditPoints="1" noAdjustHandles="1" noChangeArrowheads="1" noChangeShapeType="1" noTextEdit="1"/>
              </p:cNvSpPr>
              <p:nvPr/>
            </p:nvSpPr>
            <p:spPr>
              <a:xfrm>
                <a:off x="2854641" y="2557886"/>
                <a:ext cx="361125" cy="307777"/>
              </a:xfrm>
              <a:prstGeom prst="rect">
                <a:avLst/>
              </a:prstGeom>
              <a:blipFill rotWithShape="0">
                <a:blip r:embed="rId5"/>
                <a:stretch>
                  <a:fillRect l="-13333" r="-5000" b="-2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3" name="CuadroTexto 92"/>
              <p:cNvSpPr txBox="1"/>
              <p:nvPr/>
            </p:nvSpPr>
            <p:spPr>
              <a:xfrm>
                <a:off x="4653760" y="2589882"/>
                <a:ext cx="42421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𝐶𝑙</m:t>
                          </m:r>
                        </m:e>
                        <m:sub>
                          <m:r>
                            <a:rPr lang="es-ES" sz="2000" b="0" i="1" smtClean="0">
                              <a:latin typeface="Cambria Math" panose="02040503050406030204" pitchFamily="18" charset="0"/>
                            </a:rPr>
                            <m:t>2</m:t>
                          </m:r>
                        </m:sub>
                      </m:sSub>
                    </m:oMath>
                  </m:oMathPara>
                </a14:m>
                <a:endParaRPr lang="es-ES" sz="2000" dirty="0"/>
              </a:p>
            </p:txBody>
          </p:sp>
        </mc:Choice>
        <mc:Fallback xmlns="">
          <p:sp>
            <p:nvSpPr>
              <p:cNvPr id="93" name="CuadroTexto 92"/>
              <p:cNvSpPr txBox="1">
                <a:spLocks noRot="1" noChangeAspect="1" noMove="1" noResize="1" noEditPoints="1" noAdjustHandles="1" noChangeArrowheads="1" noChangeShapeType="1" noTextEdit="1"/>
              </p:cNvSpPr>
              <p:nvPr/>
            </p:nvSpPr>
            <p:spPr>
              <a:xfrm>
                <a:off x="4653760" y="2589882"/>
                <a:ext cx="424219" cy="307777"/>
              </a:xfrm>
              <a:prstGeom prst="rect">
                <a:avLst/>
              </a:prstGeom>
              <a:blipFill rotWithShape="0">
                <a:blip r:embed="rId6"/>
                <a:stretch>
                  <a:fillRect l="-12857" r="-4286" b="-2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4" name="CuadroTexto 93"/>
              <p:cNvSpPr txBox="1"/>
              <p:nvPr/>
            </p:nvSpPr>
            <p:spPr>
              <a:xfrm>
                <a:off x="6564201" y="2589882"/>
                <a:ext cx="49866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i="1" smtClean="0">
                          <a:latin typeface="Cambria Math" panose="02040503050406030204" pitchFamily="18" charset="0"/>
                        </a:rPr>
                        <m:t>𝐻</m:t>
                      </m:r>
                      <m:r>
                        <a:rPr lang="es-ES" sz="2000" b="0" i="1" smtClean="0">
                          <a:latin typeface="Cambria Math" panose="02040503050406030204" pitchFamily="18" charset="0"/>
                        </a:rPr>
                        <m:t>𝐶𝑙</m:t>
                      </m:r>
                    </m:oMath>
                  </m:oMathPara>
                </a14:m>
                <a:endParaRPr lang="es-ES" sz="2000" dirty="0"/>
              </a:p>
            </p:txBody>
          </p:sp>
        </mc:Choice>
        <mc:Fallback xmlns="">
          <p:sp>
            <p:nvSpPr>
              <p:cNvPr id="94" name="CuadroTexto 93"/>
              <p:cNvSpPr txBox="1">
                <a:spLocks noRot="1" noChangeAspect="1" noMove="1" noResize="1" noEditPoints="1" noAdjustHandles="1" noChangeArrowheads="1" noChangeShapeType="1" noTextEdit="1"/>
              </p:cNvSpPr>
              <p:nvPr/>
            </p:nvSpPr>
            <p:spPr>
              <a:xfrm>
                <a:off x="6564201" y="2589882"/>
                <a:ext cx="498663" cy="307777"/>
              </a:xfrm>
              <a:prstGeom prst="rect">
                <a:avLst/>
              </a:prstGeom>
              <a:blipFill rotWithShape="0">
                <a:blip r:embed="rId7"/>
                <a:stretch>
                  <a:fillRect l="-10976" r="-9756" b="-12000"/>
                </a:stretch>
              </a:blipFill>
            </p:spPr>
            <p:txBody>
              <a:bodyPr/>
              <a:lstStyle/>
              <a:p>
                <a:r>
                  <a:rPr lang="es-ES">
                    <a:noFill/>
                  </a:rPr>
                  <a:t> </a:t>
                </a:r>
              </a:p>
            </p:txBody>
          </p:sp>
        </mc:Fallback>
      </mc:AlternateContent>
      <p:grpSp>
        <p:nvGrpSpPr>
          <p:cNvPr id="96" name="Grupo 95"/>
          <p:cNvGrpSpPr/>
          <p:nvPr/>
        </p:nvGrpSpPr>
        <p:grpSpPr>
          <a:xfrm>
            <a:off x="1724095" y="4505837"/>
            <a:ext cx="616948" cy="481216"/>
            <a:chOff x="3308763" y="5248187"/>
            <a:chExt cx="616948" cy="481216"/>
          </a:xfrm>
        </p:grpSpPr>
        <p:pic>
          <p:nvPicPr>
            <p:cNvPr id="92" name="Imagen 91"/>
            <p:cNvPicPr>
              <a:picLocks noChangeAspect="1"/>
            </p:cNvPicPr>
            <p:nvPr/>
          </p:nvPicPr>
          <p:blipFill>
            <a:blip r:embed="rId8"/>
            <a:stretch>
              <a:fillRect/>
            </a:stretch>
          </p:blipFill>
          <p:spPr>
            <a:xfrm>
              <a:off x="3565711" y="5248187"/>
              <a:ext cx="360000" cy="360000"/>
            </a:xfrm>
            <a:prstGeom prst="rect">
              <a:avLst/>
            </a:prstGeom>
          </p:spPr>
        </p:pic>
        <p:pic>
          <p:nvPicPr>
            <p:cNvPr id="95" name="Imagen 94"/>
            <p:cNvPicPr>
              <a:picLocks noChangeAspect="1"/>
            </p:cNvPicPr>
            <p:nvPr/>
          </p:nvPicPr>
          <p:blipFill>
            <a:blip r:embed="rId8"/>
            <a:stretch>
              <a:fillRect/>
            </a:stretch>
          </p:blipFill>
          <p:spPr>
            <a:xfrm>
              <a:off x="3308763" y="5369403"/>
              <a:ext cx="360000" cy="360000"/>
            </a:xfrm>
            <a:prstGeom prst="rect">
              <a:avLst/>
            </a:prstGeom>
          </p:spPr>
        </p:pic>
      </p:grpSp>
      <p:grpSp>
        <p:nvGrpSpPr>
          <p:cNvPr id="98" name="Grupo 97"/>
          <p:cNvGrpSpPr/>
          <p:nvPr/>
        </p:nvGrpSpPr>
        <p:grpSpPr>
          <a:xfrm>
            <a:off x="3356337" y="4820743"/>
            <a:ext cx="188696" cy="290871"/>
            <a:chOff x="1857375" y="2773220"/>
            <a:chExt cx="188696" cy="290871"/>
          </a:xfrm>
        </p:grpSpPr>
        <p:pic>
          <p:nvPicPr>
            <p:cNvPr id="99" name="Imagen 98"/>
            <p:cNvPicPr>
              <a:picLocks noChangeAspect="1"/>
            </p:cNvPicPr>
            <p:nvPr/>
          </p:nvPicPr>
          <p:blipFill>
            <a:blip r:embed="rId3"/>
            <a:stretch>
              <a:fillRect/>
            </a:stretch>
          </p:blipFill>
          <p:spPr>
            <a:xfrm>
              <a:off x="1857375" y="2773220"/>
              <a:ext cx="180000" cy="180000"/>
            </a:xfrm>
            <a:prstGeom prst="rect">
              <a:avLst/>
            </a:prstGeom>
          </p:spPr>
        </p:pic>
        <p:pic>
          <p:nvPicPr>
            <p:cNvPr id="100" name="Imagen 99"/>
            <p:cNvPicPr>
              <a:picLocks noChangeAspect="1"/>
            </p:cNvPicPr>
            <p:nvPr/>
          </p:nvPicPr>
          <p:blipFill>
            <a:blip r:embed="rId3"/>
            <a:stretch>
              <a:fillRect/>
            </a:stretch>
          </p:blipFill>
          <p:spPr>
            <a:xfrm>
              <a:off x="1866071" y="2884091"/>
              <a:ext cx="180000" cy="180000"/>
            </a:xfrm>
            <a:prstGeom prst="rect">
              <a:avLst/>
            </a:prstGeom>
          </p:spPr>
        </p:pic>
      </p:grpSp>
      <p:grpSp>
        <p:nvGrpSpPr>
          <p:cNvPr id="101" name="Grupo 100"/>
          <p:cNvGrpSpPr/>
          <p:nvPr/>
        </p:nvGrpSpPr>
        <p:grpSpPr>
          <a:xfrm>
            <a:off x="3738593" y="4750274"/>
            <a:ext cx="255856" cy="193952"/>
            <a:chOff x="1781519" y="2773220"/>
            <a:chExt cx="255856" cy="193952"/>
          </a:xfrm>
        </p:grpSpPr>
        <p:pic>
          <p:nvPicPr>
            <p:cNvPr id="102" name="Imagen 101"/>
            <p:cNvPicPr>
              <a:picLocks noChangeAspect="1"/>
            </p:cNvPicPr>
            <p:nvPr/>
          </p:nvPicPr>
          <p:blipFill>
            <a:blip r:embed="rId3"/>
            <a:stretch>
              <a:fillRect/>
            </a:stretch>
          </p:blipFill>
          <p:spPr>
            <a:xfrm>
              <a:off x="1857375" y="2773220"/>
              <a:ext cx="180000" cy="180000"/>
            </a:xfrm>
            <a:prstGeom prst="rect">
              <a:avLst/>
            </a:prstGeom>
          </p:spPr>
        </p:pic>
        <p:pic>
          <p:nvPicPr>
            <p:cNvPr id="103" name="Imagen 102"/>
            <p:cNvPicPr>
              <a:picLocks noChangeAspect="1"/>
            </p:cNvPicPr>
            <p:nvPr/>
          </p:nvPicPr>
          <p:blipFill>
            <a:blip r:embed="rId3"/>
            <a:stretch>
              <a:fillRect/>
            </a:stretch>
          </p:blipFill>
          <p:spPr>
            <a:xfrm>
              <a:off x="1781519" y="2787172"/>
              <a:ext cx="180000" cy="180000"/>
            </a:xfrm>
            <a:prstGeom prst="rect">
              <a:avLst/>
            </a:prstGeom>
          </p:spPr>
        </p:pic>
      </p:grpSp>
      <p:grpSp>
        <p:nvGrpSpPr>
          <p:cNvPr id="104" name="Grupo 103"/>
          <p:cNvGrpSpPr/>
          <p:nvPr/>
        </p:nvGrpSpPr>
        <p:grpSpPr>
          <a:xfrm>
            <a:off x="3430480" y="4513045"/>
            <a:ext cx="278937" cy="217271"/>
            <a:chOff x="1857375" y="2773220"/>
            <a:chExt cx="278937" cy="217271"/>
          </a:xfrm>
        </p:grpSpPr>
        <p:pic>
          <p:nvPicPr>
            <p:cNvPr id="105" name="Imagen 104"/>
            <p:cNvPicPr>
              <a:picLocks noChangeAspect="1"/>
            </p:cNvPicPr>
            <p:nvPr/>
          </p:nvPicPr>
          <p:blipFill>
            <a:blip r:embed="rId3"/>
            <a:stretch>
              <a:fillRect/>
            </a:stretch>
          </p:blipFill>
          <p:spPr>
            <a:xfrm>
              <a:off x="1857375" y="2773220"/>
              <a:ext cx="180000" cy="180000"/>
            </a:xfrm>
            <a:prstGeom prst="rect">
              <a:avLst/>
            </a:prstGeom>
          </p:spPr>
        </p:pic>
        <p:pic>
          <p:nvPicPr>
            <p:cNvPr id="106" name="Imagen 105"/>
            <p:cNvPicPr>
              <a:picLocks noChangeAspect="1"/>
            </p:cNvPicPr>
            <p:nvPr/>
          </p:nvPicPr>
          <p:blipFill>
            <a:blip r:embed="rId3"/>
            <a:stretch>
              <a:fillRect/>
            </a:stretch>
          </p:blipFill>
          <p:spPr>
            <a:xfrm>
              <a:off x="1956312" y="2810491"/>
              <a:ext cx="180000" cy="180000"/>
            </a:xfrm>
            <a:prstGeom prst="rect">
              <a:avLst/>
            </a:prstGeom>
          </p:spPr>
        </p:pic>
      </p:grpSp>
      <p:grpSp>
        <p:nvGrpSpPr>
          <p:cNvPr id="97" name="Grupo 96"/>
          <p:cNvGrpSpPr/>
          <p:nvPr/>
        </p:nvGrpSpPr>
        <p:grpSpPr>
          <a:xfrm rot="19446617">
            <a:off x="5796662" y="4516181"/>
            <a:ext cx="484631" cy="539161"/>
            <a:chOff x="5342715" y="4990468"/>
            <a:chExt cx="484631" cy="539161"/>
          </a:xfrm>
        </p:grpSpPr>
        <p:pic>
          <p:nvPicPr>
            <p:cNvPr id="107" name="Imagen 106"/>
            <p:cNvPicPr>
              <a:picLocks noChangeAspect="1"/>
            </p:cNvPicPr>
            <p:nvPr/>
          </p:nvPicPr>
          <p:blipFill>
            <a:blip r:embed="rId8"/>
            <a:stretch>
              <a:fillRect/>
            </a:stretch>
          </p:blipFill>
          <p:spPr>
            <a:xfrm>
              <a:off x="5342715" y="5061229"/>
              <a:ext cx="360000" cy="360000"/>
            </a:xfrm>
            <a:prstGeom prst="rect">
              <a:avLst/>
            </a:prstGeom>
          </p:spPr>
        </p:pic>
        <p:pic>
          <p:nvPicPr>
            <p:cNvPr id="108" name="Imagen 107"/>
            <p:cNvPicPr>
              <a:picLocks noChangeAspect="1"/>
            </p:cNvPicPr>
            <p:nvPr/>
          </p:nvPicPr>
          <p:blipFill>
            <a:blip r:embed="rId3"/>
            <a:stretch>
              <a:fillRect/>
            </a:stretch>
          </p:blipFill>
          <p:spPr>
            <a:xfrm>
              <a:off x="5492519" y="5349629"/>
              <a:ext cx="180000" cy="180000"/>
            </a:xfrm>
            <a:prstGeom prst="rect">
              <a:avLst/>
            </a:prstGeom>
          </p:spPr>
        </p:pic>
        <p:pic>
          <p:nvPicPr>
            <p:cNvPr id="109" name="Imagen 108"/>
            <p:cNvPicPr>
              <a:picLocks noChangeAspect="1"/>
            </p:cNvPicPr>
            <p:nvPr/>
          </p:nvPicPr>
          <p:blipFill>
            <a:blip r:embed="rId3"/>
            <a:stretch>
              <a:fillRect/>
            </a:stretch>
          </p:blipFill>
          <p:spPr>
            <a:xfrm>
              <a:off x="5647346" y="5195934"/>
              <a:ext cx="180000" cy="180000"/>
            </a:xfrm>
            <a:prstGeom prst="rect">
              <a:avLst/>
            </a:prstGeom>
          </p:spPr>
        </p:pic>
        <p:pic>
          <p:nvPicPr>
            <p:cNvPr id="110" name="Imagen 109"/>
            <p:cNvPicPr>
              <a:picLocks noChangeAspect="1"/>
            </p:cNvPicPr>
            <p:nvPr/>
          </p:nvPicPr>
          <p:blipFill>
            <a:blip r:embed="rId3"/>
            <a:stretch>
              <a:fillRect/>
            </a:stretch>
          </p:blipFill>
          <p:spPr>
            <a:xfrm>
              <a:off x="5549043" y="4990468"/>
              <a:ext cx="180000" cy="180000"/>
            </a:xfrm>
            <a:prstGeom prst="rect">
              <a:avLst/>
            </a:prstGeom>
          </p:spPr>
        </p:pic>
      </p:grpSp>
      <p:sp>
        <p:nvSpPr>
          <p:cNvPr id="111" name="Más 110"/>
          <p:cNvSpPr/>
          <p:nvPr/>
        </p:nvSpPr>
        <p:spPr>
          <a:xfrm>
            <a:off x="2677535" y="4585969"/>
            <a:ext cx="390826" cy="414158"/>
          </a:xfrm>
          <a:prstGeom prst="mathPlus">
            <a:avLst>
              <a:gd name="adj1" fmla="val 7546"/>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2" name="Flecha derecha 111"/>
          <p:cNvSpPr/>
          <p:nvPr/>
        </p:nvSpPr>
        <p:spPr>
          <a:xfrm>
            <a:off x="4861859" y="4713587"/>
            <a:ext cx="630439" cy="152250"/>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14" name="CuadroTexto 113"/>
              <p:cNvSpPr txBox="1"/>
              <p:nvPr/>
            </p:nvSpPr>
            <p:spPr>
              <a:xfrm>
                <a:off x="1411374" y="4939326"/>
                <a:ext cx="35644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𝑁</m:t>
                          </m:r>
                        </m:e>
                        <m:sub>
                          <m:r>
                            <a:rPr lang="es-ES" sz="2000" b="0" i="1" smtClean="0">
                              <a:latin typeface="Cambria Math" panose="02040503050406030204" pitchFamily="18" charset="0"/>
                            </a:rPr>
                            <m:t>2</m:t>
                          </m:r>
                        </m:sub>
                      </m:sSub>
                    </m:oMath>
                  </m:oMathPara>
                </a14:m>
                <a:endParaRPr lang="es-ES" sz="2000" dirty="0"/>
              </a:p>
            </p:txBody>
          </p:sp>
        </mc:Choice>
        <mc:Fallback xmlns="">
          <p:sp>
            <p:nvSpPr>
              <p:cNvPr id="114" name="CuadroTexto 113"/>
              <p:cNvSpPr txBox="1">
                <a:spLocks noRot="1" noChangeAspect="1" noMove="1" noResize="1" noEditPoints="1" noAdjustHandles="1" noChangeArrowheads="1" noChangeShapeType="1" noTextEdit="1"/>
              </p:cNvSpPr>
              <p:nvPr/>
            </p:nvSpPr>
            <p:spPr>
              <a:xfrm>
                <a:off x="1411374" y="4939326"/>
                <a:ext cx="356444" cy="307777"/>
              </a:xfrm>
              <a:prstGeom prst="rect">
                <a:avLst/>
              </a:prstGeom>
              <a:blipFill rotWithShape="0">
                <a:blip r:embed="rId9"/>
                <a:stretch>
                  <a:fillRect l="-15517" r="-6897" b="-1960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5" name="CuadroTexto 114"/>
              <p:cNvSpPr txBox="1"/>
              <p:nvPr/>
            </p:nvSpPr>
            <p:spPr>
              <a:xfrm>
                <a:off x="3904449" y="4987053"/>
                <a:ext cx="361125"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2</m:t>
                          </m:r>
                        </m:sub>
                      </m:sSub>
                    </m:oMath>
                  </m:oMathPara>
                </a14:m>
                <a:endParaRPr lang="es-ES" sz="2000" dirty="0"/>
              </a:p>
            </p:txBody>
          </p:sp>
        </mc:Choice>
        <mc:Fallback xmlns="">
          <p:sp>
            <p:nvSpPr>
              <p:cNvPr id="115" name="CuadroTexto 114"/>
              <p:cNvSpPr txBox="1">
                <a:spLocks noRot="1" noChangeAspect="1" noMove="1" noResize="1" noEditPoints="1" noAdjustHandles="1" noChangeArrowheads="1" noChangeShapeType="1" noTextEdit="1"/>
              </p:cNvSpPr>
              <p:nvPr/>
            </p:nvSpPr>
            <p:spPr>
              <a:xfrm>
                <a:off x="3904449" y="4987053"/>
                <a:ext cx="361125" cy="307777"/>
              </a:xfrm>
              <a:prstGeom prst="rect">
                <a:avLst/>
              </a:prstGeom>
              <a:blipFill rotWithShape="0">
                <a:blip r:embed="rId10"/>
                <a:stretch>
                  <a:fillRect l="-13333" r="-5000" b="-1960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6" name="CuadroTexto 115"/>
              <p:cNvSpPr txBox="1"/>
              <p:nvPr/>
            </p:nvSpPr>
            <p:spPr>
              <a:xfrm>
                <a:off x="6613359" y="4987052"/>
                <a:ext cx="54867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𝑁𝐻</m:t>
                          </m:r>
                        </m:e>
                        <m:sub>
                          <m:r>
                            <a:rPr lang="es-ES" sz="2000" b="0" i="1" smtClean="0">
                              <a:latin typeface="Cambria Math" panose="02040503050406030204" pitchFamily="18" charset="0"/>
                            </a:rPr>
                            <m:t>3</m:t>
                          </m:r>
                        </m:sub>
                      </m:sSub>
                    </m:oMath>
                  </m:oMathPara>
                </a14:m>
                <a:endParaRPr lang="es-ES" sz="2000" dirty="0"/>
              </a:p>
            </p:txBody>
          </p:sp>
        </mc:Choice>
        <mc:Fallback xmlns="">
          <p:sp>
            <p:nvSpPr>
              <p:cNvPr id="116" name="CuadroTexto 115"/>
              <p:cNvSpPr txBox="1">
                <a:spLocks noRot="1" noChangeAspect="1" noMove="1" noResize="1" noEditPoints="1" noAdjustHandles="1" noChangeArrowheads="1" noChangeShapeType="1" noTextEdit="1"/>
              </p:cNvSpPr>
              <p:nvPr/>
            </p:nvSpPr>
            <p:spPr>
              <a:xfrm>
                <a:off x="6613359" y="4987052"/>
                <a:ext cx="548676" cy="307777"/>
              </a:xfrm>
              <a:prstGeom prst="rect">
                <a:avLst/>
              </a:prstGeom>
              <a:blipFill rotWithShape="0">
                <a:blip r:embed="rId11"/>
                <a:stretch>
                  <a:fillRect l="-10000" r="-3333" b="-19608"/>
                </a:stretch>
              </a:blipFill>
            </p:spPr>
            <p:txBody>
              <a:bodyPr/>
              <a:lstStyle/>
              <a:p>
                <a:r>
                  <a:rPr lang="es-ES">
                    <a:noFill/>
                  </a:rPr>
                  <a:t> </a:t>
                </a:r>
              </a:p>
            </p:txBody>
          </p:sp>
        </mc:Fallback>
      </mc:AlternateContent>
      <p:grpSp>
        <p:nvGrpSpPr>
          <p:cNvPr id="47" name="Grupo 46"/>
          <p:cNvGrpSpPr/>
          <p:nvPr/>
        </p:nvGrpSpPr>
        <p:grpSpPr>
          <a:xfrm rot="17254278">
            <a:off x="6558410" y="4423464"/>
            <a:ext cx="484631" cy="539161"/>
            <a:chOff x="5342715" y="4990468"/>
            <a:chExt cx="484631" cy="539161"/>
          </a:xfrm>
        </p:grpSpPr>
        <p:pic>
          <p:nvPicPr>
            <p:cNvPr id="48" name="Imagen 47"/>
            <p:cNvPicPr>
              <a:picLocks noChangeAspect="1"/>
            </p:cNvPicPr>
            <p:nvPr/>
          </p:nvPicPr>
          <p:blipFill>
            <a:blip r:embed="rId8"/>
            <a:stretch>
              <a:fillRect/>
            </a:stretch>
          </p:blipFill>
          <p:spPr>
            <a:xfrm>
              <a:off x="5342715" y="5061229"/>
              <a:ext cx="360000" cy="360000"/>
            </a:xfrm>
            <a:prstGeom prst="rect">
              <a:avLst/>
            </a:prstGeom>
          </p:spPr>
        </p:pic>
        <p:pic>
          <p:nvPicPr>
            <p:cNvPr id="49" name="Imagen 48"/>
            <p:cNvPicPr>
              <a:picLocks noChangeAspect="1"/>
            </p:cNvPicPr>
            <p:nvPr/>
          </p:nvPicPr>
          <p:blipFill>
            <a:blip r:embed="rId3"/>
            <a:stretch>
              <a:fillRect/>
            </a:stretch>
          </p:blipFill>
          <p:spPr>
            <a:xfrm>
              <a:off x="5492519" y="5349629"/>
              <a:ext cx="180000" cy="180000"/>
            </a:xfrm>
            <a:prstGeom prst="rect">
              <a:avLst/>
            </a:prstGeom>
          </p:spPr>
        </p:pic>
        <p:pic>
          <p:nvPicPr>
            <p:cNvPr id="50" name="Imagen 49"/>
            <p:cNvPicPr>
              <a:picLocks noChangeAspect="1"/>
            </p:cNvPicPr>
            <p:nvPr/>
          </p:nvPicPr>
          <p:blipFill>
            <a:blip r:embed="rId3"/>
            <a:stretch>
              <a:fillRect/>
            </a:stretch>
          </p:blipFill>
          <p:spPr>
            <a:xfrm>
              <a:off x="5647346" y="5195934"/>
              <a:ext cx="180000" cy="180000"/>
            </a:xfrm>
            <a:prstGeom prst="rect">
              <a:avLst/>
            </a:prstGeom>
          </p:spPr>
        </p:pic>
        <p:pic>
          <p:nvPicPr>
            <p:cNvPr id="51" name="Imagen 50"/>
            <p:cNvPicPr>
              <a:picLocks noChangeAspect="1"/>
            </p:cNvPicPr>
            <p:nvPr/>
          </p:nvPicPr>
          <p:blipFill>
            <a:blip r:embed="rId3"/>
            <a:stretch>
              <a:fillRect/>
            </a:stretch>
          </p:blipFill>
          <p:spPr>
            <a:xfrm>
              <a:off x="5549043" y="4990468"/>
              <a:ext cx="180000" cy="180000"/>
            </a:xfrm>
            <a:prstGeom prst="rect">
              <a:avLst/>
            </a:prstGeom>
          </p:spPr>
        </p:pic>
      </p:grpSp>
      <p:grpSp>
        <p:nvGrpSpPr>
          <p:cNvPr id="52" name="Grupo 51"/>
          <p:cNvGrpSpPr/>
          <p:nvPr/>
        </p:nvGrpSpPr>
        <p:grpSpPr>
          <a:xfrm rot="7259969">
            <a:off x="6755948" y="2039136"/>
            <a:ext cx="432000" cy="493308"/>
            <a:chOff x="3462396" y="3247342"/>
            <a:chExt cx="432000" cy="493308"/>
          </a:xfrm>
        </p:grpSpPr>
        <p:pic>
          <p:nvPicPr>
            <p:cNvPr id="53" name="Imagen 52"/>
            <p:cNvPicPr>
              <a:picLocks noChangeAspect="1"/>
            </p:cNvPicPr>
            <p:nvPr/>
          </p:nvPicPr>
          <p:blipFill>
            <a:blip r:embed="rId3"/>
            <a:stretch>
              <a:fillRect/>
            </a:stretch>
          </p:blipFill>
          <p:spPr>
            <a:xfrm>
              <a:off x="3714396" y="3560650"/>
              <a:ext cx="180000" cy="180000"/>
            </a:xfrm>
            <a:prstGeom prst="rect">
              <a:avLst/>
            </a:prstGeom>
          </p:spPr>
        </p:pic>
        <p:pic>
          <p:nvPicPr>
            <p:cNvPr id="54" name="Imagen 53"/>
            <p:cNvPicPr>
              <a:picLocks noChangeAspect="1"/>
            </p:cNvPicPr>
            <p:nvPr/>
          </p:nvPicPr>
          <p:blipFill>
            <a:blip r:embed="rId4"/>
            <a:stretch>
              <a:fillRect/>
            </a:stretch>
          </p:blipFill>
          <p:spPr>
            <a:xfrm>
              <a:off x="3462396" y="3247342"/>
              <a:ext cx="432000" cy="432000"/>
            </a:xfrm>
            <a:prstGeom prst="rect">
              <a:avLst/>
            </a:prstGeom>
          </p:spPr>
        </p:pic>
      </p:grpSp>
    </p:spTree>
    <p:extLst>
      <p:ext uri="{BB962C8B-B14F-4D97-AF65-F5344CB8AC3E}">
        <p14:creationId xmlns:p14="http://schemas.microsoft.com/office/powerpoint/2010/main" val="11397242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 reacción química: cómo se produce</a:t>
            </a:r>
            <a:endParaRPr lang="es-ES" b="1" dirty="0">
              <a:solidFill>
                <a:schemeClr val="accent6">
                  <a:lumMod val="75000"/>
                </a:schemeClr>
              </a:solidFill>
            </a:endParaRPr>
          </a:p>
        </p:txBody>
      </p:sp>
      <p:sp>
        <p:nvSpPr>
          <p:cNvPr id="4" name="CuadroTexto 3"/>
          <p:cNvSpPr txBox="1"/>
          <p:nvPr/>
        </p:nvSpPr>
        <p:spPr>
          <a:xfrm>
            <a:off x="500063" y="885825"/>
            <a:ext cx="6872286" cy="369332"/>
          </a:xfrm>
          <a:prstGeom prst="rect">
            <a:avLst/>
          </a:prstGeom>
          <a:noFill/>
        </p:spPr>
        <p:txBody>
          <a:bodyPr wrap="square" rtlCol="0">
            <a:spAutoFit/>
          </a:bodyPr>
          <a:lstStyle/>
          <a:p>
            <a:r>
              <a:rPr lang="es-ES" b="1" dirty="0" smtClean="0">
                <a:solidFill>
                  <a:schemeClr val="accent3">
                    <a:lumMod val="75000"/>
                  </a:schemeClr>
                </a:solidFill>
              </a:rPr>
              <a:t>Lo que cambia y lo que se conserva en las reacciones</a:t>
            </a:r>
            <a:endParaRPr lang="es-ES" b="1" dirty="0">
              <a:solidFill>
                <a:schemeClr val="accent3">
                  <a:lumMod val="75000"/>
                </a:schemeClr>
              </a:solidFill>
            </a:endParaRPr>
          </a:p>
        </p:txBody>
      </p:sp>
      <p:sp>
        <p:nvSpPr>
          <p:cNvPr id="5" name="CuadroTexto 4"/>
          <p:cNvSpPr txBox="1"/>
          <p:nvPr/>
        </p:nvSpPr>
        <p:spPr>
          <a:xfrm>
            <a:off x="496491" y="1335358"/>
            <a:ext cx="8236742" cy="923330"/>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En una reacción química los átomos que formaban parte de los reactivos se </a:t>
            </a:r>
            <a:r>
              <a:rPr lang="es-ES" i="1" dirty="0" smtClean="0">
                <a:sym typeface="Wingdings 2" panose="05020102010507070707" pitchFamily="18" charset="2"/>
              </a:rPr>
              <a:t>recolocan</a:t>
            </a:r>
            <a:r>
              <a:rPr lang="es-ES" dirty="0" smtClean="0">
                <a:sym typeface="Wingdings 2" panose="05020102010507070707" pitchFamily="18" charset="2"/>
              </a:rPr>
              <a:t> para dar lugar a los productos.</a:t>
            </a:r>
          </a:p>
          <a:p>
            <a:pPr marL="285750" indent="-285750" algn="just">
              <a:buFont typeface="Wingdings 2" panose="05020102010507070707" pitchFamily="18" charset="2"/>
              <a:buChar char="C"/>
            </a:pPr>
            <a:r>
              <a:rPr lang="es-ES" dirty="0" smtClean="0">
                <a:sym typeface="Wingdings 2" panose="05020102010507070707" pitchFamily="18" charset="2"/>
              </a:rPr>
              <a:t> Las moléculas de los reactivos deben estar en una determinada proporción.</a:t>
            </a:r>
            <a:endParaRPr lang="es-ES" dirty="0"/>
          </a:p>
        </p:txBody>
      </p:sp>
      <p:graphicFrame>
        <p:nvGraphicFramePr>
          <p:cNvPr id="9" name="Tabla 8"/>
          <p:cNvGraphicFramePr>
            <a:graphicFrameLocks noGrp="1"/>
          </p:cNvGraphicFramePr>
          <p:nvPr>
            <p:extLst>
              <p:ext uri="{D42A27DB-BD31-4B8C-83A1-F6EECF244321}">
                <p14:modId xmlns:p14="http://schemas.microsoft.com/office/powerpoint/2010/main" val="4079493126"/>
              </p:ext>
            </p:extLst>
          </p:nvPr>
        </p:nvGraphicFramePr>
        <p:xfrm>
          <a:off x="628648" y="2589695"/>
          <a:ext cx="7915276" cy="1564640"/>
        </p:xfrm>
        <a:graphic>
          <a:graphicData uri="http://schemas.openxmlformats.org/drawingml/2006/table">
            <a:tbl>
              <a:tblPr firstRow="1" bandRow="1">
                <a:tableStyleId>{93296810-A885-4BE3-A3E7-6D5BEEA58F35}</a:tableStyleId>
              </a:tblPr>
              <a:tblGrid>
                <a:gridCol w="3957638">
                  <a:extLst>
                    <a:ext uri="{9D8B030D-6E8A-4147-A177-3AD203B41FA5}">
                      <a16:colId xmlns:a16="http://schemas.microsoft.com/office/drawing/2014/main" val="20000"/>
                    </a:ext>
                  </a:extLst>
                </a:gridCol>
                <a:gridCol w="3957638">
                  <a:extLst>
                    <a:ext uri="{9D8B030D-6E8A-4147-A177-3AD203B41FA5}">
                      <a16:colId xmlns:a16="http://schemas.microsoft.com/office/drawing/2014/main" val="20001"/>
                    </a:ext>
                  </a:extLst>
                </a:gridCol>
              </a:tblGrid>
              <a:tr h="370840">
                <a:tc gridSpan="2">
                  <a:txBody>
                    <a:bodyPr/>
                    <a:lstStyle/>
                    <a:p>
                      <a:pPr algn="ctr"/>
                      <a:r>
                        <a:rPr lang="es-ES" sz="1600" dirty="0" smtClean="0"/>
                        <a:t>En una reacción química</a:t>
                      </a:r>
                      <a:endParaRPr lang="es-ES" sz="1600" dirty="0"/>
                    </a:p>
                  </a:txBody>
                  <a:tcPr/>
                </a:tc>
                <a:tc hMerge="1">
                  <a:txBody>
                    <a:bodyPr/>
                    <a:lstStyle/>
                    <a:p>
                      <a:endParaRPr lang="es-ES" sz="1600" dirty="0"/>
                    </a:p>
                  </a:txBody>
                  <a:tcPr/>
                </a:tc>
                <a:extLst>
                  <a:ext uri="{0D108BD9-81ED-4DB2-BD59-A6C34878D82A}">
                    <a16:rowId xmlns:a16="http://schemas.microsoft.com/office/drawing/2014/main" val="10000"/>
                  </a:ext>
                </a:extLst>
              </a:tr>
              <a:tr h="370840">
                <a:tc>
                  <a:txBody>
                    <a:bodyPr/>
                    <a:lstStyle/>
                    <a:p>
                      <a:pPr algn="ctr"/>
                      <a:r>
                        <a:rPr lang="es-ES" sz="1600" b="1" dirty="0" smtClean="0">
                          <a:solidFill>
                            <a:schemeClr val="tx1"/>
                          </a:solidFill>
                        </a:rPr>
                        <a:t>Se conserva</a:t>
                      </a:r>
                      <a:endParaRPr lang="es-ES" sz="1600" b="1" dirty="0">
                        <a:solidFill>
                          <a:schemeClr val="tx1"/>
                        </a:solidFill>
                      </a:endParaRPr>
                    </a:p>
                  </a:txBody>
                  <a:tcPr/>
                </a:tc>
                <a:tc>
                  <a:txBody>
                    <a:bodyPr/>
                    <a:lstStyle/>
                    <a:p>
                      <a:pPr algn="ctr"/>
                      <a:r>
                        <a:rPr lang="es-ES" sz="1600" b="1" dirty="0" smtClean="0">
                          <a:solidFill>
                            <a:schemeClr val="tx1"/>
                          </a:solidFill>
                        </a:rPr>
                        <a:t>Cambia</a:t>
                      </a:r>
                      <a:endParaRPr lang="es-ES" sz="1600" b="1" dirty="0">
                        <a:solidFill>
                          <a:schemeClr val="tx1"/>
                        </a:solidFill>
                      </a:endParaRPr>
                    </a:p>
                  </a:txBody>
                  <a:tcPr/>
                </a:tc>
                <a:extLst>
                  <a:ext uri="{0D108BD9-81ED-4DB2-BD59-A6C34878D82A}">
                    <a16:rowId xmlns:a16="http://schemas.microsoft.com/office/drawing/2014/main" val="10001"/>
                  </a:ext>
                </a:extLst>
              </a:tr>
              <a:tr h="370840">
                <a:tc>
                  <a:txBody>
                    <a:bodyPr/>
                    <a:lstStyle/>
                    <a:p>
                      <a:pPr marL="285750" indent="-285750">
                        <a:buFont typeface="Wingdings" panose="05000000000000000000" pitchFamily="2" charset="2"/>
                        <a:buChar char=""/>
                      </a:pPr>
                      <a:r>
                        <a:rPr lang="es-ES" sz="1600" dirty="0" smtClean="0">
                          <a:sym typeface="Wingdings" panose="05000000000000000000" pitchFamily="2" charset="2"/>
                        </a:rPr>
                        <a:t>El número de átomos de cada elemento.</a:t>
                      </a:r>
                    </a:p>
                    <a:p>
                      <a:pPr marL="285750" indent="-285750">
                        <a:buFont typeface="Wingdings" panose="05000000000000000000" pitchFamily="2" charset="2"/>
                        <a:buChar char=""/>
                      </a:pPr>
                      <a:r>
                        <a:rPr lang="es-ES" sz="1600" dirty="0" smtClean="0">
                          <a:sym typeface="Wingdings" panose="05000000000000000000" pitchFamily="2" charset="2"/>
                        </a:rPr>
                        <a:t>La masa</a:t>
                      </a:r>
                      <a:endParaRPr lang="es-ES" sz="1600" dirty="0"/>
                    </a:p>
                  </a:txBody>
                  <a:tcPr/>
                </a:tc>
                <a:tc>
                  <a:txBody>
                    <a:bodyPr/>
                    <a:lstStyle/>
                    <a:p>
                      <a:pPr marL="285750" indent="-285750">
                        <a:buFont typeface="Wingdings" panose="05000000000000000000" pitchFamily="2" charset="2"/>
                        <a:buChar char=""/>
                      </a:pPr>
                      <a:r>
                        <a:rPr lang="es-ES" sz="1600" dirty="0" smtClean="0">
                          <a:sym typeface="Wingdings" panose="05000000000000000000" pitchFamily="2" charset="2"/>
                        </a:rPr>
                        <a:t>La fórmula química de las sustancias.</a:t>
                      </a:r>
                    </a:p>
                    <a:p>
                      <a:pPr marL="285750" indent="-285750">
                        <a:buFont typeface="Wingdings" panose="05000000000000000000" pitchFamily="2" charset="2"/>
                        <a:buChar char=""/>
                      </a:pPr>
                      <a:r>
                        <a:rPr lang="es-ES" sz="1600" dirty="0" smtClean="0">
                          <a:sym typeface="Wingdings" panose="05000000000000000000" pitchFamily="2" charset="2"/>
                        </a:rPr>
                        <a:t>El número de moléculas (en la mayoría de los casos).</a:t>
                      </a:r>
                      <a:endParaRPr lang="es-ES" sz="1600" dirty="0"/>
                    </a:p>
                  </a:txBody>
                  <a:tcPr/>
                </a:tc>
                <a:extLst>
                  <a:ext uri="{0D108BD9-81ED-4DB2-BD59-A6C34878D82A}">
                    <a16:rowId xmlns:a16="http://schemas.microsoft.com/office/drawing/2014/main" val="10002"/>
                  </a:ext>
                </a:extLst>
              </a:tr>
            </a:tbl>
          </a:graphicData>
        </a:graphic>
      </p:graphicFrame>
      <p:sp>
        <p:nvSpPr>
          <p:cNvPr id="11" name="CuadroTexto 10"/>
          <p:cNvSpPr txBox="1"/>
          <p:nvPr/>
        </p:nvSpPr>
        <p:spPr>
          <a:xfrm>
            <a:off x="628648" y="4443413"/>
            <a:ext cx="8104585" cy="646331"/>
          </a:xfrm>
          <a:prstGeom prst="rect">
            <a:avLst/>
          </a:prstGeom>
          <a:noFill/>
        </p:spPr>
        <p:txBody>
          <a:bodyPr wrap="square" rtlCol="0">
            <a:spAutoFit/>
          </a:bodyPr>
          <a:lstStyle/>
          <a:p>
            <a:pPr marL="357188" indent="-357188"/>
            <a:r>
              <a:rPr lang="es-ES" dirty="0" smtClean="0">
                <a:sym typeface="Wingdings 2" panose="05020102010507070707" pitchFamily="18" charset="2"/>
              </a:rPr>
              <a:t> 	En 1772 </a:t>
            </a:r>
            <a:r>
              <a:rPr lang="es-ES" dirty="0" err="1" smtClean="0">
                <a:sym typeface="Wingdings 2" panose="05020102010507070707" pitchFamily="18" charset="2"/>
              </a:rPr>
              <a:t>Antoine</a:t>
            </a:r>
            <a:r>
              <a:rPr lang="es-ES" dirty="0" smtClean="0">
                <a:sym typeface="Wingdings 2" panose="05020102010507070707" pitchFamily="18" charset="2"/>
              </a:rPr>
              <a:t>-Laurent Lavoisier estableció la </a:t>
            </a:r>
            <a:r>
              <a:rPr lang="es-ES" b="1" dirty="0" smtClean="0">
                <a:sym typeface="Wingdings 2" panose="05020102010507070707" pitchFamily="18" charset="2"/>
              </a:rPr>
              <a:t>ley de conservación de la masa</a:t>
            </a:r>
            <a:r>
              <a:rPr lang="es-ES" dirty="0" smtClean="0">
                <a:sym typeface="Wingdings 2" panose="05020102010507070707" pitchFamily="18" charset="2"/>
              </a:rPr>
              <a:t>: </a:t>
            </a:r>
            <a:endParaRPr lang="es-ES" dirty="0"/>
          </a:p>
        </p:txBody>
      </p:sp>
      <p:sp>
        <p:nvSpPr>
          <p:cNvPr id="15" name="CuadroTexto 14"/>
          <p:cNvSpPr txBox="1"/>
          <p:nvPr/>
        </p:nvSpPr>
        <p:spPr>
          <a:xfrm>
            <a:off x="628648" y="5140589"/>
            <a:ext cx="7915276" cy="923330"/>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pPr algn="just"/>
            <a:r>
              <a:rPr lang="es-ES" dirty="0" smtClean="0"/>
              <a:t>En una reacción química, la materia no se crea ni se destruye, solo se transforma. La masa total de los reactivos coincide con la masa de los productos.</a:t>
            </a:r>
            <a:endParaRPr lang="es-ES" dirty="0"/>
          </a:p>
        </p:txBody>
      </p:sp>
    </p:spTree>
    <p:extLst>
      <p:ext uri="{BB962C8B-B14F-4D97-AF65-F5344CB8AC3E}">
        <p14:creationId xmlns:p14="http://schemas.microsoft.com/office/powerpoint/2010/main" val="39373950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La reacción química: cómo se produce</a:t>
            </a:r>
            <a:endParaRPr lang="es-ES" b="1" dirty="0">
              <a:solidFill>
                <a:schemeClr val="accent6">
                  <a:lumMod val="75000"/>
                </a:schemeClr>
              </a:solidFill>
            </a:endParaRPr>
          </a:p>
        </p:txBody>
      </p:sp>
      <p:sp>
        <p:nvSpPr>
          <p:cNvPr id="12" name="Redondear rectángulo de esquina del mismo lado 11"/>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4" name="CuadroTexto 13"/>
          <p:cNvSpPr txBox="1"/>
          <p:nvPr/>
        </p:nvSpPr>
        <p:spPr>
          <a:xfrm>
            <a:off x="538400" y="1380114"/>
            <a:ext cx="8105538" cy="2031325"/>
          </a:xfrm>
          <a:prstGeom prst="rect">
            <a:avLst/>
          </a:prstGeom>
          <a:solidFill>
            <a:srgbClr val="FFCC66"/>
          </a:solidFill>
        </p:spPr>
        <p:txBody>
          <a:bodyPr wrap="square" rtlCol="0">
            <a:spAutoFit/>
          </a:bodyPr>
          <a:lstStyle/>
          <a:p>
            <a:pPr marL="357188" indent="-357188" algn="just">
              <a:buAutoNum type="arabicPeriod" startAt="3"/>
            </a:pPr>
            <a:r>
              <a:rPr lang="es-ES" b="1" dirty="0" smtClean="0"/>
              <a:t>Se comprueba que 28 g de gas nitrógeno reaccionan exactamente con 6 g de gas hidrógeno para dar amoníaco.</a:t>
            </a:r>
          </a:p>
          <a:p>
            <a:pPr marL="714375" indent="-357188" algn="just">
              <a:buAutoNum type="alphaLcParenR"/>
            </a:pPr>
            <a:r>
              <a:rPr lang="es-ES" dirty="0" smtClean="0"/>
              <a:t>¿Cuántos gramos de amoníaco se han formado?</a:t>
            </a:r>
          </a:p>
          <a:p>
            <a:pPr marL="714375" indent="-357188" algn="just">
              <a:buAutoNum type="alphaLcParenR"/>
            </a:pPr>
            <a:r>
              <a:rPr lang="es-ES" dirty="0" smtClean="0"/>
              <a:t>Si se introducen 28 g de gas nitrógeno y 28 g de gas hidrógeno, ¿qué cantidad de amoníaco se forma?</a:t>
            </a:r>
          </a:p>
          <a:p>
            <a:pPr marL="714375" indent="-357188" algn="just">
              <a:buAutoNum type="alphaLcParenR"/>
            </a:pPr>
            <a:r>
              <a:rPr lang="es-ES" dirty="0" smtClean="0"/>
              <a:t>Si se introducen 6 g de gas nitrógeno y 6 g de gas hidrógeno, ¿qué cantidad de gas amoníaco se forma?</a:t>
            </a:r>
          </a:p>
        </p:txBody>
      </p:sp>
    </p:spTree>
    <p:extLst>
      <p:ext uri="{BB962C8B-B14F-4D97-AF65-F5344CB8AC3E}">
        <p14:creationId xmlns:p14="http://schemas.microsoft.com/office/powerpoint/2010/main" val="33730798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La energía en las reacciones químicas</a:t>
            </a:r>
            <a:endParaRPr lang="es-ES" b="1" dirty="0">
              <a:solidFill>
                <a:schemeClr val="accent6">
                  <a:lumMod val="75000"/>
                </a:schemeClr>
              </a:solidFill>
            </a:endParaRPr>
          </a:p>
        </p:txBody>
      </p:sp>
      <p:sp>
        <p:nvSpPr>
          <p:cNvPr id="5" name="4 CuadroTexto"/>
          <p:cNvSpPr txBox="1"/>
          <p:nvPr/>
        </p:nvSpPr>
        <p:spPr>
          <a:xfrm>
            <a:off x="431005" y="1331407"/>
            <a:ext cx="8305800" cy="1200329"/>
          </a:xfrm>
          <a:prstGeom prst="rect">
            <a:avLst/>
          </a:prstGeom>
          <a:noFill/>
        </p:spPr>
        <p:txBody>
          <a:bodyPr wrap="square" rtlCol="0">
            <a:spAutoFit/>
          </a:bodyPr>
          <a:lstStyle/>
          <a:p>
            <a:pPr marL="355600" indent="-355600" algn="just">
              <a:buFont typeface="Wingdings"/>
              <a:buChar char="F"/>
            </a:pPr>
            <a:r>
              <a:rPr lang="es-ES" dirty="0" smtClean="0">
                <a:sym typeface="Wingdings"/>
              </a:rPr>
              <a:t>Prácticamente todas la reacciones químicas suelen ir acompañadas de una absorción o desprendimiento de energía (casi siempre en forma de calor).</a:t>
            </a:r>
          </a:p>
          <a:p>
            <a:pPr marL="355600" indent="-355600" algn="just">
              <a:buFont typeface="Wingdings"/>
              <a:buChar char="F"/>
            </a:pPr>
            <a:r>
              <a:rPr lang="es-ES" dirty="0" smtClean="0">
                <a:sym typeface="Wingdings"/>
              </a:rPr>
              <a:t>Se debe al balance energético entre la energía requerida para romper enlaces y la liberación en la formación de los nuevos.</a:t>
            </a:r>
            <a:endParaRPr lang="es-ES" dirty="0"/>
          </a:p>
        </p:txBody>
      </p:sp>
      <p:sp>
        <p:nvSpPr>
          <p:cNvPr id="4" name="CuadroTexto 3"/>
          <p:cNvSpPr txBox="1"/>
          <p:nvPr/>
        </p:nvSpPr>
        <p:spPr>
          <a:xfrm>
            <a:off x="431005" y="883219"/>
            <a:ext cx="8598694" cy="369332"/>
          </a:xfrm>
          <a:prstGeom prst="rect">
            <a:avLst/>
          </a:prstGeom>
          <a:noFill/>
        </p:spPr>
        <p:txBody>
          <a:bodyPr wrap="square" lIns="0" rtlCol="0">
            <a:spAutoFit/>
          </a:bodyPr>
          <a:lstStyle/>
          <a:p>
            <a:r>
              <a:rPr lang="es-ES" b="1" dirty="0" smtClean="0">
                <a:solidFill>
                  <a:srgbClr val="00B050"/>
                </a:solidFill>
              </a:rPr>
              <a:t>2.1. ¿A qué se debe la energía absorbida o liberada en una reacción química?</a:t>
            </a:r>
            <a:endParaRPr lang="es-ES" b="1" dirty="0">
              <a:solidFill>
                <a:srgbClr val="00B050"/>
              </a:solidFill>
            </a:endParaRPr>
          </a:p>
        </p:txBody>
      </p:sp>
      <p:cxnSp>
        <p:nvCxnSpPr>
          <p:cNvPr id="101" name="4 Conector recto de flecha"/>
          <p:cNvCxnSpPr/>
          <p:nvPr/>
        </p:nvCxnSpPr>
        <p:spPr>
          <a:xfrm flipV="1">
            <a:off x="1065212" y="3035650"/>
            <a:ext cx="0" cy="267970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02" name="13 Conector recto de flecha"/>
          <p:cNvCxnSpPr/>
          <p:nvPr/>
        </p:nvCxnSpPr>
        <p:spPr>
          <a:xfrm>
            <a:off x="1052512" y="5715350"/>
            <a:ext cx="3467100" cy="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03" name="15 Conector recto"/>
          <p:cNvCxnSpPr/>
          <p:nvPr/>
        </p:nvCxnSpPr>
        <p:spPr>
          <a:xfrm>
            <a:off x="1103312" y="466125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4" name="19 Conector recto"/>
          <p:cNvCxnSpPr/>
          <p:nvPr/>
        </p:nvCxnSpPr>
        <p:spPr>
          <a:xfrm>
            <a:off x="1103312" y="508035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5" name="16 CuadroTexto"/>
          <p:cNvSpPr txBox="1"/>
          <p:nvPr/>
        </p:nvSpPr>
        <p:spPr>
          <a:xfrm>
            <a:off x="544512" y="3149950"/>
            <a:ext cx="482600" cy="307777"/>
          </a:xfrm>
          <a:prstGeom prst="rect">
            <a:avLst/>
          </a:prstGeom>
          <a:noFill/>
        </p:spPr>
        <p:txBody>
          <a:bodyPr wrap="square" rtlCol="0">
            <a:spAutoFit/>
          </a:bodyPr>
          <a:lstStyle/>
          <a:p>
            <a:pPr algn="r"/>
            <a:r>
              <a:rPr lang="es-ES" sz="1400" dirty="0" smtClean="0">
                <a:sym typeface="Symbol"/>
              </a:rPr>
              <a:t>E</a:t>
            </a:r>
            <a:endParaRPr lang="es-ES" sz="1400" dirty="0"/>
          </a:p>
        </p:txBody>
      </p:sp>
      <p:sp>
        <p:nvSpPr>
          <p:cNvPr id="106" name="21 CuadroTexto"/>
          <p:cNvSpPr txBox="1"/>
          <p:nvPr/>
        </p:nvSpPr>
        <p:spPr>
          <a:xfrm>
            <a:off x="2632605" y="5426147"/>
            <a:ext cx="1917700" cy="307777"/>
          </a:xfrm>
          <a:prstGeom prst="rect">
            <a:avLst/>
          </a:prstGeom>
          <a:noFill/>
        </p:spPr>
        <p:txBody>
          <a:bodyPr wrap="square" rtlCol="0">
            <a:spAutoFit/>
          </a:bodyPr>
          <a:lstStyle/>
          <a:p>
            <a:pPr algn="r"/>
            <a:r>
              <a:rPr lang="es-ES" sz="1400" dirty="0">
                <a:sym typeface="Symbol"/>
              </a:rPr>
              <a:t>s</a:t>
            </a:r>
            <a:r>
              <a:rPr lang="es-ES" sz="1400" dirty="0" smtClean="0">
                <a:sym typeface="Symbol"/>
              </a:rPr>
              <a:t>entido de la reacción</a:t>
            </a:r>
            <a:endParaRPr lang="es-ES" sz="1400" dirty="0"/>
          </a:p>
        </p:txBody>
      </p:sp>
      <p:sp>
        <p:nvSpPr>
          <p:cNvPr id="107" name="22 CuadroTexto"/>
          <p:cNvSpPr txBox="1"/>
          <p:nvPr/>
        </p:nvSpPr>
        <p:spPr>
          <a:xfrm>
            <a:off x="1268412" y="4712050"/>
            <a:ext cx="719482" cy="215444"/>
          </a:xfrm>
          <a:prstGeom prst="rect">
            <a:avLst/>
          </a:prstGeom>
          <a:solidFill>
            <a:srgbClr val="FFC000"/>
          </a:solidFill>
        </p:spPr>
        <p:txBody>
          <a:bodyPr wrap="square" lIns="0" tIns="0" rIns="0" bIns="0" rtlCol="0">
            <a:spAutoFit/>
          </a:bodyPr>
          <a:lstStyle/>
          <a:p>
            <a:pPr algn="r"/>
            <a:r>
              <a:rPr lang="es-ES" sz="1400" dirty="0" smtClean="0">
                <a:solidFill>
                  <a:srgbClr val="002060"/>
                </a:solidFill>
                <a:sym typeface="Symbol"/>
              </a:rPr>
              <a:t>reactivos</a:t>
            </a:r>
            <a:endParaRPr lang="es-ES" sz="1400" dirty="0">
              <a:solidFill>
                <a:srgbClr val="002060"/>
              </a:solidFill>
            </a:endParaRPr>
          </a:p>
        </p:txBody>
      </p:sp>
      <p:sp>
        <p:nvSpPr>
          <p:cNvPr id="108" name="23 CuadroTexto"/>
          <p:cNvSpPr txBox="1"/>
          <p:nvPr/>
        </p:nvSpPr>
        <p:spPr>
          <a:xfrm>
            <a:off x="3224212" y="5143850"/>
            <a:ext cx="787400" cy="215444"/>
          </a:xfrm>
          <a:prstGeom prst="rect">
            <a:avLst/>
          </a:prstGeom>
          <a:solidFill>
            <a:srgbClr val="FFC000"/>
          </a:solidFill>
        </p:spPr>
        <p:txBody>
          <a:bodyPr wrap="square" lIns="0" tIns="0" rIns="0" bIns="0" rtlCol="0">
            <a:spAutoFit/>
          </a:bodyPr>
          <a:lstStyle/>
          <a:p>
            <a:pPr algn="r"/>
            <a:r>
              <a:rPr lang="es-ES" sz="1400" dirty="0" smtClean="0">
                <a:solidFill>
                  <a:srgbClr val="002060"/>
                </a:solidFill>
                <a:sym typeface="Symbol"/>
              </a:rPr>
              <a:t>productos</a:t>
            </a:r>
            <a:endParaRPr lang="es-ES" sz="1400" dirty="0">
              <a:solidFill>
                <a:srgbClr val="002060"/>
              </a:solidFill>
            </a:endParaRPr>
          </a:p>
        </p:txBody>
      </p:sp>
      <p:sp>
        <p:nvSpPr>
          <p:cNvPr id="109" name="20 Forma libre"/>
          <p:cNvSpPr/>
          <p:nvPr/>
        </p:nvSpPr>
        <p:spPr>
          <a:xfrm>
            <a:off x="1728788" y="3494141"/>
            <a:ext cx="1847850" cy="1577351"/>
          </a:xfrm>
          <a:custGeom>
            <a:avLst/>
            <a:gdLst>
              <a:gd name="connsiteX0" fmla="*/ 0 w 1847850"/>
              <a:gd name="connsiteY0" fmla="*/ 1171872 h 1577351"/>
              <a:gd name="connsiteX1" fmla="*/ 180975 w 1847850"/>
              <a:gd name="connsiteY1" fmla="*/ 1095672 h 1577351"/>
              <a:gd name="connsiteX2" fmla="*/ 342900 w 1847850"/>
              <a:gd name="connsiteY2" fmla="*/ 695622 h 1577351"/>
              <a:gd name="connsiteX3" fmla="*/ 471487 w 1847850"/>
              <a:gd name="connsiteY3" fmla="*/ 190797 h 1577351"/>
              <a:gd name="connsiteX4" fmla="*/ 638175 w 1847850"/>
              <a:gd name="connsiteY4" fmla="*/ 24110 h 1577351"/>
              <a:gd name="connsiteX5" fmla="*/ 876300 w 1847850"/>
              <a:gd name="connsiteY5" fmla="*/ 47922 h 1577351"/>
              <a:gd name="connsiteX6" fmla="*/ 1104900 w 1847850"/>
              <a:gd name="connsiteY6" fmla="*/ 457497 h 1577351"/>
              <a:gd name="connsiteX7" fmla="*/ 1357312 w 1847850"/>
              <a:gd name="connsiteY7" fmla="*/ 1009947 h 1577351"/>
              <a:gd name="connsiteX8" fmla="*/ 1633537 w 1847850"/>
              <a:gd name="connsiteY8" fmla="*/ 1495722 h 1577351"/>
              <a:gd name="connsiteX9" fmla="*/ 1847850 w 1847850"/>
              <a:gd name="connsiteY9" fmla="*/ 1576685 h 1577351"/>
              <a:gd name="connsiteX10" fmla="*/ 1847850 w 1847850"/>
              <a:gd name="connsiteY10" fmla="*/ 1576685 h 1577351"/>
              <a:gd name="connsiteX11" fmla="*/ 1847850 w 1847850"/>
              <a:gd name="connsiteY11" fmla="*/ 1576685 h 157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47850" h="1577351">
                <a:moveTo>
                  <a:pt x="0" y="1171872"/>
                </a:moveTo>
                <a:cubicBezTo>
                  <a:pt x="61912" y="1173459"/>
                  <a:pt x="123825" y="1175047"/>
                  <a:pt x="180975" y="1095672"/>
                </a:cubicBezTo>
                <a:cubicBezTo>
                  <a:pt x="238125" y="1016297"/>
                  <a:pt x="294481" y="846434"/>
                  <a:pt x="342900" y="695622"/>
                </a:cubicBezTo>
                <a:cubicBezTo>
                  <a:pt x="391319" y="544810"/>
                  <a:pt x="422275" y="302716"/>
                  <a:pt x="471487" y="190797"/>
                </a:cubicBezTo>
                <a:cubicBezTo>
                  <a:pt x="520700" y="78878"/>
                  <a:pt x="570706" y="47922"/>
                  <a:pt x="638175" y="24110"/>
                </a:cubicBezTo>
                <a:cubicBezTo>
                  <a:pt x="705644" y="298"/>
                  <a:pt x="798513" y="-24309"/>
                  <a:pt x="876300" y="47922"/>
                </a:cubicBezTo>
                <a:cubicBezTo>
                  <a:pt x="954088" y="120153"/>
                  <a:pt x="1024731" y="297160"/>
                  <a:pt x="1104900" y="457497"/>
                </a:cubicBezTo>
                <a:cubicBezTo>
                  <a:pt x="1185069" y="617834"/>
                  <a:pt x="1269206" y="836909"/>
                  <a:pt x="1357312" y="1009947"/>
                </a:cubicBezTo>
                <a:cubicBezTo>
                  <a:pt x="1445418" y="1182985"/>
                  <a:pt x="1551781" y="1401266"/>
                  <a:pt x="1633537" y="1495722"/>
                </a:cubicBezTo>
                <a:cubicBezTo>
                  <a:pt x="1715293" y="1590178"/>
                  <a:pt x="1847850" y="1576685"/>
                  <a:pt x="1847850" y="1576685"/>
                </a:cubicBezTo>
                <a:lnTo>
                  <a:pt x="1847850" y="1576685"/>
                </a:lnTo>
                <a:lnTo>
                  <a:pt x="1847850" y="1576685"/>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0" name="26 CuadroTexto"/>
          <p:cNvSpPr txBox="1"/>
          <p:nvPr/>
        </p:nvSpPr>
        <p:spPr>
          <a:xfrm>
            <a:off x="2728912" y="3213450"/>
            <a:ext cx="1524000" cy="215444"/>
          </a:xfrm>
          <a:prstGeom prst="rect">
            <a:avLst/>
          </a:prstGeom>
          <a:solidFill>
            <a:srgbClr val="FFC000"/>
          </a:solidFill>
        </p:spPr>
        <p:txBody>
          <a:bodyPr wrap="square" lIns="0" tIns="0" rIns="0" bIns="0" rtlCol="0">
            <a:spAutoFit/>
          </a:bodyPr>
          <a:lstStyle/>
          <a:p>
            <a:pPr algn="ctr"/>
            <a:r>
              <a:rPr lang="es-ES" sz="1400" dirty="0">
                <a:solidFill>
                  <a:srgbClr val="002060"/>
                </a:solidFill>
                <a:sym typeface="Symbol"/>
              </a:rPr>
              <a:t>c</a:t>
            </a:r>
            <a:r>
              <a:rPr lang="es-ES" sz="1400" dirty="0" smtClean="0">
                <a:solidFill>
                  <a:srgbClr val="002060"/>
                </a:solidFill>
                <a:sym typeface="Symbol"/>
              </a:rPr>
              <a:t>omplejo activado</a:t>
            </a:r>
            <a:endParaRPr lang="es-ES" sz="1400" dirty="0">
              <a:solidFill>
                <a:srgbClr val="002060"/>
              </a:solidFill>
            </a:endParaRPr>
          </a:p>
        </p:txBody>
      </p:sp>
      <p:cxnSp>
        <p:nvCxnSpPr>
          <p:cNvPr id="111" name="27 Conector recto"/>
          <p:cNvCxnSpPr/>
          <p:nvPr/>
        </p:nvCxnSpPr>
        <p:spPr>
          <a:xfrm>
            <a:off x="1090612" y="348015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12" name="25 Conector recto de flecha"/>
          <p:cNvCxnSpPr/>
          <p:nvPr/>
        </p:nvCxnSpPr>
        <p:spPr>
          <a:xfrm flipV="1">
            <a:off x="1816100" y="3502375"/>
            <a:ext cx="3175" cy="1182688"/>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3" name="38 Conector recto de flecha"/>
          <p:cNvCxnSpPr/>
          <p:nvPr/>
        </p:nvCxnSpPr>
        <p:spPr>
          <a:xfrm flipV="1">
            <a:off x="3106737" y="4642200"/>
            <a:ext cx="3175" cy="444501"/>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14" name="2057 Grupo"/>
          <p:cNvGrpSpPr/>
          <p:nvPr/>
        </p:nvGrpSpPr>
        <p:grpSpPr>
          <a:xfrm>
            <a:off x="1319212" y="3569050"/>
            <a:ext cx="355600" cy="342900"/>
            <a:chOff x="1485900" y="5448300"/>
            <a:chExt cx="355600" cy="342900"/>
          </a:xfrm>
        </p:grpSpPr>
        <p:sp>
          <p:nvSpPr>
            <p:cNvPr id="115" name="2055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6" name="2056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smtClean="0"/>
                <a:t>1</a:t>
              </a:r>
              <a:endParaRPr lang="es-ES" sz="1400" b="1" dirty="0"/>
            </a:p>
          </p:txBody>
        </p:sp>
      </p:grpSp>
      <p:grpSp>
        <p:nvGrpSpPr>
          <p:cNvPr id="117" name="44 Grupo"/>
          <p:cNvGrpSpPr/>
          <p:nvPr/>
        </p:nvGrpSpPr>
        <p:grpSpPr>
          <a:xfrm>
            <a:off x="2614612" y="4686650"/>
            <a:ext cx="355600" cy="342900"/>
            <a:chOff x="1485900" y="5448300"/>
            <a:chExt cx="355600" cy="342900"/>
          </a:xfrm>
        </p:grpSpPr>
        <p:sp>
          <p:nvSpPr>
            <p:cNvPr id="118" name="45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9" name="46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a:t>2</a:t>
              </a:r>
            </a:p>
          </p:txBody>
        </p:sp>
      </p:grpSp>
      <p:grpSp>
        <p:nvGrpSpPr>
          <p:cNvPr id="120" name="1 Grupo"/>
          <p:cNvGrpSpPr/>
          <p:nvPr/>
        </p:nvGrpSpPr>
        <p:grpSpPr>
          <a:xfrm rot="4628925">
            <a:off x="1236663" y="4058001"/>
            <a:ext cx="666750" cy="476250"/>
            <a:chOff x="5899151" y="3308351"/>
            <a:chExt cx="666750" cy="476250"/>
          </a:xfrm>
        </p:grpSpPr>
        <p:pic>
          <p:nvPicPr>
            <p:cNvPr id="121"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99151" y="33083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3151" y="33718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3" name="2 Grupo"/>
          <p:cNvGrpSpPr/>
          <p:nvPr/>
        </p:nvGrpSpPr>
        <p:grpSpPr>
          <a:xfrm rot="3982258">
            <a:off x="1071563" y="4261201"/>
            <a:ext cx="400049" cy="311149"/>
            <a:chOff x="5759451" y="3816351"/>
            <a:chExt cx="400049" cy="311149"/>
          </a:xfrm>
        </p:grpSpPr>
        <p:pic>
          <p:nvPicPr>
            <p:cNvPr id="124"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759451" y="38163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5"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911851" y="38798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6" name="3 Grupo"/>
          <p:cNvGrpSpPr/>
          <p:nvPr/>
        </p:nvGrpSpPr>
        <p:grpSpPr>
          <a:xfrm>
            <a:off x="2106613" y="2756251"/>
            <a:ext cx="666750" cy="666750"/>
            <a:chOff x="5410201" y="3441701"/>
            <a:chExt cx="666750" cy="666750"/>
          </a:xfrm>
        </p:grpSpPr>
        <p:grpSp>
          <p:nvGrpSpPr>
            <p:cNvPr id="127" name="43 Grupo"/>
            <p:cNvGrpSpPr/>
            <p:nvPr/>
          </p:nvGrpSpPr>
          <p:grpSpPr>
            <a:xfrm rot="3982258">
              <a:off x="5365751" y="3600451"/>
              <a:ext cx="400049" cy="311149"/>
              <a:chOff x="5759451" y="3816351"/>
              <a:chExt cx="400049" cy="311149"/>
            </a:xfrm>
          </p:grpSpPr>
          <p:pic>
            <p:nvPicPr>
              <p:cNvPr id="131"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759451" y="38163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2"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911851" y="38798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8" name="56 Grupo"/>
            <p:cNvGrpSpPr/>
            <p:nvPr/>
          </p:nvGrpSpPr>
          <p:grpSpPr>
            <a:xfrm rot="4628925">
              <a:off x="5505451" y="3536951"/>
              <a:ext cx="666750" cy="476250"/>
              <a:chOff x="5899151" y="3308351"/>
              <a:chExt cx="666750" cy="476250"/>
            </a:xfrm>
          </p:grpSpPr>
          <p:pic>
            <p:nvPicPr>
              <p:cNvPr id="129"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99151" y="33083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0"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3151" y="33718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33" name="66 Grupo"/>
          <p:cNvGrpSpPr/>
          <p:nvPr/>
        </p:nvGrpSpPr>
        <p:grpSpPr>
          <a:xfrm rot="5400000">
            <a:off x="3638417" y="4665133"/>
            <a:ext cx="573689" cy="412750"/>
            <a:chOff x="6180005" y="3813882"/>
            <a:chExt cx="573689" cy="412750"/>
          </a:xfrm>
        </p:grpSpPr>
        <p:pic>
          <p:nvPicPr>
            <p:cNvPr id="134"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rot="3982258">
              <a:off x="6180005" y="3905238"/>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5"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4628925">
              <a:off x="6340944" y="3813882"/>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36" name="69 Grupo"/>
          <p:cNvGrpSpPr/>
          <p:nvPr/>
        </p:nvGrpSpPr>
        <p:grpSpPr>
          <a:xfrm rot="5400000">
            <a:off x="4095617" y="4677835"/>
            <a:ext cx="573689" cy="412750"/>
            <a:chOff x="6180005" y="3813882"/>
            <a:chExt cx="573689" cy="412750"/>
          </a:xfrm>
        </p:grpSpPr>
        <p:pic>
          <p:nvPicPr>
            <p:cNvPr id="137"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rot="3982258">
              <a:off x="6180005" y="3905238"/>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8"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4628925">
              <a:off x="6340944" y="3813882"/>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139" name="72 Conector recto de flecha"/>
          <p:cNvCxnSpPr/>
          <p:nvPr/>
        </p:nvCxnSpPr>
        <p:spPr>
          <a:xfrm flipV="1">
            <a:off x="5002212" y="3048350"/>
            <a:ext cx="0" cy="267970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40" name="73 Conector recto de flecha"/>
          <p:cNvCxnSpPr/>
          <p:nvPr/>
        </p:nvCxnSpPr>
        <p:spPr>
          <a:xfrm>
            <a:off x="4989512" y="5728050"/>
            <a:ext cx="3467100" cy="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41" name="74 Conector recto"/>
          <p:cNvCxnSpPr/>
          <p:nvPr/>
        </p:nvCxnSpPr>
        <p:spPr>
          <a:xfrm>
            <a:off x="5014912" y="483905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42" name="75 Conector recto"/>
          <p:cNvCxnSpPr/>
          <p:nvPr/>
        </p:nvCxnSpPr>
        <p:spPr>
          <a:xfrm>
            <a:off x="5014912" y="439455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43" name="76 CuadroTexto"/>
          <p:cNvSpPr txBox="1"/>
          <p:nvPr/>
        </p:nvSpPr>
        <p:spPr>
          <a:xfrm>
            <a:off x="4481512" y="3162650"/>
            <a:ext cx="482600" cy="307777"/>
          </a:xfrm>
          <a:prstGeom prst="rect">
            <a:avLst/>
          </a:prstGeom>
          <a:noFill/>
        </p:spPr>
        <p:txBody>
          <a:bodyPr wrap="square" rtlCol="0">
            <a:spAutoFit/>
          </a:bodyPr>
          <a:lstStyle/>
          <a:p>
            <a:pPr algn="r"/>
            <a:r>
              <a:rPr lang="es-ES" sz="1400" dirty="0" smtClean="0">
                <a:sym typeface="Symbol"/>
              </a:rPr>
              <a:t>E</a:t>
            </a:r>
            <a:endParaRPr lang="es-ES" sz="1400" dirty="0"/>
          </a:p>
        </p:txBody>
      </p:sp>
      <p:sp>
        <p:nvSpPr>
          <p:cNvPr id="144" name="77 CuadroTexto"/>
          <p:cNvSpPr txBox="1"/>
          <p:nvPr/>
        </p:nvSpPr>
        <p:spPr>
          <a:xfrm>
            <a:off x="6540499" y="5411290"/>
            <a:ext cx="1917700" cy="307777"/>
          </a:xfrm>
          <a:prstGeom prst="rect">
            <a:avLst/>
          </a:prstGeom>
          <a:noFill/>
        </p:spPr>
        <p:txBody>
          <a:bodyPr wrap="square" rtlCol="0">
            <a:spAutoFit/>
          </a:bodyPr>
          <a:lstStyle/>
          <a:p>
            <a:pPr algn="r"/>
            <a:r>
              <a:rPr lang="es-ES" sz="1400" dirty="0">
                <a:sym typeface="Symbol"/>
              </a:rPr>
              <a:t>s</a:t>
            </a:r>
            <a:r>
              <a:rPr lang="es-ES" sz="1400" dirty="0" smtClean="0">
                <a:sym typeface="Symbol"/>
              </a:rPr>
              <a:t>entido de la reacción</a:t>
            </a:r>
            <a:endParaRPr lang="es-ES" sz="1400" dirty="0"/>
          </a:p>
        </p:txBody>
      </p:sp>
      <p:sp>
        <p:nvSpPr>
          <p:cNvPr id="145" name="78 CuadroTexto"/>
          <p:cNvSpPr txBox="1"/>
          <p:nvPr/>
        </p:nvSpPr>
        <p:spPr>
          <a:xfrm>
            <a:off x="5154611" y="4915250"/>
            <a:ext cx="794759" cy="215444"/>
          </a:xfrm>
          <a:prstGeom prst="rect">
            <a:avLst/>
          </a:prstGeom>
          <a:solidFill>
            <a:srgbClr val="FFC000"/>
          </a:solidFill>
        </p:spPr>
        <p:txBody>
          <a:bodyPr wrap="square" lIns="0" tIns="0" rIns="0" bIns="0" rtlCol="0">
            <a:spAutoFit/>
          </a:bodyPr>
          <a:lstStyle/>
          <a:p>
            <a:pPr algn="r"/>
            <a:r>
              <a:rPr lang="es-ES" sz="1400" dirty="0" smtClean="0">
                <a:solidFill>
                  <a:srgbClr val="002060"/>
                </a:solidFill>
                <a:sym typeface="Symbol"/>
              </a:rPr>
              <a:t>reactivos</a:t>
            </a:r>
            <a:endParaRPr lang="es-ES" sz="1400" dirty="0">
              <a:solidFill>
                <a:srgbClr val="002060"/>
              </a:solidFill>
            </a:endParaRPr>
          </a:p>
        </p:txBody>
      </p:sp>
      <p:sp>
        <p:nvSpPr>
          <p:cNvPr id="146" name="79 CuadroTexto"/>
          <p:cNvSpPr txBox="1"/>
          <p:nvPr/>
        </p:nvSpPr>
        <p:spPr>
          <a:xfrm>
            <a:off x="7288212" y="4445350"/>
            <a:ext cx="787400" cy="215444"/>
          </a:xfrm>
          <a:prstGeom prst="rect">
            <a:avLst/>
          </a:prstGeom>
          <a:solidFill>
            <a:srgbClr val="FFC000"/>
          </a:solidFill>
        </p:spPr>
        <p:txBody>
          <a:bodyPr wrap="square" lIns="0" tIns="0" rIns="0" bIns="0" rtlCol="0">
            <a:spAutoFit/>
          </a:bodyPr>
          <a:lstStyle/>
          <a:p>
            <a:pPr algn="r"/>
            <a:r>
              <a:rPr lang="es-ES" sz="1400" dirty="0" smtClean="0">
                <a:solidFill>
                  <a:srgbClr val="002060"/>
                </a:solidFill>
                <a:sym typeface="Symbol"/>
              </a:rPr>
              <a:t>productos</a:t>
            </a:r>
            <a:endParaRPr lang="es-ES" sz="1400" dirty="0">
              <a:solidFill>
                <a:srgbClr val="002060"/>
              </a:solidFill>
            </a:endParaRPr>
          </a:p>
        </p:txBody>
      </p:sp>
      <p:sp>
        <p:nvSpPr>
          <p:cNvPr id="147" name="80 Forma libre"/>
          <p:cNvSpPr/>
          <p:nvPr/>
        </p:nvSpPr>
        <p:spPr>
          <a:xfrm>
            <a:off x="5551487" y="3506840"/>
            <a:ext cx="1645001" cy="1330867"/>
          </a:xfrm>
          <a:custGeom>
            <a:avLst/>
            <a:gdLst>
              <a:gd name="connsiteX0" fmla="*/ 0 w 1847850"/>
              <a:gd name="connsiteY0" fmla="*/ 1171872 h 1577351"/>
              <a:gd name="connsiteX1" fmla="*/ 180975 w 1847850"/>
              <a:gd name="connsiteY1" fmla="*/ 1095672 h 1577351"/>
              <a:gd name="connsiteX2" fmla="*/ 342900 w 1847850"/>
              <a:gd name="connsiteY2" fmla="*/ 695622 h 1577351"/>
              <a:gd name="connsiteX3" fmla="*/ 471487 w 1847850"/>
              <a:gd name="connsiteY3" fmla="*/ 190797 h 1577351"/>
              <a:gd name="connsiteX4" fmla="*/ 638175 w 1847850"/>
              <a:gd name="connsiteY4" fmla="*/ 24110 h 1577351"/>
              <a:gd name="connsiteX5" fmla="*/ 876300 w 1847850"/>
              <a:gd name="connsiteY5" fmla="*/ 47922 h 1577351"/>
              <a:gd name="connsiteX6" fmla="*/ 1104900 w 1847850"/>
              <a:gd name="connsiteY6" fmla="*/ 457497 h 1577351"/>
              <a:gd name="connsiteX7" fmla="*/ 1357312 w 1847850"/>
              <a:gd name="connsiteY7" fmla="*/ 1009947 h 1577351"/>
              <a:gd name="connsiteX8" fmla="*/ 1633537 w 1847850"/>
              <a:gd name="connsiteY8" fmla="*/ 1495722 h 1577351"/>
              <a:gd name="connsiteX9" fmla="*/ 1847850 w 1847850"/>
              <a:gd name="connsiteY9" fmla="*/ 1576685 h 1577351"/>
              <a:gd name="connsiteX10" fmla="*/ 1847850 w 1847850"/>
              <a:gd name="connsiteY10" fmla="*/ 1576685 h 1577351"/>
              <a:gd name="connsiteX11" fmla="*/ 1847850 w 1847850"/>
              <a:gd name="connsiteY11" fmla="*/ 1576685 h 1577351"/>
              <a:gd name="connsiteX0" fmla="*/ 0 w 1847850"/>
              <a:gd name="connsiteY0" fmla="*/ 1171872 h 1577351"/>
              <a:gd name="connsiteX1" fmla="*/ 180975 w 1847850"/>
              <a:gd name="connsiteY1" fmla="*/ 1095672 h 1577351"/>
              <a:gd name="connsiteX2" fmla="*/ 342900 w 1847850"/>
              <a:gd name="connsiteY2" fmla="*/ 695622 h 1577351"/>
              <a:gd name="connsiteX3" fmla="*/ 471487 w 1847850"/>
              <a:gd name="connsiteY3" fmla="*/ 190797 h 1577351"/>
              <a:gd name="connsiteX4" fmla="*/ 638175 w 1847850"/>
              <a:gd name="connsiteY4" fmla="*/ 24110 h 1577351"/>
              <a:gd name="connsiteX5" fmla="*/ 876300 w 1847850"/>
              <a:gd name="connsiteY5" fmla="*/ 47922 h 1577351"/>
              <a:gd name="connsiteX6" fmla="*/ 1104900 w 1847850"/>
              <a:gd name="connsiteY6" fmla="*/ 457497 h 1577351"/>
              <a:gd name="connsiteX7" fmla="*/ 1357312 w 1847850"/>
              <a:gd name="connsiteY7" fmla="*/ 1009947 h 1577351"/>
              <a:gd name="connsiteX8" fmla="*/ 1633537 w 1847850"/>
              <a:gd name="connsiteY8" fmla="*/ 1495722 h 1577351"/>
              <a:gd name="connsiteX9" fmla="*/ 1847850 w 1847850"/>
              <a:gd name="connsiteY9" fmla="*/ 1576685 h 1577351"/>
              <a:gd name="connsiteX10" fmla="*/ 1847850 w 1847850"/>
              <a:gd name="connsiteY10" fmla="*/ 1576685 h 1577351"/>
              <a:gd name="connsiteX0" fmla="*/ 0 w 1847850"/>
              <a:gd name="connsiteY0" fmla="*/ 1171872 h 1577351"/>
              <a:gd name="connsiteX1" fmla="*/ 180975 w 1847850"/>
              <a:gd name="connsiteY1" fmla="*/ 1095672 h 1577351"/>
              <a:gd name="connsiteX2" fmla="*/ 342900 w 1847850"/>
              <a:gd name="connsiteY2" fmla="*/ 695622 h 1577351"/>
              <a:gd name="connsiteX3" fmla="*/ 471487 w 1847850"/>
              <a:gd name="connsiteY3" fmla="*/ 190797 h 1577351"/>
              <a:gd name="connsiteX4" fmla="*/ 638175 w 1847850"/>
              <a:gd name="connsiteY4" fmla="*/ 24110 h 1577351"/>
              <a:gd name="connsiteX5" fmla="*/ 876300 w 1847850"/>
              <a:gd name="connsiteY5" fmla="*/ 47922 h 1577351"/>
              <a:gd name="connsiteX6" fmla="*/ 1104900 w 1847850"/>
              <a:gd name="connsiteY6" fmla="*/ 457497 h 1577351"/>
              <a:gd name="connsiteX7" fmla="*/ 1357312 w 1847850"/>
              <a:gd name="connsiteY7" fmla="*/ 1009947 h 1577351"/>
              <a:gd name="connsiteX8" fmla="*/ 1633537 w 1847850"/>
              <a:gd name="connsiteY8" fmla="*/ 1495722 h 1577351"/>
              <a:gd name="connsiteX9" fmla="*/ 1847850 w 1847850"/>
              <a:gd name="connsiteY9" fmla="*/ 1576685 h 1577351"/>
              <a:gd name="connsiteX0" fmla="*/ 0 w 1885370"/>
              <a:gd name="connsiteY0" fmla="*/ 1171872 h 1512968"/>
              <a:gd name="connsiteX1" fmla="*/ 180975 w 1885370"/>
              <a:gd name="connsiteY1" fmla="*/ 1095672 h 1512968"/>
              <a:gd name="connsiteX2" fmla="*/ 342900 w 1885370"/>
              <a:gd name="connsiteY2" fmla="*/ 695622 h 1512968"/>
              <a:gd name="connsiteX3" fmla="*/ 471487 w 1885370"/>
              <a:gd name="connsiteY3" fmla="*/ 190797 h 1512968"/>
              <a:gd name="connsiteX4" fmla="*/ 638175 w 1885370"/>
              <a:gd name="connsiteY4" fmla="*/ 24110 h 1512968"/>
              <a:gd name="connsiteX5" fmla="*/ 876300 w 1885370"/>
              <a:gd name="connsiteY5" fmla="*/ 47922 h 1512968"/>
              <a:gd name="connsiteX6" fmla="*/ 1104900 w 1885370"/>
              <a:gd name="connsiteY6" fmla="*/ 457497 h 1512968"/>
              <a:gd name="connsiteX7" fmla="*/ 1357312 w 1885370"/>
              <a:gd name="connsiteY7" fmla="*/ 1009947 h 1512968"/>
              <a:gd name="connsiteX8" fmla="*/ 1633537 w 1885370"/>
              <a:gd name="connsiteY8" fmla="*/ 1495722 h 1512968"/>
              <a:gd name="connsiteX9" fmla="*/ 1885370 w 1885370"/>
              <a:gd name="connsiteY9" fmla="*/ 1412507 h 1512968"/>
              <a:gd name="connsiteX0" fmla="*/ 0 w 1633537"/>
              <a:gd name="connsiteY0" fmla="*/ 1171872 h 1495722"/>
              <a:gd name="connsiteX1" fmla="*/ 180975 w 1633537"/>
              <a:gd name="connsiteY1" fmla="*/ 1095672 h 1495722"/>
              <a:gd name="connsiteX2" fmla="*/ 342900 w 1633537"/>
              <a:gd name="connsiteY2" fmla="*/ 695622 h 1495722"/>
              <a:gd name="connsiteX3" fmla="*/ 471487 w 1633537"/>
              <a:gd name="connsiteY3" fmla="*/ 190797 h 1495722"/>
              <a:gd name="connsiteX4" fmla="*/ 638175 w 1633537"/>
              <a:gd name="connsiteY4" fmla="*/ 24110 h 1495722"/>
              <a:gd name="connsiteX5" fmla="*/ 876300 w 1633537"/>
              <a:gd name="connsiteY5" fmla="*/ 47922 h 1495722"/>
              <a:gd name="connsiteX6" fmla="*/ 1104900 w 1633537"/>
              <a:gd name="connsiteY6" fmla="*/ 457497 h 1495722"/>
              <a:gd name="connsiteX7" fmla="*/ 1357312 w 1633537"/>
              <a:gd name="connsiteY7" fmla="*/ 1009947 h 1495722"/>
              <a:gd name="connsiteX8" fmla="*/ 1633537 w 1633537"/>
              <a:gd name="connsiteY8" fmla="*/ 1495722 h 1495722"/>
              <a:gd name="connsiteX0" fmla="*/ 0 w 1357312"/>
              <a:gd name="connsiteY0" fmla="*/ 1171872 h 1172316"/>
              <a:gd name="connsiteX1" fmla="*/ 180975 w 1357312"/>
              <a:gd name="connsiteY1" fmla="*/ 1095672 h 1172316"/>
              <a:gd name="connsiteX2" fmla="*/ 342900 w 1357312"/>
              <a:gd name="connsiteY2" fmla="*/ 695622 h 1172316"/>
              <a:gd name="connsiteX3" fmla="*/ 471487 w 1357312"/>
              <a:gd name="connsiteY3" fmla="*/ 190797 h 1172316"/>
              <a:gd name="connsiteX4" fmla="*/ 638175 w 1357312"/>
              <a:gd name="connsiteY4" fmla="*/ 24110 h 1172316"/>
              <a:gd name="connsiteX5" fmla="*/ 876300 w 1357312"/>
              <a:gd name="connsiteY5" fmla="*/ 47922 h 1172316"/>
              <a:gd name="connsiteX6" fmla="*/ 1104900 w 1357312"/>
              <a:gd name="connsiteY6" fmla="*/ 457497 h 1172316"/>
              <a:gd name="connsiteX7" fmla="*/ 1357312 w 1357312"/>
              <a:gd name="connsiteY7" fmla="*/ 1009947 h 1172316"/>
              <a:gd name="connsiteX0" fmla="*/ 0 w 1469871"/>
              <a:gd name="connsiteY0" fmla="*/ 1171872 h 1172316"/>
              <a:gd name="connsiteX1" fmla="*/ 180975 w 1469871"/>
              <a:gd name="connsiteY1" fmla="*/ 1095672 h 1172316"/>
              <a:gd name="connsiteX2" fmla="*/ 342900 w 1469871"/>
              <a:gd name="connsiteY2" fmla="*/ 695622 h 1172316"/>
              <a:gd name="connsiteX3" fmla="*/ 471487 w 1469871"/>
              <a:gd name="connsiteY3" fmla="*/ 190797 h 1172316"/>
              <a:gd name="connsiteX4" fmla="*/ 638175 w 1469871"/>
              <a:gd name="connsiteY4" fmla="*/ 24110 h 1172316"/>
              <a:gd name="connsiteX5" fmla="*/ 876300 w 1469871"/>
              <a:gd name="connsiteY5" fmla="*/ 47922 h 1172316"/>
              <a:gd name="connsiteX6" fmla="*/ 1104900 w 1469871"/>
              <a:gd name="connsiteY6" fmla="*/ 457497 h 1172316"/>
              <a:gd name="connsiteX7" fmla="*/ 1469871 w 1469871"/>
              <a:gd name="connsiteY7" fmla="*/ 1009947 h 1172316"/>
              <a:gd name="connsiteX0" fmla="*/ 0 w 1469871"/>
              <a:gd name="connsiteY0" fmla="*/ 1171872 h 1172316"/>
              <a:gd name="connsiteX1" fmla="*/ 180975 w 1469871"/>
              <a:gd name="connsiteY1" fmla="*/ 1095672 h 1172316"/>
              <a:gd name="connsiteX2" fmla="*/ 342900 w 1469871"/>
              <a:gd name="connsiteY2" fmla="*/ 695622 h 1172316"/>
              <a:gd name="connsiteX3" fmla="*/ 471487 w 1469871"/>
              <a:gd name="connsiteY3" fmla="*/ 190797 h 1172316"/>
              <a:gd name="connsiteX4" fmla="*/ 638175 w 1469871"/>
              <a:gd name="connsiteY4" fmla="*/ 24110 h 1172316"/>
              <a:gd name="connsiteX5" fmla="*/ 876300 w 1469871"/>
              <a:gd name="connsiteY5" fmla="*/ 47922 h 1172316"/>
              <a:gd name="connsiteX6" fmla="*/ 1104900 w 1469871"/>
              <a:gd name="connsiteY6" fmla="*/ 457497 h 1172316"/>
              <a:gd name="connsiteX7" fmla="*/ 1469871 w 1469871"/>
              <a:gd name="connsiteY7" fmla="*/ 1009947 h 1172316"/>
              <a:gd name="connsiteX0" fmla="*/ 0 w 1469871"/>
              <a:gd name="connsiteY0" fmla="*/ 1171872 h 1172316"/>
              <a:gd name="connsiteX1" fmla="*/ 180975 w 1469871"/>
              <a:gd name="connsiteY1" fmla="*/ 1095672 h 1172316"/>
              <a:gd name="connsiteX2" fmla="*/ 342900 w 1469871"/>
              <a:gd name="connsiteY2" fmla="*/ 695622 h 1172316"/>
              <a:gd name="connsiteX3" fmla="*/ 471487 w 1469871"/>
              <a:gd name="connsiteY3" fmla="*/ 190797 h 1172316"/>
              <a:gd name="connsiteX4" fmla="*/ 638175 w 1469871"/>
              <a:gd name="connsiteY4" fmla="*/ 24110 h 1172316"/>
              <a:gd name="connsiteX5" fmla="*/ 876300 w 1469871"/>
              <a:gd name="connsiteY5" fmla="*/ 47922 h 1172316"/>
              <a:gd name="connsiteX6" fmla="*/ 1104900 w 1469871"/>
              <a:gd name="connsiteY6" fmla="*/ 457497 h 1172316"/>
              <a:gd name="connsiteX7" fmla="*/ 1469871 w 1469871"/>
              <a:gd name="connsiteY7" fmla="*/ 871027 h 1172316"/>
              <a:gd name="connsiteX0" fmla="*/ 0 w 1507391"/>
              <a:gd name="connsiteY0" fmla="*/ 1171872 h 1172316"/>
              <a:gd name="connsiteX1" fmla="*/ 180975 w 1507391"/>
              <a:gd name="connsiteY1" fmla="*/ 1095672 h 1172316"/>
              <a:gd name="connsiteX2" fmla="*/ 342900 w 1507391"/>
              <a:gd name="connsiteY2" fmla="*/ 695622 h 1172316"/>
              <a:gd name="connsiteX3" fmla="*/ 471487 w 1507391"/>
              <a:gd name="connsiteY3" fmla="*/ 190797 h 1172316"/>
              <a:gd name="connsiteX4" fmla="*/ 638175 w 1507391"/>
              <a:gd name="connsiteY4" fmla="*/ 24110 h 1172316"/>
              <a:gd name="connsiteX5" fmla="*/ 876300 w 1507391"/>
              <a:gd name="connsiteY5" fmla="*/ 47922 h 1172316"/>
              <a:gd name="connsiteX6" fmla="*/ 1104900 w 1507391"/>
              <a:gd name="connsiteY6" fmla="*/ 457497 h 1172316"/>
              <a:gd name="connsiteX7" fmla="*/ 1507391 w 1507391"/>
              <a:gd name="connsiteY7" fmla="*/ 845769 h 1172316"/>
              <a:gd name="connsiteX0" fmla="*/ 0 w 1507391"/>
              <a:gd name="connsiteY0" fmla="*/ 1171872 h 1172316"/>
              <a:gd name="connsiteX1" fmla="*/ 180975 w 1507391"/>
              <a:gd name="connsiteY1" fmla="*/ 1095672 h 1172316"/>
              <a:gd name="connsiteX2" fmla="*/ 342900 w 1507391"/>
              <a:gd name="connsiteY2" fmla="*/ 695622 h 1172316"/>
              <a:gd name="connsiteX3" fmla="*/ 471487 w 1507391"/>
              <a:gd name="connsiteY3" fmla="*/ 190797 h 1172316"/>
              <a:gd name="connsiteX4" fmla="*/ 638175 w 1507391"/>
              <a:gd name="connsiteY4" fmla="*/ 24110 h 1172316"/>
              <a:gd name="connsiteX5" fmla="*/ 876300 w 1507391"/>
              <a:gd name="connsiteY5" fmla="*/ 47922 h 1172316"/>
              <a:gd name="connsiteX6" fmla="*/ 1104900 w 1507391"/>
              <a:gd name="connsiteY6" fmla="*/ 457497 h 1172316"/>
              <a:gd name="connsiteX7" fmla="*/ 1322573 w 1507391"/>
              <a:gd name="connsiteY7" fmla="*/ 794349 h 1172316"/>
              <a:gd name="connsiteX8" fmla="*/ 1507391 w 1507391"/>
              <a:gd name="connsiteY8" fmla="*/ 845769 h 1172316"/>
              <a:gd name="connsiteX0" fmla="*/ 0 w 1532404"/>
              <a:gd name="connsiteY0" fmla="*/ 1272905 h 1272927"/>
              <a:gd name="connsiteX1" fmla="*/ 205988 w 1532404"/>
              <a:gd name="connsiteY1" fmla="*/ 1095672 h 1272927"/>
              <a:gd name="connsiteX2" fmla="*/ 367913 w 1532404"/>
              <a:gd name="connsiteY2" fmla="*/ 695622 h 1272927"/>
              <a:gd name="connsiteX3" fmla="*/ 496500 w 1532404"/>
              <a:gd name="connsiteY3" fmla="*/ 190797 h 1272927"/>
              <a:gd name="connsiteX4" fmla="*/ 663188 w 1532404"/>
              <a:gd name="connsiteY4" fmla="*/ 24110 h 1272927"/>
              <a:gd name="connsiteX5" fmla="*/ 901313 w 1532404"/>
              <a:gd name="connsiteY5" fmla="*/ 47922 h 1272927"/>
              <a:gd name="connsiteX6" fmla="*/ 1129913 w 1532404"/>
              <a:gd name="connsiteY6" fmla="*/ 457497 h 1272927"/>
              <a:gd name="connsiteX7" fmla="*/ 1347586 w 1532404"/>
              <a:gd name="connsiteY7" fmla="*/ 794349 h 1272927"/>
              <a:gd name="connsiteX8" fmla="*/ 1532404 w 1532404"/>
              <a:gd name="connsiteY8" fmla="*/ 845769 h 1272927"/>
              <a:gd name="connsiteX0" fmla="*/ 0 w 1619950"/>
              <a:gd name="connsiteY0" fmla="*/ 1323421 h 1323435"/>
              <a:gd name="connsiteX1" fmla="*/ 293534 w 1619950"/>
              <a:gd name="connsiteY1" fmla="*/ 1095672 h 1323435"/>
              <a:gd name="connsiteX2" fmla="*/ 455459 w 1619950"/>
              <a:gd name="connsiteY2" fmla="*/ 695622 h 1323435"/>
              <a:gd name="connsiteX3" fmla="*/ 584046 w 1619950"/>
              <a:gd name="connsiteY3" fmla="*/ 190797 h 1323435"/>
              <a:gd name="connsiteX4" fmla="*/ 750734 w 1619950"/>
              <a:gd name="connsiteY4" fmla="*/ 24110 h 1323435"/>
              <a:gd name="connsiteX5" fmla="*/ 988859 w 1619950"/>
              <a:gd name="connsiteY5" fmla="*/ 47922 h 1323435"/>
              <a:gd name="connsiteX6" fmla="*/ 1217459 w 1619950"/>
              <a:gd name="connsiteY6" fmla="*/ 457497 h 1323435"/>
              <a:gd name="connsiteX7" fmla="*/ 1435132 w 1619950"/>
              <a:gd name="connsiteY7" fmla="*/ 794349 h 1323435"/>
              <a:gd name="connsiteX8" fmla="*/ 1619950 w 1619950"/>
              <a:gd name="connsiteY8" fmla="*/ 845769 h 132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9950" h="1323435">
                <a:moveTo>
                  <a:pt x="0" y="1323421"/>
                </a:moveTo>
                <a:cubicBezTo>
                  <a:pt x="61912" y="1325008"/>
                  <a:pt x="217624" y="1200305"/>
                  <a:pt x="293534" y="1095672"/>
                </a:cubicBezTo>
                <a:cubicBezTo>
                  <a:pt x="369444" y="991039"/>
                  <a:pt x="407040" y="846434"/>
                  <a:pt x="455459" y="695622"/>
                </a:cubicBezTo>
                <a:cubicBezTo>
                  <a:pt x="503878" y="544810"/>
                  <a:pt x="534834" y="302716"/>
                  <a:pt x="584046" y="190797"/>
                </a:cubicBezTo>
                <a:cubicBezTo>
                  <a:pt x="633259" y="78878"/>
                  <a:pt x="683265" y="47922"/>
                  <a:pt x="750734" y="24110"/>
                </a:cubicBezTo>
                <a:cubicBezTo>
                  <a:pt x="818203" y="298"/>
                  <a:pt x="911072" y="-24309"/>
                  <a:pt x="988859" y="47922"/>
                </a:cubicBezTo>
                <a:cubicBezTo>
                  <a:pt x="1066647" y="120153"/>
                  <a:pt x="1143080" y="333093"/>
                  <a:pt x="1217459" y="457497"/>
                </a:cubicBezTo>
                <a:cubicBezTo>
                  <a:pt x="1291838" y="581902"/>
                  <a:pt x="1368050" y="729637"/>
                  <a:pt x="1435132" y="794349"/>
                </a:cubicBezTo>
                <a:cubicBezTo>
                  <a:pt x="1502214" y="859061"/>
                  <a:pt x="1595400" y="830885"/>
                  <a:pt x="1619950" y="84576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8" name="81 CuadroTexto"/>
          <p:cNvSpPr txBox="1"/>
          <p:nvPr/>
        </p:nvSpPr>
        <p:spPr>
          <a:xfrm>
            <a:off x="6665912" y="3226150"/>
            <a:ext cx="1524000" cy="215444"/>
          </a:xfrm>
          <a:prstGeom prst="rect">
            <a:avLst/>
          </a:prstGeom>
          <a:solidFill>
            <a:srgbClr val="FFC000"/>
          </a:solidFill>
        </p:spPr>
        <p:txBody>
          <a:bodyPr wrap="square" lIns="0" tIns="0" rIns="0" bIns="0" rtlCol="0">
            <a:spAutoFit/>
          </a:bodyPr>
          <a:lstStyle/>
          <a:p>
            <a:pPr algn="ctr"/>
            <a:r>
              <a:rPr lang="es-ES" sz="1400" dirty="0">
                <a:solidFill>
                  <a:srgbClr val="002060"/>
                </a:solidFill>
                <a:sym typeface="Symbol"/>
              </a:rPr>
              <a:t>c</a:t>
            </a:r>
            <a:r>
              <a:rPr lang="es-ES" sz="1400" dirty="0" smtClean="0">
                <a:solidFill>
                  <a:srgbClr val="002060"/>
                </a:solidFill>
                <a:sym typeface="Symbol"/>
              </a:rPr>
              <a:t>omplejo activado</a:t>
            </a:r>
            <a:endParaRPr lang="es-ES" sz="1400" dirty="0">
              <a:solidFill>
                <a:srgbClr val="002060"/>
              </a:solidFill>
            </a:endParaRPr>
          </a:p>
        </p:txBody>
      </p:sp>
      <p:cxnSp>
        <p:nvCxnSpPr>
          <p:cNvPr id="149" name="82 Conector recto"/>
          <p:cNvCxnSpPr/>
          <p:nvPr/>
        </p:nvCxnSpPr>
        <p:spPr>
          <a:xfrm>
            <a:off x="5027612" y="349285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0" name="83 Conector recto de flecha"/>
          <p:cNvCxnSpPr/>
          <p:nvPr/>
        </p:nvCxnSpPr>
        <p:spPr>
          <a:xfrm flipH="1" flipV="1">
            <a:off x="5756275" y="3515075"/>
            <a:ext cx="7937" cy="1323975"/>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1" name="84 Conector recto de flecha"/>
          <p:cNvCxnSpPr/>
          <p:nvPr/>
        </p:nvCxnSpPr>
        <p:spPr>
          <a:xfrm flipV="1">
            <a:off x="7043737" y="4388200"/>
            <a:ext cx="3175" cy="444501"/>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52" name="85 Grupo"/>
          <p:cNvGrpSpPr/>
          <p:nvPr/>
        </p:nvGrpSpPr>
        <p:grpSpPr>
          <a:xfrm>
            <a:off x="5256212" y="3581750"/>
            <a:ext cx="355600" cy="342900"/>
            <a:chOff x="1485900" y="5448300"/>
            <a:chExt cx="355600" cy="342900"/>
          </a:xfrm>
        </p:grpSpPr>
        <p:sp>
          <p:nvSpPr>
            <p:cNvPr id="153" name="86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4" name="87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smtClean="0"/>
                <a:t>1</a:t>
              </a:r>
              <a:endParaRPr lang="es-ES" sz="1400" b="1" dirty="0"/>
            </a:p>
          </p:txBody>
        </p:sp>
      </p:grpSp>
      <p:grpSp>
        <p:nvGrpSpPr>
          <p:cNvPr id="155" name="88 Grupo"/>
          <p:cNvGrpSpPr/>
          <p:nvPr/>
        </p:nvGrpSpPr>
        <p:grpSpPr>
          <a:xfrm>
            <a:off x="6602412" y="4458050"/>
            <a:ext cx="355600" cy="342900"/>
            <a:chOff x="1485900" y="5448300"/>
            <a:chExt cx="355600" cy="342900"/>
          </a:xfrm>
        </p:grpSpPr>
        <p:sp>
          <p:nvSpPr>
            <p:cNvPr id="156" name="89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7" name="90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a:t>2</a:t>
              </a:r>
            </a:p>
          </p:txBody>
        </p:sp>
      </p:grpSp>
      <p:grpSp>
        <p:nvGrpSpPr>
          <p:cNvPr id="158" name="99 Grupo"/>
          <p:cNvGrpSpPr/>
          <p:nvPr/>
        </p:nvGrpSpPr>
        <p:grpSpPr>
          <a:xfrm rot="4628925">
            <a:off x="5186364" y="4248501"/>
            <a:ext cx="666750" cy="476250"/>
            <a:chOff x="5899151" y="3308351"/>
            <a:chExt cx="666750" cy="476250"/>
          </a:xfrm>
        </p:grpSpPr>
        <p:pic>
          <p:nvPicPr>
            <p:cNvPr id="159"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99151" y="33083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0"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3151" y="33718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61" name="102 Grupo"/>
          <p:cNvGrpSpPr/>
          <p:nvPr/>
        </p:nvGrpSpPr>
        <p:grpSpPr>
          <a:xfrm rot="3982258">
            <a:off x="4995863" y="4439000"/>
            <a:ext cx="400049" cy="311149"/>
            <a:chOff x="5759451" y="3816351"/>
            <a:chExt cx="400049" cy="311149"/>
          </a:xfrm>
        </p:grpSpPr>
        <p:pic>
          <p:nvPicPr>
            <p:cNvPr id="162"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759451" y="38163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911851" y="38798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64" name="105 Grupo"/>
          <p:cNvGrpSpPr/>
          <p:nvPr/>
        </p:nvGrpSpPr>
        <p:grpSpPr>
          <a:xfrm>
            <a:off x="6043613" y="2768951"/>
            <a:ext cx="666750" cy="666750"/>
            <a:chOff x="5410201" y="3441701"/>
            <a:chExt cx="666750" cy="666750"/>
          </a:xfrm>
        </p:grpSpPr>
        <p:grpSp>
          <p:nvGrpSpPr>
            <p:cNvPr id="165" name="106 Grupo"/>
            <p:cNvGrpSpPr/>
            <p:nvPr/>
          </p:nvGrpSpPr>
          <p:grpSpPr>
            <a:xfrm rot="3982258">
              <a:off x="5365751" y="3600451"/>
              <a:ext cx="400049" cy="311149"/>
              <a:chOff x="5759451" y="3816351"/>
              <a:chExt cx="400049" cy="311149"/>
            </a:xfrm>
          </p:grpSpPr>
          <p:pic>
            <p:nvPicPr>
              <p:cNvPr id="169"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759451" y="38163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0"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911851" y="38798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66" name="107 Grupo"/>
            <p:cNvGrpSpPr/>
            <p:nvPr/>
          </p:nvGrpSpPr>
          <p:grpSpPr>
            <a:xfrm rot="4628925">
              <a:off x="5505451" y="3536951"/>
              <a:ext cx="666750" cy="476250"/>
              <a:chOff x="5899151" y="3308351"/>
              <a:chExt cx="666750" cy="476250"/>
            </a:xfrm>
          </p:grpSpPr>
          <p:pic>
            <p:nvPicPr>
              <p:cNvPr id="167"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99151" y="33083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8"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3151" y="33718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71" name="112 Grupo"/>
          <p:cNvGrpSpPr/>
          <p:nvPr/>
        </p:nvGrpSpPr>
        <p:grpSpPr>
          <a:xfrm rot="5400000">
            <a:off x="7029317" y="3877735"/>
            <a:ext cx="573689" cy="412750"/>
            <a:chOff x="6180005" y="3813882"/>
            <a:chExt cx="573689" cy="412750"/>
          </a:xfrm>
        </p:grpSpPr>
        <p:pic>
          <p:nvPicPr>
            <p:cNvPr id="172"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rot="3982258">
              <a:off x="6180005" y="3905238"/>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3"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4628925">
              <a:off x="6340944" y="3813882"/>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74" name="115 Grupo"/>
          <p:cNvGrpSpPr/>
          <p:nvPr/>
        </p:nvGrpSpPr>
        <p:grpSpPr>
          <a:xfrm rot="5400000">
            <a:off x="7423017" y="3852337"/>
            <a:ext cx="573689" cy="412750"/>
            <a:chOff x="6180005" y="3813882"/>
            <a:chExt cx="573689" cy="412750"/>
          </a:xfrm>
        </p:grpSpPr>
        <p:pic>
          <p:nvPicPr>
            <p:cNvPr id="175"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rot="3982258">
              <a:off x="6180005" y="3905238"/>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6"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4628925">
              <a:off x="6340944" y="3813882"/>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7" name="9 CuadroTexto"/>
          <p:cNvSpPr txBox="1"/>
          <p:nvPr/>
        </p:nvSpPr>
        <p:spPr>
          <a:xfrm>
            <a:off x="658812" y="2641950"/>
            <a:ext cx="1333500" cy="369332"/>
          </a:xfrm>
          <a:prstGeom prst="rect">
            <a:avLst/>
          </a:prstGeom>
          <a:solidFill>
            <a:srgbClr val="0070C0"/>
          </a:solidFill>
        </p:spPr>
        <p:txBody>
          <a:bodyPr wrap="square" rtlCol="0">
            <a:spAutoFit/>
          </a:bodyPr>
          <a:lstStyle/>
          <a:p>
            <a:pPr algn="ctr"/>
            <a:r>
              <a:rPr lang="es-ES" dirty="0" smtClean="0">
                <a:solidFill>
                  <a:schemeClr val="bg1"/>
                </a:solidFill>
              </a:rPr>
              <a:t>exotérmica</a:t>
            </a:r>
            <a:endParaRPr lang="es-ES" dirty="0">
              <a:solidFill>
                <a:schemeClr val="bg1"/>
              </a:solidFill>
            </a:endParaRPr>
          </a:p>
        </p:txBody>
      </p:sp>
      <p:sp>
        <p:nvSpPr>
          <p:cNvPr id="178" name="118 CuadroTexto"/>
          <p:cNvSpPr txBox="1"/>
          <p:nvPr/>
        </p:nvSpPr>
        <p:spPr>
          <a:xfrm>
            <a:off x="6983412" y="2665158"/>
            <a:ext cx="1460500" cy="369332"/>
          </a:xfrm>
          <a:prstGeom prst="rect">
            <a:avLst/>
          </a:prstGeom>
          <a:solidFill>
            <a:schemeClr val="accent3">
              <a:lumMod val="75000"/>
            </a:schemeClr>
          </a:solidFill>
        </p:spPr>
        <p:txBody>
          <a:bodyPr wrap="square" rtlCol="0">
            <a:spAutoFit/>
          </a:bodyPr>
          <a:lstStyle/>
          <a:p>
            <a:pPr algn="ctr"/>
            <a:r>
              <a:rPr lang="es-ES" dirty="0" smtClean="0">
                <a:solidFill>
                  <a:schemeClr val="bg1"/>
                </a:solidFill>
              </a:rPr>
              <a:t>endotérmica</a:t>
            </a:r>
            <a:endParaRPr lang="es-ES" dirty="0">
              <a:solidFill>
                <a:schemeClr val="bg1"/>
              </a:solidFill>
            </a:endParaRPr>
          </a:p>
        </p:txBody>
      </p:sp>
      <p:grpSp>
        <p:nvGrpSpPr>
          <p:cNvPr id="179" name="47 Grupo"/>
          <p:cNvGrpSpPr/>
          <p:nvPr/>
        </p:nvGrpSpPr>
        <p:grpSpPr>
          <a:xfrm>
            <a:off x="1201711" y="5847580"/>
            <a:ext cx="216000" cy="216000"/>
            <a:chOff x="1485900" y="5448300"/>
            <a:chExt cx="355600" cy="342900"/>
          </a:xfrm>
        </p:grpSpPr>
        <p:sp>
          <p:nvSpPr>
            <p:cNvPr id="180" name="48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p>
          </p:txBody>
        </p:sp>
        <p:sp>
          <p:nvSpPr>
            <p:cNvPr id="181" name="49 CuadroTexto"/>
            <p:cNvSpPr txBox="1"/>
            <p:nvPr/>
          </p:nvSpPr>
          <p:spPr>
            <a:xfrm>
              <a:off x="1612900" y="5511800"/>
              <a:ext cx="152400" cy="184666"/>
            </a:xfrm>
            <a:prstGeom prst="rect">
              <a:avLst/>
            </a:prstGeom>
            <a:noFill/>
          </p:spPr>
          <p:txBody>
            <a:bodyPr wrap="square" lIns="0" tIns="0" rIns="0" bIns="0" rtlCol="0">
              <a:spAutoFit/>
            </a:bodyPr>
            <a:lstStyle/>
            <a:p>
              <a:r>
                <a:rPr lang="es-ES" sz="1200" b="1" dirty="0" smtClean="0"/>
                <a:t>1</a:t>
              </a:r>
              <a:endParaRPr lang="es-ES" sz="1200" b="1" dirty="0"/>
            </a:p>
          </p:txBody>
        </p:sp>
      </p:grpSp>
      <p:grpSp>
        <p:nvGrpSpPr>
          <p:cNvPr id="182" name="50 Grupo"/>
          <p:cNvGrpSpPr/>
          <p:nvPr/>
        </p:nvGrpSpPr>
        <p:grpSpPr>
          <a:xfrm>
            <a:off x="1193496" y="6177739"/>
            <a:ext cx="216000" cy="228370"/>
            <a:chOff x="1485900" y="5448300"/>
            <a:chExt cx="355600" cy="362537"/>
          </a:xfrm>
        </p:grpSpPr>
        <p:sp>
          <p:nvSpPr>
            <p:cNvPr id="183" name="51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a:p>
          </p:txBody>
        </p:sp>
        <p:sp>
          <p:nvSpPr>
            <p:cNvPr id="184" name="52 CuadroTexto"/>
            <p:cNvSpPr txBox="1"/>
            <p:nvPr/>
          </p:nvSpPr>
          <p:spPr>
            <a:xfrm>
              <a:off x="1609234" y="5468820"/>
              <a:ext cx="152399" cy="342017"/>
            </a:xfrm>
            <a:prstGeom prst="rect">
              <a:avLst/>
            </a:prstGeom>
            <a:noFill/>
          </p:spPr>
          <p:txBody>
            <a:bodyPr wrap="square" lIns="0" tIns="0" rIns="0" bIns="0" rtlCol="0">
              <a:spAutoFit/>
            </a:bodyPr>
            <a:lstStyle/>
            <a:p>
              <a:r>
                <a:rPr lang="es-ES" sz="1400" b="1" dirty="0"/>
                <a:t>2</a:t>
              </a:r>
            </a:p>
          </p:txBody>
        </p:sp>
      </p:grpSp>
      <p:sp>
        <p:nvSpPr>
          <p:cNvPr id="185" name="2058 CuadroTexto"/>
          <p:cNvSpPr txBox="1"/>
          <p:nvPr/>
        </p:nvSpPr>
        <p:spPr>
          <a:xfrm>
            <a:off x="1446212" y="5834220"/>
            <a:ext cx="1990799" cy="307777"/>
          </a:xfrm>
          <a:prstGeom prst="rect">
            <a:avLst/>
          </a:prstGeom>
          <a:noFill/>
        </p:spPr>
        <p:txBody>
          <a:bodyPr wrap="square" rtlCol="0">
            <a:spAutoFit/>
          </a:bodyPr>
          <a:lstStyle/>
          <a:p>
            <a:r>
              <a:rPr lang="es-ES" sz="1400" dirty="0" smtClean="0">
                <a:solidFill>
                  <a:srgbClr val="0070C0"/>
                </a:solidFill>
              </a:rPr>
              <a:t>Energía de activación</a:t>
            </a:r>
            <a:endParaRPr lang="es-ES" sz="1400" dirty="0">
              <a:solidFill>
                <a:srgbClr val="0070C0"/>
              </a:solidFill>
            </a:endParaRPr>
          </a:p>
        </p:txBody>
      </p:sp>
      <p:sp>
        <p:nvSpPr>
          <p:cNvPr id="186" name="54 CuadroTexto"/>
          <p:cNvSpPr txBox="1"/>
          <p:nvPr/>
        </p:nvSpPr>
        <p:spPr>
          <a:xfrm>
            <a:off x="1433208" y="6151029"/>
            <a:ext cx="2819704" cy="307777"/>
          </a:xfrm>
          <a:prstGeom prst="rect">
            <a:avLst/>
          </a:prstGeom>
          <a:noFill/>
        </p:spPr>
        <p:txBody>
          <a:bodyPr wrap="square" rtlCol="0">
            <a:spAutoFit/>
          </a:bodyPr>
          <a:lstStyle/>
          <a:p>
            <a:r>
              <a:rPr lang="es-ES" sz="1400" dirty="0" smtClean="0">
                <a:solidFill>
                  <a:srgbClr val="0070C0"/>
                </a:solidFill>
              </a:rPr>
              <a:t>Liberación global de energía</a:t>
            </a:r>
            <a:endParaRPr lang="es-ES" sz="1400" dirty="0">
              <a:solidFill>
                <a:srgbClr val="0070C0"/>
              </a:solidFill>
            </a:endParaRPr>
          </a:p>
        </p:txBody>
      </p:sp>
      <p:grpSp>
        <p:nvGrpSpPr>
          <p:cNvPr id="187" name="91 Grupo"/>
          <p:cNvGrpSpPr/>
          <p:nvPr/>
        </p:nvGrpSpPr>
        <p:grpSpPr>
          <a:xfrm>
            <a:off x="5117345" y="5875948"/>
            <a:ext cx="216000" cy="216000"/>
            <a:chOff x="1485900" y="5448300"/>
            <a:chExt cx="355600" cy="342900"/>
          </a:xfrm>
        </p:grpSpPr>
        <p:sp>
          <p:nvSpPr>
            <p:cNvPr id="188" name="92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a:p>
          </p:txBody>
        </p:sp>
        <p:sp>
          <p:nvSpPr>
            <p:cNvPr id="189" name="93 CuadroTexto"/>
            <p:cNvSpPr txBox="1"/>
            <p:nvPr/>
          </p:nvSpPr>
          <p:spPr>
            <a:xfrm>
              <a:off x="1616469" y="5463267"/>
              <a:ext cx="152399" cy="215444"/>
            </a:xfrm>
            <a:prstGeom prst="rect">
              <a:avLst/>
            </a:prstGeom>
            <a:noFill/>
          </p:spPr>
          <p:txBody>
            <a:bodyPr wrap="square" lIns="0" tIns="0" rIns="0" bIns="0" rtlCol="0">
              <a:spAutoFit/>
            </a:bodyPr>
            <a:lstStyle/>
            <a:p>
              <a:r>
                <a:rPr lang="es-ES" sz="1400" b="1" dirty="0" smtClean="0"/>
                <a:t>1</a:t>
              </a:r>
              <a:endParaRPr lang="es-ES" sz="1400" b="1" dirty="0"/>
            </a:p>
          </p:txBody>
        </p:sp>
      </p:grpSp>
      <p:grpSp>
        <p:nvGrpSpPr>
          <p:cNvPr id="190" name="94 Grupo"/>
          <p:cNvGrpSpPr/>
          <p:nvPr/>
        </p:nvGrpSpPr>
        <p:grpSpPr>
          <a:xfrm>
            <a:off x="5134941" y="6174079"/>
            <a:ext cx="216000" cy="218326"/>
            <a:chOff x="1485900" y="5444607"/>
            <a:chExt cx="355600" cy="346593"/>
          </a:xfrm>
        </p:grpSpPr>
        <p:sp>
          <p:nvSpPr>
            <p:cNvPr id="191" name="95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a:p>
          </p:txBody>
        </p:sp>
        <p:sp>
          <p:nvSpPr>
            <p:cNvPr id="192" name="96 CuadroTexto"/>
            <p:cNvSpPr txBox="1"/>
            <p:nvPr/>
          </p:nvSpPr>
          <p:spPr>
            <a:xfrm>
              <a:off x="1620872" y="5444607"/>
              <a:ext cx="152399" cy="215444"/>
            </a:xfrm>
            <a:prstGeom prst="rect">
              <a:avLst/>
            </a:prstGeom>
            <a:noFill/>
          </p:spPr>
          <p:txBody>
            <a:bodyPr wrap="square" lIns="0" tIns="0" rIns="0" bIns="0" rtlCol="0">
              <a:spAutoFit/>
            </a:bodyPr>
            <a:lstStyle/>
            <a:p>
              <a:r>
                <a:rPr lang="es-ES" sz="1400" b="1" dirty="0"/>
                <a:t>2</a:t>
              </a:r>
            </a:p>
          </p:txBody>
        </p:sp>
      </p:grpSp>
      <p:sp>
        <p:nvSpPr>
          <p:cNvPr id="193" name="97 CuadroTexto"/>
          <p:cNvSpPr txBox="1"/>
          <p:nvPr/>
        </p:nvSpPr>
        <p:spPr>
          <a:xfrm>
            <a:off x="5352622" y="5830059"/>
            <a:ext cx="2959100" cy="307777"/>
          </a:xfrm>
          <a:prstGeom prst="rect">
            <a:avLst/>
          </a:prstGeom>
          <a:noFill/>
        </p:spPr>
        <p:txBody>
          <a:bodyPr wrap="square" rtlCol="0">
            <a:spAutoFit/>
          </a:bodyPr>
          <a:lstStyle/>
          <a:p>
            <a:r>
              <a:rPr lang="es-ES" sz="1400" dirty="0" smtClean="0">
                <a:solidFill>
                  <a:srgbClr val="0070C0"/>
                </a:solidFill>
              </a:rPr>
              <a:t>Energía de activación</a:t>
            </a:r>
            <a:endParaRPr lang="es-ES" sz="1400" dirty="0">
              <a:solidFill>
                <a:srgbClr val="0070C0"/>
              </a:solidFill>
            </a:endParaRPr>
          </a:p>
        </p:txBody>
      </p:sp>
      <p:sp>
        <p:nvSpPr>
          <p:cNvPr id="194" name="98 CuadroTexto"/>
          <p:cNvSpPr txBox="1"/>
          <p:nvPr/>
        </p:nvSpPr>
        <p:spPr>
          <a:xfrm>
            <a:off x="5357508" y="6120613"/>
            <a:ext cx="3136900" cy="307777"/>
          </a:xfrm>
          <a:prstGeom prst="rect">
            <a:avLst/>
          </a:prstGeom>
          <a:noFill/>
        </p:spPr>
        <p:txBody>
          <a:bodyPr wrap="square" rtlCol="0">
            <a:spAutoFit/>
          </a:bodyPr>
          <a:lstStyle/>
          <a:p>
            <a:r>
              <a:rPr lang="es-ES" sz="1400" dirty="0" smtClean="0">
                <a:solidFill>
                  <a:srgbClr val="0070C0"/>
                </a:solidFill>
              </a:rPr>
              <a:t>Absorción global de energía</a:t>
            </a:r>
            <a:endParaRPr lang="es-ES" sz="1400" dirty="0">
              <a:solidFill>
                <a:srgbClr val="0070C0"/>
              </a:solidFill>
            </a:endParaRPr>
          </a:p>
        </p:txBody>
      </p:sp>
    </p:spTree>
    <p:extLst>
      <p:ext uri="{BB962C8B-B14F-4D97-AF65-F5344CB8AC3E}">
        <p14:creationId xmlns:p14="http://schemas.microsoft.com/office/powerpoint/2010/main" val="1210973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La energía en las reacciones químicas</a:t>
            </a:r>
            <a:endParaRPr lang="es-ES" b="1" dirty="0">
              <a:solidFill>
                <a:schemeClr val="accent6">
                  <a:lumMod val="75000"/>
                </a:schemeClr>
              </a:solidFill>
            </a:endParaRPr>
          </a:p>
        </p:txBody>
      </p:sp>
      <p:sp>
        <p:nvSpPr>
          <p:cNvPr id="186" name="54 CuadroTexto"/>
          <p:cNvSpPr txBox="1"/>
          <p:nvPr/>
        </p:nvSpPr>
        <p:spPr>
          <a:xfrm>
            <a:off x="1433208" y="6220040"/>
            <a:ext cx="2819704" cy="307777"/>
          </a:xfrm>
          <a:prstGeom prst="rect">
            <a:avLst/>
          </a:prstGeom>
          <a:noFill/>
        </p:spPr>
        <p:txBody>
          <a:bodyPr wrap="square" rtlCol="0">
            <a:spAutoFit/>
          </a:bodyPr>
          <a:lstStyle/>
          <a:p>
            <a:r>
              <a:rPr lang="es-ES" sz="1400" dirty="0" smtClean="0">
                <a:solidFill>
                  <a:srgbClr val="0070C0"/>
                </a:solidFill>
              </a:rPr>
              <a:t>Liberación global de energía</a:t>
            </a:r>
            <a:endParaRPr lang="es-ES" sz="1400" dirty="0">
              <a:solidFill>
                <a:srgbClr val="0070C0"/>
              </a:solidFill>
            </a:endParaRPr>
          </a:p>
        </p:txBody>
      </p:sp>
      <p:sp>
        <p:nvSpPr>
          <p:cNvPr id="195" name="Redondear rectángulo de esquina del mismo lado 194"/>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6" name="CuadroTexto 195"/>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97" name="CuadroTexto 196"/>
          <p:cNvSpPr txBox="1"/>
          <p:nvPr/>
        </p:nvSpPr>
        <p:spPr>
          <a:xfrm>
            <a:off x="538400" y="1380114"/>
            <a:ext cx="8105538" cy="2308324"/>
          </a:xfrm>
          <a:prstGeom prst="rect">
            <a:avLst/>
          </a:prstGeom>
          <a:solidFill>
            <a:srgbClr val="FFCC66"/>
          </a:solidFill>
        </p:spPr>
        <p:txBody>
          <a:bodyPr wrap="square" rtlCol="0">
            <a:spAutoFit/>
          </a:bodyPr>
          <a:lstStyle/>
          <a:p>
            <a:pPr marL="357188" indent="-357188" algn="just">
              <a:buAutoNum type="arabicPeriod" startAt="4"/>
            </a:pPr>
            <a:r>
              <a:rPr lang="es-ES" b="1" dirty="0" smtClean="0"/>
              <a:t>Elabora un gráfico que represente la variación de energía en los siguientes procesos:</a:t>
            </a:r>
          </a:p>
          <a:p>
            <a:pPr marL="714375" indent="-357188" algn="just">
              <a:buAutoNum type="alphaLcParenR"/>
            </a:pPr>
            <a:r>
              <a:rPr lang="es-ES" dirty="0" smtClean="0"/>
              <a:t>Descomposición del </a:t>
            </a:r>
            <a:r>
              <a:rPr lang="es-ES" dirty="0" err="1" smtClean="0"/>
              <a:t>HCl</a:t>
            </a:r>
            <a:r>
              <a:rPr lang="es-ES" dirty="0" smtClean="0"/>
              <a:t> en Cl</a:t>
            </a:r>
            <a:r>
              <a:rPr lang="es-ES" baseline="-25000" dirty="0" smtClean="0"/>
              <a:t>2</a:t>
            </a:r>
            <a:r>
              <a:rPr lang="es-ES" dirty="0" smtClean="0"/>
              <a:t> y H</a:t>
            </a:r>
            <a:r>
              <a:rPr lang="es-ES" baseline="-25000" dirty="0" smtClean="0"/>
              <a:t>2</a:t>
            </a:r>
            <a:r>
              <a:rPr lang="es-ES" dirty="0" smtClean="0"/>
              <a:t>.</a:t>
            </a:r>
          </a:p>
          <a:p>
            <a:pPr marL="714375" indent="-357188" algn="just">
              <a:buAutoNum type="alphaLcParenR"/>
            </a:pPr>
            <a:r>
              <a:rPr lang="es-ES" dirty="0" smtClean="0"/>
              <a:t>Formación de H2O a partir del H</a:t>
            </a:r>
            <a:r>
              <a:rPr lang="es-ES" baseline="-25000" dirty="0" smtClean="0"/>
              <a:t>2</a:t>
            </a:r>
            <a:r>
              <a:rPr lang="es-ES" dirty="0" smtClean="0"/>
              <a:t> y del O</a:t>
            </a:r>
            <a:r>
              <a:rPr lang="es-ES" baseline="-25000" dirty="0" smtClean="0"/>
              <a:t>2</a:t>
            </a:r>
            <a:r>
              <a:rPr lang="es-ES" dirty="0" smtClean="0"/>
              <a:t>.</a:t>
            </a:r>
            <a:endParaRPr lang="es-ES" dirty="0"/>
          </a:p>
          <a:p>
            <a:pPr marL="355600" indent="-355600" algn="just"/>
            <a:endParaRPr lang="es-ES" dirty="0" smtClean="0"/>
          </a:p>
          <a:p>
            <a:pPr marL="355600" indent="-355600" algn="just">
              <a:buAutoNum type="arabicPeriod" startAt="5"/>
            </a:pPr>
            <a:r>
              <a:rPr lang="es-ES" b="1" dirty="0" smtClean="0"/>
              <a:t>Razona porqué estos procesos son exotérmicos:</a:t>
            </a:r>
          </a:p>
          <a:p>
            <a:pPr marL="714375" indent="-357188" algn="just">
              <a:buAutoNum type="alphaLcParenR"/>
            </a:pPr>
            <a:r>
              <a:rPr lang="es-ES" dirty="0" smtClean="0"/>
              <a:t>Combustión de la madera.</a:t>
            </a:r>
          </a:p>
          <a:p>
            <a:pPr marL="714375" indent="-357188" algn="just">
              <a:buAutoNum type="alphaLcParenR"/>
            </a:pPr>
            <a:r>
              <a:rPr lang="es-ES" dirty="0" smtClean="0"/>
              <a:t>Asado de carne.</a:t>
            </a:r>
          </a:p>
        </p:txBody>
      </p:sp>
    </p:spTree>
    <p:extLst>
      <p:ext uri="{BB962C8B-B14F-4D97-AF65-F5344CB8AC3E}">
        <p14:creationId xmlns:p14="http://schemas.microsoft.com/office/powerpoint/2010/main" val="9972863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La velocidad de las reacciones químicas</a:t>
            </a:r>
            <a:endParaRPr lang="es-ES" b="1" dirty="0">
              <a:solidFill>
                <a:schemeClr val="accent6">
                  <a:lumMod val="75000"/>
                </a:schemeClr>
              </a:solidFill>
            </a:endParaRPr>
          </a:p>
        </p:txBody>
      </p:sp>
      <p:sp>
        <p:nvSpPr>
          <p:cNvPr id="4" name="CuadroTexto 3"/>
          <p:cNvSpPr txBox="1"/>
          <p:nvPr/>
        </p:nvSpPr>
        <p:spPr>
          <a:xfrm>
            <a:off x="571500" y="1014413"/>
            <a:ext cx="8129588" cy="646331"/>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pPr algn="just"/>
            <a:r>
              <a:rPr lang="es-ES" dirty="0" smtClean="0"/>
              <a:t>Se denomina </a:t>
            </a:r>
            <a:r>
              <a:rPr lang="es-ES" b="1" dirty="0" smtClean="0"/>
              <a:t>velocidad</a:t>
            </a:r>
            <a:r>
              <a:rPr lang="es-ES" dirty="0" smtClean="0"/>
              <a:t> de una reacción química a la rapidez con que los reactivos se transforman en productos.</a:t>
            </a:r>
            <a:endParaRPr lang="es-ES" dirty="0"/>
          </a:p>
        </p:txBody>
      </p:sp>
      <p:graphicFrame>
        <p:nvGraphicFramePr>
          <p:cNvPr id="5" name="Tabla 4"/>
          <p:cNvGraphicFramePr>
            <a:graphicFrameLocks noGrp="1"/>
          </p:cNvGraphicFramePr>
          <p:nvPr>
            <p:extLst>
              <p:ext uri="{D42A27DB-BD31-4B8C-83A1-F6EECF244321}">
                <p14:modId xmlns:p14="http://schemas.microsoft.com/office/powerpoint/2010/main" val="3197228775"/>
              </p:ext>
            </p:extLst>
          </p:nvPr>
        </p:nvGraphicFramePr>
        <p:xfrm>
          <a:off x="607217" y="2411578"/>
          <a:ext cx="8129588" cy="3840480"/>
        </p:xfrm>
        <a:graphic>
          <a:graphicData uri="http://schemas.openxmlformats.org/drawingml/2006/table">
            <a:tbl>
              <a:tblPr firstRow="1" bandRow="1">
                <a:tableStyleId>{93296810-A885-4BE3-A3E7-6D5BEEA58F35}</a:tableStyleId>
              </a:tblPr>
              <a:tblGrid>
                <a:gridCol w="4064794">
                  <a:extLst>
                    <a:ext uri="{9D8B030D-6E8A-4147-A177-3AD203B41FA5}">
                      <a16:colId xmlns:a16="http://schemas.microsoft.com/office/drawing/2014/main" val="20000"/>
                    </a:ext>
                  </a:extLst>
                </a:gridCol>
                <a:gridCol w="4064794">
                  <a:extLst>
                    <a:ext uri="{9D8B030D-6E8A-4147-A177-3AD203B41FA5}">
                      <a16:colId xmlns:a16="http://schemas.microsoft.com/office/drawing/2014/main" val="20001"/>
                    </a:ext>
                  </a:extLst>
                </a:gridCol>
              </a:tblGrid>
              <a:tr h="318789">
                <a:tc>
                  <a:txBody>
                    <a:bodyPr/>
                    <a:lstStyle/>
                    <a:p>
                      <a:pPr algn="ctr"/>
                      <a:r>
                        <a:rPr lang="es-ES" sz="1600" dirty="0" smtClean="0"/>
                        <a:t>La temperatura</a:t>
                      </a:r>
                      <a:endParaRPr lang="es-ES" sz="1600" dirty="0"/>
                    </a:p>
                  </a:txBody>
                  <a:tcPr/>
                </a:tc>
                <a:tc>
                  <a:txBody>
                    <a:bodyPr/>
                    <a:lstStyle/>
                    <a:p>
                      <a:pPr algn="ctr"/>
                      <a:r>
                        <a:rPr lang="es-ES" sz="1600" dirty="0" smtClean="0"/>
                        <a:t>La concentración</a:t>
                      </a:r>
                      <a:endParaRPr lang="es-ES" sz="1600" dirty="0"/>
                    </a:p>
                  </a:txBody>
                  <a:tcPr/>
                </a:tc>
                <a:extLst>
                  <a:ext uri="{0D108BD9-81ED-4DB2-BD59-A6C34878D82A}">
                    <a16:rowId xmlns:a16="http://schemas.microsoft.com/office/drawing/2014/main" val="10000"/>
                  </a:ext>
                </a:extLst>
              </a:tr>
              <a:tr h="3013208">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Al incrementarse la temperatura, aumenta la energía cinética media y el número de moléculas que alcanza la energía de activación.</a:t>
                      </a:r>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Según la TCM, el número de choques entre las moléculas reactivas es proporcional a la concentración de cada uno de los reactivos, al aumentar dicha concentración, aumentará la velocidad de reacción.</a:t>
                      </a:r>
                    </a:p>
                  </a:txBody>
                  <a:tcPr/>
                </a:tc>
                <a:extLst>
                  <a:ext uri="{0D108BD9-81ED-4DB2-BD59-A6C34878D82A}">
                    <a16:rowId xmlns:a16="http://schemas.microsoft.com/office/drawing/2014/main" val="10001"/>
                  </a:ext>
                </a:extLst>
              </a:tr>
            </a:tbl>
          </a:graphicData>
        </a:graphic>
      </p:graphicFrame>
      <p:sp>
        <p:nvSpPr>
          <p:cNvPr id="7" name="CuadroTexto 6"/>
          <p:cNvSpPr txBox="1"/>
          <p:nvPr/>
        </p:nvSpPr>
        <p:spPr>
          <a:xfrm>
            <a:off x="571500" y="1898522"/>
            <a:ext cx="5886450" cy="369332"/>
          </a:xfrm>
          <a:prstGeom prst="rect">
            <a:avLst/>
          </a:prstGeom>
          <a:noFill/>
        </p:spPr>
        <p:txBody>
          <a:bodyPr wrap="square" rtlCol="0">
            <a:spAutoFit/>
          </a:bodyPr>
          <a:lstStyle/>
          <a:p>
            <a:r>
              <a:rPr lang="es-ES" b="1" dirty="0" smtClean="0">
                <a:solidFill>
                  <a:schemeClr val="accent3">
                    <a:lumMod val="75000"/>
                  </a:schemeClr>
                </a:solidFill>
              </a:rPr>
              <a:t>Factores que influyen en la velocidad de reacción:</a:t>
            </a:r>
            <a:endParaRPr lang="es-ES" b="1" dirty="0">
              <a:solidFill>
                <a:schemeClr val="accent3">
                  <a:lumMod val="75000"/>
                </a:schemeClr>
              </a:solidFill>
            </a:endParaRPr>
          </a:p>
        </p:txBody>
      </p:sp>
      <p:grpSp>
        <p:nvGrpSpPr>
          <p:cNvPr id="12" name="Grupo 11"/>
          <p:cNvGrpSpPr/>
          <p:nvPr/>
        </p:nvGrpSpPr>
        <p:grpSpPr>
          <a:xfrm>
            <a:off x="742950" y="2904387"/>
            <a:ext cx="3686175" cy="1967649"/>
            <a:chOff x="3048447" y="3279866"/>
            <a:chExt cx="5287106" cy="2153696"/>
          </a:xfrm>
        </p:grpSpPr>
        <p:cxnSp>
          <p:nvCxnSpPr>
            <p:cNvPr id="13" name="47 Conector recto de flecha"/>
            <p:cNvCxnSpPr/>
            <p:nvPr/>
          </p:nvCxnSpPr>
          <p:spPr>
            <a:xfrm flipV="1">
              <a:off x="4190637" y="3397431"/>
              <a:ext cx="3991" cy="1718855"/>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4" name="49 Forma libre"/>
            <p:cNvSpPr/>
            <p:nvPr/>
          </p:nvSpPr>
          <p:spPr>
            <a:xfrm>
              <a:off x="5169987" y="4068297"/>
              <a:ext cx="2239723" cy="1046126"/>
            </a:xfrm>
            <a:custGeom>
              <a:avLst/>
              <a:gdLst>
                <a:gd name="connsiteX0" fmla="*/ 0 w 2155372"/>
                <a:gd name="connsiteY0" fmla="*/ 972376 h 972376"/>
                <a:gd name="connsiteX1" fmla="*/ 705394 w 2155372"/>
                <a:gd name="connsiteY1" fmla="*/ 44913 h 972376"/>
                <a:gd name="connsiteX2" fmla="*/ 1371600 w 2155372"/>
                <a:gd name="connsiteY2" fmla="*/ 227793 h 972376"/>
                <a:gd name="connsiteX3" fmla="*/ 2155372 w 2155372"/>
                <a:gd name="connsiteY3" fmla="*/ 946250 h 972376"/>
                <a:gd name="connsiteX4" fmla="*/ 2155372 w 2155372"/>
                <a:gd name="connsiteY4" fmla="*/ 946250 h 972376"/>
                <a:gd name="connsiteX0" fmla="*/ 0 w 2213429"/>
                <a:gd name="connsiteY0" fmla="*/ 972376 h 1003054"/>
                <a:gd name="connsiteX1" fmla="*/ 705394 w 2213429"/>
                <a:gd name="connsiteY1" fmla="*/ 44913 h 1003054"/>
                <a:gd name="connsiteX2" fmla="*/ 1371600 w 2213429"/>
                <a:gd name="connsiteY2" fmla="*/ 227793 h 1003054"/>
                <a:gd name="connsiteX3" fmla="*/ 2155372 w 2213429"/>
                <a:gd name="connsiteY3" fmla="*/ 946250 h 1003054"/>
                <a:gd name="connsiteX4" fmla="*/ 2155372 w 2213429"/>
                <a:gd name="connsiteY4" fmla="*/ 959582 h 1003054"/>
                <a:gd name="connsiteX0" fmla="*/ 0 w 2206225"/>
                <a:gd name="connsiteY0" fmla="*/ 972376 h 990610"/>
                <a:gd name="connsiteX1" fmla="*/ 705394 w 2206225"/>
                <a:gd name="connsiteY1" fmla="*/ 44913 h 990610"/>
                <a:gd name="connsiteX2" fmla="*/ 1371600 w 2206225"/>
                <a:gd name="connsiteY2" fmla="*/ 227793 h 990610"/>
                <a:gd name="connsiteX3" fmla="*/ 2155372 w 2206225"/>
                <a:gd name="connsiteY3" fmla="*/ 946250 h 990610"/>
                <a:gd name="connsiteX4" fmla="*/ 2132030 w 2206225"/>
                <a:gd name="connsiteY4" fmla="*/ 919584 h 990610"/>
                <a:gd name="connsiteX0" fmla="*/ 0 w 2195372"/>
                <a:gd name="connsiteY0" fmla="*/ 971952 h 976185"/>
                <a:gd name="connsiteX1" fmla="*/ 705394 w 2195372"/>
                <a:gd name="connsiteY1" fmla="*/ 44489 h 976185"/>
                <a:gd name="connsiteX2" fmla="*/ 1371600 w 2195372"/>
                <a:gd name="connsiteY2" fmla="*/ 227369 h 976185"/>
                <a:gd name="connsiteX3" fmla="*/ 2141368 w 2195372"/>
                <a:gd name="connsiteY3" fmla="*/ 928050 h 976185"/>
                <a:gd name="connsiteX4" fmla="*/ 2132030 w 2195372"/>
                <a:gd name="connsiteY4" fmla="*/ 919160 h 976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5372" h="976185">
                  <a:moveTo>
                    <a:pt x="0" y="971952"/>
                  </a:moveTo>
                  <a:cubicBezTo>
                    <a:pt x="238397" y="570269"/>
                    <a:pt x="476794" y="168586"/>
                    <a:pt x="705394" y="44489"/>
                  </a:cubicBezTo>
                  <a:cubicBezTo>
                    <a:pt x="933994" y="-79608"/>
                    <a:pt x="1132271" y="80109"/>
                    <a:pt x="1371600" y="227369"/>
                  </a:cubicBezTo>
                  <a:cubicBezTo>
                    <a:pt x="1610929" y="374629"/>
                    <a:pt x="2014630" y="812752"/>
                    <a:pt x="2141368" y="928050"/>
                  </a:cubicBezTo>
                  <a:cubicBezTo>
                    <a:pt x="2268106" y="1043349"/>
                    <a:pt x="2132030" y="914716"/>
                    <a:pt x="2132030" y="91916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5 Forma libre"/>
            <p:cNvSpPr/>
            <p:nvPr/>
          </p:nvSpPr>
          <p:spPr>
            <a:xfrm>
              <a:off x="4330019" y="4061450"/>
              <a:ext cx="2206377" cy="1047038"/>
            </a:xfrm>
            <a:custGeom>
              <a:avLst/>
              <a:gdLst>
                <a:gd name="connsiteX0" fmla="*/ 0 w 2155372"/>
                <a:gd name="connsiteY0" fmla="*/ 972376 h 972376"/>
                <a:gd name="connsiteX1" fmla="*/ 705394 w 2155372"/>
                <a:gd name="connsiteY1" fmla="*/ 44913 h 972376"/>
                <a:gd name="connsiteX2" fmla="*/ 1371600 w 2155372"/>
                <a:gd name="connsiteY2" fmla="*/ 227793 h 972376"/>
                <a:gd name="connsiteX3" fmla="*/ 2155372 w 2155372"/>
                <a:gd name="connsiteY3" fmla="*/ 946250 h 972376"/>
                <a:gd name="connsiteX4" fmla="*/ 2155372 w 2155372"/>
                <a:gd name="connsiteY4" fmla="*/ 946250 h 972376"/>
                <a:gd name="connsiteX0" fmla="*/ 0 w 2215942"/>
                <a:gd name="connsiteY0" fmla="*/ 972376 h 1003069"/>
                <a:gd name="connsiteX1" fmla="*/ 705394 w 2215942"/>
                <a:gd name="connsiteY1" fmla="*/ 44913 h 1003069"/>
                <a:gd name="connsiteX2" fmla="*/ 1371600 w 2215942"/>
                <a:gd name="connsiteY2" fmla="*/ 227793 h 1003069"/>
                <a:gd name="connsiteX3" fmla="*/ 2155372 w 2215942"/>
                <a:gd name="connsiteY3" fmla="*/ 946250 h 1003069"/>
                <a:gd name="connsiteX4" fmla="*/ 2164840 w 2215942"/>
                <a:gd name="connsiteY4" fmla="*/ 959639 h 1003069"/>
                <a:gd name="connsiteX0" fmla="*/ 0 w 2208291"/>
                <a:gd name="connsiteY0" fmla="*/ 972376 h 997063"/>
                <a:gd name="connsiteX1" fmla="*/ 705394 w 2208291"/>
                <a:gd name="connsiteY1" fmla="*/ 44913 h 997063"/>
                <a:gd name="connsiteX2" fmla="*/ 1371600 w 2208291"/>
                <a:gd name="connsiteY2" fmla="*/ 227793 h 997063"/>
                <a:gd name="connsiteX3" fmla="*/ 2155372 w 2208291"/>
                <a:gd name="connsiteY3" fmla="*/ 946250 h 997063"/>
                <a:gd name="connsiteX4" fmla="*/ 2141171 w 2208291"/>
                <a:gd name="connsiteY4" fmla="*/ 941788 h 997063"/>
                <a:gd name="connsiteX0" fmla="*/ 0 w 2202976"/>
                <a:gd name="connsiteY0" fmla="*/ 972376 h 991793"/>
                <a:gd name="connsiteX1" fmla="*/ 705394 w 2202976"/>
                <a:gd name="connsiteY1" fmla="*/ 44913 h 991793"/>
                <a:gd name="connsiteX2" fmla="*/ 1371600 w 2202976"/>
                <a:gd name="connsiteY2" fmla="*/ 227793 h 991793"/>
                <a:gd name="connsiteX3" fmla="*/ 2155372 w 2202976"/>
                <a:gd name="connsiteY3" fmla="*/ 946250 h 991793"/>
                <a:gd name="connsiteX4" fmla="*/ 2122236 w 2202976"/>
                <a:gd name="connsiteY4" fmla="*/ 923937 h 991793"/>
                <a:gd name="connsiteX0" fmla="*/ 0 w 2198263"/>
                <a:gd name="connsiteY0" fmla="*/ 972376 h 987144"/>
                <a:gd name="connsiteX1" fmla="*/ 705394 w 2198263"/>
                <a:gd name="connsiteY1" fmla="*/ 44913 h 987144"/>
                <a:gd name="connsiteX2" fmla="*/ 1371600 w 2198263"/>
                <a:gd name="connsiteY2" fmla="*/ 227793 h 987144"/>
                <a:gd name="connsiteX3" fmla="*/ 2155372 w 2198263"/>
                <a:gd name="connsiteY3" fmla="*/ 946250 h 987144"/>
                <a:gd name="connsiteX4" fmla="*/ 2103301 w 2198263"/>
                <a:gd name="connsiteY4" fmla="*/ 906086 h 987144"/>
                <a:gd name="connsiteX0" fmla="*/ 0 w 2193086"/>
                <a:gd name="connsiteY0" fmla="*/ 972376 h 981135"/>
                <a:gd name="connsiteX1" fmla="*/ 705394 w 2193086"/>
                <a:gd name="connsiteY1" fmla="*/ 44913 h 981135"/>
                <a:gd name="connsiteX2" fmla="*/ 1371600 w 2193086"/>
                <a:gd name="connsiteY2" fmla="*/ 227793 h 981135"/>
                <a:gd name="connsiteX3" fmla="*/ 2155372 w 2193086"/>
                <a:gd name="connsiteY3" fmla="*/ 946250 h 981135"/>
                <a:gd name="connsiteX4" fmla="*/ 2079632 w 2193086"/>
                <a:gd name="connsiteY4" fmla="*/ 879309 h 981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3086" h="981135">
                  <a:moveTo>
                    <a:pt x="0" y="972376"/>
                  </a:moveTo>
                  <a:cubicBezTo>
                    <a:pt x="238397" y="570693"/>
                    <a:pt x="476794" y="169010"/>
                    <a:pt x="705394" y="44913"/>
                  </a:cubicBezTo>
                  <a:cubicBezTo>
                    <a:pt x="933994" y="-79184"/>
                    <a:pt x="1129937" y="77570"/>
                    <a:pt x="1371600" y="227793"/>
                  </a:cubicBezTo>
                  <a:cubicBezTo>
                    <a:pt x="1613263" y="378016"/>
                    <a:pt x="2037367" y="837664"/>
                    <a:pt x="2155372" y="946250"/>
                  </a:cubicBezTo>
                  <a:cubicBezTo>
                    <a:pt x="2273377" y="1054836"/>
                    <a:pt x="2076476" y="874846"/>
                    <a:pt x="2079632" y="879309"/>
                  </a:cubicBezTo>
                </a:path>
              </a:pathLst>
            </a:cu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6" name="23 Conector recto"/>
            <p:cNvCxnSpPr/>
            <p:nvPr/>
          </p:nvCxnSpPr>
          <p:spPr>
            <a:xfrm flipV="1">
              <a:off x="5853611" y="3526835"/>
              <a:ext cx="0" cy="1567544"/>
            </a:xfrm>
            <a:prstGeom prst="line">
              <a:avLst/>
            </a:prstGeom>
            <a:ln w="1905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17" name="48 Conector recto de flecha"/>
            <p:cNvCxnSpPr/>
            <p:nvPr/>
          </p:nvCxnSpPr>
          <p:spPr>
            <a:xfrm>
              <a:off x="4177937" y="5116285"/>
              <a:ext cx="4013200" cy="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8" name="26 CuadroTexto"/>
            <p:cNvSpPr txBox="1"/>
            <p:nvPr/>
          </p:nvSpPr>
          <p:spPr>
            <a:xfrm>
              <a:off x="5700804" y="5095195"/>
              <a:ext cx="529621" cy="336878"/>
            </a:xfrm>
            <a:prstGeom prst="rect">
              <a:avLst/>
            </a:prstGeom>
            <a:noFill/>
          </p:spPr>
          <p:txBody>
            <a:bodyPr wrap="square" rtlCol="0">
              <a:spAutoFit/>
            </a:bodyPr>
            <a:lstStyle/>
            <a:p>
              <a:r>
                <a:rPr lang="es-ES" sz="1400" dirty="0" err="1" smtClean="0">
                  <a:solidFill>
                    <a:srgbClr val="00B050"/>
                  </a:solidFill>
                </a:rPr>
                <a:t>E</a:t>
              </a:r>
              <a:r>
                <a:rPr lang="es-ES" sz="1400" baseline="-25000" dirty="0" err="1" smtClean="0">
                  <a:solidFill>
                    <a:srgbClr val="00B050"/>
                  </a:solidFill>
                </a:rPr>
                <a:t>a</a:t>
              </a:r>
              <a:endParaRPr lang="es-ES" sz="1400" baseline="-25000" dirty="0">
                <a:solidFill>
                  <a:srgbClr val="00B050"/>
                </a:solidFill>
              </a:endParaRPr>
            </a:p>
          </p:txBody>
        </p:sp>
        <p:sp>
          <p:nvSpPr>
            <p:cNvPr id="19" name="27 CuadroTexto"/>
            <p:cNvSpPr txBox="1"/>
            <p:nvPr/>
          </p:nvSpPr>
          <p:spPr>
            <a:xfrm>
              <a:off x="3048447" y="3279866"/>
              <a:ext cx="1172308" cy="656911"/>
            </a:xfrm>
            <a:prstGeom prst="rect">
              <a:avLst/>
            </a:prstGeom>
            <a:noFill/>
          </p:spPr>
          <p:txBody>
            <a:bodyPr wrap="square" rtlCol="0">
              <a:spAutoFit/>
            </a:bodyPr>
            <a:lstStyle/>
            <a:p>
              <a:pPr algn="ctr"/>
              <a:r>
                <a:rPr lang="es-ES" sz="1100" dirty="0" smtClean="0"/>
                <a:t>Número de moléculas</a:t>
              </a:r>
              <a:endParaRPr lang="es-ES" sz="1100" dirty="0"/>
            </a:p>
          </p:txBody>
        </p:sp>
        <p:sp>
          <p:nvSpPr>
            <p:cNvPr id="20" name="51 CuadroTexto"/>
            <p:cNvSpPr txBox="1"/>
            <p:nvPr/>
          </p:nvSpPr>
          <p:spPr>
            <a:xfrm>
              <a:off x="7011852" y="5156563"/>
              <a:ext cx="1323701" cy="276999"/>
            </a:xfrm>
            <a:prstGeom prst="rect">
              <a:avLst/>
            </a:prstGeom>
            <a:noFill/>
          </p:spPr>
          <p:txBody>
            <a:bodyPr wrap="square" rtlCol="0">
              <a:spAutoFit/>
            </a:bodyPr>
            <a:lstStyle/>
            <a:p>
              <a:pPr algn="ctr"/>
              <a:r>
                <a:rPr lang="es-ES" sz="1200" dirty="0" smtClean="0"/>
                <a:t>Energía cinética</a:t>
              </a:r>
              <a:endParaRPr lang="es-ES" sz="1200" dirty="0"/>
            </a:p>
          </p:txBody>
        </p:sp>
        <p:sp>
          <p:nvSpPr>
            <p:cNvPr id="21" name="52 CuadroTexto"/>
            <p:cNvSpPr txBox="1"/>
            <p:nvPr/>
          </p:nvSpPr>
          <p:spPr>
            <a:xfrm>
              <a:off x="4569099" y="3393077"/>
              <a:ext cx="953588" cy="307777"/>
            </a:xfrm>
            <a:prstGeom prst="rect">
              <a:avLst/>
            </a:prstGeom>
            <a:noFill/>
          </p:spPr>
          <p:txBody>
            <a:bodyPr wrap="square" rtlCol="0">
              <a:spAutoFit/>
            </a:bodyPr>
            <a:lstStyle/>
            <a:p>
              <a:pPr algn="ctr"/>
              <a:r>
                <a:rPr lang="es-ES" sz="1400" b="1" dirty="0" smtClean="0">
                  <a:solidFill>
                    <a:srgbClr val="FF0000"/>
                  </a:solidFill>
                </a:rPr>
                <a:t>T</a:t>
              </a:r>
              <a:r>
                <a:rPr lang="es-ES" sz="1400" b="1" baseline="-25000" dirty="0" smtClean="0">
                  <a:solidFill>
                    <a:srgbClr val="FF0000"/>
                  </a:solidFill>
                </a:rPr>
                <a:t>2</a:t>
              </a:r>
              <a:r>
                <a:rPr lang="es-ES" sz="1400" b="1" dirty="0" smtClean="0"/>
                <a:t>&gt;</a:t>
              </a:r>
              <a:r>
                <a:rPr lang="es-ES" sz="1400" b="1" dirty="0" smtClean="0">
                  <a:solidFill>
                    <a:srgbClr val="0070C0"/>
                  </a:solidFill>
                </a:rPr>
                <a:t>T</a:t>
              </a:r>
              <a:r>
                <a:rPr lang="es-ES" sz="1400" b="1" baseline="-25000" dirty="0" smtClean="0">
                  <a:solidFill>
                    <a:srgbClr val="0070C0"/>
                  </a:solidFill>
                </a:rPr>
                <a:t>1</a:t>
              </a:r>
              <a:endParaRPr lang="es-ES" sz="1400" b="1" baseline="-25000" dirty="0">
                <a:solidFill>
                  <a:srgbClr val="0070C0"/>
                </a:solidFill>
              </a:endParaRPr>
            </a:p>
          </p:txBody>
        </p:sp>
        <p:sp>
          <p:nvSpPr>
            <p:cNvPr id="22" name="53 CuadroTexto"/>
            <p:cNvSpPr txBox="1"/>
            <p:nvPr/>
          </p:nvSpPr>
          <p:spPr>
            <a:xfrm>
              <a:off x="4616996" y="3819797"/>
              <a:ext cx="608704" cy="336878"/>
            </a:xfrm>
            <a:prstGeom prst="rect">
              <a:avLst/>
            </a:prstGeom>
            <a:noFill/>
          </p:spPr>
          <p:txBody>
            <a:bodyPr wrap="square" rtlCol="0">
              <a:spAutoFit/>
            </a:bodyPr>
            <a:lstStyle/>
            <a:p>
              <a:pPr algn="ctr"/>
              <a:r>
                <a:rPr lang="es-ES" sz="1400" b="1" dirty="0" smtClean="0">
                  <a:solidFill>
                    <a:srgbClr val="0070C0"/>
                  </a:solidFill>
                </a:rPr>
                <a:t>T</a:t>
              </a:r>
              <a:r>
                <a:rPr lang="es-ES" sz="1400" b="1" baseline="-25000" dirty="0" smtClean="0">
                  <a:solidFill>
                    <a:srgbClr val="0070C0"/>
                  </a:solidFill>
                </a:rPr>
                <a:t>1</a:t>
              </a:r>
              <a:endParaRPr lang="es-ES" sz="1400" b="1" baseline="-25000" dirty="0">
                <a:solidFill>
                  <a:srgbClr val="0070C0"/>
                </a:solidFill>
              </a:endParaRPr>
            </a:p>
          </p:txBody>
        </p:sp>
        <p:sp>
          <p:nvSpPr>
            <p:cNvPr id="23" name="54 CuadroTexto"/>
            <p:cNvSpPr txBox="1"/>
            <p:nvPr/>
          </p:nvSpPr>
          <p:spPr>
            <a:xfrm>
              <a:off x="6367419" y="3924300"/>
              <a:ext cx="565219" cy="336878"/>
            </a:xfrm>
            <a:prstGeom prst="rect">
              <a:avLst/>
            </a:prstGeom>
            <a:noFill/>
          </p:spPr>
          <p:txBody>
            <a:bodyPr wrap="square" rtlCol="0">
              <a:spAutoFit/>
            </a:bodyPr>
            <a:lstStyle/>
            <a:p>
              <a:pPr algn="ctr"/>
              <a:r>
                <a:rPr lang="es-ES" sz="1400" b="1" dirty="0" smtClean="0">
                  <a:solidFill>
                    <a:srgbClr val="FF0000"/>
                  </a:solidFill>
                </a:rPr>
                <a:t>T</a:t>
              </a:r>
              <a:r>
                <a:rPr lang="es-ES" sz="1400" b="1" baseline="-25000" dirty="0" smtClean="0">
                  <a:solidFill>
                    <a:srgbClr val="FF0000"/>
                  </a:solidFill>
                </a:rPr>
                <a:t>2</a:t>
              </a:r>
              <a:endParaRPr lang="es-ES" sz="1400" b="1" baseline="-25000" dirty="0">
                <a:solidFill>
                  <a:srgbClr val="0070C0"/>
                </a:solidFill>
              </a:endParaRPr>
            </a:p>
          </p:txBody>
        </p:sp>
      </p:grpSp>
      <p:pic>
        <p:nvPicPr>
          <p:cNvPr id="4098" name="Picture 2" descr="http://polemicus.s3.amazonaws.com/images/archivos/2014/2/original/efecto-concentra01-1393389641.jpg?13933896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6737" y="2835078"/>
            <a:ext cx="1646107" cy="1783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2783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La velocidad de las reacciones químicas</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1532764841"/>
              </p:ext>
            </p:extLst>
          </p:nvPr>
        </p:nvGraphicFramePr>
        <p:xfrm>
          <a:off x="607217" y="1368768"/>
          <a:ext cx="8129588" cy="4572000"/>
        </p:xfrm>
        <a:graphic>
          <a:graphicData uri="http://schemas.openxmlformats.org/drawingml/2006/table">
            <a:tbl>
              <a:tblPr firstRow="1" bandRow="1">
                <a:tableStyleId>{93296810-A885-4BE3-A3E7-6D5BEEA58F35}</a:tableStyleId>
              </a:tblPr>
              <a:tblGrid>
                <a:gridCol w="4064794">
                  <a:extLst>
                    <a:ext uri="{9D8B030D-6E8A-4147-A177-3AD203B41FA5}">
                      <a16:colId xmlns:a16="http://schemas.microsoft.com/office/drawing/2014/main" val="20000"/>
                    </a:ext>
                  </a:extLst>
                </a:gridCol>
                <a:gridCol w="4064794">
                  <a:extLst>
                    <a:ext uri="{9D8B030D-6E8A-4147-A177-3AD203B41FA5}">
                      <a16:colId xmlns:a16="http://schemas.microsoft.com/office/drawing/2014/main" val="20001"/>
                    </a:ext>
                  </a:extLst>
                </a:gridCol>
              </a:tblGrid>
              <a:tr h="318789">
                <a:tc>
                  <a:txBody>
                    <a:bodyPr/>
                    <a:lstStyle/>
                    <a:p>
                      <a:pPr algn="ctr"/>
                      <a:r>
                        <a:rPr lang="es-ES" sz="1600" dirty="0" smtClean="0"/>
                        <a:t>La superficie de contacto</a:t>
                      </a:r>
                      <a:endParaRPr lang="es-ES" sz="1600" dirty="0"/>
                    </a:p>
                  </a:txBody>
                  <a:tcPr/>
                </a:tc>
                <a:tc>
                  <a:txBody>
                    <a:bodyPr/>
                    <a:lstStyle/>
                    <a:p>
                      <a:pPr algn="ctr"/>
                      <a:r>
                        <a:rPr lang="es-ES" sz="1600" dirty="0" smtClean="0"/>
                        <a:t>Los</a:t>
                      </a:r>
                      <a:r>
                        <a:rPr lang="es-ES" sz="1600" baseline="0" dirty="0" smtClean="0"/>
                        <a:t> catalizadores</a:t>
                      </a:r>
                      <a:endParaRPr lang="es-ES" sz="1600" dirty="0"/>
                    </a:p>
                  </a:txBody>
                  <a:tcPr/>
                </a:tc>
                <a:extLst>
                  <a:ext uri="{0D108BD9-81ED-4DB2-BD59-A6C34878D82A}">
                    <a16:rowId xmlns:a16="http://schemas.microsoft.com/office/drawing/2014/main" val="10000"/>
                  </a:ext>
                </a:extLst>
              </a:tr>
              <a:tr h="3013208">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En las reacciones heterogéneas los reactivos están en fases diferentes, y dado que la reacción sólo tiene lugar en la superficie de contacto, la velocidad de reacción depende directamente del tamaño de esta área. Por ese motivo los reactivos sólidos se suelen triturar.</a:t>
                      </a:r>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Los catalizadores son sustancias que modifican notablemente la velocidad de las reacciones sin que ellos experimenten variación química alguna y sin que aumente la cantidad del producto formado. Su acción se llama </a:t>
                      </a:r>
                      <a:r>
                        <a:rPr lang="es-ES" sz="1600" b="1" dirty="0" smtClean="0"/>
                        <a:t>catálisis</a:t>
                      </a:r>
                      <a:r>
                        <a:rPr lang="es-ES" sz="1600" dirty="0" smtClean="0"/>
                        <a:t>.</a:t>
                      </a:r>
                    </a:p>
                  </a:txBody>
                  <a:tcPr/>
                </a:tc>
                <a:extLst>
                  <a:ext uri="{0D108BD9-81ED-4DB2-BD59-A6C34878D82A}">
                    <a16:rowId xmlns:a16="http://schemas.microsoft.com/office/drawing/2014/main" val="10001"/>
                  </a:ext>
                </a:extLst>
              </a:tr>
            </a:tbl>
          </a:graphicData>
        </a:graphic>
      </p:graphicFrame>
      <p:sp>
        <p:nvSpPr>
          <p:cNvPr id="7" name="CuadroTexto 6"/>
          <p:cNvSpPr txBox="1"/>
          <p:nvPr/>
        </p:nvSpPr>
        <p:spPr>
          <a:xfrm>
            <a:off x="507786" y="814552"/>
            <a:ext cx="5886450" cy="369332"/>
          </a:xfrm>
          <a:prstGeom prst="rect">
            <a:avLst/>
          </a:prstGeom>
          <a:noFill/>
        </p:spPr>
        <p:txBody>
          <a:bodyPr wrap="square" rtlCol="0">
            <a:spAutoFit/>
          </a:bodyPr>
          <a:lstStyle/>
          <a:p>
            <a:r>
              <a:rPr lang="es-ES" b="1" dirty="0" smtClean="0">
                <a:solidFill>
                  <a:schemeClr val="accent3">
                    <a:lumMod val="75000"/>
                  </a:schemeClr>
                </a:solidFill>
              </a:rPr>
              <a:t>Factores que influyen en la velocidad de reacción:</a:t>
            </a:r>
            <a:endParaRPr lang="es-ES" b="1" dirty="0">
              <a:solidFill>
                <a:schemeClr val="accent3">
                  <a:lumMod val="75000"/>
                </a:schemeClr>
              </a:solidFill>
            </a:endParaRPr>
          </a:p>
        </p:txBody>
      </p:sp>
      <p:grpSp>
        <p:nvGrpSpPr>
          <p:cNvPr id="24" name="11 Grupo"/>
          <p:cNvGrpSpPr/>
          <p:nvPr/>
        </p:nvGrpSpPr>
        <p:grpSpPr>
          <a:xfrm>
            <a:off x="2011758" y="1874113"/>
            <a:ext cx="306388" cy="2105750"/>
            <a:chOff x="2032000" y="3441700"/>
            <a:chExt cx="292101" cy="2300290"/>
          </a:xfrm>
        </p:grpSpPr>
        <p:sp>
          <p:nvSpPr>
            <p:cNvPr id="25" name="2 Cilindro"/>
            <p:cNvSpPr/>
            <p:nvPr/>
          </p:nvSpPr>
          <p:spPr>
            <a:xfrm>
              <a:off x="2032000" y="3441700"/>
              <a:ext cx="292100" cy="2286001"/>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286001"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286001"/>
                    <a:pt x="146050" y="2286001"/>
                  </a:cubicBezTo>
                  <a:cubicBezTo>
                    <a:pt x="65389" y="2286001"/>
                    <a:pt x="0" y="2193454"/>
                    <a:pt x="0" y="2173288"/>
                  </a:cubicBezTo>
                  <a:lnTo>
                    <a:pt x="0" y="36513"/>
                  </a:lnTo>
                  <a:close/>
                </a:path>
                <a:path w="292100" h="2286001"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286001"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26711" y="2286001"/>
                    <a:pt x="146050" y="2286001"/>
                  </a:cubicBezTo>
                  <a:cubicBezTo>
                    <a:pt x="65389" y="2286001"/>
                    <a:pt x="0" y="2193454"/>
                    <a:pt x="0" y="2173288"/>
                  </a:cubicBezTo>
                  <a:lnTo>
                    <a:pt x="0" y="36513"/>
                  </a:lnTo>
                </a:path>
              </a:pathLst>
            </a:custGeom>
            <a:solidFill>
              <a:srgbClr val="CCFF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2 Cilindro"/>
            <p:cNvSpPr/>
            <p:nvPr/>
          </p:nvSpPr>
          <p:spPr>
            <a:xfrm>
              <a:off x="2032001" y="4551363"/>
              <a:ext cx="292100" cy="1190627"/>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381649"/>
                <a:gd name="connsiteX1" fmla="*/ 146050 w 292100"/>
                <a:gd name="connsiteY1" fmla="*/ 73026 h 2381649"/>
                <a:gd name="connsiteX2" fmla="*/ 292100 w 292100"/>
                <a:gd name="connsiteY2" fmla="*/ 36513 h 2381649"/>
                <a:gd name="connsiteX3" fmla="*/ 292100 w 292100"/>
                <a:gd name="connsiteY3" fmla="*/ 2173288 h 2381649"/>
                <a:gd name="connsiteX4" fmla="*/ 146050 w 292100"/>
                <a:gd name="connsiteY4" fmla="*/ 2286001 h 2381649"/>
                <a:gd name="connsiteX5" fmla="*/ 0 w 292100"/>
                <a:gd name="connsiteY5" fmla="*/ 2173288 h 2381649"/>
                <a:gd name="connsiteX6" fmla="*/ 0 w 292100"/>
                <a:gd name="connsiteY6" fmla="*/ 36513 h 2381649"/>
                <a:gd name="connsiteX0" fmla="*/ 0 w 292100"/>
                <a:gd name="connsiteY0" fmla="*/ 36513 h 2381649"/>
                <a:gd name="connsiteX1" fmla="*/ 146050 w 292100"/>
                <a:gd name="connsiteY1" fmla="*/ 0 h 2381649"/>
                <a:gd name="connsiteX2" fmla="*/ 292100 w 292100"/>
                <a:gd name="connsiteY2" fmla="*/ 36513 h 2381649"/>
                <a:gd name="connsiteX3" fmla="*/ 146050 w 292100"/>
                <a:gd name="connsiteY3" fmla="*/ 73026 h 2381649"/>
                <a:gd name="connsiteX4" fmla="*/ 0 w 292100"/>
                <a:gd name="connsiteY4" fmla="*/ 36513 h 2381649"/>
                <a:gd name="connsiteX0" fmla="*/ 292100 w 292100"/>
                <a:gd name="connsiteY0" fmla="*/ 36513 h 2381649"/>
                <a:gd name="connsiteX1" fmla="*/ 146050 w 292100"/>
                <a:gd name="connsiteY1" fmla="*/ 73026 h 2381649"/>
                <a:gd name="connsiteX2" fmla="*/ 0 w 292100"/>
                <a:gd name="connsiteY2" fmla="*/ 36513 h 2381649"/>
                <a:gd name="connsiteX3" fmla="*/ 146050 w 292100"/>
                <a:gd name="connsiteY3" fmla="*/ 0 h 2381649"/>
                <a:gd name="connsiteX4" fmla="*/ 292100 w 292100"/>
                <a:gd name="connsiteY4" fmla="*/ 36513 h 2381649"/>
                <a:gd name="connsiteX5" fmla="*/ 292100 w 292100"/>
                <a:gd name="connsiteY5" fmla="*/ 2173288 h 2381649"/>
                <a:gd name="connsiteX6" fmla="*/ 150813 w 292100"/>
                <a:gd name="connsiteY6" fmla="*/ 2381649 h 2381649"/>
                <a:gd name="connsiteX7" fmla="*/ 0 w 292100"/>
                <a:gd name="connsiteY7" fmla="*/ 2173288 h 2381649"/>
                <a:gd name="connsiteX8" fmla="*/ 0 w 292100"/>
                <a:gd name="connsiteY8" fmla="*/ 36513 h 2381649"/>
                <a:gd name="connsiteX0" fmla="*/ 0 w 292100"/>
                <a:gd name="connsiteY0" fmla="*/ 36513 h 2391215"/>
                <a:gd name="connsiteX1" fmla="*/ 146050 w 292100"/>
                <a:gd name="connsiteY1" fmla="*/ 73026 h 2391215"/>
                <a:gd name="connsiteX2" fmla="*/ 292100 w 292100"/>
                <a:gd name="connsiteY2" fmla="*/ 36513 h 2391215"/>
                <a:gd name="connsiteX3" fmla="*/ 292100 w 292100"/>
                <a:gd name="connsiteY3" fmla="*/ 2173288 h 2391215"/>
                <a:gd name="connsiteX4" fmla="*/ 146050 w 292100"/>
                <a:gd name="connsiteY4" fmla="*/ 2391215 h 2391215"/>
                <a:gd name="connsiteX5" fmla="*/ 0 w 292100"/>
                <a:gd name="connsiteY5" fmla="*/ 2173288 h 2391215"/>
                <a:gd name="connsiteX6" fmla="*/ 0 w 292100"/>
                <a:gd name="connsiteY6" fmla="*/ 36513 h 2391215"/>
                <a:gd name="connsiteX0" fmla="*/ 0 w 292100"/>
                <a:gd name="connsiteY0" fmla="*/ 36513 h 2391215"/>
                <a:gd name="connsiteX1" fmla="*/ 146050 w 292100"/>
                <a:gd name="connsiteY1" fmla="*/ 0 h 2391215"/>
                <a:gd name="connsiteX2" fmla="*/ 292100 w 292100"/>
                <a:gd name="connsiteY2" fmla="*/ 36513 h 2391215"/>
                <a:gd name="connsiteX3" fmla="*/ 146050 w 292100"/>
                <a:gd name="connsiteY3" fmla="*/ 73026 h 2391215"/>
                <a:gd name="connsiteX4" fmla="*/ 0 w 292100"/>
                <a:gd name="connsiteY4" fmla="*/ 36513 h 2391215"/>
                <a:gd name="connsiteX0" fmla="*/ 292100 w 292100"/>
                <a:gd name="connsiteY0" fmla="*/ 36513 h 2391215"/>
                <a:gd name="connsiteX1" fmla="*/ 146050 w 292100"/>
                <a:gd name="connsiteY1" fmla="*/ 73026 h 2391215"/>
                <a:gd name="connsiteX2" fmla="*/ 0 w 292100"/>
                <a:gd name="connsiteY2" fmla="*/ 36513 h 2391215"/>
                <a:gd name="connsiteX3" fmla="*/ 146050 w 292100"/>
                <a:gd name="connsiteY3" fmla="*/ 0 h 2391215"/>
                <a:gd name="connsiteX4" fmla="*/ 292100 w 292100"/>
                <a:gd name="connsiteY4" fmla="*/ 36513 h 2391215"/>
                <a:gd name="connsiteX5" fmla="*/ 292100 w 292100"/>
                <a:gd name="connsiteY5" fmla="*/ 2173288 h 2391215"/>
                <a:gd name="connsiteX6" fmla="*/ 150813 w 292100"/>
                <a:gd name="connsiteY6" fmla="*/ 2381649 h 2391215"/>
                <a:gd name="connsiteX7" fmla="*/ 0 w 292100"/>
                <a:gd name="connsiteY7" fmla="*/ 2173288 h 2391215"/>
                <a:gd name="connsiteX8" fmla="*/ 0 w 292100"/>
                <a:gd name="connsiteY8" fmla="*/ 36513 h 239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391215"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391215"/>
                    <a:pt x="146050" y="2391215"/>
                  </a:cubicBezTo>
                  <a:cubicBezTo>
                    <a:pt x="65389" y="2391215"/>
                    <a:pt x="0" y="2193454"/>
                    <a:pt x="0" y="2173288"/>
                  </a:cubicBezTo>
                  <a:lnTo>
                    <a:pt x="0" y="36513"/>
                  </a:lnTo>
                  <a:close/>
                </a:path>
                <a:path w="292100" h="2391215"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391215"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31474" y="2381649"/>
                    <a:pt x="150813" y="2381649"/>
                  </a:cubicBezTo>
                  <a:cubicBezTo>
                    <a:pt x="70152" y="2381649"/>
                    <a:pt x="0" y="2193454"/>
                    <a:pt x="0" y="2173288"/>
                  </a:cubicBezTo>
                  <a:lnTo>
                    <a:pt x="0" y="36513"/>
                  </a:lnTo>
                </a:path>
              </a:pathLst>
            </a:cu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3 Elipse"/>
            <p:cNvSpPr/>
            <p:nvPr/>
          </p:nvSpPr>
          <p:spPr>
            <a:xfrm>
              <a:off x="2217737" y="50958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24 Elipse"/>
            <p:cNvSpPr/>
            <p:nvPr/>
          </p:nvSpPr>
          <p:spPr>
            <a:xfrm>
              <a:off x="2112963" y="4833938"/>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33 Elipse"/>
            <p:cNvSpPr/>
            <p:nvPr/>
          </p:nvSpPr>
          <p:spPr>
            <a:xfrm>
              <a:off x="2203450" y="4652964"/>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22 Elipse"/>
            <p:cNvSpPr/>
            <p:nvPr/>
          </p:nvSpPr>
          <p:spPr>
            <a:xfrm>
              <a:off x="2065338" y="507682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20 Elipse"/>
            <p:cNvSpPr/>
            <p:nvPr/>
          </p:nvSpPr>
          <p:spPr>
            <a:xfrm>
              <a:off x="2189162" y="5281613"/>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2" name="Picture 5"/>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932" t="6810" r="34677" b="5018"/>
            <a:stretch/>
          </p:blipFill>
          <p:spPr bwMode="auto">
            <a:xfrm rot="20771200" flipH="1">
              <a:off x="2096678" y="5157306"/>
              <a:ext cx="188045" cy="56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3" name="9 Grupo"/>
          <p:cNvGrpSpPr/>
          <p:nvPr/>
        </p:nvGrpSpPr>
        <p:grpSpPr>
          <a:xfrm>
            <a:off x="2765425" y="1853928"/>
            <a:ext cx="306388" cy="2105750"/>
            <a:chOff x="5867400" y="3314700"/>
            <a:chExt cx="292101" cy="2300290"/>
          </a:xfrm>
        </p:grpSpPr>
        <p:grpSp>
          <p:nvGrpSpPr>
            <p:cNvPr id="34" name="4 Grupo"/>
            <p:cNvGrpSpPr/>
            <p:nvPr/>
          </p:nvGrpSpPr>
          <p:grpSpPr>
            <a:xfrm>
              <a:off x="5867400" y="3314700"/>
              <a:ext cx="292101" cy="2300290"/>
              <a:chOff x="2705100" y="3479800"/>
              <a:chExt cx="292101" cy="2300290"/>
            </a:xfrm>
          </p:grpSpPr>
          <p:sp>
            <p:nvSpPr>
              <p:cNvPr id="36" name="21 Elipse"/>
              <p:cNvSpPr/>
              <p:nvPr/>
            </p:nvSpPr>
            <p:spPr>
              <a:xfrm>
                <a:off x="2736850" y="5264151"/>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30 Elipse"/>
              <p:cNvSpPr/>
              <p:nvPr/>
            </p:nvSpPr>
            <p:spPr>
              <a:xfrm>
                <a:off x="2732088" y="46640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31 Elipse"/>
              <p:cNvSpPr/>
              <p:nvPr/>
            </p:nvSpPr>
            <p:spPr>
              <a:xfrm>
                <a:off x="2903537" y="4954589"/>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32 Elipse"/>
              <p:cNvSpPr/>
              <p:nvPr/>
            </p:nvSpPr>
            <p:spPr>
              <a:xfrm>
                <a:off x="2741613" y="4668839"/>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2 Cilindro"/>
              <p:cNvSpPr/>
              <p:nvPr/>
            </p:nvSpPr>
            <p:spPr>
              <a:xfrm>
                <a:off x="2705100" y="3479800"/>
                <a:ext cx="292100" cy="2286001"/>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286001"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286001"/>
                      <a:pt x="146050" y="2286001"/>
                    </a:cubicBezTo>
                    <a:cubicBezTo>
                      <a:pt x="65389" y="2286001"/>
                      <a:pt x="0" y="2193454"/>
                      <a:pt x="0" y="2173288"/>
                    </a:cubicBezTo>
                    <a:lnTo>
                      <a:pt x="0" y="36513"/>
                    </a:lnTo>
                    <a:close/>
                  </a:path>
                  <a:path w="292100" h="2286001"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286001"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26711" y="2286001"/>
                      <a:pt x="146050" y="2286001"/>
                    </a:cubicBezTo>
                    <a:cubicBezTo>
                      <a:pt x="65389" y="2286001"/>
                      <a:pt x="0" y="2193454"/>
                      <a:pt x="0" y="2173288"/>
                    </a:cubicBezTo>
                    <a:lnTo>
                      <a:pt x="0" y="36513"/>
                    </a:lnTo>
                  </a:path>
                </a:pathLst>
              </a:custGeom>
              <a:solidFill>
                <a:srgbClr val="CCFF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2 Cilindro"/>
              <p:cNvSpPr/>
              <p:nvPr/>
            </p:nvSpPr>
            <p:spPr>
              <a:xfrm>
                <a:off x="2705101" y="4589463"/>
                <a:ext cx="292100" cy="1190627"/>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381649"/>
                  <a:gd name="connsiteX1" fmla="*/ 146050 w 292100"/>
                  <a:gd name="connsiteY1" fmla="*/ 73026 h 2381649"/>
                  <a:gd name="connsiteX2" fmla="*/ 292100 w 292100"/>
                  <a:gd name="connsiteY2" fmla="*/ 36513 h 2381649"/>
                  <a:gd name="connsiteX3" fmla="*/ 292100 w 292100"/>
                  <a:gd name="connsiteY3" fmla="*/ 2173288 h 2381649"/>
                  <a:gd name="connsiteX4" fmla="*/ 146050 w 292100"/>
                  <a:gd name="connsiteY4" fmla="*/ 2286001 h 2381649"/>
                  <a:gd name="connsiteX5" fmla="*/ 0 w 292100"/>
                  <a:gd name="connsiteY5" fmla="*/ 2173288 h 2381649"/>
                  <a:gd name="connsiteX6" fmla="*/ 0 w 292100"/>
                  <a:gd name="connsiteY6" fmla="*/ 36513 h 2381649"/>
                  <a:gd name="connsiteX0" fmla="*/ 0 w 292100"/>
                  <a:gd name="connsiteY0" fmla="*/ 36513 h 2381649"/>
                  <a:gd name="connsiteX1" fmla="*/ 146050 w 292100"/>
                  <a:gd name="connsiteY1" fmla="*/ 0 h 2381649"/>
                  <a:gd name="connsiteX2" fmla="*/ 292100 w 292100"/>
                  <a:gd name="connsiteY2" fmla="*/ 36513 h 2381649"/>
                  <a:gd name="connsiteX3" fmla="*/ 146050 w 292100"/>
                  <a:gd name="connsiteY3" fmla="*/ 73026 h 2381649"/>
                  <a:gd name="connsiteX4" fmla="*/ 0 w 292100"/>
                  <a:gd name="connsiteY4" fmla="*/ 36513 h 2381649"/>
                  <a:gd name="connsiteX0" fmla="*/ 292100 w 292100"/>
                  <a:gd name="connsiteY0" fmla="*/ 36513 h 2381649"/>
                  <a:gd name="connsiteX1" fmla="*/ 146050 w 292100"/>
                  <a:gd name="connsiteY1" fmla="*/ 73026 h 2381649"/>
                  <a:gd name="connsiteX2" fmla="*/ 0 w 292100"/>
                  <a:gd name="connsiteY2" fmla="*/ 36513 h 2381649"/>
                  <a:gd name="connsiteX3" fmla="*/ 146050 w 292100"/>
                  <a:gd name="connsiteY3" fmla="*/ 0 h 2381649"/>
                  <a:gd name="connsiteX4" fmla="*/ 292100 w 292100"/>
                  <a:gd name="connsiteY4" fmla="*/ 36513 h 2381649"/>
                  <a:gd name="connsiteX5" fmla="*/ 292100 w 292100"/>
                  <a:gd name="connsiteY5" fmla="*/ 2173288 h 2381649"/>
                  <a:gd name="connsiteX6" fmla="*/ 150813 w 292100"/>
                  <a:gd name="connsiteY6" fmla="*/ 2381649 h 2381649"/>
                  <a:gd name="connsiteX7" fmla="*/ 0 w 292100"/>
                  <a:gd name="connsiteY7" fmla="*/ 2173288 h 2381649"/>
                  <a:gd name="connsiteX8" fmla="*/ 0 w 292100"/>
                  <a:gd name="connsiteY8" fmla="*/ 36513 h 2381649"/>
                  <a:gd name="connsiteX0" fmla="*/ 0 w 292100"/>
                  <a:gd name="connsiteY0" fmla="*/ 36513 h 2391215"/>
                  <a:gd name="connsiteX1" fmla="*/ 146050 w 292100"/>
                  <a:gd name="connsiteY1" fmla="*/ 73026 h 2391215"/>
                  <a:gd name="connsiteX2" fmla="*/ 292100 w 292100"/>
                  <a:gd name="connsiteY2" fmla="*/ 36513 h 2391215"/>
                  <a:gd name="connsiteX3" fmla="*/ 292100 w 292100"/>
                  <a:gd name="connsiteY3" fmla="*/ 2173288 h 2391215"/>
                  <a:gd name="connsiteX4" fmla="*/ 146050 w 292100"/>
                  <a:gd name="connsiteY4" fmla="*/ 2391215 h 2391215"/>
                  <a:gd name="connsiteX5" fmla="*/ 0 w 292100"/>
                  <a:gd name="connsiteY5" fmla="*/ 2173288 h 2391215"/>
                  <a:gd name="connsiteX6" fmla="*/ 0 w 292100"/>
                  <a:gd name="connsiteY6" fmla="*/ 36513 h 2391215"/>
                  <a:gd name="connsiteX0" fmla="*/ 0 w 292100"/>
                  <a:gd name="connsiteY0" fmla="*/ 36513 h 2391215"/>
                  <a:gd name="connsiteX1" fmla="*/ 146050 w 292100"/>
                  <a:gd name="connsiteY1" fmla="*/ 0 h 2391215"/>
                  <a:gd name="connsiteX2" fmla="*/ 292100 w 292100"/>
                  <a:gd name="connsiteY2" fmla="*/ 36513 h 2391215"/>
                  <a:gd name="connsiteX3" fmla="*/ 146050 w 292100"/>
                  <a:gd name="connsiteY3" fmla="*/ 73026 h 2391215"/>
                  <a:gd name="connsiteX4" fmla="*/ 0 w 292100"/>
                  <a:gd name="connsiteY4" fmla="*/ 36513 h 2391215"/>
                  <a:gd name="connsiteX0" fmla="*/ 292100 w 292100"/>
                  <a:gd name="connsiteY0" fmla="*/ 36513 h 2391215"/>
                  <a:gd name="connsiteX1" fmla="*/ 146050 w 292100"/>
                  <a:gd name="connsiteY1" fmla="*/ 73026 h 2391215"/>
                  <a:gd name="connsiteX2" fmla="*/ 0 w 292100"/>
                  <a:gd name="connsiteY2" fmla="*/ 36513 h 2391215"/>
                  <a:gd name="connsiteX3" fmla="*/ 146050 w 292100"/>
                  <a:gd name="connsiteY3" fmla="*/ 0 h 2391215"/>
                  <a:gd name="connsiteX4" fmla="*/ 292100 w 292100"/>
                  <a:gd name="connsiteY4" fmla="*/ 36513 h 2391215"/>
                  <a:gd name="connsiteX5" fmla="*/ 292100 w 292100"/>
                  <a:gd name="connsiteY5" fmla="*/ 2173288 h 2391215"/>
                  <a:gd name="connsiteX6" fmla="*/ 150813 w 292100"/>
                  <a:gd name="connsiteY6" fmla="*/ 2381649 h 2391215"/>
                  <a:gd name="connsiteX7" fmla="*/ 0 w 292100"/>
                  <a:gd name="connsiteY7" fmla="*/ 2173288 h 2391215"/>
                  <a:gd name="connsiteX8" fmla="*/ 0 w 292100"/>
                  <a:gd name="connsiteY8" fmla="*/ 36513 h 239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391215"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391215"/>
                      <a:pt x="146050" y="2391215"/>
                    </a:cubicBezTo>
                    <a:cubicBezTo>
                      <a:pt x="65389" y="2391215"/>
                      <a:pt x="0" y="2193454"/>
                      <a:pt x="0" y="2173288"/>
                    </a:cubicBezTo>
                    <a:lnTo>
                      <a:pt x="0" y="36513"/>
                    </a:lnTo>
                    <a:close/>
                  </a:path>
                  <a:path w="292100" h="2391215"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391215"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31474" y="2381649"/>
                      <a:pt x="150813" y="2381649"/>
                    </a:cubicBezTo>
                    <a:cubicBezTo>
                      <a:pt x="70152" y="2381649"/>
                      <a:pt x="0" y="2193454"/>
                      <a:pt x="0" y="2173288"/>
                    </a:cubicBezTo>
                    <a:lnTo>
                      <a:pt x="0" y="36513"/>
                    </a:lnTo>
                  </a:path>
                </a:pathLst>
              </a:cu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37 Elipse"/>
              <p:cNvSpPr/>
              <p:nvPr/>
            </p:nvSpPr>
            <p:spPr>
              <a:xfrm>
                <a:off x="2733675" y="538162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38 Elipse"/>
              <p:cNvSpPr/>
              <p:nvPr/>
            </p:nvSpPr>
            <p:spPr>
              <a:xfrm>
                <a:off x="2862262" y="5319713"/>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39 Elipse"/>
              <p:cNvSpPr/>
              <p:nvPr/>
            </p:nvSpPr>
            <p:spPr>
              <a:xfrm>
                <a:off x="2833687" y="5200651"/>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40 Elipse"/>
              <p:cNvSpPr/>
              <p:nvPr/>
            </p:nvSpPr>
            <p:spPr>
              <a:xfrm>
                <a:off x="2738438" y="511492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41 Elipse"/>
              <p:cNvSpPr/>
              <p:nvPr/>
            </p:nvSpPr>
            <p:spPr>
              <a:xfrm>
                <a:off x="2862263" y="5053013"/>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42 Elipse"/>
              <p:cNvSpPr/>
              <p:nvPr/>
            </p:nvSpPr>
            <p:spPr>
              <a:xfrm>
                <a:off x="2757488" y="49815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43 Elipse"/>
              <p:cNvSpPr/>
              <p:nvPr/>
            </p:nvSpPr>
            <p:spPr>
              <a:xfrm>
                <a:off x="2838450" y="4862514"/>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9" name="44 Elipse"/>
              <p:cNvSpPr/>
              <p:nvPr/>
            </p:nvSpPr>
            <p:spPr>
              <a:xfrm>
                <a:off x="2728913" y="47910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45 Elipse"/>
              <p:cNvSpPr/>
              <p:nvPr/>
            </p:nvSpPr>
            <p:spPr>
              <a:xfrm>
                <a:off x="2876550" y="4691064"/>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5" name="2 Cilindro"/>
            <p:cNvSpPr/>
            <p:nvPr/>
          </p:nvSpPr>
          <p:spPr>
            <a:xfrm>
              <a:off x="5872155" y="5327651"/>
              <a:ext cx="285757" cy="279612"/>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381649"/>
                <a:gd name="connsiteX1" fmla="*/ 146050 w 292100"/>
                <a:gd name="connsiteY1" fmla="*/ 73026 h 2381649"/>
                <a:gd name="connsiteX2" fmla="*/ 292100 w 292100"/>
                <a:gd name="connsiteY2" fmla="*/ 36513 h 2381649"/>
                <a:gd name="connsiteX3" fmla="*/ 292100 w 292100"/>
                <a:gd name="connsiteY3" fmla="*/ 2173288 h 2381649"/>
                <a:gd name="connsiteX4" fmla="*/ 146050 w 292100"/>
                <a:gd name="connsiteY4" fmla="*/ 2286001 h 2381649"/>
                <a:gd name="connsiteX5" fmla="*/ 0 w 292100"/>
                <a:gd name="connsiteY5" fmla="*/ 2173288 h 2381649"/>
                <a:gd name="connsiteX6" fmla="*/ 0 w 292100"/>
                <a:gd name="connsiteY6" fmla="*/ 36513 h 2381649"/>
                <a:gd name="connsiteX0" fmla="*/ 0 w 292100"/>
                <a:gd name="connsiteY0" fmla="*/ 36513 h 2381649"/>
                <a:gd name="connsiteX1" fmla="*/ 146050 w 292100"/>
                <a:gd name="connsiteY1" fmla="*/ 0 h 2381649"/>
                <a:gd name="connsiteX2" fmla="*/ 292100 w 292100"/>
                <a:gd name="connsiteY2" fmla="*/ 36513 h 2381649"/>
                <a:gd name="connsiteX3" fmla="*/ 146050 w 292100"/>
                <a:gd name="connsiteY3" fmla="*/ 73026 h 2381649"/>
                <a:gd name="connsiteX4" fmla="*/ 0 w 292100"/>
                <a:gd name="connsiteY4" fmla="*/ 36513 h 2381649"/>
                <a:gd name="connsiteX0" fmla="*/ 292100 w 292100"/>
                <a:gd name="connsiteY0" fmla="*/ 36513 h 2381649"/>
                <a:gd name="connsiteX1" fmla="*/ 146050 w 292100"/>
                <a:gd name="connsiteY1" fmla="*/ 73026 h 2381649"/>
                <a:gd name="connsiteX2" fmla="*/ 0 w 292100"/>
                <a:gd name="connsiteY2" fmla="*/ 36513 h 2381649"/>
                <a:gd name="connsiteX3" fmla="*/ 146050 w 292100"/>
                <a:gd name="connsiteY3" fmla="*/ 0 h 2381649"/>
                <a:gd name="connsiteX4" fmla="*/ 292100 w 292100"/>
                <a:gd name="connsiteY4" fmla="*/ 36513 h 2381649"/>
                <a:gd name="connsiteX5" fmla="*/ 292100 w 292100"/>
                <a:gd name="connsiteY5" fmla="*/ 2173288 h 2381649"/>
                <a:gd name="connsiteX6" fmla="*/ 150813 w 292100"/>
                <a:gd name="connsiteY6" fmla="*/ 2381649 h 2381649"/>
                <a:gd name="connsiteX7" fmla="*/ 0 w 292100"/>
                <a:gd name="connsiteY7" fmla="*/ 2173288 h 2381649"/>
                <a:gd name="connsiteX8" fmla="*/ 0 w 292100"/>
                <a:gd name="connsiteY8" fmla="*/ 36513 h 2381649"/>
                <a:gd name="connsiteX0" fmla="*/ 0 w 292100"/>
                <a:gd name="connsiteY0" fmla="*/ 36513 h 2391215"/>
                <a:gd name="connsiteX1" fmla="*/ 146050 w 292100"/>
                <a:gd name="connsiteY1" fmla="*/ 73026 h 2391215"/>
                <a:gd name="connsiteX2" fmla="*/ 292100 w 292100"/>
                <a:gd name="connsiteY2" fmla="*/ 36513 h 2391215"/>
                <a:gd name="connsiteX3" fmla="*/ 292100 w 292100"/>
                <a:gd name="connsiteY3" fmla="*/ 2173288 h 2391215"/>
                <a:gd name="connsiteX4" fmla="*/ 146050 w 292100"/>
                <a:gd name="connsiteY4" fmla="*/ 2391215 h 2391215"/>
                <a:gd name="connsiteX5" fmla="*/ 0 w 292100"/>
                <a:gd name="connsiteY5" fmla="*/ 2173288 h 2391215"/>
                <a:gd name="connsiteX6" fmla="*/ 0 w 292100"/>
                <a:gd name="connsiteY6" fmla="*/ 36513 h 2391215"/>
                <a:gd name="connsiteX0" fmla="*/ 0 w 292100"/>
                <a:gd name="connsiteY0" fmla="*/ 36513 h 2391215"/>
                <a:gd name="connsiteX1" fmla="*/ 146050 w 292100"/>
                <a:gd name="connsiteY1" fmla="*/ 0 h 2391215"/>
                <a:gd name="connsiteX2" fmla="*/ 292100 w 292100"/>
                <a:gd name="connsiteY2" fmla="*/ 36513 h 2391215"/>
                <a:gd name="connsiteX3" fmla="*/ 146050 w 292100"/>
                <a:gd name="connsiteY3" fmla="*/ 73026 h 2391215"/>
                <a:gd name="connsiteX4" fmla="*/ 0 w 292100"/>
                <a:gd name="connsiteY4" fmla="*/ 36513 h 2391215"/>
                <a:gd name="connsiteX0" fmla="*/ 292100 w 292100"/>
                <a:gd name="connsiteY0" fmla="*/ 36513 h 2391215"/>
                <a:gd name="connsiteX1" fmla="*/ 146050 w 292100"/>
                <a:gd name="connsiteY1" fmla="*/ 73026 h 2391215"/>
                <a:gd name="connsiteX2" fmla="*/ 0 w 292100"/>
                <a:gd name="connsiteY2" fmla="*/ 36513 h 2391215"/>
                <a:gd name="connsiteX3" fmla="*/ 146050 w 292100"/>
                <a:gd name="connsiteY3" fmla="*/ 0 h 2391215"/>
                <a:gd name="connsiteX4" fmla="*/ 292100 w 292100"/>
                <a:gd name="connsiteY4" fmla="*/ 36513 h 2391215"/>
                <a:gd name="connsiteX5" fmla="*/ 292100 w 292100"/>
                <a:gd name="connsiteY5" fmla="*/ 2173288 h 2391215"/>
                <a:gd name="connsiteX6" fmla="*/ 150813 w 292100"/>
                <a:gd name="connsiteY6" fmla="*/ 2381649 h 2391215"/>
                <a:gd name="connsiteX7" fmla="*/ 0 w 292100"/>
                <a:gd name="connsiteY7" fmla="*/ 2173288 h 2391215"/>
                <a:gd name="connsiteX8" fmla="*/ 0 w 292100"/>
                <a:gd name="connsiteY8" fmla="*/ 36513 h 2391215"/>
                <a:gd name="connsiteX0" fmla="*/ 0 w 292100"/>
                <a:gd name="connsiteY0" fmla="*/ 36513 h 2613053"/>
                <a:gd name="connsiteX1" fmla="*/ 146050 w 292100"/>
                <a:gd name="connsiteY1" fmla="*/ 73026 h 2613053"/>
                <a:gd name="connsiteX2" fmla="*/ 292100 w 292100"/>
                <a:gd name="connsiteY2" fmla="*/ 36513 h 2613053"/>
                <a:gd name="connsiteX3" fmla="*/ 292100 w 292100"/>
                <a:gd name="connsiteY3" fmla="*/ 2173288 h 2613053"/>
                <a:gd name="connsiteX4" fmla="*/ 146050 w 292100"/>
                <a:gd name="connsiteY4" fmla="*/ 2391215 h 2613053"/>
                <a:gd name="connsiteX5" fmla="*/ 0 w 292100"/>
                <a:gd name="connsiteY5" fmla="*/ 2173288 h 2613053"/>
                <a:gd name="connsiteX6" fmla="*/ 0 w 292100"/>
                <a:gd name="connsiteY6" fmla="*/ 36513 h 2613053"/>
                <a:gd name="connsiteX0" fmla="*/ 0 w 292100"/>
                <a:gd name="connsiteY0" fmla="*/ 36513 h 2613053"/>
                <a:gd name="connsiteX1" fmla="*/ 146050 w 292100"/>
                <a:gd name="connsiteY1" fmla="*/ 0 h 2613053"/>
                <a:gd name="connsiteX2" fmla="*/ 292100 w 292100"/>
                <a:gd name="connsiteY2" fmla="*/ 36513 h 2613053"/>
                <a:gd name="connsiteX3" fmla="*/ 146050 w 292100"/>
                <a:gd name="connsiteY3" fmla="*/ 73026 h 2613053"/>
                <a:gd name="connsiteX4" fmla="*/ 0 w 292100"/>
                <a:gd name="connsiteY4" fmla="*/ 36513 h 2613053"/>
                <a:gd name="connsiteX0" fmla="*/ 292100 w 292100"/>
                <a:gd name="connsiteY0" fmla="*/ 36513 h 2613053"/>
                <a:gd name="connsiteX1" fmla="*/ 146050 w 292100"/>
                <a:gd name="connsiteY1" fmla="*/ 73026 h 2613053"/>
                <a:gd name="connsiteX2" fmla="*/ 0 w 292100"/>
                <a:gd name="connsiteY2" fmla="*/ 36513 h 2613053"/>
                <a:gd name="connsiteX3" fmla="*/ 146050 w 292100"/>
                <a:gd name="connsiteY3" fmla="*/ 0 h 2613053"/>
                <a:gd name="connsiteX4" fmla="*/ 292100 w 292100"/>
                <a:gd name="connsiteY4" fmla="*/ 36513 h 2613053"/>
                <a:gd name="connsiteX5" fmla="*/ 292100 w 292100"/>
                <a:gd name="connsiteY5" fmla="*/ 2173288 h 2613053"/>
                <a:gd name="connsiteX6" fmla="*/ 150813 w 292100"/>
                <a:gd name="connsiteY6" fmla="*/ 2613053 h 2613053"/>
                <a:gd name="connsiteX7" fmla="*/ 0 w 292100"/>
                <a:gd name="connsiteY7" fmla="*/ 2173288 h 2613053"/>
                <a:gd name="connsiteX8" fmla="*/ 0 w 292100"/>
                <a:gd name="connsiteY8" fmla="*/ 36513 h 2613053"/>
                <a:gd name="connsiteX0" fmla="*/ 0 w 292100"/>
                <a:gd name="connsiteY0" fmla="*/ 36513 h 2613053"/>
                <a:gd name="connsiteX1" fmla="*/ 146050 w 292100"/>
                <a:gd name="connsiteY1" fmla="*/ 73026 h 2613053"/>
                <a:gd name="connsiteX2" fmla="*/ 292100 w 292100"/>
                <a:gd name="connsiteY2" fmla="*/ 36513 h 2613053"/>
                <a:gd name="connsiteX3" fmla="*/ 292100 w 292100"/>
                <a:gd name="connsiteY3" fmla="*/ 2173288 h 2613053"/>
                <a:gd name="connsiteX4" fmla="*/ 150737 w 292100"/>
                <a:gd name="connsiteY4" fmla="*/ 2589564 h 2613053"/>
                <a:gd name="connsiteX5" fmla="*/ 0 w 292100"/>
                <a:gd name="connsiteY5" fmla="*/ 2173288 h 2613053"/>
                <a:gd name="connsiteX6" fmla="*/ 0 w 292100"/>
                <a:gd name="connsiteY6" fmla="*/ 36513 h 2613053"/>
                <a:gd name="connsiteX0" fmla="*/ 0 w 292100"/>
                <a:gd name="connsiteY0" fmla="*/ 36513 h 2613053"/>
                <a:gd name="connsiteX1" fmla="*/ 146050 w 292100"/>
                <a:gd name="connsiteY1" fmla="*/ 0 h 2613053"/>
                <a:gd name="connsiteX2" fmla="*/ 292100 w 292100"/>
                <a:gd name="connsiteY2" fmla="*/ 36513 h 2613053"/>
                <a:gd name="connsiteX3" fmla="*/ 146050 w 292100"/>
                <a:gd name="connsiteY3" fmla="*/ 73026 h 2613053"/>
                <a:gd name="connsiteX4" fmla="*/ 0 w 292100"/>
                <a:gd name="connsiteY4" fmla="*/ 36513 h 2613053"/>
                <a:gd name="connsiteX0" fmla="*/ 292100 w 292100"/>
                <a:gd name="connsiteY0" fmla="*/ 36513 h 2613053"/>
                <a:gd name="connsiteX1" fmla="*/ 146050 w 292100"/>
                <a:gd name="connsiteY1" fmla="*/ 73026 h 2613053"/>
                <a:gd name="connsiteX2" fmla="*/ 0 w 292100"/>
                <a:gd name="connsiteY2" fmla="*/ 36513 h 2613053"/>
                <a:gd name="connsiteX3" fmla="*/ 146050 w 292100"/>
                <a:gd name="connsiteY3" fmla="*/ 0 h 2613053"/>
                <a:gd name="connsiteX4" fmla="*/ 292100 w 292100"/>
                <a:gd name="connsiteY4" fmla="*/ 36513 h 2613053"/>
                <a:gd name="connsiteX5" fmla="*/ 292100 w 292100"/>
                <a:gd name="connsiteY5" fmla="*/ 2173288 h 2613053"/>
                <a:gd name="connsiteX6" fmla="*/ 150813 w 292100"/>
                <a:gd name="connsiteY6" fmla="*/ 2613053 h 2613053"/>
                <a:gd name="connsiteX7" fmla="*/ 0 w 292100"/>
                <a:gd name="connsiteY7" fmla="*/ 2173288 h 2613053"/>
                <a:gd name="connsiteX8" fmla="*/ 0 w 292100"/>
                <a:gd name="connsiteY8" fmla="*/ 36513 h 2613053"/>
                <a:gd name="connsiteX0" fmla="*/ 0 w 292100"/>
                <a:gd name="connsiteY0" fmla="*/ 36513 h 2712224"/>
                <a:gd name="connsiteX1" fmla="*/ 146050 w 292100"/>
                <a:gd name="connsiteY1" fmla="*/ 73026 h 2712224"/>
                <a:gd name="connsiteX2" fmla="*/ 292100 w 292100"/>
                <a:gd name="connsiteY2" fmla="*/ 36513 h 2712224"/>
                <a:gd name="connsiteX3" fmla="*/ 292100 w 292100"/>
                <a:gd name="connsiteY3" fmla="*/ 2173288 h 2712224"/>
                <a:gd name="connsiteX4" fmla="*/ 150737 w 292100"/>
                <a:gd name="connsiteY4" fmla="*/ 2589564 h 2712224"/>
                <a:gd name="connsiteX5" fmla="*/ 0 w 292100"/>
                <a:gd name="connsiteY5" fmla="*/ 2173288 h 2712224"/>
                <a:gd name="connsiteX6" fmla="*/ 0 w 292100"/>
                <a:gd name="connsiteY6" fmla="*/ 36513 h 2712224"/>
                <a:gd name="connsiteX0" fmla="*/ 0 w 292100"/>
                <a:gd name="connsiteY0" fmla="*/ 36513 h 2712224"/>
                <a:gd name="connsiteX1" fmla="*/ 146050 w 292100"/>
                <a:gd name="connsiteY1" fmla="*/ 0 h 2712224"/>
                <a:gd name="connsiteX2" fmla="*/ 292100 w 292100"/>
                <a:gd name="connsiteY2" fmla="*/ 36513 h 2712224"/>
                <a:gd name="connsiteX3" fmla="*/ 146050 w 292100"/>
                <a:gd name="connsiteY3" fmla="*/ 73026 h 2712224"/>
                <a:gd name="connsiteX4" fmla="*/ 0 w 292100"/>
                <a:gd name="connsiteY4" fmla="*/ 36513 h 2712224"/>
                <a:gd name="connsiteX0" fmla="*/ 292100 w 292100"/>
                <a:gd name="connsiteY0" fmla="*/ 36513 h 2712224"/>
                <a:gd name="connsiteX1" fmla="*/ 146050 w 292100"/>
                <a:gd name="connsiteY1" fmla="*/ 73026 h 2712224"/>
                <a:gd name="connsiteX2" fmla="*/ 0 w 292100"/>
                <a:gd name="connsiteY2" fmla="*/ 36513 h 2712224"/>
                <a:gd name="connsiteX3" fmla="*/ 146050 w 292100"/>
                <a:gd name="connsiteY3" fmla="*/ 0 h 2712224"/>
                <a:gd name="connsiteX4" fmla="*/ 292100 w 292100"/>
                <a:gd name="connsiteY4" fmla="*/ 36513 h 2712224"/>
                <a:gd name="connsiteX5" fmla="*/ 292100 w 292100"/>
                <a:gd name="connsiteY5" fmla="*/ 2173288 h 2712224"/>
                <a:gd name="connsiteX6" fmla="*/ 150813 w 292100"/>
                <a:gd name="connsiteY6" fmla="*/ 2712224 h 2712224"/>
                <a:gd name="connsiteX7" fmla="*/ 0 w 292100"/>
                <a:gd name="connsiteY7" fmla="*/ 2173288 h 2712224"/>
                <a:gd name="connsiteX8" fmla="*/ 0 w 292100"/>
                <a:gd name="connsiteY8" fmla="*/ 36513 h 2712224"/>
                <a:gd name="connsiteX0" fmla="*/ 0 w 292100"/>
                <a:gd name="connsiteY0" fmla="*/ 36513 h 2721796"/>
                <a:gd name="connsiteX1" fmla="*/ 146050 w 292100"/>
                <a:gd name="connsiteY1" fmla="*/ 73026 h 2721796"/>
                <a:gd name="connsiteX2" fmla="*/ 292100 w 292100"/>
                <a:gd name="connsiteY2" fmla="*/ 36513 h 2721796"/>
                <a:gd name="connsiteX3" fmla="*/ 292100 w 292100"/>
                <a:gd name="connsiteY3" fmla="*/ 2173288 h 2721796"/>
                <a:gd name="connsiteX4" fmla="*/ 155605 w 292100"/>
                <a:gd name="connsiteY4" fmla="*/ 2721796 h 2721796"/>
                <a:gd name="connsiteX5" fmla="*/ 0 w 292100"/>
                <a:gd name="connsiteY5" fmla="*/ 2173288 h 2721796"/>
                <a:gd name="connsiteX6" fmla="*/ 0 w 292100"/>
                <a:gd name="connsiteY6" fmla="*/ 36513 h 2721796"/>
                <a:gd name="connsiteX0" fmla="*/ 0 w 292100"/>
                <a:gd name="connsiteY0" fmla="*/ 36513 h 2721796"/>
                <a:gd name="connsiteX1" fmla="*/ 146050 w 292100"/>
                <a:gd name="connsiteY1" fmla="*/ 0 h 2721796"/>
                <a:gd name="connsiteX2" fmla="*/ 292100 w 292100"/>
                <a:gd name="connsiteY2" fmla="*/ 36513 h 2721796"/>
                <a:gd name="connsiteX3" fmla="*/ 146050 w 292100"/>
                <a:gd name="connsiteY3" fmla="*/ 73026 h 2721796"/>
                <a:gd name="connsiteX4" fmla="*/ 0 w 292100"/>
                <a:gd name="connsiteY4" fmla="*/ 36513 h 2721796"/>
                <a:gd name="connsiteX0" fmla="*/ 292100 w 292100"/>
                <a:gd name="connsiteY0" fmla="*/ 36513 h 2721796"/>
                <a:gd name="connsiteX1" fmla="*/ 146050 w 292100"/>
                <a:gd name="connsiteY1" fmla="*/ 73026 h 2721796"/>
                <a:gd name="connsiteX2" fmla="*/ 0 w 292100"/>
                <a:gd name="connsiteY2" fmla="*/ 36513 h 2721796"/>
                <a:gd name="connsiteX3" fmla="*/ 146050 w 292100"/>
                <a:gd name="connsiteY3" fmla="*/ 0 h 2721796"/>
                <a:gd name="connsiteX4" fmla="*/ 292100 w 292100"/>
                <a:gd name="connsiteY4" fmla="*/ 36513 h 2721796"/>
                <a:gd name="connsiteX5" fmla="*/ 292100 w 292100"/>
                <a:gd name="connsiteY5" fmla="*/ 2173288 h 2721796"/>
                <a:gd name="connsiteX6" fmla="*/ 150813 w 292100"/>
                <a:gd name="connsiteY6" fmla="*/ 2712224 h 2721796"/>
                <a:gd name="connsiteX7" fmla="*/ 0 w 292100"/>
                <a:gd name="connsiteY7" fmla="*/ 2173288 h 2721796"/>
                <a:gd name="connsiteX8" fmla="*/ 0 w 292100"/>
                <a:gd name="connsiteY8" fmla="*/ 36513 h 2721796"/>
                <a:gd name="connsiteX0" fmla="*/ 0 w 292100"/>
                <a:gd name="connsiteY0" fmla="*/ 36513 h 2910572"/>
                <a:gd name="connsiteX1" fmla="*/ 146050 w 292100"/>
                <a:gd name="connsiteY1" fmla="*/ 73026 h 2910572"/>
                <a:gd name="connsiteX2" fmla="*/ 292100 w 292100"/>
                <a:gd name="connsiteY2" fmla="*/ 36513 h 2910572"/>
                <a:gd name="connsiteX3" fmla="*/ 292100 w 292100"/>
                <a:gd name="connsiteY3" fmla="*/ 2173288 h 2910572"/>
                <a:gd name="connsiteX4" fmla="*/ 155605 w 292100"/>
                <a:gd name="connsiteY4" fmla="*/ 2721796 h 2910572"/>
                <a:gd name="connsiteX5" fmla="*/ 0 w 292100"/>
                <a:gd name="connsiteY5" fmla="*/ 2173288 h 2910572"/>
                <a:gd name="connsiteX6" fmla="*/ 0 w 292100"/>
                <a:gd name="connsiteY6" fmla="*/ 36513 h 2910572"/>
                <a:gd name="connsiteX0" fmla="*/ 0 w 292100"/>
                <a:gd name="connsiteY0" fmla="*/ 36513 h 2910572"/>
                <a:gd name="connsiteX1" fmla="*/ 146050 w 292100"/>
                <a:gd name="connsiteY1" fmla="*/ 0 h 2910572"/>
                <a:gd name="connsiteX2" fmla="*/ 292100 w 292100"/>
                <a:gd name="connsiteY2" fmla="*/ 36513 h 2910572"/>
                <a:gd name="connsiteX3" fmla="*/ 146050 w 292100"/>
                <a:gd name="connsiteY3" fmla="*/ 73026 h 2910572"/>
                <a:gd name="connsiteX4" fmla="*/ 0 w 292100"/>
                <a:gd name="connsiteY4" fmla="*/ 36513 h 2910572"/>
                <a:gd name="connsiteX0" fmla="*/ 292100 w 292100"/>
                <a:gd name="connsiteY0" fmla="*/ 36513 h 2910572"/>
                <a:gd name="connsiteX1" fmla="*/ 146050 w 292100"/>
                <a:gd name="connsiteY1" fmla="*/ 73026 h 2910572"/>
                <a:gd name="connsiteX2" fmla="*/ 0 w 292100"/>
                <a:gd name="connsiteY2" fmla="*/ 36513 h 2910572"/>
                <a:gd name="connsiteX3" fmla="*/ 146050 w 292100"/>
                <a:gd name="connsiteY3" fmla="*/ 0 h 2910572"/>
                <a:gd name="connsiteX4" fmla="*/ 292100 w 292100"/>
                <a:gd name="connsiteY4" fmla="*/ 36513 h 2910572"/>
                <a:gd name="connsiteX5" fmla="*/ 292100 w 292100"/>
                <a:gd name="connsiteY5" fmla="*/ 2173288 h 2910572"/>
                <a:gd name="connsiteX6" fmla="*/ 150813 w 292100"/>
                <a:gd name="connsiteY6" fmla="*/ 2910572 h 2910572"/>
                <a:gd name="connsiteX7" fmla="*/ 0 w 292100"/>
                <a:gd name="connsiteY7" fmla="*/ 2173288 h 2910572"/>
                <a:gd name="connsiteX8" fmla="*/ 0 w 292100"/>
                <a:gd name="connsiteY8" fmla="*/ 36513 h 2910572"/>
                <a:gd name="connsiteX0" fmla="*/ 0 w 292100"/>
                <a:gd name="connsiteY0" fmla="*/ 36513 h 2910572"/>
                <a:gd name="connsiteX1" fmla="*/ 146050 w 292100"/>
                <a:gd name="connsiteY1" fmla="*/ 73026 h 2910572"/>
                <a:gd name="connsiteX2" fmla="*/ 292100 w 292100"/>
                <a:gd name="connsiteY2" fmla="*/ 36513 h 2910572"/>
                <a:gd name="connsiteX3" fmla="*/ 292100 w 292100"/>
                <a:gd name="connsiteY3" fmla="*/ 2173288 h 2910572"/>
                <a:gd name="connsiteX4" fmla="*/ 155605 w 292100"/>
                <a:gd name="connsiteY4" fmla="*/ 2887083 h 2910572"/>
                <a:gd name="connsiteX5" fmla="*/ 0 w 292100"/>
                <a:gd name="connsiteY5" fmla="*/ 2173288 h 2910572"/>
                <a:gd name="connsiteX6" fmla="*/ 0 w 292100"/>
                <a:gd name="connsiteY6" fmla="*/ 36513 h 2910572"/>
                <a:gd name="connsiteX0" fmla="*/ 0 w 292100"/>
                <a:gd name="connsiteY0" fmla="*/ 36513 h 2910572"/>
                <a:gd name="connsiteX1" fmla="*/ 146050 w 292100"/>
                <a:gd name="connsiteY1" fmla="*/ 0 h 2910572"/>
                <a:gd name="connsiteX2" fmla="*/ 292100 w 292100"/>
                <a:gd name="connsiteY2" fmla="*/ 36513 h 2910572"/>
                <a:gd name="connsiteX3" fmla="*/ 146050 w 292100"/>
                <a:gd name="connsiteY3" fmla="*/ 73026 h 2910572"/>
                <a:gd name="connsiteX4" fmla="*/ 0 w 292100"/>
                <a:gd name="connsiteY4" fmla="*/ 36513 h 2910572"/>
                <a:gd name="connsiteX0" fmla="*/ 292100 w 292100"/>
                <a:gd name="connsiteY0" fmla="*/ 36513 h 2910572"/>
                <a:gd name="connsiteX1" fmla="*/ 146050 w 292100"/>
                <a:gd name="connsiteY1" fmla="*/ 73026 h 2910572"/>
                <a:gd name="connsiteX2" fmla="*/ 0 w 292100"/>
                <a:gd name="connsiteY2" fmla="*/ 36513 h 2910572"/>
                <a:gd name="connsiteX3" fmla="*/ 146050 w 292100"/>
                <a:gd name="connsiteY3" fmla="*/ 0 h 2910572"/>
                <a:gd name="connsiteX4" fmla="*/ 292100 w 292100"/>
                <a:gd name="connsiteY4" fmla="*/ 36513 h 2910572"/>
                <a:gd name="connsiteX5" fmla="*/ 292100 w 292100"/>
                <a:gd name="connsiteY5" fmla="*/ 2173288 h 2910572"/>
                <a:gd name="connsiteX6" fmla="*/ 150813 w 292100"/>
                <a:gd name="connsiteY6" fmla="*/ 2910572 h 2910572"/>
                <a:gd name="connsiteX7" fmla="*/ 0 w 292100"/>
                <a:gd name="connsiteY7" fmla="*/ 2173288 h 2910572"/>
                <a:gd name="connsiteX8" fmla="*/ 0 w 292100"/>
                <a:gd name="connsiteY8" fmla="*/ 36513 h 2910572"/>
                <a:gd name="connsiteX0" fmla="*/ 0 w 292100"/>
                <a:gd name="connsiteY0" fmla="*/ 36513 h 3067298"/>
                <a:gd name="connsiteX1" fmla="*/ 146050 w 292100"/>
                <a:gd name="connsiteY1" fmla="*/ 73026 h 3067298"/>
                <a:gd name="connsiteX2" fmla="*/ 292100 w 292100"/>
                <a:gd name="connsiteY2" fmla="*/ 36513 h 3067298"/>
                <a:gd name="connsiteX3" fmla="*/ 292100 w 292100"/>
                <a:gd name="connsiteY3" fmla="*/ 2173288 h 3067298"/>
                <a:gd name="connsiteX4" fmla="*/ 155605 w 292100"/>
                <a:gd name="connsiteY4" fmla="*/ 2887083 h 3067298"/>
                <a:gd name="connsiteX5" fmla="*/ 0 w 292100"/>
                <a:gd name="connsiteY5" fmla="*/ 2173288 h 3067298"/>
                <a:gd name="connsiteX6" fmla="*/ 0 w 292100"/>
                <a:gd name="connsiteY6" fmla="*/ 36513 h 3067298"/>
                <a:gd name="connsiteX0" fmla="*/ 0 w 292100"/>
                <a:gd name="connsiteY0" fmla="*/ 36513 h 3067298"/>
                <a:gd name="connsiteX1" fmla="*/ 146050 w 292100"/>
                <a:gd name="connsiteY1" fmla="*/ 0 h 3067298"/>
                <a:gd name="connsiteX2" fmla="*/ 292100 w 292100"/>
                <a:gd name="connsiteY2" fmla="*/ 36513 h 3067298"/>
                <a:gd name="connsiteX3" fmla="*/ 146050 w 292100"/>
                <a:gd name="connsiteY3" fmla="*/ 73026 h 3067298"/>
                <a:gd name="connsiteX4" fmla="*/ 0 w 292100"/>
                <a:gd name="connsiteY4" fmla="*/ 36513 h 3067298"/>
                <a:gd name="connsiteX0" fmla="*/ 292100 w 292100"/>
                <a:gd name="connsiteY0" fmla="*/ 36513 h 3067298"/>
                <a:gd name="connsiteX1" fmla="*/ 146050 w 292100"/>
                <a:gd name="connsiteY1" fmla="*/ 73026 h 3067298"/>
                <a:gd name="connsiteX2" fmla="*/ 0 w 292100"/>
                <a:gd name="connsiteY2" fmla="*/ 36513 h 3067298"/>
                <a:gd name="connsiteX3" fmla="*/ 146050 w 292100"/>
                <a:gd name="connsiteY3" fmla="*/ 0 h 3067298"/>
                <a:gd name="connsiteX4" fmla="*/ 292100 w 292100"/>
                <a:gd name="connsiteY4" fmla="*/ 36513 h 3067298"/>
                <a:gd name="connsiteX5" fmla="*/ 292100 w 292100"/>
                <a:gd name="connsiteY5" fmla="*/ 2173288 h 3067298"/>
                <a:gd name="connsiteX6" fmla="*/ 150813 w 292100"/>
                <a:gd name="connsiteY6" fmla="*/ 3067298 h 3067298"/>
                <a:gd name="connsiteX7" fmla="*/ 0 w 292100"/>
                <a:gd name="connsiteY7" fmla="*/ 2173288 h 3067298"/>
                <a:gd name="connsiteX8" fmla="*/ 0 w 292100"/>
                <a:gd name="connsiteY8" fmla="*/ 36513 h 3067298"/>
                <a:gd name="connsiteX0" fmla="*/ 0 w 292100"/>
                <a:gd name="connsiteY0" fmla="*/ 36513 h 3067298"/>
                <a:gd name="connsiteX1" fmla="*/ 146050 w 292100"/>
                <a:gd name="connsiteY1" fmla="*/ 73026 h 3067298"/>
                <a:gd name="connsiteX2" fmla="*/ 292100 w 292100"/>
                <a:gd name="connsiteY2" fmla="*/ 36513 h 3067298"/>
                <a:gd name="connsiteX3" fmla="*/ 292100 w 292100"/>
                <a:gd name="connsiteY3" fmla="*/ 2173288 h 3067298"/>
                <a:gd name="connsiteX4" fmla="*/ 155605 w 292100"/>
                <a:gd name="connsiteY4" fmla="*/ 3043823 h 3067298"/>
                <a:gd name="connsiteX5" fmla="*/ 0 w 292100"/>
                <a:gd name="connsiteY5" fmla="*/ 2173288 h 3067298"/>
                <a:gd name="connsiteX6" fmla="*/ 0 w 292100"/>
                <a:gd name="connsiteY6" fmla="*/ 36513 h 3067298"/>
                <a:gd name="connsiteX0" fmla="*/ 0 w 292100"/>
                <a:gd name="connsiteY0" fmla="*/ 36513 h 3067298"/>
                <a:gd name="connsiteX1" fmla="*/ 146050 w 292100"/>
                <a:gd name="connsiteY1" fmla="*/ 0 h 3067298"/>
                <a:gd name="connsiteX2" fmla="*/ 292100 w 292100"/>
                <a:gd name="connsiteY2" fmla="*/ 36513 h 3067298"/>
                <a:gd name="connsiteX3" fmla="*/ 146050 w 292100"/>
                <a:gd name="connsiteY3" fmla="*/ 73026 h 3067298"/>
                <a:gd name="connsiteX4" fmla="*/ 0 w 292100"/>
                <a:gd name="connsiteY4" fmla="*/ 36513 h 3067298"/>
                <a:gd name="connsiteX0" fmla="*/ 292100 w 292100"/>
                <a:gd name="connsiteY0" fmla="*/ 36513 h 3067298"/>
                <a:gd name="connsiteX1" fmla="*/ 146050 w 292100"/>
                <a:gd name="connsiteY1" fmla="*/ 73026 h 3067298"/>
                <a:gd name="connsiteX2" fmla="*/ 0 w 292100"/>
                <a:gd name="connsiteY2" fmla="*/ 36513 h 3067298"/>
                <a:gd name="connsiteX3" fmla="*/ 146050 w 292100"/>
                <a:gd name="connsiteY3" fmla="*/ 0 h 3067298"/>
                <a:gd name="connsiteX4" fmla="*/ 292100 w 292100"/>
                <a:gd name="connsiteY4" fmla="*/ 36513 h 3067298"/>
                <a:gd name="connsiteX5" fmla="*/ 292100 w 292100"/>
                <a:gd name="connsiteY5" fmla="*/ 2173288 h 3067298"/>
                <a:gd name="connsiteX6" fmla="*/ 150813 w 292100"/>
                <a:gd name="connsiteY6" fmla="*/ 3067298 h 3067298"/>
                <a:gd name="connsiteX7" fmla="*/ 0 w 292100"/>
                <a:gd name="connsiteY7" fmla="*/ 2173288 h 3067298"/>
                <a:gd name="connsiteX8" fmla="*/ 0 w 292100"/>
                <a:gd name="connsiteY8" fmla="*/ 36513 h 3067298"/>
                <a:gd name="connsiteX0" fmla="*/ 7 w 292107"/>
                <a:gd name="connsiteY0" fmla="*/ 36513 h 3067298"/>
                <a:gd name="connsiteX1" fmla="*/ 146057 w 292107"/>
                <a:gd name="connsiteY1" fmla="*/ 73026 h 3067298"/>
                <a:gd name="connsiteX2" fmla="*/ 292107 w 292107"/>
                <a:gd name="connsiteY2" fmla="*/ 36513 h 3067298"/>
                <a:gd name="connsiteX3" fmla="*/ 292107 w 292107"/>
                <a:gd name="connsiteY3" fmla="*/ 2173288 h 3067298"/>
                <a:gd name="connsiteX4" fmla="*/ 155612 w 292107"/>
                <a:gd name="connsiteY4" fmla="*/ 3043823 h 3067298"/>
                <a:gd name="connsiteX5" fmla="*/ 7 w 292107"/>
                <a:gd name="connsiteY5" fmla="*/ 2173288 h 3067298"/>
                <a:gd name="connsiteX6" fmla="*/ 7 w 292107"/>
                <a:gd name="connsiteY6" fmla="*/ 36513 h 3067298"/>
                <a:gd name="connsiteX0" fmla="*/ 7 w 292107"/>
                <a:gd name="connsiteY0" fmla="*/ 36513 h 3067298"/>
                <a:gd name="connsiteX1" fmla="*/ 146057 w 292107"/>
                <a:gd name="connsiteY1" fmla="*/ 0 h 3067298"/>
                <a:gd name="connsiteX2" fmla="*/ 292107 w 292107"/>
                <a:gd name="connsiteY2" fmla="*/ 36513 h 3067298"/>
                <a:gd name="connsiteX3" fmla="*/ 146057 w 292107"/>
                <a:gd name="connsiteY3" fmla="*/ 73026 h 3067298"/>
                <a:gd name="connsiteX4" fmla="*/ 7 w 292107"/>
                <a:gd name="connsiteY4" fmla="*/ 36513 h 3067298"/>
                <a:gd name="connsiteX0" fmla="*/ 292107 w 292107"/>
                <a:gd name="connsiteY0" fmla="*/ 36513 h 3067298"/>
                <a:gd name="connsiteX1" fmla="*/ 146057 w 292107"/>
                <a:gd name="connsiteY1" fmla="*/ 73026 h 3067298"/>
                <a:gd name="connsiteX2" fmla="*/ 7 w 292107"/>
                <a:gd name="connsiteY2" fmla="*/ 36513 h 3067298"/>
                <a:gd name="connsiteX3" fmla="*/ 141188 w 292107"/>
                <a:gd name="connsiteY3" fmla="*/ 261214 h 3067298"/>
                <a:gd name="connsiteX4" fmla="*/ 292107 w 292107"/>
                <a:gd name="connsiteY4" fmla="*/ 36513 h 3067298"/>
                <a:gd name="connsiteX5" fmla="*/ 292107 w 292107"/>
                <a:gd name="connsiteY5" fmla="*/ 2173288 h 3067298"/>
                <a:gd name="connsiteX6" fmla="*/ 150820 w 292107"/>
                <a:gd name="connsiteY6" fmla="*/ 3067298 h 3067298"/>
                <a:gd name="connsiteX7" fmla="*/ 7 w 292107"/>
                <a:gd name="connsiteY7" fmla="*/ 2173288 h 3067298"/>
                <a:gd name="connsiteX8" fmla="*/ 7 w 292107"/>
                <a:gd name="connsiteY8" fmla="*/ 36513 h 3067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7" h="3067298" stroke="0" extrusionOk="0">
                  <a:moveTo>
                    <a:pt x="7" y="36513"/>
                  </a:moveTo>
                  <a:cubicBezTo>
                    <a:pt x="7" y="56679"/>
                    <a:pt x="65396" y="73026"/>
                    <a:pt x="146057" y="73026"/>
                  </a:cubicBezTo>
                  <a:cubicBezTo>
                    <a:pt x="226718" y="73026"/>
                    <a:pt x="292107" y="56679"/>
                    <a:pt x="292107" y="36513"/>
                  </a:cubicBezTo>
                  <a:lnTo>
                    <a:pt x="292107" y="2173288"/>
                  </a:lnTo>
                  <a:cubicBezTo>
                    <a:pt x="292107" y="2193454"/>
                    <a:pt x="236273" y="3043823"/>
                    <a:pt x="155612" y="3043823"/>
                  </a:cubicBezTo>
                  <a:cubicBezTo>
                    <a:pt x="74951" y="3043823"/>
                    <a:pt x="7" y="2193454"/>
                    <a:pt x="7" y="2173288"/>
                  </a:cubicBezTo>
                  <a:lnTo>
                    <a:pt x="7" y="36513"/>
                  </a:lnTo>
                  <a:close/>
                </a:path>
                <a:path w="292107" h="3067298" fill="lighten" stroke="0" extrusionOk="0">
                  <a:moveTo>
                    <a:pt x="7" y="36513"/>
                  </a:moveTo>
                  <a:cubicBezTo>
                    <a:pt x="7" y="16347"/>
                    <a:pt x="65396" y="0"/>
                    <a:pt x="146057" y="0"/>
                  </a:cubicBezTo>
                  <a:cubicBezTo>
                    <a:pt x="226718" y="0"/>
                    <a:pt x="292107" y="16347"/>
                    <a:pt x="292107" y="36513"/>
                  </a:cubicBezTo>
                  <a:cubicBezTo>
                    <a:pt x="292107" y="56679"/>
                    <a:pt x="226718" y="73026"/>
                    <a:pt x="146057" y="73026"/>
                  </a:cubicBezTo>
                  <a:cubicBezTo>
                    <a:pt x="65396" y="73026"/>
                    <a:pt x="7" y="56679"/>
                    <a:pt x="7" y="36513"/>
                  </a:cubicBezTo>
                  <a:close/>
                </a:path>
                <a:path w="292107" h="3067298" fill="none" extrusionOk="0">
                  <a:moveTo>
                    <a:pt x="292107" y="36513"/>
                  </a:moveTo>
                  <a:cubicBezTo>
                    <a:pt x="292107" y="56679"/>
                    <a:pt x="226718" y="73026"/>
                    <a:pt x="146057" y="73026"/>
                  </a:cubicBezTo>
                  <a:cubicBezTo>
                    <a:pt x="65396" y="73026"/>
                    <a:pt x="818" y="5148"/>
                    <a:pt x="7" y="36513"/>
                  </a:cubicBezTo>
                  <a:cubicBezTo>
                    <a:pt x="-804" y="67878"/>
                    <a:pt x="60527" y="261214"/>
                    <a:pt x="141188" y="261214"/>
                  </a:cubicBezTo>
                  <a:cubicBezTo>
                    <a:pt x="221849" y="261214"/>
                    <a:pt x="292107" y="16347"/>
                    <a:pt x="292107" y="36513"/>
                  </a:cubicBezTo>
                  <a:lnTo>
                    <a:pt x="292107" y="2173288"/>
                  </a:lnTo>
                  <a:cubicBezTo>
                    <a:pt x="292107" y="2193454"/>
                    <a:pt x="231481" y="3067298"/>
                    <a:pt x="150820" y="3067298"/>
                  </a:cubicBezTo>
                  <a:cubicBezTo>
                    <a:pt x="70159" y="3067298"/>
                    <a:pt x="7" y="2193454"/>
                    <a:pt x="7" y="2173288"/>
                  </a:cubicBezTo>
                  <a:lnTo>
                    <a:pt x="7" y="36513"/>
                  </a:lnTo>
                </a:path>
              </a:pathLst>
            </a:custGeom>
            <a:blipFill>
              <a:blip r:embed="rId4"/>
              <a:tile tx="0" ty="0" sx="100000" sy="100000" flip="none" algn="tl"/>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5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2858" y="1874113"/>
            <a:ext cx="3187092" cy="2485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93867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Medida de la cantidad de sustancia. El mol</a:t>
            </a:r>
            <a:endParaRPr lang="es-ES" b="1" dirty="0">
              <a:solidFill>
                <a:schemeClr val="accent6">
                  <a:lumMod val="75000"/>
                </a:schemeClr>
              </a:solidFill>
            </a:endParaRPr>
          </a:p>
        </p:txBody>
      </p:sp>
      <p:sp>
        <p:nvSpPr>
          <p:cNvPr id="4" name="CuadroTexto 3"/>
          <p:cNvSpPr txBox="1"/>
          <p:nvPr/>
        </p:nvSpPr>
        <p:spPr>
          <a:xfrm>
            <a:off x="471488" y="885826"/>
            <a:ext cx="6529388" cy="369332"/>
          </a:xfrm>
          <a:prstGeom prst="rect">
            <a:avLst/>
          </a:prstGeom>
          <a:noFill/>
        </p:spPr>
        <p:txBody>
          <a:bodyPr wrap="square" rtlCol="0">
            <a:spAutoFit/>
          </a:bodyPr>
          <a:lstStyle/>
          <a:p>
            <a:r>
              <a:rPr lang="es-ES" b="1" dirty="0" smtClean="0">
                <a:solidFill>
                  <a:srgbClr val="00B050"/>
                </a:solidFill>
              </a:rPr>
              <a:t>4.1. Mol de átomos y número de Avogadro</a:t>
            </a:r>
            <a:endParaRPr lang="es-ES" b="1" dirty="0">
              <a:solidFill>
                <a:srgbClr val="00B050"/>
              </a:solidFill>
            </a:endParaRPr>
          </a:p>
        </p:txBody>
      </p:sp>
      <p:sp>
        <p:nvSpPr>
          <p:cNvPr id="8" name="CuadroTexto 7"/>
          <p:cNvSpPr txBox="1"/>
          <p:nvPr/>
        </p:nvSpPr>
        <p:spPr>
          <a:xfrm>
            <a:off x="471488" y="1357313"/>
            <a:ext cx="8115300" cy="2308324"/>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La masa de un átomo es la suma de las masas de las partículas que lo forman: protones, neutrones y electrones.</a:t>
            </a:r>
          </a:p>
          <a:p>
            <a:pPr marL="285750" indent="-285750" algn="just">
              <a:buFont typeface="Wingdings 2" panose="05020102010507070707" pitchFamily="18" charset="2"/>
              <a:buChar char="C"/>
            </a:pPr>
            <a:r>
              <a:rPr lang="es-ES" dirty="0" smtClean="0">
                <a:sym typeface="Wingdings 2" panose="05020102010507070707" pitchFamily="18" charset="2"/>
              </a:rPr>
              <a:t>A escala atómica se utiliza una unidad de masa, </a:t>
            </a:r>
            <a:r>
              <a:rPr lang="es-ES" b="1" dirty="0" smtClean="0">
                <a:sym typeface="Wingdings 2" panose="05020102010507070707" pitchFamily="18" charset="2"/>
              </a:rPr>
              <a:t>u</a:t>
            </a:r>
            <a:r>
              <a:rPr lang="es-ES" dirty="0" smtClean="0">
                <a:sym typeface="Wingdings 2" panose="05020102010507070707" pitchFamily="18" charset="2"/>
              </a:rPr>
              <a:t>, que coincide, aproximadamente, con la masa de un protón o un neutrón.</a:t>
            </a:r>
          </a:p>
          <a:p>
            <a:pPr marL="285750" indent="-285750" algn="just">
              <a:buFont typeface="Wingdings 2" panose="05020102010507070707" pitchFamily="18" charset="2"/>
              <a:buChar char="C"/>
            </a:pPr>
            <a:r>
              <a:rPr lang="es-ES" dirty="0" smtClean="0">
                <a:sym typeface="Wingdings 2" panose="05020102010507070707" pitchFamily="18" charset="2"/>
              </a:rPr>
              <a:t>Como la masa de un electrón es muy pequeña, se puede considerar que la masa de un átomo, </a:t>
            </a:r>
            <a:r>
              <a:rPr lang="es-ES" dirty="0">
                <a:sym typeface="Wingdings 2" panose="05020102010507070707" pitchFamily="18" charset="2"/>
              </a:rPr>
              <a:t>en unidades </a:t>
            </a:r>
            <a:r>
              <a:rPr lang="es-ES" dirty="0" smtClean="0">
                <a:sym typeface="Wingdings 2" panose="05020102010507070707" pitchFamily="18" charset="2"/>
              </a:rPr>
              <a:t>atómicas, coincide con la suma del número de protones y neutrones.</a:t>
            </a:r>
          </a:p>
          <a:p>
            <a:pPr marL="285750" indent="-285750" algn="just">
              <a:buFont typeface="Wingdings 2" panose="05020102010507070707" pitchFamily="18" charset="2"/>
              <a:buChar char="C"/>
            </a:pPr>
            <a:r>
              <a:rPr lang="es-ES" dirty="0" smtClean="0">
                <a:sym typeface="Wingdings 2" panose="05020102010507070707" pitchFamily="18" charset="2"/>
              </a:rPr>
              <a:t>En el laboratorio se manejan unidades del orden del gramo.</a:t>
            </a:r>
            <a:endParaRPr lang="es-ES" dirty="0"/>
          </a:p>
        </p:txBody>
      </p:sp>
      <p:sp>
        <p:nvSpPr>
          <p:cNvPr id="9" name="CuadroTexto 8"/>
          <p:cNvSpPr txBox="1"/>
          <p:nvPr/>
        </p:nvSpPr>
        <p:spPr>
          <a:xfrm>
            <a:off x="600075" y="3767792"/>
            <a:ext cx="7986713" cy="923330"/>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pPr algn="just"/>
            <a:r>
              <a:rPr lang="es-ES" dirty="0" smtClean="0"/>
              <a:t>Un </a:t>
            </a:r>
            <a:r>
              <a:rPr lang="es-ES" b="1" dirty="0" smtClean="0"/>
              <a:t>mol de átomos </a:t>
            </a:r>
            <a:r>
              <a:rPr lang="es-ES" dirty="0" smtClean="0"/>
              <a:t>es la cantidad de un elemento equivalente a la que indica su masa atómica en </a:t>
            </a:r>
            <a:r>
              <a:rPr lang="es-ES" i="1" dirty="0" smtClean="0"/>
              <a:t>u</a:t>
            </a:r>
            <a:r>
              <a:rPr lang="es-ES" dirty="0" smtClean="0"/>
              <a:t>, pero expresada en gramos. El mol es la unidad del SI de la magnitud cantidad de sustancia.</a:t>
            </a:r>
            <a:endParaRPr lang="es-ES" dirty="0"/>
          </a:p>
        </p:txBody>
      </p:sp>
      <p:sp>
        <p:nvSpPr>
          <p:cNvPr id="10" name="CuadroTexto 9"/>
          <p:cNvSpPr txBox="1"/>
          <p:nvPr/>
        </p:nvSpPr>
        <p:spPr>
          <a:xfrm>
            <a:off x="600075" y="4793277"/>
            <a:ext cx="6772274" cy="369332"/>
          </a:xfrm>
          <a:prstGeom prst="rect">
            <a:avLst/>
          </a:prstGeom>
          <a:noFill/>
        </p:spPr>
        <p:txBody>
          <a:bodyPr wrap="square" rtlCol="0">
            <a:spAutoFit/>
          </a:bodyPr>
          <a:lstStyle/>
          <a:p>
            <a:r>
              <a:rPr lang="es-ES" dirty="0" smtClean="0"/>
              <a:t>En 1811 Amadeo Avogadro estableció la siguiente hipótesis:</a:t>
            </a:r>
            <a:endParaRPr lang="es-ES" dirty="0"/>
          </a:p>
        </p:txBody>
      </p:sp>
      <p:sp>
        <p:nvSpPr>
          <p:cNvPr id="11" name="CuadroTexto 10"/>
          <p:cNvSpPr txBox="1"/>
          <p:nvPr/>
        </p:nvSpPr>
        <p:spPr>
          <a:xfrm>
            <a:off x="728663" y="5372100"/>
            <a:ext cx="7715249" cy="923330"/>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pPr algn="just"/>
            <a:r>
              <a:rPr lang="es-ES" dirty="0" smtClean="0"/>
              <a:t>En un mol de cualquier sustancia hay el mismo número de partículas:</a:t>
            </a:r>
          </a:p>
          <a:p>
            <a:pPr algn="ctr"/>
            <a:r>
              <a:rPr lang="es-ES" dirty="0" smtClean="0"/>
              <a:t>6,022·10</a:t>
            </a:r>
            <a:r>
              <a:rPr lang="es-ES" baseline="30000" dirty="0" smtClean="0"/>
              <a:t>23</a:t>
            </a:r>
            <a:endParaRPr lang="es-ES" dirty="0" smtClean="0"/>
          </a:p>
          <a:p>
            <a:pPr algn="just"/>
            <a:r>
              <a:rPr lang="es-ES" dirty="0" smtClean="0"/>
              <a:t>Se llama </a:t>
            </a:r>
            <a:r>
              <a:rPr lang="es-ES" b="1" dirty="0" smtClean="0"/>
              <a:t>número de Avogadro (</a:t>
            </a:r>
            <a:r>
              <a:rPr lang="es-ES" b="1" dirty="0" err="1" smtClean="0"/>
              <a:t>N</a:t>
            </a:r>
            <a:r>
              <a:rPr lang="es-ES" b="1" baseline="-25000" dirty="0" err="1" smtClean="0"/>
              <a:t>a</a:t>
            </a:r>
            <a:r>
              <a:rPr lang="es-ES" b="1" dirty="0" smtClean="0"/>
              <a:t>).</a:t>
            </a:r>
            <a:endParaRPr lang="es-ES" b="1" dirty="0"/>
          </a:p>
        </p:txBody>
      </p:sp>
    </p:spTree>
    <p:extLst>
      <p:ext uri="{BB962C8B-B14F-4D97-AF65-F5344CB8AC3E}">
        <p14:creationId xmlns:p14="http://schemas.microsoft.com/office/powerpoint/2010/main" val="37721972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Medida de la cantidad de sustancia. El mol</a:t>
            </a:r>
            <a:endParaRPr lang="es-ES" b="1" dirty="0">
              <a:solidFill>
                <a:schemeClr val="accent6">
                  <a:lumMod val="75000"/>
                </a:schemeClr>
              </a:solidFill>
            </a:endParaRPr>
          </a:p>
        </p:txBody>
      </p:sp>
      <p:sp>
        <p:nvSpPr>
          <p:cNvPr id="4" name="CuadroTexto 3"/>
          <p:cNvSpPr txBox="1"/>
          <p:nvPr/>
        </p:nvSpPr>
        <p:spPr>
          <a:xfrm>
            <a:off x="471488" y="885826"/>
            <a:ext cx="6529388" cy="369332"/>
          </a:xfrm>
          <a:prstGeom prst="rect">
            <a:avLst/>
          </a:prstGeom>
          <a:noFill/>
        </p:spPr>
        <p:txBody>
          <a:bodyPr wrap="square" rtlCol="0">
            <a:spAutoFit/>
          </a:bodyPr>
          <a:lstStyle/>
          <a:p>
            <a:r>
              <a:rPr lang="es-ES" b="1" dirty="0" smtClean="0">
                <a:solidFill>
                  <a:srgbClr val="00B050"/>
                </a:solidFill>
              </a:rPr>
              <a:t>4.2. Mol de una sustancia</a:t>
            </a:r>
            <a:endParaRPr lang="es-ES" b="1" dirty="0">
              <a:solidFill>
                <a:srgbClr val="00B050"/>
              </a:solidFill>
            </a:endParaRPr>
          </a:p>
        </p:txBody>
      </p:sp>
      <p:sp>
        <p:nvSpPr>
          <p:cNvPr id="5" name="CuadroTexto 4"/>
          <p:cNvSpPr txBox="1"/>
          <p:nvPr/>
        </p:nvSpPr>
        <p:spPr>
          <a:xfrm>
            <a:off x="585788" y="1428750"/>
            <a:ext cx="8086725" cy="646331"/>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pPr algn="just"/>
            <a:r>
              <a:rPr lang="es-ES" dirty="0" smtClean="0"/>
              <a:t>Un </a:t>
            </a:r>
            <a:r>
              <a:rPr lang="es-ES" b="1" dirty="0" smtClean="0"/>
              <a:t>mol de una sustancia </a:t>
            </a:r>
            <a:r>
              <a:rPr lang="es-ES" dirty="0" smtClean="0"/>
              <a:t>es la cantidad que resulta a partir de los moles de los elementos que la forman en las cantidades que indica su fórmula química.</a:t>
            </a:r>
            <a:endParaRPr lang="es-ES" dirty="0"/>
          </a:p>
        </p:txBody>
      </p:sp>
      <p:sp>
        <p:nvSpPr>
          <p:cNvPr id="7" name="CuadroTexto 6"/>
          <p:cNvSpPr txBox="1"/>
          <p:nvPr/>
        </p:nvSpPr>
        <p:spPr>
          <a:xfrm>
            <a:off x="585788" y="2329801"/>
            <a:ext cx="7032694" cy="369332"/>
          </a:xfrm>
          <a:prstGeom prst="rect">
            <a:avLst/>
          </a:prstGeom>
          <a:noFill/>
        </p:spPr>
        <p:txBody>
          <a:bodyPr wrap="none" rtlCol="0">
            <a:spAutoFit/>
          </a:bodyPr>
          <a:lstStyle/>
          <a:p>
            <a:r>
              <a:rPr lang="es-ES" dirty="0" smtClean="0"/>
              <a:t>Ejemplo: 1 mol de agua (H</a:t>
            </a:r>
            <a:r>
              <a:rPr lang="es-ES" baseline="-25000" dirty="0" smtClean="0"/>
              <a:t>2</a:t>
            </a:r>
            <a:r>
              <a:rPr lang="es-ES" dirty="0" smtClean="0"/>
              <a:t>O) contiene 2 moles de H y 1 mol de O.</a:t>
            </a:r>
            <a:endParaRPr lang="es-ES" dirty="0"/>
          </a:p>
        </p:txBody>
      </p:sp>
      <p:sp>
        <p:nvSpPr>
          <p:cNvPr id="12" name="CuadroTexto 11"/>
          <p:cNvSpPr txBox="1"/>
          <p:nvPr/>
        </p:nvSpPr>
        <p:spPr>
          <a:xfrm>
            <a:off x="650080" y="2932451"/>
            <a:ext cx="8086725" cy="369332"/>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pPr algn="just"/>
            <a:r>
              <a:rPr lang="es-ES" dirty="0" smtClean="0"/>
              <a:t>Llamamos </a:t>
            </a:r>
            <a:r>
              <a:rPr lang="es-ES" b="1" dirty="0" smtClean="0"/>
              <a:t>masa molar </a:t>
            </a:r>
            <a:r>
              <a:rPr lang="es-ES" dirty="0" smtClean="0"/>
              <a:t>(M) a la masa de un mol de una sustancia.</a:t>
            </a:r>
            <a:endParaRPr lang="es-ES" dirty="0"/>
          </a:p>
        </p:txBody>
      </p:sp>
      <p:sp>
        <p:nvSpPr>
          <p:cNvPr id="13" name="CuadroTexto 12"/>
          <p:cNvSpPr txBox="1"/>
          <p:nvPr/>
        </p:nvSpPr>
        <p:spPr>
          <a:xfrm>
            <a:off x="650080" y="3579839"/>
            <a:ext cx="8022433" cy="369332"/>
          </a:xfrm>
          <a:prstGeom prst="rect">
            <a:avLst/>
          </a:prstGeom>
          <a:noFill/>
        </p:spPr>
        <p:txBody>
          <a:bodyPr wrap="square" rtlCol="0">
            <a:spAutoFit/>
          </a:bodyPr>
          <a:lstStyle/>
          <a:p>
            <a:r>
              <a:rPr lang="es-ES" dirty="0" smtClean="0"/>
              <a:t>Ejemplo: M (H</a:t>
            </a:r>
            <a:r>
              <a:rPr lang="es-ES" baseline="-25000" dirty="0" smtClean="0"/>
              <a:t>2</a:t>
            </a:r>
            <a:r>
              <a:rPr lang="es-ES" dirty="0" smtClean="0"/>
              <a:t>O) = 2·M (H) + M (O) = 2·1 + 16 = 18 g</a:t>
            </a:r>
            <a:endParaRPr lang="es-ES" dirty="0"/>
          </a:p>
        </p:txBody>
      </p:sp>
      <p:sp>
        <p:nvSpPr>
          <p:cNvPr id="14" name="CuadroTexto 13"/>
          <p:cNvSpPr txBox="1"/>
          <p:nvPr/>
        </p:nvSpPr>
        <p:spPr>
          <a:xfrm>
            <a:off x="585788" y="4227227"/>
            <a:ext cx="8086725" cy="1754326"/>
          </a:xfrm>
          <a:prstGeom prst="rect">
            <a:avLst/>
          </a:prstGeom>
          <a:noFill/>
        </p:spPr>
        <p:txBody>
          <a:bodyPr wrap="square" rtlCol="0">
            <a:spAutoFit/>
          </a:bodyPr>
          <a:lstStyle/>
          <a:p>
            <a:pPr algn="just"/>
            <a:r>
              <a:rPr lang="es-ES" dirty="0" smtClean="0"/>
              <a:t>Si la sustancia forma moléculas, en 1 mol de la sustancia hay 6,022·10</a:t>
            </a:r>
            <a:r>
              <a:rPr lang="es-ES" baseline="30000" dirty="0" smtClean="0"/>
              <a:t>23</a:t>
            </a:r>
            <a:r>
              <a:rPr lang="es-ES" dirty="0" smtClean="0"/>
              <a:t> (</a:t>
            </a:r>
            <a:r>
              <a:rPr lang="es-ES" dirty="0" err="1" smtClean="0"/>
              <a:t>Na</a:t>
            </a:r>
            <a:r>
              <a:rPr lang="es-ES" dirty="0" smtClean="0"/>
              <a:t>) moléculas.</a:t>
            </a:r>
          </a:p>
          <a:p>
            <a:pPr marL="285750" indent="-285750" algn="just">
              <a:buFont typeface="Wingdings" panose="05000000000000000000" pitchFamily="2" charset="2"/>
              <a:buChar char=""/>
            </a:pPr>
            <a:r>
              <a:rPr lang="es-ES" dirty="0" smtClean="0">
                <a:sym typeface="Wingdings" panose="05000000000000000000" pitchFamily="2" charset="2"/>
              </a:rPr>
              <a:t>En escala molécula, los subíndices de la fórmula de un compuesto indican los átomos de cada elemento que forman una molécula.</a:t>
            </a:r>
          </a:p>
          <a:p>
            <a:pPr marL="285750" indent="-285750" algn="just">
              <a:buFont typeface="Wingdings" panose="05000000000000000000" pitchFamily="2" charset="2"/>
              <a:buChar char=""/>
            </a:pPr>
            <a:r>
              <a:rPr lang="es-ES" dirty="0" smtClean="0">
                <a:sym typeface="Wingdings" panose="05000000000000000000" pitchFamily="2" charset="2"/>
              </a:rPr>
              <a:t>En escala mol, los subíndices de la fórmula de un compuesto indican los moles de átomos de cada elemento que forman 1 mol de compuesto.</a:t>
            </a:r>
            <a:endParaRPr lang="es-ES" dirty="0"/>
          </a:p>
        </p:txBody>
      </p:sp>
    </p:spTree>
    <p:extLst>
      <p:ext uri="{BB962C8B-B14F-4D97-AF65-F5344CB8AC3E}">
        <p14:creationId xmlns:p14="http://schemas.microsoft.com/office/powerpoint/2010/main" val="28730705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Medida de la cantidad de sustancia. El mol</a:t>
            </a:r>
            <a:endParaRPr lang="es-ES" b="1" dirty="0">
              <a:solidFill>
                <a:schemeClr val="accent6">
                  <a:lumMod val="75000"/>
                </a:schemeClr>
              </a:solidFill>
            </a:endParaRPr>
          </a:p>
        </p:txBody>
      </p:sp>
      <p:sp>
        <p:nvSpPr>
          <p:cNvPr id="8" name="CuadroTexto 7"/>
          <p:cNvSpPr txBox="1"/>
          <p:nvPr/>
        </p:nvSpPr>
        <p:spPr>
          <a:xfrm>
            <a:off x="485776" y="842962"/>
            <a:ext cx="4543425" cy="369332"/>
          </a:xfrm>
          <a:prstGeom prst="rect">
            <a:avLst/>
          </a:prstGeom>
          <a:noFill/>
        </p:spPr>
        <p:txBody>
          <a:bodyPr wrap="squar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9" name="CuadroTexto 8"/>
          <p:cNvSpPr txBox="1"/>
          <p:nvPr/>
        </p:nvSpPr>
        <p:spPr>
          <a:xfrm>
            <a:off x="485776" y="1249632"/>
            <a:ext cx="7972425" cy="923330"/>
          </a:xfrm>
          <a:prstGeom prst="rect">
            <a:avLst/>
          </a:prstGeom>
          <a:noFill/>
        </p:spPr>
        <p:txBody>
          <a:bodyPr wrap="square" rtlCol="0">
            <a:spAutoFit/>
          </a:bodyPr>
          <a:lstStyle/>
          <a:p>
            <a:pPr algn="just"/>
            <a:r>
              <a:rPr lang="es-ES" b="1" dirty="0" smtClean="0"/>
              <a:t>1. a) Un átomo de aluminio tiene una masa de 27 u. ¿Cuántos gramos son 3 mol de aluminio? b) Si tenemos un bloque de 100 g de aluminio ¿cuántos moles de aluminio tenemos?</a:t>
            </a:r>
            <a:endParaRPr lang="es-ES" b="1" dirty="0"/>
          </a:p>
        </p:txBody>
      </p:sp>
      <p:sp>
        <p:nvSpPr>
          <p:cNvPr id="10" name="CuadroTexto 9"/>
          <p:cNvSpPr txBox="1"/>
          <p:nvPr/>
        </p:nvSpPr>
        <p:spPr>
          <a:xfrm>
            <a:off x="485776" y="2210300"/>
            <a:ext cx="7958136" cy="1754326"/>
          </a:xfrm>
          <a:prstGeom prst="rect">
            <a:avLst/>
          </a:prstGeom>
          <a:noFill/>
        </p:spPr>
        <p:txBody>
          <a:bodyPr wrap="square" rtlCol="0">
            <a:spAutoFit/>
          </a:bodyPr>
          <a:lstStyle/>
          <a:p>
            <a:pPr marL="357188" indent="-357188">
              <a:buAutoNum type="alphaLcParenR"/>
            </a:pPr>
            <a:r>
              <a:rPr lang="es-ES" dirty="0" smtClean="0"/>
              <a:t>Si 1 átomo de Al = 27 u, 1 mol de Al = 27 g, por tanto:</a:t>
            </a:r>
          </a:p>
          <a:p>
            <a:pPr marL="357188" indent="-357188">
              <a:buAutoNum type="alphaLcParenR"/>
            </a:pPr>
            <a:endParaRPr lang="es-ES" dirty="0"/>
          </a:p>
          <a:p>
            <a:pPr marL="357188" indent="-357188">
              <a:buAutoNum type="alphaLcParenR"/>
            </a:pPr>
            <a:endParaRPr lang="es-ES" dirty="0" smtClean="0"/>
          </a:p>
          <a:p>
            <a:pPr marL="357188" indent="-357188">
              <a:buAutoNum type="alphaLcParenR"/>
            </a:pPr>
            <a:endParaRPr lang="es-ES" dirty="0"/>
          </a:p>
          <a:p>
            <a:pPr marL="357188" indent="-357188">
              <a:buAutoNum type="alphaLcParenR"/>
            </a:pPr>
            <a:endParaRPr lang="es-ES" dirty="0" smtClean="0"/>
          </a:p>
          <a:p>
            <a:r>
              <a:rPr lang="es-ES" dirty="0" smtClean="0"/>
              <a:t>b)</a:t>
            </a:r>
            <a:endParaRPr lang="es-ES" dirty="0"/>
          </a:p>
        </p:txBody>
      </p:sp>
      <mc:AlternateContent xmlns:mc="http://schemas.openxmlformats.org/markup-compatibility/2006" xmlns:a14="http://schemas.microsoft.com/office/drawing/2010/main">
        <mc:Choice Requires="a14">
          <p:sp>
            <p:nvSpPr>
              <p:cNvPr id="11" name="CuadroTexto 10"/>
              <p:cNvSpPr txBox="1"/>
              <p:nvPr/>
            </p:nvSpPr>
            <p:spPr>
              <a:xfrm>
                <a:off x="2478595" y="2744055"/>
                <a:ext cx="3706656" cy="5845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3 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b="0" i="1" smtClean="0">
                          <a:latin typeface="Cambria Math" panose="02040503050406030204" pitchFamily="18" charset="0"/>
                        </a:rPr>
                        <m:t>𝐴𝑙</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27 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𝐴𝑙</m:t>
                          </m:r>
                        </m:num>
                        <m:den>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b="0" i="1" smtClean="0">
                              <a:latin typeface="Cambria Math" panose="02040503050406030204" pitchFamily="18" charset="0"/>
                            </a:rPr>
                            <m:t>𝐴𝑙</m:t>
                          </m:r>
                        </m:den>
                      </m:f>
                      <m:r>
                        <a:rPr lang="es-ES" sz="2000" b="0" i="1" smtClean="0">
                          <a:latin typeface="Cambria Math" panose="02040503050406030204" pitchFamily="18" charset="0"/>
                        </a:rPr>
                        <m:t>=</m:t>
                      </m:r>
                      <m:r>
                        <a:rPr lang="es-ES" sz="2000" b="1" i="1" smtClean="0">
                          <a:latin typeface="Cambria Math" panose="02040503050406030204" pitchFamily="18" charset="0"/>
                        </a:rPr>
                        <m:t>𝟖𝟏</m:t>
                      </m:r>
                      <m:r>
                        <a:rPr lang="es-ES" sz="2000" b="1" i="1" smtClean="0">
                          <a:latin typeface="Cambria Math" panose="02040503050406030204" pitchFamily="18" charset="0"/>
                        </a:rPr>
                        <m:t> </m:t>
                      </m:r>
                      <m:r>
                        <a:rPr lang="es-ES" sz="2000" b="1" i="1" smtClean="0">
                          <a:latin typeface="Cambria Math" panose="02040503050406030204" pitchFamily="18" charset="0"/>
                        </a:rPr>
                        <m:t>𝒈</m:t>
                      </m:r>
                      <m:r>
                        <a:rPr lang="es-ES" sz="2000" b="1" i="1" smtClean="0">
                          <a:latin typeface="Cambria Math" panose="02040503050406030204" pitchFamily="18" charset="0"/>
                        </a:rPr>
                        <m:t> </m:t>
                      </m:r>
                      <m:r>
                        <a:rPr lang="es-ES" sz="2000" b="1" i="1" smtClean="0">
                          <a:latin typeface="Cambria Math" panose="02040503050406030204" pitchFamily="18" charset="0"/>
                        </a:rPr>
                        <m:t>𝒅𝒆</m:t>
                      </m:r>
                      <m:r>
                        <a:rPr lang="es-ES" sz="2000" b="1" i="1" smtClean="0">
                          <a:latin typeface="Cambria Math" panose="02040503050406030204" pitchFamily="18" charset="0"/>
                        </a:rPr>
                        <m:t> </m:t>
                      </m:r>
                      <m:r>
                        <a:rPr lang="es-ES" sz="2000" b="1" i="1" smtClean="0">
                          <a:latin typeface="Cambria Math" panose="02040503050406030204" pitchFamily="18" charset="0"/>
                        </a:rPr>
                        <m:t>𝑨𝒍</m:t>
                      </m:r>
                    </m:oMath>
                  </m:oMathPara>
                </a14:m>
                <a:endParaRPr lang="es-ES" sz="2000" b="1"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2478595" y="2744055"/>
                <a:ext cx="3706656" cy="584519"/>
              </a:xfrm>
              <a:prstGeom prst="rect">
                <a:avLst/>
              </a:prstGeom>
              <a:blipFill rotWithShape="0">
                <a:blip r:embed="rId3"/>
                <a:stretch>
                  <a:fillRect/>
                </a:stretch>
              </a:blipFill>
            </p:spPr>
            <p:txBody>
              <a:bodyPr/>
              <a:lstStyle/>
              <a:p>
                <a:r>
                  <a:rPr lang="es-ES">
                    <a:noFill/>
                  </a:rPr>
                  <a:t> </a:t>
                </a:r>
              </a:p>
            </p:txBody>
          </p:sp>
        </mc:Fallback>
      </mc:AlternateContent>
      <p:cxnSp>
        <p:nvCxnSpPr>
          <p:cNvPr id="16" name="Conector recto 15"/>
          <p:cNvCxnSpPr/>
          <p:nvPr/>
        </p:nvCxnSpPr>
        <p:spPr>
          <a:xfrm flipV="1">
            <a:off x="2757488" y="2936301"/>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CuadroTexto 17"/>
              <p:cNvSpPr txBox="1"/>
              <p:nvPr/>
            </p:nvSpPr>
            <p:spPr>
              <a:xfrm>
                <a:off x="2588817" y="3893897"/>
                <a:ext cx="3752053" cy="638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100 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𝐴𝑙</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b="0" i="1" smtClean="0">
                              <a:latin typeface="Cambria Math" panose="02040503050406030204" pitchFamily="18" charset="0"/>
                            </a:rPr>
                            <m:t>𝐴𝑙</m:t>
                          </m:r>
                        </m:num>
                        <m:den>
                          <m:r>
                            <a:rPr lang="es-ES" sz="2000" b="0" i="1" smtClean="0">
                              <a:latin typeface="Cambria Math" panose="02040503050406030204" pitchFamily="18" charset="0"/>
                            </a:rPr>
                            <m:t>27 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𝐴𝑙</m:t>
                          </m:r>
                        </m:den>
                      </m:f>
                      <m:r>
                        <a:rPr lang="es-ES" sz="2000" b="0" i="1" smtClean="0">
                          <a:latin typeface="Cambria Math" panose="02040503050406030204" pitchFamily="18" charset="0"/>
                        </a:rPr>
                        <m:t>=</m:t>
                      </m:r>
                      <m:r>
                        <a:rPr lang="es-ES" sz="2000" b="1" i="1" smtClean="0">
                          <a:latin typeface="Cambria Math" panose="02040503050406030204" pitchFamily="18" charset="0"/>
                        </a:rPr>
                        <m:t>𝟑</m:t>
                      </m:r>
                      <m:r>
                        <a:rPr lang="es-ES" sz="2000" b="1" i="1" smtClean="0">
                          <a:latin typeface="Cambria Math" panose="02040503050406030204" pitchFamily="18" charset="0"/>
                        </a:rPr>
                        <m:t>,</m:t>
                      </m:r>
                      <m:r>
                        <a:rPr lang="es-ES" sz="2000" b="1" i="1" smtClean="0">
                          <a:latin typeface="Cambria Math" panose="02040503050406030204" pitchFamily="18" charset="0"/>
                        </a:rPr>
                        <m:t>𝟕</m:t>
                      </m:r>
                      <m:r>
                        <a:rPr lang="es-ES" sz="2000" b="1" i="1" smtClean="0">
                          <a:latin typeface="Cambria Math" panose="02040503050406030204" pitchFamily="18" charset="0"/>
                        </a:rPr>
                        <m:t> </m:t>
                      </m:r>
                      <m:r>
                        <a:rPr lang="es-ES" sz="2000" b="1" i="1" smtClean="0">
                          <a:latin typeface="Cambria Math" panose="02040503050406030204" pitchFamily="18" charset="0"/>
                        </a:rPr>
                        <m:t>𝒎𝒐𝒍</m:t>
                      </m:r>
                      <m:r>
                        <a:rPr lang="es-ES" sz="2000" b="1" i="1" smtClean="0">
                          <a:latin typeface="Cambria Math" panose="02040503050406030204" pitchFamily="18" charset="0"/>
                        </a:rPr>
                        <m:t> </m:t>
                      </m:r>
                      <m:r>
                        <a:rPr lang="es-ES" sz="2000" b="1" i="1" smtClean="0">
                          <a:latin typeface="Cambria Math" panose="02040503050406030204" pitchFamily="18" charset="0"/>
                        </a:rPr>
                        <m:t>𝑨𝒍</m:t>
                      </m:r>
                    </m:oMath>
                  </m:oMathPara>
                </a14:m>
                <a:endParaRPr lang="es-ES" sz="2000" b="1"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2588817" y="3893897"/>
                <a:ext cx="3752053" cy="638316"/>
              </a:xfrm>
              <a:prstGeom prst="rect">
                <a:avLst/>
              </a:prstGeom>
              <a:blipFill rotWithShape="0">
                <a:blip r:embed="rId4"/>
                <a:stretch>
                  <a:fillRect/>
                </a:stretch>
              </a:blipFill>
            </p:spPr>
            <p:txBody>
              <a:bodyPr/>
              <a:lstStyle/>
              <a:p>
                <a:r>
                  <a:rPr lang="es-ES">
                    <a:noFill/>
                  </a:rPr>
                  <a:t> </a:t>
                </a:r>
              </a:p>
            </p:txBody>
          </p:sp>
        </mc:Fallback>
      </mc:AlternateContent>
      <p:cxnSp>
        <p:nvCxnSpPr>
          <p:cNvPr id="19" name="Conector recto 18"/>
          <p:cNvCxnSpPr/>
          <p:nvPr/>
        </p:nvCxnSpPr>
        <p:spPr>
          <a:xfrm flipV="1">
            <a:off x="3392056" y="3851534"/>
            <a:ext cx="487939" cy="2092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ector recto 21"/>
          <p:cNvCxnSpPr/>
          <p:nvPr/>
        </p:nvCxnSpPr>
        <p:spPr>
          <a:xfrm flipV="1">
            <a:off x="3898324" y="3160594"/>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flipV="1">
            <a:off x="4370892" y="4038269"/>
            <a:ext cx="487939" cy="2092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07931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Medida de la cantidad de sustancia. El mol</a:t>
            </a:r>
            <a:endParaRPr lang="es-ES" b="1" dirty="0">
              <a:solidFill>
                <a:schemeClr val="accent6">
                  <a:lumMod val="75000"/>
                </a:schemeClr>
              </a:solidFill>
            </a:endParaRPr>
          </a:p>
        </p:txBody>
      </p:sp>
      <p:sp>
        <p:nvSpPr>
          <p:cNvPr id="8" name="CuadroTexto 7"/>
          <p:cNvSpPr txBox="1"/>
          <p:nvPr/>
        </p:nvSpPr>
        <p:spPr>
          <a:xfrm>
            <a:off x="485776" y="842962"/>
            <a:ext cx="4543425" cy="369332"/>
          </a:xfrm>
          <a:prstGeom prst="rect">
            <a:avLst/>
          </a:prstGeom>
          <a:noFill/>
        </p:spPr>
        <p:txBody>
          <a:bodyPr wrap="squar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9" name="CuadroTexto 8"/>
          <p:cNvSpPr txBox="1"/>
          <p:nvPr/>
        </p:nvSpPr>
        <p:spPr>
          <a:xfrm>
            <a:off x="485776" y="1249632"/>
            <a:ext cx="8143874" cy="646331"/>
          </a:xfrm>
          <a:prstGeom prst="rect">
            <a:avLst/>
          </a:prstGeom>
          <a:noFill/>
        </p:spPr>
        <p:txBody>
          <a:bodyPr wrap="square" rtlCol="0">
            <a:spAutoFit/>
          </a:bodyPr>
          <a:lstStyle/>
          <a:p>
            <a:pPr algn="just"/>
            <a:r>
              <a:rPr lang="es-ES" b="1" dirty="0"/>
              <a:t>2</a:t>
            </a:r>
            <a:r>
              <a:rPr lang="es-ES" b="1" dirty="0" smtClean="0"/>
              <a:t>. Tenemos 30 g de amoniaco, NH</a:t>
            </a:r>
            <a:r>
              <a:rPr lang="es-ES" b="1" baseline="-25000" dirty="0" smtClean="0"/>
              <a:t>3</a:t>
            </a:r>
            <a:r>
              <a:rPr lang="es-ES" b="1" dirty="0" smtClean="0"/>
              <a:t>. ¿Cuántos moles de NH</a:t>
            </a:r>
            <a:r>
              <a:rPr lang="es-ES" b="1" baseline="-25000" dirty="0" smtClean="0"/>
              <a:t>3</a:t>
            </a:r>
            <a:r>
              <a:rPr lang="es-ES" b="1" dirty="0" smtClean="0"/>
              <a:t> tenemos? ¿Cuántas moléculas de NH</a:t>
            </a:r>
            <a:r>
              <a:rPr lang="es-ES" b="1" baseline="-25000" dirty="0" smtClean="0"/>
              <a:t>3</a:t>
            </a:r>
            <a:r>
              <a:rPr lang="es-ES" b="1" dirty="0" smtClean="0"/>
              <a:t>? Datos: M (N) = 14 u; M (H) = 1 u. </a:t>
            </a:r>
            <a:endParaRPr lang="es-ES" b="1" dirty="0"/>
          </a:p>
        </p:txBody>
      </p:sp>
      <mc:AlternateContent xmlns:mc="http://schemas.openxmlformats.org/markup-compatibility/2006" xmlns:a14="http://schemas.microsoft.com/office/drawing/2010/main">
        <mc:Choice Requires="a14">
          <p:sp>
            <p:nvSpPr>
              <p:cNvPr id="4" name="CuadroTexto 3"/>
              <p:cNvSpPr txBox="1"/>
              <p:nvPr/>
            </p:nvSpPr>
            <p:spPr>
              <a:xfrm>
                <a:off x="620658" y="1985769"/>
                <a:ext cx="379385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𝑁</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3</m:t>
                              </m:r>
                            </m:sub>
                          </m:sSub>
                        </m:e>
                      </m:d>
                      <m:r>
                        <a:rPr lang="es-ES" sz="2000" b="0" i="1" smtClean="0">
                          <a:latin typeface="Cambria Math" panose="02040503050406030204" pitchFamily="18" charset="0"/>
                        </a:rPr>
                        <m:t>=14+3·1=17 </m:t>
                      </m:r>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𝑚𝑜𝑙</m:t>
                      </m:r>
                    </m:oMath>
                  </m:oMathPara>
                </a14:m>
                <a:endParaRPr lang="es-ES" sz="2000" dirty="0"/>
              </a:p>
            </p:txBody>
          </p:sp>
        </mc:Choice>
        <mc:Fallback xmlns="">
          <p:sp>
            <p:nvSpPr>
              <p:cNvPr id="4" name="CuadroTexto 3"/>
              <p:cNvSpPr txBox="1">
                <a:spLocks noRot="1" noChangeAspect="1" noMove="1" noResize="1" noEditPoints="1" noAdjustHandles="1" noChangeArrowheads="1" noChangeShapeType="1" noTextEdit="1"/>
              </p:cNvSpPr>
              <p:nvPr/>
            </p:nvSpPr>
            <p:spPr>
              <a:xfrm>
                <a:off x="620658" y="1985769"/>
                <a:ext cx="3793859" cy="307777"/>
              </a:xfrm>
              <a:prstGeom prst="rect">
                <a:avLst/>
              </a:prstGeom>
              <a:blipFill rotWithShape="0">
                <a:blip r:embed="rId3"/>
                <a:stretch>
                  <a:fillRect l="-965" r="-965" b="-38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 name="CuadroTexto 4"/>
              <p:cNvSpPr txBox="1"/>
              <p:nvPr/>
            </p:nvSpPr>
            <p:spPr>
              <a:xfrm>
                <a:off x="2390869" y="2706763"/>
                <a:ext cx="4484433" cy="638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30 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𝑁</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3</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num>
                        <m:den>
                          <m:r>
                            <a:rPr lang="es-ES" sz="2000" b="0" i="1" smtClean="0">
                              <a:latin typeface="Cambria Math" panose="02040503050406030204" pitchFamily="18" charset="0"/>
                            </a:rPr>
                            <m:t>17 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den>
                      </m:f>
                      <m:r>
                        <a:rPr lang="es-ES" sz="2000" b="0" i="1" smtClean="0">
                          <a:latin typeface="Cambria Math" panose="02040503050406030204" pitchFamily="18" charset="0"/>
                        </a:rPr>
                        <m:t>=</m:t>
                      </m:r>
                      <m:r>
                        <a:rPr lang="es-ES" sz="2000" b="1" i="1" smtClean="0">
                          <a:latin typeface="Cambria Math" panose="02040503050406030204" pitchFamily="18" charset="0"/>
                        </a:rPr>
                        <m:t>𝟏</m:t>
                      </m:r>
                      <m:r>
                        <a:rPr lang="es-ES" sz="2000" b="1" i="1" smtClean="0">
                          <a:latin typeface="Cambria Math" panose="02040503050406030204" pitchFamily="18" charset="0"/>
                        </a:rPr>
                        <m:t>,</m:t>
                      </m:r>
                      <m:r>
                        <a:rPr lang="es-ES" sz="2000" b="1" i="1" smtClean="0">
                          <a:latin typeface="Cambria Math" panose="02040503050406030204" pitchFamily="18" charset="0"/>
                        </a:rPr>
                        <m:t>𝟕𝟔</m:t>
                      </m:r>
                      <m:r>
                        <a:rPr lang="es-ES" sz="2000" b="1" i="1" smtClean="0">
                          <a:latin typeface="Cambria Math" panose="02040503050406030204" pitchFamily="18" charset="0"/>
                        </a:rPr>
                        <m:t> </m:t>
                      </m:r>
                      <m:r>
                        <a:rPr lang="es-ES" sz="2000" b="1" i="1" smtClean="0">
                          <a:latin typeface="Cambria Math" panose="02040503050406030204" pitchFamily="18" charset="0"/>
                        </a:rPr>
                        <m:t>𝒎𝒐𝒍</m:t>
                      </m:r>
                      <m:r>
                        <a:rPr lang="es-ES" sz="2000" b="1" i="1" smtClean="0">
                          <a:latin typeface="Cambria Math" panose="02040503050406030204" pitchFamily="18" charset="0"/>
                        </a:rPr>
                        <m:t> </m:t>
                      </m:r>
                      <m:r>
                        <a:rPr lang="es-ES" sz="2000" b="1" i="1">
                          <a:latin typeface="Cambria Math" panose="02040503050406030204" pitchFamily="18" charset="0"/>
                        </a:rPr>
                        <m:t>𝑵</m:t>
                      </m:r>
                      <m:sSub>
                        <m:sSubPr>
                          <m:ctrlPr>
                            <a:rPr lang="es-ES" sz="2000" b="1" i="1">
                              <a:latin typeface="Cambria Math" panose="02040503050406030204" pitchFamily="18" charset="0"/>
                            </a:rPr>
                          </m:ctrlPr>
                        </m:sSubPr>
                        <m:e>
                          <m:r>
                            <a:rPr lang="es-ES" sz="2000" b="1" i="1">
                              <a:latin typeface="Cambria Math" panose="02040503050406030204" pitchFamily="18" charset="0"/>
                            </a:rPr>
                            <m:t>𝑯</m:t>
                          </m:r>
                        </m:e>
                        <m:sub>
                          <m:r>
                            <a:rPr lang="es-ES" sz="2000" b="1" i="1">
                              <a:latin typeface="Cambria Math" panose="02040503050406030204" pitchFamily="18" charset="0"/>
                            </a:rPr>
                            <m:t>𝟑</m:t>
                          </m:r>
                        </m:sub>
                      </m:sSub>
                    </m:oMath>
                  </m:oMathPara>
                </a14:m>
                <a:endParaRPr lang="es-ES" sz="2000" b="1" dirty="0"/>
              </a:p>
            </p:txBody>
          </p:sp>
        </mc:Choice>
        <mc:Fallback xmlns="">
          <p:sp>
            <p:nvSpPr>
              <p:cNvPr id="5" name="CuadroTexto 4"/>
              <p:cNvSpPr txBox="1">
                <a:spLocks noRot="1" noChangeAspect="1" noMove="1" noResize="1" noEditPoints="1" noAdjustHandles="1" noChangeArrowheads="1" noChangeShapeType="1" noTextEdit="1"/>
              </p:cNvSpPr>
              <p:nvPr/>
            </p:nvSpPr>
            <p:spPr>
              <a:xfrm>
                <a:off x="2390869" y="2706763"/>
                <a:ext cx="4484433" cy="638316"/>
              </a:xfrm>
              <a:prstGeom prst="rect">
                <a:avLst/>
              </a:prstGeom>
              <a:blipFill rotWithShape="0">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 name="CuadroTexto 6"/>
              <p:cNvSpPr txBox="1"/>
              <p:nvPr/>
            </p:nvSpPr>
            <p:spPr>
              <a:xfrm>
                <a:off x="485776" y="3690046"/>
                <a:ext cx="8443978" cy="66947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1,76 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6,022·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23</m:t>
                              </m:r>
                            </m:sup>
                          </m:sSup>
                          <m:r>
                            <a:rPr lang="es-ES" sz="2000" b="0" i="1" smtClean="0">
                              <a:latin typeface="Cambria Math" panose="02040503050406030204" pitchFamily="18" charset="0"/>
                            </a:rPr>
                            <m:t> </m:t>
                          </m:r>
                          <m:r>
                            <a:rPr lang="es-ES" sz="2000" b="0" i="1" smtClean="0">
                              <a:latin typeface="Cambria Math" panose="02040503050406030204" pitchFamily="18" charset="0"/>
                            </a:rPr>
                            <m:t>𝑚𝑜𝑙</m:t>
                          </m:r>
                          <m:r>
                            <a:rPr lang="es-ES" sz="2000" b="0" i="1" smtClean="0">
                              <a:latin typeface="Cambria Math" panose="02040503050406030204" pitchFamily="18" charset="0"/>
                            </a:rPr>
                            <m:t>é</m:t>
                          </m:r>
                          <m:r>
                            <a:rPr lang="es-ES" sz="2000" b="0" i="1" smtClean="0">
                              <a:latin typeface="Cambria Math" panose="02040503050406030204" pitchFamily="18" charset="0"/>
                            </a:rPr>
                            <m:t>𝑐𝑢𝑙𝑎𝑠</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num>
                        <m:den>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den>
                      </m:f>
                      <m:r>
                        <a:rPr lang="es-ES" sz="2000" b="0" i="1" smtClean="0">
                          <a:latin typeface="Cambria Math" panose="02040503050406030204" pitchFamily="18" charset="0"/>
                        </a:rPr>
                        <m:t>=</m:t>
                      </m:r>
                      <m:r>
                        <a:rPr lang="es-ES" sz="2000" b="1" i="1" smtClean="0">
                          <a:latin typeface="Cambria Math" panose="02040503050406030204" pitchFamily="18" charset="0"/>
                        </a:rPr>
                        <m:t>𝟏</m:t>
                      </m:r>
                      <m:r>
                        <a:rPr lang="es-ES" sz="2000" b="1" i="1" smtClean="0">
                          <a:latin typeface="Cambria Math" panose="02040503050406030204" pitchFamily="18" charset="0"/>
                        </a:rPr>
                        <m:t>,</m:t>
                      </m:r>
                      <m:r>
                        <a:rPr lang="es-ES" sz="2000" b="1" i="1" smtClean="0">
                          <a:latin typeface="Cambria Math" panose="02040503050406030204" pitchFamily="18" charset="0"/>
                        </a:rPr>
                        <m:t>𝟎𝟔</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𝟏𝟎</m:t>
                          </m:r>
                        </m:e>
                        <m:sup>
                          <m:r>
                            <a:rPr lang="es-ES" sz="2000" b="1" i="1" smtClean="0">
                              <a:latin typeface="Cambria Math" panose="02040503050406030204" pitchFamily="18" charset="0"/>
                            </a:rPr>
                            <m:t>𝟐𝟒</m:t>
                          </m:r>
                          <m:r>
                            <a:rPr lang="es-ES" sz="2000" b="1" i="1" smtClean="0">
                              <a:latin typeface="Cambria Math" panose="02040503050406030204" pitchFamily="18" charset="0"/>
                            </a:rPr>
                            <m:t> </m:t>
                          </m:r>
                        </m:sup>
                      </m:sSup>
                      <m:r>
                        <a:rPr lang="es-ES" sz="2000" b="1" i="1" smtClean="0">
                          <a:latin typeface="Cambria Math" panose="02040503050406030204" pitchFamily="18" charset="0"/>
                        </a:rPr>
                        <m:t> </m:t>
                      </m:r>
                      <m:r>
                        <a:rPr lang="es-ES" sz="2000" b="1" i="1" smtClean="0">
                          <a:latin typeface="Cambria Math" panose="02040503050406030204" pitchFamily="18" charset="0"/>
                        </a:rPr>
                        <m:t>𝒎𝒐𝒍</m:t>
                      </m:r>
                      <m:r>
                        <a:rPr lang="es-ES" sz="2000" b="1" i="1" smtClean="0">
                          <a:latin typeface="Cambria Math" panose="02040503050406030204" pitchFamily="18" charset="0"/>
                        </a:rPr>
                        <m:t>é</m:t>
                      </m:r>
                      <m:r>
                        <a:rPr lang="es-ES" sz="2000" b="1" i="1" smtClean="0">
                          <a:latin typeface="Cambria Math" panose="02040503050406030204" pitchFamily="18" charset="0"/>
                        </a:rPr>
                        <m:t>𝒄𝒖𝒍𝒂𝒔</m:t>
                      </m:r>
                      <m:r>
                        <a:rPr lang="es-ES" sz="2000" b="1" i="1" smtClean="0">
                          <a:latin typeface="Cambria Math" panose="02040503050406030204" pitchFamily="18" charset="0"/>
                        </a:rPr>
                        <m:t> </m:t>
                      </m:r>
                      <m:r>
                        <a:rPr lang="es-ES" sz="2000" b="1" i="1">
                          <a:latin typeface="Cambria Math" panose="02040503050406030204" pitchFamily="18" charset="0"/>
                        </a:rPr>
                        <m:t>𝑵</m:t>
                      </m:r>
                      <m:sSub>
                        <m:sSubPr>
                          <m:ctrlPr>
                            <a:rPr lang="es-ES" sz="2000" b="1" i="1">
                              <a:latin typeface="Cambria Math" panose="02040503050406030204" pitchFamily="18" charset="0"/>
                            </a:rPr>
                          </m:ctrlPr>
                        </m:sSubPr>
                        <m:e>
                          <m:r>
                            <a:rPr lang="es-ES" sz="2000" b="1" i="1">
                              <a:latin typeface="Cambria Math" panose="02040503050406030204" pitchFamily="18" charset="0"/>
                            </a:rPr>
                            <m:t>𝑯</m:t>
                          </m:r>
                        </m:e>
                        <m:sub>
                          <m:r>
                            <a:rPr lang="es-ES" sz="2000" b="1" i="1">
                              <a:latin typeface="Cambria Math" panose="02040503050406030204" pitchFamily="18" charset="0"/>
                            </a:rPr>
                            <m:t>𝟑</m:t>
                          </m:r>
                        </m:sub>
                      </m:sSub>
                    </m:oMath>
                  </m:oMathPara>
                </a14:m>
                <a:endParaRPr lang="es-ES" sz="2000" b="1" dirty="0"/>
              </a:p>
            </p:txBody>
          </p:sp>
        </mc:Choice>
        <mc:Fallback xmlns="">
          <p:sp>
            <p:nvSpPr>
              <p:cNvPr id="7" name="CuadroTexto 6"/>
              <p:cNvSpPr txBox="1">
                <a:spLocks noRot="1" noChangeAspect="1" noMove="1" noResize="1" noEditPoints="1" noAdjustHandles="1" noChangeArrowheads="1" noChangeShapeType="1" noTextEdit="1"/>
              </p:cNvSpPr>
              <p:nvPr/>
            </p:nvSpPr>
            <p:spPr>
              <a:xfrm>
                <a:off x="485776" y="3690046"/>
                <a:ext cx="8443978" cy="669479"/>
              </a:xfrm>
              <a:prstGeom prst="rect">
                <a:avLst/>
              </a:prstGeom>
              <a:blipFill rotWithShape="0">
                <a:blip r:embed="rId5"/>
                <a:stretch>
                  <a:fillRect/>
                </a:stretch>
              </a:blipFill>
            </p:spPr>
            <p:txBody>
              <a:bodyPr/>
              <a:lstStyle/>
              <a:p>
                <a:r>
                  <a:rPr lang="es-ES">
                    <a:noFill/>
                  </a:rPr>
                  <a:t> </a:t>
                </a:r>
              </a:p>
            </p:txBody>
          </p:sp>
        </mc:Fallback>
      </mc:AlternateContent>
      <p:cxnSp>
        <p:nvCxnSpPr>
          <p:cNvPr id="17" name="Conector recto 16"/>
          <p:cNvCxnSpPr/>
          <p:nvPr/>
        </p:nvCxnSpPr>
        <p:spPr>
          <a:xfrm flipV="1">
            <a:off x="2757488" y="2936301"/>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flipV="1">
            <a:off x="4047083" y="3108529"/>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V="1">
            <a:off x="1122508" y="3924772"/>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flipV="1">
            <a:off x="3492355" y="4134110"/>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37697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Medida de la cantidad de sustancia. El mol</a:t>
            </a:r>
            <a:endParaRPr lang="es-ES" b="1" dirty="0">
              <a:solidFill>
                <a:schemeClr val="accent6">
                  <a:lumMod val="75000"/>
                </a:schemeClr>
              </a:solidFill>
            </a:endParaRPr>
          </a:p>
        </p:txBody>
      </p:sp>
      <p:sp>
        <p:nvSpPr>
          <p:cNvPr id="8" name="CuadroTexto 7"/>
          <p:cNvSpPr txBox="1"/>
          <p:nvPr/>
        </p:nvSpPr>
        <p:spPr>
          <a:xfrm>
            <a:off x="485776" y="842962"/>
            <a:ext cx="4543425" cy="369332"/>
          </a:xfrm>
          <a:prstGeom prst="rect">
            <a:avLst/>
          </a:prstGeom>
          <a:noFill/>
        </p:spPr>
        <p:txBody>
          <a:bodyPr wrap="squar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9" name="CuadroTexto 8"/>
          <p:cNvSpPr txBox="1"/>
          <p:nvPr/>
        </p:nvSpPr>
        <p:spPr>
          <a:xfrm>
            <a:off x="485776" y="1249632"/>
            <a:ext cx="8143874" cy="923330"/>
          </a:xfrm>
          <a:prstGeom prst="rect">
            <a:avLst/>
          </a:prstGeom>
          <a:noFill/>
        </p:spPr>
        <p:txBody>
          <a:bodyPr wrap="square" rtlCol="0">
            <a:spAutoFit/>
          </a:bodyPr>
          <a:lstStyle/>
          <a:p>
            <a:pPr algn="just"/>
            <a:r>
              <a:rPr lang="es-ES" b="1" dirty="0" smtClean="0"/>
              <a:t>3. Tenemos 30 g de amoniaco, NH</a:t>
            </a:r>
            <a:r>
              <a:rPr lang="es-ES" b="1" baseline="-25000" dirty="0" smtClean="0"/>
              <a:t>3</a:t>
            </a:r>
            <a:r>
              <a:rPr lang="es-ES" b="1" dirty="0" smtClean="0"/>
              <a:t>. ¿Cuántos moles de H tenemos? ¿Cuántos átomos de H? ¿Cuántos gramos de H? Datos: M (N) = 14 u; M (H) = 1 u. </a:t>
            </a:r>
            <a:endParaRPr lang="es-ES" b="1" dirty="0"/>
          </a:p>
        </p:txBody>
      </p:sp>
      <mc:AlternateContent xmlns:mc="http://schemas.openxmlformats.org/markup-compatibility/2006" xmlns:a14="http://schemas.microsoft.com/office/drawing/2010/main">
        <mc:Choice Requires="a14">
          <p:sp>
            <p:nvSpPr>
              <p:cNvPr id="4" name="CuadroTexto 3"/>
              <p:cNvSpPr txBox="1"/>
              <p:nvPr/>
            </p:nvSpPr>
            <p:spPr>
              <a:xfrm>
                <a:off x="485776" y="2261353"/>
                <a:ext cx="379385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𝑁</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3</m:t>
                              </m:r>
                            </m:sub>
                          </m:sSub>
                        </m:e>
                      </m:d>
                      <m:r>
                        <a:rPr lang="es-ES" sz="2000" b="0" i="1" smtClean="0">
                          <a:latin typeface="Cambria Math" panose="02040503050406030204" pitchFamily="18" charset="0"/>
                        </a:rPr>
                        <m:t>=14+3·1=17 </m:t>
                      </m:r>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𝑚𝑜𝑙</m:t>
                      </m:r>
                    </m:oMath>
                  </m:oMathPara>
                </a14:m>
                <a:endParaRPr lang="es-ES" sz="2000" dirty="0"/>
              </a:p>
            </p:txBody>
          </p:sp>
        </mc:Choice>
        <mc:Fallback xmlns="">
          <p:sp>
            <p:nvSpPr>
              <p:cNvPr id="4" name="CuadroTexto 3"/>
              <p:cNvSpPr txBox="1">
                <a:spLocks noRot="1" noChangeAspect="1" noMove="1" noResize="1" noEditPoints="1" noAdjustHandles="1" noChangeArrowheads="1" noChangeShapeType="1" noTextEdit="1"/>
              </p:cNvSpPr>
              <p:nvPr/>
            </p:nvSpPr>
            <p:spPr>
              <a:xfrm>
                <a:off x="485776" y="2261353"/>
                <a:ext cx="3793859" cy="307777"/>
              </a:xfrm>
              <a:prstGeom prst="rect">
                <a:avLst/>
              </a:prstGeom>
              <a:blipFill rotWithShape="0">
                <a:blip r:embed="rId3"/>
                <a:stretch>
                  <a:fillRect l="-965" r="-965" b="-38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 name="CuadroTexto 4"/>
              <p:cNvSpPr txBox="1"/>
              <p:nvPr/>
            </p:nvSpPr>
            <p:spPr>
              <a:xfrm>
                <a:off x="2371682" y="2803296"/>
                <a:ext cx="4484433" cy="638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30 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𝑁</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3</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num>
                        <m:den>
                          <m:r>
                            <a:rPr lang="es-ES" sz="2000" b="0" i="1" smtClean="0">
                              <a:latin typeface="Cambria Math" panose="02040503050406030204" pitchFamily="18" charset="0"/>
                            </a:rPr>
                            <m:t>17 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den>
                      </m:f>
                      <m:r>
                        <a:rPr lang="es-ES" sz="2000" b="0" i="1" smtClean="0">
                          <a:latin typeface="Cambria Math" panose="02040503050406030204" pitchFamily="18" charset="0"/>
                        </a:rPr>
                        <m:t>=</m:t>
                      </m:r>
                      <m:r>
                        <a:rPr lang="es-ES" sz="2000" b="1" i="1" smtClean="0">
                          <a:latin typeface="Cambria Math" panose="02040503050406030204" pitchFamily="18" charset="0"/>
                        </a:rPr>
                        <m:t>𝟏</m:t>
                      </m:r>
                      <m:r>
                        <a:rPr lang="es-ES" sz="2000" b="1" i="1" smtClean="0">
                          <a:latin typeface="Cambria Math" panose="02040503050406030204" pitchFamily="18" charset="0"/>
                        </a:rPr>
                        <m:t>,</m:t>
                      </m:r>
                      <m:r>
                        <a:rPr lang="es-ES" sz="2000" b="1" i="1" smtClean="0">
                          <a:latin typeface="Cambria Math" panose="02040503050406030204" pitchFamily="18" charset="0"/>
                        </a:rPr>
                        <m:t>𝟕𝟔</m:t>
                      </m:r>
                      <m:r>
                        <a:rPr lang="es-ES" sz="2000" b="1" i="1" smtClean="0">
                          <a:latin typeface="Cambria Math" panose="02040503050406030204" pitchFamily="18" charset="0"/>
                        </a:rPr>
                        <m:t> </m:t>
                      </m:r>
                      <m:r>
                        <a:rPr lang="es-ES" sz="2000" b="1" i="1" smtClean="0">
                          <a:latin typeface="Cambria Math" panose="02040503050406030204" pitchFamily="18" charset="0"/>
                        </a:rPr>
                        <m:t>𝒎𝒐𝒍</m:t>
                      </m:r>
                      <m:r>
                        <a:rPr lang="es-ES" sz="2000" b="1" i="1" smtClean="0">
                          <a:latin typeface="Cambria Math" panose="02040503050406030204" pitchFamily="18" charset="0"/>
                        </a:rPr>
                        <m:t> </m:t>
                      </m:r>
                      <m:r>
                        <a:rPr lang="es-ES" sz="2000" b="1" i="1">
                          <a:latin typeface="Cambria Math" panose="02040503050406030204" pitchFamily="18" charset="0"/>
                        </a:rPr>
                        <m:t>𝑵</m:t>
                      </m:r>
                      <m:sSub>
                        <m:sSubPr>
                          <m:ctrlPr>
                            <a:rPr lang="es-ES" sz="2000" b="1" i="1">
                              <a:latin typeface="Cambria Math" panose="02040503050406030204" pitchFamily="18" charset="0"/>
                            </a:rPr>
                          </m:ctrlPr>
                        </m:sSubPr>
                        <m:e>
                          <m:r>
                            <a:rPr lang="es-ES" sz="2000" b="1" i="1">
                              <a:latin typeface="Cambria Math" panose="02040503050406030204" pitchFamily="18" charset="0"/>
                            </a:rPr>
                            <m:t>𝑯</m:t>
                          </m:r>
                        </m:e>
                        <m:sub>
                          <m:r>
                            <a:rPr lang="es-ES" sz="2000" b="1" i="1">
                              <a:latin typeface="Cambria Math" panose="02040503050406030204" pitchFamily="18" charset="0"/>
                            </a:rPr>
                            <m:t>𝟑</m:t>
                          </m:r>
                        </m:sub>
                      </m:sSub>
                    </m:oMath>
                  </m:oMathPara>
                </a14:m>
                <a:endParaRPr lang="es-ES" sz="2000" b="1" dirty="0"/>
              </a:p>
            </p:txBody>
          </p:sp>
        </mc:Choice>
        <mc:Fallback xmlns="">
          <p:sp>
            <p:nvSpPr>
              <p:cNvPr id="5" name="CuadroTexto 4"/>
              <p:cNvSpPr txBox="1">
                <a:spLocks noRot="1" noChangeAspect="1" noMove="1" noResize="1" noEditPoints="1" noAdjustHandles="1" noChangeArrowheads="1" noChangeShapeType="1" noTextEdit="1"/>
              </p:cNvSpPr>
              <p:nvPr/>
            </p:nvSpPr>
            <p:spPr>
              <a:xfrm>
                <a:off x="2371682" y="2803296"/>
                <a:ext cx="4484433" cy="638316"/>
              </a:xfrm>
              <a:prstGeom prst="rect">
                <a:avLst/>
              </a:prstGeom>
              <a:blipFill rotWithShape="0">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 name="CuadroTexto 9"/>
              <p:cNvSpPr txBox="1"/>
              <p:nvPr/>
            </p:nvSpPr>
            <p:spPr>
              <a:xfrm>
                <a:off x="2209121" y="3675778"/>
                <a:ext cx="4697183" cy="6362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1,76 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3 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b="0" i="1" smtClean="0">
                              <a:latin typeface="Cambria Math" panose="02040503050406030204" pitchFamily="18" charset="0"/>
                            </a:rPr>
                            <m:t>𝐻</m:t>
                          </m:r>
                        </m:num>
                        <m:den>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den>
                      </m:f>
                      <m:r>
                        <a:rPr lang="es-ES" sz="2000" b="0" i="1" smtClean="0">
                          <a:latin typeface="Cambria Math" panose="02040503050406030204" pitchFamily="18" charset="0"/>
                        </a:rPr>
                        <m:t>=</m:t>
                      </m:r>
                      <m:r>
                        <a:rPr lang="es-ES" sz="2000" b="1" i="1" smtClean="0">
                          <a:latin typeface="Cambria Math" panose="02040503050406030204" pitchFamily="18" charset="0"/>
                        </a:rPr>
                        <m:t>𝟓</m:t>
                      </m:r>
                      <m:r>
                        <a:rPr lang="es-ES" sz="2000" b="1" i="1" smtClean="0">
                          <a:latin typeface="Cambria Math" panose="02040503050406030204" pitchFamily="18" charset="0"/>
                        </a:rPr>
                        <m:t>,</m:t>
                      </m:r>
                      <m:r>
                        <a:rPr lang="es-ES" sz="2000" b="1" i="1" smtClean="0">
                          <a:latin typeface="Cambria Math" panose="02040503050406030204" pitchFamily="18" charset="0"/>
                        </a:rPr>
                        <m:t>𝟐𝟖</m:t>
                      </m:r>
                      <m:r>
                        <a:rPr lang="es-ES" sz="2000" b="1" i="1" smtClean="0">
                          <a:latin typeface="Cambria Math" panose="02040503050406030204" pitchFamily="18" charset="0"/>
                        </a:rPr>
                        <m:t> </m:t>
                      </m:r>
                      <m:r>
                        <a:rPr lang="es-ES" sz="2000" b="1" i="1" smtClean="0">
                          <a:latin typeface="Cambria Math" panose="02040503050406030204" pitchFamily="18" charset="0"/>
                        </a:rPr>
                        <m:t>𝒎𝒐𝒍</m:t>
                      </m:r>
                      <m:r>
                        <a:rPr lang="es-ES" sz="2000" b="1" i="1" smtClean="0">
                          <a:latin typeface="Cambria Math" panose="02040503050406030204" pitchFamily="18" charset="0"/>
                        </a:rPr>
                        <m:t> </m:t>
                      </m:r>
                      <m:r>
                        <a:rPr lang="es-ES" sz="2000" b="1" i="1" smtClean="0">
                          <a:latin typeface="Cambria Math" panose="02040503050406030204" pitchFamily="18" charset="0"/>
                        </a:rPr>
                        <m:t>𝑯</m:t>
                      </m:r>
                    </m:oMath>
                  </m:oMathPara>
                </a14:m>
                <a:endParaRPr lang="es-ES" sz="2000" b="1"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2209121" y="3675778"/>
                <a:ext cx="4697183" cy="636264"/>
              </a:xfrm>
              <a:prstGeom prst="rect">
                <a:avLst/>
              </a:prstGeom>
              <a:blipFill rotWithShape="0">
                <a:blip r:embed="rId5"/>
                <a:stretch>
                  <a:fillRect b="-96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 name="CuadroTexto 10"/>
              <p:cNvSpPr txBox="1"/>
              <p:nvPr/>
            </p:nvSpPr>
            <p:spPr>
              <a:xfrm>
                <a:off x="1168226" y="4525482"/>
                <a:ext cx="6778972" cy="61773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5,28 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b="0" i="1" smtClean="0">
                          <a:latin typeface="Cambria Math" panose="02040503050406030204" pitchFamily="18" charset="0"/>
                        </a:rPr>
                        <m:t>𝐻</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6,022·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23</m:t>
                              </m:r>
                            </m:sup>
                          </m:sSup>
                          <m:r>
                            <a:rPr lang="es-ES" sz="2000" b="0" i="1" smtClean="0">
                              <a:latin typeface="Cambria Math" panose="02040503050406030204" pitchFamily="18" charset="0"/>
                            </a:rPr>
                            <m:t> á</m:t>
                          </m:r>
                          <m:r>
                            <a:rPr lang="es-ES" sz="2000" b="0" i="1" smtClean="0">
                              <a:latin typeface="Cambria Math" panose="02040503050406030204" pitchFamily="18" charset="0"/>
                            </a:rPr>
                            <m:t>𝑡𝑜𝑚𝑜𝑠</m:t>
                          </m:r>
                          <m:r>
                            <a:rPr lang="es-ES" sz="2000" b="0" i="1" smtClean="0">
                              <a:latin typeface="Cambria Math" panose="02040503050406030204" pitchFamily="18" charset="0"/>
                            </a:rPr>
                            <m:t> </m:t>
                          </m:r>
                          <m:r>
                            <a:rPr lang="es-ES" sz="2000" b="0" i="1" smtClean="0">
                              <a:latin typeface="Cambria Math" panose="02040503050406030204" pitchFamily="18" charset="0"/>
                            </a:rPr>
                            <m:t>𝐻</m:t>
                          </m:r>
                        </m:num>
                        <m:den>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b="0" i="1" smtClean="0">
                              <a:latin typeface="Cambria Math" panose="02040503050406030204" pitchFamily="18" charset="0"/>
                            </a:rPr>
                            <m:t>𝐻</m:t>
                          </m:r>
                        </m:den>
                      </m:f>
                      <m:r>
                        <a:rPr lang="es-ES" sz="2000" b="0" i="1" smtClean="0">
                          <a:latin typeface="Cambria Math" panose="02040503050406030204" pitchFamily="18" charset="0"/>
                        </a:rPr>
                        <m:t>=</m:t>
                      </m:r>
                      <m:r>
                        <a:rPr lang="es-ES" sz="2000" b="1" i="1" smtClean="0">
                          <a:latin typeface="Cambria Math" panose="02040503050406030204" pitchFamily="18" charset="0"/>
                        </a:rPr>
                        <m:t>𝟑</m:t>
                      </m:r>
                      <m:r>
                        <a:rPr lang="es-ES" sz="2000" b="1" i="1" smtClean="0">
                          <a:latin typeface="Cambria Math" panose="02040503050406030204" pitchFamily="18" charset="0"/>
                        </a:rPr>
                        <m:t>,</m:t>
                      </m:r>
                      <m:r>
                        <a:rPr lang="es-ES" sz="2000" b="1" i="1" smtClean="0">
                          <a:latin typeface="Cambria Math" panose="02040503050406030204" pitchFamily="18" charset="0"/>
                        </a:rPr>
                        <m:t>𝟏𝟖</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𝟏𝟎</m:t>
                          </m:r>
                        </m:e>
                        <m:sup>
                          <m:r>
                            <a:rPr lang="es-ES" sz="2000" b="1" i="1" smtClean="0">
                              <a:latin typeface="Cambria Math" panose="02040503050406030204" pitchFamily="18" charset="0"/>
                            </a:rPr>
                            <m:t>𝟐𝟑</m:t>
                          </m:r>
                        </m:sup>
                      </m:sSup>
                      <m:r>
                        <a:rPr lang="es-ES" sz="2000" b="1" i="1" smtClean="0">
                          <a:latin typeface="Cambria Math" panose="02040503050406030204" pitchFamily="18" charset="0"/>
                        </a:rPr>
                        <m:t> á</m:t>
                      </m:r>
                      <m:r>
                        <a:rPr lang="es-ES" sz="2000" b="1" i="1" smtClean="0">
                          <a:latin typeface="Cambria Math" panose="02040503050406030204" pitchFamily="18" charset="0"/>
                        </a:rPr>
                        <m:t>𝒕𝒐𝒎𝒐𝒔</m:t>
                      </m:r>
                      <m:r>
                        <a:rPr lang="es-ES" sz="2000" b="1" i="1" smtClean="0">
                          <a:latin typeface="Cambria Math" panose="02040503050406030204" pitchFamily="18" charset="0"/>
                        </a:rPr>
                        <m:t> </m:t>
                      </m:r>
                      <m:r>
                        <a:rPr lang="es-ES" sz="2000" b="1" i="1" smtClean="0">
                          <a:latin typeface="Cambria Math" panose="02040503050406030204" pitchFamily="18" charset="0"/>
                        </a:rPr>
                        <m:t>𝑯</m:t>
                      </m:r>
                    </m:oMath>
                  </m:oMathPara>
                </a14:m>
                <a:endParaRPr lang="es-ES" sz="2000" b="1"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1168226" y="4525482"/>
                <a:ext cx="6778972" cy="617733"/>
              </a:xfrm>
              <a:prstGeom prst="rect">
                <a:avLst/>
              </a:prstGeom>
              <a:blipFill rotWithShape="0">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CuadroTexto 11"/>
              <p:cNvSpPr txBox="1"/>
              <p:nvPr/>
            </p:nvSpPr>
            <p:spPr>
              <a:xfrm>
                <a:off x="2558409" y="5498777"/>
                <a:ext cx="3723007" cy="6321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30 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𝑁</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3</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3·1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𝐻</m:t>
                          </m:r>
                        </m:num>
                        <m:den>
                          <m:r>
                            <a:rPr lang="es-ES" sz="2000" b="0" i="1" smtClean="0">
                              <a:latin typeface="Cambria Math" panose="02040503050406030204" pitchFamily="18" charset="0"/>
                            </a:rPr>
                            <m:t>17 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den>
                      </m:f>
                      <m:r>
                        <a:rPr lang="es-ES" sz="2000" b="0" i="1" smtClean="0">
                          <a:latin typeface="Cambria Math" panose="02040503050406030204" pitchFamily="18" charset="0"/>
                        </a:rPr>
                        <m:t>=</m:t>
                      </m:r>
                      <m:r>
                        <a:rPr lang="es-ES" sz="2000" b="1" i="1" smtClean="0">
                          <a:latin typeface="Cambria Math" panose="02040503050406030204" pitchFamily="18" charset="0"/>
                        </a:rPr>
                        <m:t>𝟓</m:t>
                      </m:r>
                      <m:r>
                        <a:rPr lang="es-ES" sz="2000" b="1" i="1" smtClean="0">
                          <a:latin typeface="Cambria Math" panose="02040503050406030204" pitchFamily="18" charset="0"/>
                        </a:rPr>
                        <m:t>,</m:t>
                      </m:r>
                      <m:r>
                        <a:rPr lang="es-ES" sz="2000" b="1" i="1" smtClean="0">
                          <a:latin typeface="Cambria Math" panose="02040503050406030204" pitchFamily="18" charset="0"/>
                        </a:rPr>
                        <m:t>𝟐𝟗</m:t>
                      </m:r>
                      <m:r>
                        <a:rPr lang="es-ES" sz="2000" b="1" i="1" smtClean="0">
                          <a:latin typeface="Cambria Math" panose="02040503050406030204" pitchFamily="18" charset="0"/>
                        </a:rPr>
                        <m:t> </m:t>
                      </m:r>
                      <m:r>
                        <a:rPr lang="es-ES" sz="2000" b="1" i="1" smtClean="0">
                          <a:latin typeface="Cambria Math" panose="02040503050406030204" pitchFamily="18" charset="0"/>
                        </a:rPr>
                        <m:t>𝒈</m:t>
                      </m:r>
                      <m:r>
                        <a:rPr lang="es-ES" sz="2000" b="1" i="1" smtClean="0">
                          <a:latin typeface="Cambria Math" panose="02040503050406030204" pitchFamily="18" charset="0"/>
                        </a:rPr>
                        <m:t> </m:t>
                      </m:r>
                      <m:r>
                        <a:rPr lang="es-ES" sz="2000" b="1" i="1" smtClean="0">
                          <a:latin typeface="Cambria Math" panose="02040503050406030204" pitchFamily="18" charset="0"/>
                        </a:rPr>
                        <m:t>𝑯</m:t>
                      </m:r>
                    </m:oMath>
                  </m:oMathPara>
                </a14:m>
                <a:endParaRPr lang="es-ES" sz="2000" b="1"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2558409" y="5498777"/>
                <a:ext cx="3723007" cy="632161"/>
              </a:xfrm>
              <a:prstGeom prst="rect">
                <a:avLst/>
              </a:prstGeom>
              <a:blipFill rotWithShape="0">
                <a:blip r:embed="rId7"/>
                <a:stretch>
                  <a:fillRect/>
                </a:stretch>
              </a:blipFill>
            </p:spPr>
            <p:txBody>
              <a:bodyPr/>
              <a:lstStyle/>
              <a:p>
                <a:r>
                  <a:rPr lang="es-ES">
                    <a:noFill/>
                  </a:rPr>
                  <a:t> </a:t>
                </a:r>
              </a:p>
            </p:txBody>
          </p:sp>
        </mc:Fallback>
      </mc:AlternateContent>
      <p:cxnSp>
        <p:nvCxnSpPr>
          <p:cNvPr id="13" name="Conector recto 12"/>
          <p:cNvCxnSpPr/>
          <p:nvPr/>
        </p:nvCxnSpPr>
        <p:spPr>
          <a:xfrm flipV="1">
            <a:off x="2757488" y="3031059"/>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flipV="1">
            <a:off x="4022245" y="3179597"/>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onector recto 14"/>
          <p:cNvCxnSpPr/>
          <p:nvPr/>
        </p:nvCxnSpPr>
        <p:spPr>
          <a:xfrm flipV="1">
            <a:off x="2922733" y="3906155"/>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flipV="1">
            <a:off x="4246464" y="4069907"/>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flipV="1">
            <a:off x="1823542" y="4779728"/>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flipV="1">
            <a:off x="3548974" y="4943190"/>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flipV="1">
            <a:off x="2922732" y="5714844"/>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flipV="1">
            <a:off x="4190278" y="5914869"/>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68434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Medida de la cantidad de sustancia. El mol</a:t>
            </a:r>
            <a:endParaRPr lang="es-ES" b="1" dirty="0">
              <a:solidFill>
                <a:schemeClr val="accent6">
                  <a:lumMod val="75000"/>
                </a:schemeClr>
              </a:solidFill>
            </a:endParaRPr>
          </a:p>
        </p:txBody>
      </p:sp>
      <p:sp>
        <p:nvSpPr>
          <p:cNvPr id="8" name="CuadroTexto 7"/>
          <p:cNvSpPr txBox="1"/>
          <p:nvPr/>
        </p:nvSpPr>
        <p:spPr>
          <a:xfrm>
            <a:off x="485776" y="842962"/>
            <a:ext cx="4543425" cy="369332"/>
          </a:xfrm>
          <a:prstGeom prst="rect">
            <a:avLst/>
          </a:prstGeom>
          <a:noFill/>
        </p:spPr>
        <p:txBody>
          <a:bodyPr wrap="squar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9" name="CuadroTexto 8"/>
          <p:cNvSpPr txBox="1"/>
          <p:nvPr/>
        </p:nvSpPr>
        <p:spPr>
          <a:xfrm>
            <a:off x="485776" y="1249632"/>
            <a:ext cx="8143874" cy="646331"/>
          </a:xfrm>
          <a:prstGeom prst="rect">
            <a:avLst/>
          </a:prstGeom>
          <a:noFill/>
        </p:spPr>
        <p:txBody>
          <a:bodyPr wrap="square" rtlCol="0">
            <a:spAutoFit/>
          </a:bodyPr>
          <a:lstStyle/>
          <a:p>
            <a:pPr algn="just"/>
            <a:r>
              <a:rPr lang="es-ES" b="1" dirty="0"/>
              <a:t>4</a:t>
            </a:r>
            <a:r>
              <a:rPr lang="es-ES" b="1" dirty="0" smtClean="0"/>
              <a:t>. Cuántos gramos de </a:t>
            </a:r>
            <a:r>
              <a:rPr lang="es-ES" b="1" dirty="0"/>
              <a:t>NH</a:t>
            </a:r>
            <a:r>
              <a:rPr lang="es-ES" b="1" baseline="-25000" dirty="0"/>
              <a:t>3 </a:t>
            </a:r>
            <a:r>
              <a:rPr lang="es-ES" b="1" dirty="0" smtClean="0"/>
              <a:t>necesitamos para tener 5 g de H? Datos: M (N) = 14 u; M (H) = 1 u. </a:t>
            </a:r>
            <a:endParaRPr lang="es-ES" b="1" dirty="0"/>
          </a:p>
        </p:txBody>
      </p:sp>
      <mc:AlternateContent xmlns:mc="http://schemas.openxmlformats.org/markup-compatibility/2006" xmlns:a14="http://schemas.microsoft.com/office/drawing/2010/main">
        <mc:Choice Requires="a14">
          <p:sp>
            <p:nvSpPr>
              <p:cNvPr id="4" name="CuadroTexto 3"/>
              <p:cNvSpPr txBox="1"/>
              <p:nvPr/>
            </p:nvSpPr>
            <p:spPr>
              <a:xfrm>
                <a:off x="485776" y="2065388"/>
                <a:ext cx="379385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𝑁</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3</m:t>
                              </m:r>
                            </m:sub>
                          </m:sSub>
                        </m:e>
                      </m:d>
                      <m:r>
                        <a:rPr lang="es-ES" sz="2000" b="0" i="1" smtClean="0">
                          <a:latin typeface="Cambria Math" panose="02040503050406030204" pitchFamily="18" charset="0"/>
                        </a:rPr>
                        <m:t>=14+3·1=17 </m:t>
                      </m:r>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𝑚𝑜𝑙</m:t>
                      </m:r>
                    </m:oMath>
                  </m:oMathPara>
                </a14:m>
                <a:endParaRPr lang="es-ES" sz="2000" dirty="0"/>
              </a:p>
            </p:txBody>
          </p:sp>
        </mc:Choice>
        <mc:Fallback xmlns="">
          <p:sp>
            <p:nvSpPr>
              <p:cNvPr id="4" name="CuadroTexto 3"/>
              <p:cNvSpPr txBox="1">
                <a:spLocks noRot="1" noChangeAspect="1" noMove="1" noResize="1" noEditPoints="1" noAdjustHandles="1" noChangeArrowheads="1" noChangeShapeType="1" noTextEdit="1"/>
              </p:cNvSpPr>
              <p:nvPr/>
            </p:nvSpPr>
            <p:spPr>
              <a:xfrm>
                <a:off x="485776" y="2065388"/>
                <a:ext cx="3793859" cy="307777"/>
              </a:xfrm>
              <a:prstGeom prst="rect">
                <a:avLst/>
              </a:prstGeom>
              <a:blipFill rotWithShape="0">
                <a:blip r:embed="rId3"/>
                <a:stretch>
                  <a:fillRect l="-965" r="-965" b="-38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 name="CuadroTexto 4"/>
              <p:cNvSpPr txBox="1"/>
              <p:nvPr/>
            </p:nvSpPr>
            <p:spPr>
              <a:xfrm>
                <a:off x="2371682" y="2803296"/>
                <a:ext cx="3761671" cy="6321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5 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𝐻</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17 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num>
                        <m:den>
                          <m:r>
                            <a:rPr lang="es-ES" sz="2000" b="0" i="1" smtClean="0">
                              <a:latin typeface="Cambria Math" panose="02040503050406030204" pitchFamily="18" charset="0"/>
                            </a:rPr>
                            <m:t>3·1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𝐻</m:t>
                          </m:r>
                        </m:den>
                      </m:f>
                      <m:r>
                        <a:rPr lang="es-ES" sz="2000" b="0" i="1" smtClean="0">
                          <a:latin typeface="Cambria Math" panose="02040503050406030204" pitchFamily="18" charset="0"/>
                        </a:rPr>
                        <m:t>=</m:t>
                      </m:r>
                      <m:r>
                        <a:rPr lang="es-ES" sz="2000" b="1" i="1" smtClean="0">
                          <a:latin typeface="Cambria Math" panose="02040503050406030204" pitchFamily="18" charset="0"/>
                        </a:rPr>
                        <m:t>𝟐𝟖</m:t>
                      </m:r>
                      <m:r>
                        <a:rPr lang="es-ES" sz="2000" b="1" i="1" smtClean="0">
                          <a:latin typeface="Cambria Math" panose="02040503050406030204" pitchFamily="18" charset="0"/>
                        </a:rPr>
                        <m:t>,</m:t>
                      </m:r>
                      <m:r>
                        <a:rPr lang="es-ES" sz="2000" b="1" i="1" smtClean="0">
                          <a:latin typeface="Cambria Math" panose="02040503050406030204" pitchFamily="18" charset="0"/>
                        </a:rPr>
                        <m:t>𝟑𝟑</m:t>
                      </m:r>
                      <m:r>
                        <a:rPr lang="es-ES" sz="2000" b="1" i="1" smtClean="0">
                          <a:latin typeface="Cambria Math" panose="02040503050406030204" pitchFamily="18" charset="0"/>
                        </a:rPr>
                        <m:t> </m:t>
                      </m:r>
                      <m:r>
                        <a:rPr lang="es-ES" sz="2000" b="1" i="1" smtClean="0">
                          <a:latin typeface="Cambria Math" panose="02040503050406030204" pitchFamily="18" charset="0"/>
                        </a:rPr>
                        <m:t>𝒈</m:t>
                      </m:r>
                      <m:r>
                        <a:rPr lang="es-ES" sz="2000" b="1" i="1" smtClean="0">
                          <a:latin typeface="Cambria Math" panose="02040503050406030204" pitchFamily="18" charset="0"/>
                        </a:rPr>
                        <m:t> </m:t>
                      </m:r>
                      <m:r>
                        <a:rPr lang="es-ES" sz="2000" b="1" i="1">
                          <a:latin typeface="Cambria Math" panose="02040503050406030204" pitchFamily="18" charset="0"/>
                        </a:rPr>
                        <m:t>𝑵</m:t>
                      </m:r>
                      <m:sSub>
                        <m:sSubPr>
                          <m:ctrlPr>
                            <a:rPr lang="es-ES" sz="2000" b="1" i="1">
                              <a:latin typeface="Cambria Math" panose="02040503050406030204" pitchFamily="18" charset="0"/>
                            </a:rPr>
                          </m:ctrlPr>
                        </m:sSubPr>
                        <m:e>
                          <m:r>
                            <a:rPr lang="es-ES" sz="2000" b="1" i="1">
                              <a:latin typeface="Cambria Math" panose="02040503050406030204" pitchFamily="18" charset="0"/>
                            </a:rPr>
                            <m:t>𝑯</m:t>
                          </m:r>
                        </m:e>
                        <m:sub>
                          <m:r>
                            <a:rPr lang="es-ES" sz="2000" b="1" i="1">
                              <a:latin typeface="Cambria Math" panose="02040503050406030204" pitchFamily="18" charset="0"/>
                            </a:rPr>
                            <m:t>𝟑</m:t>
                          </m:r>
                        </m:sub>
                      </m:sSub>
                    </m:oMath>
                  </m:oMathPara>
                </a14:m>
                <a:endParaRPr lang="es-ES" sz="2000" b="1" dirty="0"/>
              </a:p>
            </p:txBody>
          </p:sp>
        </mc:Choice>
        <mc:Fallback xmlns="">
          <p:sp>
            <p:nvSpPr>
              <p:cNvPr id="5" name="CuadroTexto 4"/>
              <p:cNvSpPr txBox="1">
                <a:spLocks noRot="1" noChangeAspect="1" noMove="1" noResize="1" noEditPoints="1" noAdjustHandles="1" noChangeArrowheads="1" noChangeShapeType="1" noTextEdit="1"/>
              </p:cNvSpPr>
              <p:nvPr/>
            </p:nvSpPr>
            <p:spPr>
              <a:xfrm>
                <a:off x="2371682" y="2803296"/>
                <a:ext cx="3761671" cy="632161"/>
              </a:xfrm>
              <a:prstGeom prst="rect">
                <a:avLst/>
              </a:prstGeom>
              <a:blipFill rotWithShape="0">
                <a:blip r:embed="rId4"/>
                <a:stretch>
                  <a:fillRect/>
                </a:stretch>
              </a:blipFill>
            </p:spPr>
            <p:txBody>
              <a:bodyPr/>
              <a:lstStyle/>
              <a:p>
                <a:r>
                  <a:rPr lang="es-ES">
                    <a:noFill/>
                  </a:rPr>
                  <a:t> </a:t>
                </a:r>
              </a:p>
            </p:txBody>
          </p:sp>
        </mc:Fallback>
      </mc:AlternateContent>
      <p:cxnSp>
        <p:nvCxnSpPr>
          <p:cNvPr id="13" name="Conector recto 12"/>
          <p:cNvCxnSpPr/>
          <p:nvPr/>
        </p:nvCxnSpPr>
        <p:spPr>
          <a:xfrm flipV="1">
            <a:off x="2564585" y="3051100"/>
            <a:ext cx="385806" cy="13655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V="1">
            <a:off x="3759972" y="3212222"/>
            <a:ext cx="385806" cy="13655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01984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Medida de la cantidad de sustancia. El mol</a:t>
            </a:r>
            <a:endParaRPr lang="es-ES" b="1" dirty="0">
              <a:solidFill>
                <a:schemeClr val="accent6">
                  <a:lumMod val="75000"/>
                </a:schemeClr>
              </a:solidFill>
            </a:endParaRPr>
          </a:p>
        </p:txBody>
      </p:sp>
      <p:sp>
        <p:nvSpPr>
          <p:cNvPr id="11" name="Redondear rectángulo de esquina del mismo lado 10"/>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4" name="CuadroTexto 13"/>
          <p:cNvSpPr txBox="1"/>
          <p:nvPr/>
        </p:nvSpPr>
        <p:spPr>
          <a:xfrm>
            <a:off x="538400" y="1380114"/>
            <a:ext cx="8105538" cy="5078313"/>
          </a:xfrm>
          <a:prstGeom prst="rect">
            <a:avLst/>
          </a:prstGeom>
          <a:solidFill>
            <a:srgbClr val="FFCC66"/>
          </a:solidFill>
        </p:spPr>
        <p:txBody>
          <a:bodyPr wrap="square" rtlCol="0">
            <a:spAutoFit/>
          </a:bodyPr>
          <a:lstStyle/>
          <a:p>
            <a:pPr marL="357188" indent="-357188" algn="just"/>
            <a:r>
              <a:rPr lang="es-ES" b="1" dirty="0" smtClean="0"/>
              <a:t>6.	Responde a las siguientes cuestiones:</a:t>
            </a:r>
          </a:p>
          <a:p>
            <a:pPr marL="714375" indent="-357188" algn="just">
              <a:buAutoNum type="alphaLcParenR"/>
            </a:pPr>
            <a:r>
              <a:rPr lang="es-ES" dirty="0" smtClean="0"/>
              <a:t>¿Cuántos átomos tendremos en un bloque de 100 g de aluminio?</a:t>
            </a:r>
          </a:p>
          <a:p>
            <a:pPr marL="714375" indent="-357188" algn="just">
              <a:buAutoNum type="alphaLcParenR"/>
            </a:pPr>
            <a:r>
              <a:rPr lang="es-ES" dirty="0" smtClean="0"/>
              <a:t>Si tenemos 5·10</a:t>
            </a:r>
            <a:r>
              <a:rPr lang="es-ES" baseline="30000" dirty="0" smtClean="0"/>
              <a:t>22</a:t>
            </a:r>
            <a:r>
              <a:rPr lang="es-ES" dirty="0" smtClean="0"/>
              <a:t> átomos de aluminio, ¿cuántos gramos de </a:t>
            </a:r>
            <a:r>
              <a:rPr lang="es-ES" dirty="0" err="1" smtClean="0"/>
              <a:t>alumnio</a:t>
            </a:r>
            <a:r>
              <a:rPr lang="es-ES" dirty="0" smtClean="0"/>
              <a:t> hay?</a:t>
            </a:r>
          </a:p>
          <a:p>
            <a:pPr marL="357187" algn="just"/>
            <a:r>
              <a:rPr lang="es-ES" dirty="0" smtClean="0"/>
              <a:t>Datos: M (Al) = 22 u.</a:t>
            </a:r>
          </a:p>
          <a:p>
            <a:pPr marL="357187" algn="just"/>
            <a:endParaRPr lang="es-ES" dirty="0"/>
          </a:p>
          <a:p>
            <a:pPr marL="355600" indent="-355600" algn="just"/>
            <a:r>
              <a:rPr lang="es-ES" b="1" dirty="0" smtClean="0"/>
              <a:t>7.	Contesta:</a:t>
            </a:r>
          </a:p>
          <a:p>
            <a:pPr marL="714375" indent="-357188" algn="just">
              <a:buAutoNum type="alphaLcParenR"/>
            </a:pPr>
            <a:r>
              <a:rPr lang="es-ES" dirty="0" smtClean="0"/>
              <a:t>¿Cuántos átomos tendremos en un bloque de 100 g de plomo?</a:t>
            </a:r>
          </a:p>
          <a:p>
            <a:pPr marL="714375" indent="-357188" algn="just">
              <a:buAutoNum type="alphaLcParenR"/>
            </a:pPr>
            <a:r>
              <a:rPr lang="es-ES" dirty="0" smtClean="0"/>
              <a:t>Si tenemos 5·10</a:t>
            </a:r>
            <a:r>
              <a:rPr lang="es-ES" baseline="30000" dirty="0" smtClean="0"/>
              <a:t>22</a:t>
            </a:r>
            <a:r>
              <a:rPr lang="es-ES" dirty="0" smtClean="0"/>
              <a:t> átomos de plomo, ¿cuántos gramos de plomo hay?</a:t>
            </a:r>
          </a:p>
          <a:p>
            <a:pPr marL="357187" algn="just"/>
            <a:r>
              <a:rPr lang="es-ES" dirty="0" smtClean="0"/>
              <a:t>Datos: M (Pb) = 207,2 u.</a:t>
            </a:r>
          </a:p>
          <a:p>
            <a:pPr marL="355600" indent="-355600" algn="just"/>
            <a:endParaRPr lang="es-ES" dirty="0"/>
          </a:p>
          <a:p>
            <a:pPr marL="355600" indent="-355600" algn="just">
              <a:buAutoNum type="arabicPeriod" startAt="8"/>
            </a:pPr>
            <a:r>
              <a:rPr lang="es-ES" b="1" dirty="0" smtClean="0"/>
              <a:t>Tenemos 66 g de CO</a:t>
            </a:r>
            <a:r>
              <a:rPr lang="es-ES" b="1" baseline="-25000" dirty="0" smtClean="0"/>
              <a:t>2</a:t>
            </a:r>
            <a:r>
              <a:rPr lang="es-ES" b="1" dirty="0" smtClean="0"/>
              <a:t>.</a:t>
            </a:r>
          </a:p>
          <a:p>
            <a:pPr marL="714375" indent="-357188" algn="just">
              <a:buAutoNum type="alphaLcParenR"/>
            </a:pPr>
            <a:r>
              <a:rPr lang="es-ES" dirty="0" smtClean="0"/>
              <a:t>¿Cuántos moles de CO</a:t>
            </a:r>
            <a:r>
              <a:rPr lang="es-ES" baseline="-25000" dirty="0" smtClean="0"/>
              <a:t>2</a:t>
            </a:r>
            <a:r>
              <a:rPr lang="es-ES" dirty="0" smtClean="0"/>
              <a:t> hay?</a:t>
            </a:r>
          </a:p>
          <a:p>
            <a:pPr marL="714375" indent="-357188" algn="just">
              <a:buAutoNum type="alphaLcParenR"/>
            </a:pPr>
            <a:r>
              <a:rPr lang="es-ES" dirty="0" smtClean="0"/>
              <a:t>¿Cuántos moles de O hay?</a:t>
            </a:r>
          </a:p>
          <a:p>
            <a:pPr marL="714375" indent="-357188" algn="just">
              <a:buAutoNum type="alphaLcParenR"/>
            </a:pPr>
            <a:r>
              <a:rPr lang="es-ES" dirty="0" smtClean="0"/>
              <a:t>¿Cuántos átomos de C hay?</a:t>
            </a:r>
          </a:p>
          <a:p>
            <a:pPr marL="714375" indent="-357188" algn="just">
              <a:buAutoNum type="alphaLcParenR"/>
            </a:pPr>
            <a:r>
              <a:rPr lang="es-ES" dirty="0" smtClean="0"/>
              <a:t>¿Cuántos gramos de O hay?</a:t>
            </a:r>
          </a:p>
          <a:p>
            <a:pPr marL="714375" indent="-357188" algn="just">
              <a:buAutoNum type="alphaLcParenR"/>
            </a:pPr>
            <a:r>
              <a:rPr lang="es-ES" dirty="0" smtClean="0"/>
              <a:t>¿Cuántos gramos de CO</a:t>
            </a:r>
            <a:r>
              <a:rPr lang="es-ES" baseline="-25000" dirty="0" smtClean="0"/>
              <a:t>2</a:t>
            </a:r>
            <a:r>
              <a:rPr lang="es-ES" dirty="0" smtClean="0"/>
              <a:t> necesitamos para tener 3 g de C?</a:t>
            </a:r>
          </a:p>
          <a:p>
            <a:pPr marL="357187" algn="just"/>
            <a:r>
              <a:rPr lang="es-ES" dirty="0" smtClean="0"/>
              <a:t>Datos: M (C) = 12 u; M (O) = 16 u.</a:t>
            </a:r>
            <a:endParaRPr lang="es-ES" dirty="0"/>
          </a:p>
        </p:txBody>
      </p:sp>
    </p:spTree>
    <p:extLst>
      <p:ext uri="{BB962C8B-B14F-4D97-AF65-F5344CB8AC3E}">
        <p14:creationId xmlns:p14="http://schemas.microsoft.com/office/powerpoint/2010/main" val="406460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Medida de la cantidad de sustancia. El mol</a:t>
            </a:r>
            <a:endParaRPr lang="es-ES" b="1" dirty="0">
              <a:solidFill>
                <a:schemeClr val="accent6">
                  <a:lumMod val="75000"/>
                </a:schemeClr>
              </a:solidFill>
            </a:endParaRPr>
          </a:p>
        </p:txBody>
      </p:sp>
      <p:sp>
        <p:nvSpPr>
          <p:cNvPr id="8" name="CuadroTexto 7"/>
          <p:cNvSpPr txBox="1"/>
          <p:nvPr/>
        </p:nvSpPr>
        <p:spPr>
          <a:xfrm>
            <a:off x="471488" y="885826"/>
            <a:ext cx="6529388" cy="369332"/>
          </a:xfrm>
          <a:prstGeom prst="rect">
            <a:avLst/>
          </a:prstGeom>
          <a:noFill/>
        </p:spPr>
        <p:txBody>
          <a:bodyPr wrap="square" rtlCol="0">
            <a:spAutoFit/>
          </a:bodyPr>
          <a:lstStyle/>
          <a:p>
            <a:r>
              <a:rPr lang="es-ES" b="1" dirty="0" smtClean="0">
                <a:solidFill>
                  <a:srgbClr val="00B050"/>
                </a:solidFill>
              </a:rPr>
              <a:t>4.3. Concentración molar de las disoluciones. Molaridad</a:t>
            </a:r>
            <a:endParaRPr lang="es-ES" b="1" dirty="0">
              <a:solidFill>
                <a:srgbClr val="00B050"/>
              </a:solidFill>
            </a:endParaRPr>
          </a:p>
        </p:txBody>
      </p:sp>
      <p:sp>
        <p:nvSpPr>
          <p:cNvPr id="4" name="CuadroTexto 3"/>
          <p:cNvSpPr txBox="1"/>
          <p:nvPr/>
        </p:nvSpPr>
        <p:spPr>
          <a:xfrm>
            <a:off x="471488" y="1385888"/>
            <a:ext cx="8186737" cy="923330"/>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Una </a:t>
            </a:r>
            <a:r>
              <a:rPr lang="es-ES" b="1" dirty="0" smtClean="0">
                <a:sym typeface="Wingdings 2" panose="05020102010507070707" pitchFamily="18" charset="2"/>
              </a:rPr>
              <a:t>disolución</a:t>
            </a:r>
            <a:r>
              <a:rPr lang="es-ES" dirty="0" smtClean="0">
                <a:sym typeface="Wingdings 2" panose="05020102010507070707" pitchFamily="18" charset="2"/>
              </a:rPr>
              <a:t> es una mezcla homogénea de dos o más sustancias.</a:t>
            </a:r>
          </a:p>
          <a:p>
            <a:pPr marL="285750" indent="-285750" algn="just">
              <a:buFont typeface="Wingdings 2" panose="05020102010507070707" pitchFamily="18" charset="2"/>
              <a:buChar char="C"/>
            </a:pPr>
            <a:r>
              <a:rPr lang="es-ES" dirty="0" smtClean="0">
                <a:sym typeface="Wingdings 2" panose="05020102010507070707" pitchFamily="18" charset="2"/>
              </a:rPr>
              <a:t>A la que está en mayor proporción se le llama </a:t>
            </a:r>
            <a:r>
              <a:rPr lang="es-ES" b="1" dirty="0" smtClean="0">
                <a:sym typeface="Wingdings 2" panose="05020102010507070707" pitchFamily="18" charset="2"/>
              </a:rPr>
              <a:t>disolvente</a:t>
            </a:r>
            <a:r>
              <a:rPr lang="es-ES" dirty="0" smtClean="0">
                <a:sym typeface="Wingdings 2" panose="05020102010507070707" pitchFamily="18" charset="2"/>
              </a:rPr>
              <a:t>, y a la que está en menor proporción se le llama </a:t>
            </a:r>
            <a:r>
              <a:rPr lang="es-ES" b="1" dirty="0" smtClean="0">
                <a:sym typeface="Wingdings 2" panose="05020102010507070707" pitchFamily="18" charset="2"/>
              </a:rPr>
              <a:t>soluto</a:t>
            </a:r>
            <a:r>
              <a:rPr lang="es-ES" dirty="0" smtClean="0">
                <a:sym typeface="Wingdings 2" panose="05020102010507070707" pitchFamily="18" charset="2"/>
              </a:rPr>
              <a:t> (puede haber varios).</a:t>
            </a:r>
            <a:endParaRPr lang="es-ES" dirty="0"/>
          </a:p>
        </p:txBody>
      </p:sp>
      <p:graphicFrame>
        <p:nvGraphicFramePr>
          <p:cNvPr id="5" name="Tabla 4"/>
          <p:cNvGraphicFramePr>
            <a:graphicFrameLocks noGrp="1"/>
          </p:cNvGraphicFramePr>
          <p:nvPr>
            <p:extLst>
              <p:ext uri="{D42A27DB-BD31-4B8C-83A1-F6EECF244321}">
                <p14:modId xmlns:p14="http://schemas.microsoft.com/office/powerpoint/2010/main" val="3290727608"/>
              </p:ext>
            </p:extLst>
          </p:nvPr>
        </p:nvGraphicFramePr>
        <p:xfrm>
          <a:off x="573879" y="2439948"/>
          <a:ext cx="8084351" cy="3337560"/>
        </p:xfrm>
        <a:graphic>
          <a:graphicData uri="http://schemas.openxmlformats.org/drawingml/2006/table">
            <a:tbl>
              <a:tblPr firstRow="1" bandRow="1">
                <a:tableStyleId>{93296810-A885-4BE3-A3E7-6D5BEEA58F35}</a:tableStyleId>
              </a:tblPr>
              <a:tblGrid>
                <a:gridCol w="1269209">
                  <a:extLst>
                    <a:ext uri="{9D8B030D-6E8A-4147-A177-3AD203B41FA5}">
                      <a16:colId xmlns:a16="http://schemas.microsoft.com/office/drawing/2014/main" val="20000"/>
                    </a:ext>
                  </a:extLst>
                </a:gridCol>
                <a:gridCol w="1128713">
                  <a:extLst>
                    <a:ext uri="{9D8B030D-6E8A-4147-A177-3AD203B41FA5}">
                      <a16:colId xmlns:a16="http://schemas.microsoft.com/office/drawing/2014/main" val="20001"/>
                    </a:ext>
                  </a:extLst>
                </a:gridCol>
                <a:gridCol w="1243013">
                  <a:extLst>
                    <a:ext uri="{9D8B030D-6E8A-4147-A177-3AD203B41FA5}">
                      <a16:colId xmlns:a16="http://schemas.microsoft.com/office/drawing/2014/main" val="20002"/>
                    </a:ext>
                  </a:extLst>
                </a:gridCol>
                <a:gridCol w="2143125">
                  <a:extLst>
                    <a:ext uri="{9D8B030D-6E8A-4147-A177-3AD203B41FA5}">
                      <a16:colId xmlns:a16="http://schemas.microsoft.com/office/drawing/2014/main" val="20003"/>
                    </a:ext>
                  </a:extLst>
                </a:gridCol>
                <a:gridCol w="2300291">
                  <a:extLst>
                    <a:ext uri="{9D8B030D-6E8A-4147-A177-3AD203B41FA5}">
                      <a16:colId xmlns:a16="http://schemas.microsoft.com/office/drawing/2014/main" val="20004"/>
                    </a:ext>
                  </a:extLst>
                </a:gridCol>
              </a:tblGrid>
              <a:tr h="370840">
                <a:tc>
                  <a:txBody>
                    <a:bodyPr/>
                    <a:lstStyle/>
                    <a:p>
                      <a:pPr algn="ctr"/>
                      <a:r>
                        <a:rPr lang="es-ES" sz="1600" dirty="0" smtClean="0"/>
                        <a:t>Disolvente</a:t>
                      </a:r>
                      <a:endParaRPr lang="es-ES" sz="1600" dirty="0"/>
                    </a:p>
                  </a:txBody>
                  <a:tcPr/>
                </a:tc>
                <a:tc>
                  <a:txBody>
                    <a:bodyPr/>
                    <a:lstStyle/>
                    <a:p>
                      <a:pPr algn="ctr"/>
                      <a:r>
                        <a:rPr lang="es-ES" sz="1600" dirty="0" smtClean="0"/>
                        <a:t>Soluto</a:t>
                      </a:r>
                      <a:endParaRPr lang="es-ES" sz="1600" dirty="0"/>
                    </a:p>
                  </a:txBody>
                  <a:tcPr/>
                </a:tc>
                <a:tc>
                  <a:txBody>
                    <a:bodyPr/>
                    <a:lstStyle/>
                    <a:p>
                      <a:pPr algn="ctr"/>
                      <a:r>
                        <a:rPr lang="es-ES" sz="1600" dirty="0" smtClean="0"/>
                        <a:t>Disolución</a:t>
                      </a:r>
                      <a:endParaRPr lang="es-ES" sz="1600" dirty="0"/>
                    </a:p>
                  </a:txBody>
                  <a:tcPr/>
                </a:tc>
                <a:tc gridSpan="2">
                  <a:txBody>
                    <a:bodyPr/>
                    <a:lstStyle/>
                    <a:p>
                      <a:pPr algn="ctr"/>
                      <a:r>
                        <a:rPr lang="es-ES" sz="1600" dirty="0" smtClean="0"/>
                        <a:t>Ejemplo</a:t>
                      </a:r>
                      <a:endParaRPr lang="es-ES" sz="1600" dirty="0"/>
                    </a:p>
                  </a:txBody>
                  <a:tcPr/>
                </a:tc>
                <a:tc hMerge="1">
                  <a:txBody>
                    <a:bodyPr/>
                    <a:lstStyle/>
                    <a:p>
                      <a:pPr algn="ctr"/>
                      <a:endParaRPr lang="es-ES" sz="1600" dirty="0"/>
                    </a:p>
                  </a:txBody>
                  <a:tcPr/>
                </a:tc>
                <a:extLst>
                  <a:ext uri="{0D108BD9-81ED-4DB2-BD59-A6C34878D82A}">
                    <a16:rowId xmlns:a16="http://schemas.microsoft.com/office/drawing/2014/main" val="10000"/>
                  </a:ext>
                </a:extLst>
              </a:tr>
              <a:tr h="370840">
                <a:tc rowSpan="2">
                  <a:txBody>
                    <a:bodyPr/>
                    <a:lstStyle/>
                    <a:p>
                      <a:r>
                        <a:rPr lang="es-ES" sz="1600" dirty="0" smtClean="0"/>
                        <a:t>Gas</a:t>
                      </a:r>
                      <a:endParaRPr lang="es-ES" sz="1600" dirty="0"/>
                    </a:p>
                  </a:txBody>
                  <a:tcPr anchor="ctr" anchorCtr="1"/>
                </a:tc>
                <a:tc rowSpan="2">
                  <a:txBody>
                    <a:bodyPr/>
                    <a:lstStyle/>
                    <a:p>
                      <a:r>
                        <a:rPr lang="es-ES" sz="1600" dirty="0" smtClean="0"/>
                        <a:t>Gas</a:t>
                      </a:r>
                      <a:endParaRPr lang="es-ES" sz="1600" dirty="0"/>
                    </a:p>
                  </a:txBody>
                  <a:tcPr anchor="ctr" anchorCtr="1"/>
                </a:tc>
                <a:tc rowSpan="2">
                  <a:txBody>
                    <a:bodyPr/>
                    <a:lstStyle/>
                    <a:p>
                      <a:r>
                        <a:rPr lang="es-ES" sz="1600" dirty="0" smtClean="0"/>
                        <a:t>Gas</a:t>
                      </a:r>
                      <a:endParaRPr lang="es-ES" sz="1600" dirty="0"/>
                    </a:p>
                  </a:txBody>
                  <a:tcPr anchor="ctr" anchorCtr="1"/>
                </a:tc>
                <a:tc gridSpan="2">
                  <a:txBody>
                    <a:bodyPr/>
                    <a:lstStyle/>
                    <a:p>
                      <a:pPr algn="ctr"/>
                      <a:r>
                        <a:rPr lang="es-ES" sz="1600" i="1" dirty="0" smtClean="0"/>
                        <a:t>Aire</a:t>
                      </a:r>
                      <a:endParaRPr lang="es-ES" sz="1600" i="1" dirty="0"/>
                    </a:p>
                  </a:txBody>
                  <a:tcPr/>
                </a:tc>
                <a:tc hMerge="1">
                  <a:txBody>
                    <a:bodyPr/>
                    <a:lstStyle/>
                    <a:p>
                      <a:endParaRPr lang="es-ES" sz="1600" dirty="0"/>
                    </a:p>
                  </a:txBody>
                  <a:tcPr/>
                </a:tc>
                <a:extLst>
                  <a:ext uri="{0D108BD9-81ED-4DB2-BD59-A6C34878D82A}">
                    <a16:rowId xmlns:a16="http://schemas.microsoft.com/office/drawing/2014/main" val="10001"/>
                  </a:ext>
                </a:extLst>
              </a:tr>
              <a:tr h="370840">
                <a:tc vMerge="1">
                  <a:txBody>
                    <a:bodyPr/>
                    <a:lstStyle/>
                    <a:p>
                      <a:endParaRPr lang="es-ES" sz="1600" dirty="0"/>
                    </a:p>
                  </a:txBody>
                  <a:tcPr/>
                </a:tc>
                <a:tc vMerge="1">
                  <a:txBody>
                    <a:bodyPr/>
                    <a:lstStyle/>
                    <a:p>
                      <a:endParaRPr lang="es-ES" sz="1600" dirty="0"/>
                    </a:p>
                  </a:txBody>
                  <a:tcPr/>
                </a:tc>
                <a:tc vMerge="1">
                  <a:txBody>
                    <a:bodyPr/>
                    <a:lstStyle/>
                    <a:p>
                      <a:endParaRPr lang="es-ES" sz="1600" dirty="0"/>
                    </a:p>
                  </a:txBody>
                  <a:tcPr/>
                </a:tc>
                <a:tc>
                  <a:txBody>
                    <a:bodyPr/>
                    <a:lstStyle/>
                    <a:p>
                      <a:r>
                        <a:rPr lang="es-ES" sz="1600" dirty="0" smtClean="0"/>
                        <a:t>Disolvente: N</a:t>
                      </a:r>
                      <a:r>
                        <a:rPr lang="es-ES" sz="1600" baseline="-25000" dirty="0" smtClean="0"/>
                        <a:t>2</a:t>
                      </a:r>
                      <a:endParaRPr lang="es-ES" sz="1600" baseline="-25000" dirty="0"/>
                    </a:p>
                  </a:txBody>
                  <a:tcPr/>
                </a:tc>
                <a:tc>
                  <a:txBody>
                    <a:bodyPr/>
                    <a:lstStyle/>
                    <a:p>
                      <a:r>
                        <a:rPr lang="es-ES" sz="1600" dirty="0" smtClean="0"/>
                        <a:t>Solutos: O</a:t>
                      </a:r>
                      <a:r>
                        <a:rPr lang="es-ES" sz="1600" baseline="-25000" dirty="0" smtClean="0"/>
                        <a:t>2</a:t>
                      </a:r>
                      <a:r>
                        <a:rPr lang="es-ES" sz="1600" dirty="0" smtClean="0"/>
                        <a:t>, CO</a:t>
                      </a:r>
                      <a:r>
                        <a:rPr lang="es-ES" sz="1600" baseline="-25000" dirty="0" smtClean="0"/>
                        <a:t>2</a:t>
                      </a:r>
                      <a:r>
                        <a:rPr lang="es-ES" sz="1600" dirty="0" smtClean="0"/>
                        <a:t>, Ar</a:t>
                      </a:r>
                      <a:endParaRPr lang="es-ES" sz="1600" dirty="0"/>
                    </a:p>
                  </a:txBody>
                  <a:tcPr/>
                </a:tc>
                <a:extLst>
                  <a:ext uri="{0D108BD9-81ED-4DB2-BD59-A6C34878D82A}">
                    <a16:rowId xmlns:a16="http://schemas.microsoft.com/office/drawing/2014/main" val="10002"/>
                  </a:ext>
                </a:extLst>
              </a:tr>
              <a:tr h="370840">
                <a:tc rowSpan="2">
                  <a:txBody>
                    <a:bodyPr/>
                    <a:lstStyle/>
                    <a:p>
                      <a:r>
                        <a:rPr lang="es-ES" sz="1600" dirty="0" smtClean="0"/>
                        <a:t>Líquido</a:t>
                      </a:r>
                      <a:endParaRPr lang="es-ES" sz="1600" dirty="0"/>
                    </a:p>
                  </a:txBody>
                  <a:tcPr anchor="ctr" anchorCtr="1"/>
                </a:tc>
                <a:tc rowSpan="2">
                  <a:txBody>
                    <a:bodyPr/>
                    <a:lstStyle/>
                    <a:p>
                      <a:r>
                        <a:rPr lang="es-ES" sz="1600" dirty="0" smtClean="0"/>
                        <a:t>Líquido</a:t>
                      </a:r>
                      <a:endParaRPr lang="es-ES" sz="1600" dirty="0"/>
                    </a:p>
                  </a:txBody>
                  <a:tcPr anchor="ctr" anchorCtr="1"/>
                </a:tc>
                <a:tc rowSpan="2">
                  <a:txBody>
                    <a:bodyPr/>
                    <a:lstStyle/>
                    <a:p>
                      <a:r>
                        <a:rPr lang="es-ES" sz="1600" dirty="0" smtClean="0"/>
                        <a:t>Líquido</a:t>
                      </a:r>
                      <a:endParaRPr lang="es-ES" sz="1600" dirty="0"/>
                    </a:p>
                  </a:txBody>
                  <a:tcPr anchor="ctr" anchorCtr="1"/>
                </a:tc>
                <a:tc gridSpan="2">
                  <a:txBody>
                    <a:bodyPr/>
                    <a:lstStyle/>
                    <a:p>
                      <a:pPr algn="ctr"/>
                      <a:r>
                        <a:rPr lang="es-ES" sz="1600" i="1" dirty="0" smtClean="0"/>
                        <a:t>Vino</a:t>
                      </a:r>
                      <a:endParaRPr lang="es-ES" sz="1600" i="1" dirty="0"/>
                    </a:p>
                  </a:txBody>
                  <a:tcPr/>
                </a:tc>
                <a:tc hMerge="1">
                  <a:txBody>
                    <a:bodyPr/>
                    <a:lstStyle/>
                    <a:p>
                      <a:endParaRPr lang="es-ES" sz="1600" dirty="0"/>
                    </a:p>
                  </a:txBody>
                  <a:tcPr/>
                </a:tc>
                <a:extLst>
                  <a:ext uri="{0D108BD9-81ED-4DB2-BD59-A6C34878D82A}">
                    <a16:rowId xmlns:a16="http://schemas.microsoft.com/office/drawing/2014/main" val="10003"/>
                  </a:ext>
                </a:extLst>
              </a:tr>
              <a:tr h="370840">
                <a:tc vMerge="1">
                  <a:txBody>
                    <a:bodyPr/>
                    <a:lstStyle/>
                    <a:p>
                      <a:endParaRPr lang="es-ES" sz="1600" dirty="0"/>
                    </a:p>
                  </a:txBody>
                  <a:tcPr/>
                </a:tc>
                <a:tc vMerge="1">
                  <a:txBody>
                    <a:bodyPr/>
                    <a:lstStyle/>
                    <a:p>
                      <a:endParaRPr lang="es-ES" sz="1600" dirty="0"/>
                    </a:p>
                  </a:txBody>
                  <a:tcPr/>
                </a:tc>
                <a:tc vMerge="1">
                  <a:txBody>
                    <a:bodyPr/>
                    <a:lstStyle/>
                    <a:p>
                      <a:endParaRPr lang="es-ES" sz="1600" dirty="0"/>
                    </a:p>
                  </a:txBody>
                  <a:tcPr/>
                </a:tc>
                <a:tc>
                  <a:txBody>
                    <a:bodyPr/>
                    <a:lstStyle/>
                    <a:p>
                      <a:r>
                        <a:rPr lang="es-ES" sz="1600" dirty="0" smtClean="0"/>
                        <a:t>Disolvente: agua</a:t>
                      </a:r>
                      <a:endParaRPr lang="es-ES" sz="1600" dirty="0"/>
                    </a:p>
                  </a:txBody>
                  <a:tcPr/>
                </a:tc>
                <a:tc>
                  <a:txBody>
                    <a:bodyPr/>
                    <a:lstStyle/>
                    <a:p>
                      <a:r>
                        <a:rPr lang="es-ES" sz="1600" dirty="0" smtClean="0"/>
                        <a:t>Soluto: alcohol</a:t>
                      </a:r>
                      <a:endParaRPr lang="es-ES" sz="1600" dirty="0"/>
                    </a:p>
                  </a:txBody>
                  <a:tcPr/>
                </a:tc>
                <a:extLst>
                  <a:ext uri="{0D108BD9-81ED-4DB2-BD59-A6C34878D82A}">
                    <a16:rowId xmlns:a16="http://schemas.microsoft.com/office/drawing/2014/main" val="10004"/>
                  </a:ext>
                </a:extLst>
              </a:tr>
              <a:tr h="370840">
                <a:tc rowSpan="2">
                  <a:txBody>
                    <a:bodyPr/>
                    <a:lstStyle/>
                    <a:p>
                      <a:r>
                        <a:rPr lang="es-ES" sz="1600" dirty="0" smtClean="0"/>
                        <a:t>Líquido</a:t>
                      </a:r>
                      <a:endParaRPr lang="es-ES" sz="1600" dirty="0"/>
                    </a:p>
                  </a:txBody>
                  <a:tcPr anchor="ctr" anchorCtr="1"/>
                </a:tc>
                <a:tc rowSpan="2">
                  <a:txBody>
                    <a:bodyPr/>
                    <a:lstStyle/>
                    <a:p>
                      <a:r>
                        <a:rPr lang="es-ES" sz="1600" dirty="0" smtClean="0"/>
                        <a:t>Sólido</a:t>
                      </a:r>
                      <a:endParaRPr lang="es-ES" sz="1600" dirty="0"/>
                    </a:p>
                  </a:txBody>
                  <a:tcPr anchor="ctr" anchorCtr="1"/>
                </a:tc>
                <a:tc rowSpan="2">
                  <a:txBody>
                    <a:bodyPr/>
                    <a:lstStyle/>
                    <a:p>
                      <a:r>
                        <a:rPr lang="es-ES" sz="1600" dirty="0" smtClean="0"/>
                        <a:t>Líquido</a:t>
                      </a:r>
                      <a:endParaRPr lang="es-ES" sz="1600" dirty="0"/>
                    </a:p>
                  </a:txBody>
                  <a:tcPr anchor="ctr" anchorCtr="1"/>
                </a:tc>
                <a:tc gridSpan="2">
                  <a:txBody>
                    <a:bodyPr/>
                    <a:lstStyle/>
                    <a:p>
                      <a:pPr algn="ctr"/>
                      <a:r>
                        <a:rPr lang="es-ES" sz="1600" i="1" dirty="0" smtClean="0"/>
                        <a:t>Agua de mar</a:t>
                      </a:r>
                      <a:endParaRPr lang="es-ES" sz="1600" i="1" dirty="0"/>
                    </a:p>
                  </a:txBody>
                  <a:tcPr/>
                </a:tc>
                <a:tc hMerge="1">
                  <a:txBody>
                    <a:bodyPr/>
                    <a:lstStyle/>
                    <a:p>
                      <a:endParaRPr lang="es-ES" sz="1600" dirty="0"/>
                    </a:p>
                  </a:txBody>
                  <a:tcPr/>
                </a:tc>
                <a:extLst>
                  <a:ext uri="{0D108BD9-81ED-4DB2-BD59-A6C34878D82A}">
                    <a16:rowId xmlns:a16="http://schemas.microsoft.com/office/drawing/2014/main" val="10005"/>
                  </a:ext>
                </a:extLst>
              </a:tr>
              <a:tr h="370840">
                <a:tc vMerge="1">
                  <a:txBody>
                    <a:bodyPr/>
                    <a:lstStyle/>
                    <a:p>
                      <a:endParaRPr lang="es-ES" sz="1600" dirty="0"/>
                    </a:p>
                  </a:txBody>
                  <a:tcPr/>
                </a:tc>
                <a:tc vMerge="1">
                  <a:txBody>
                    <a:bodyPr/>
                    <a:lstStyle/>
                    <a:p>
                      <a:endParaRPr lang="es-ES" sz="1600" dirty="0"/>
                    </a:p>
                  </a:txBody>
                  <a:tcPr/>
                </a:tc>
                <a:tc vMerge="1">
                  <a:txBody>
                    <a:bodyPr/>
                    <a:lstStyle/>
                    <a:p>
                      <a:endParaRPr lang="es-ES" sz="1600" dirty="0"/>
                    </a:p>
                  </a:txBody>
                  <a:tcPr/>
                </a:tc>
                <a:tc>
                  <a:txBody>
                    <a:bodyPr/>
                    <a:lstStyle/>
                    <a:p>
                      <a:r>
                        <a:rPr lang="es-ES" sz="1600" dirty="0" smtClean="0"/>
                        <a:t>Disolvente: agua</a:t>
                      </a:r>
                      <a:endParaRPr lang="es-ES" sz="1600" dirty="0"/>
                    </a:p>
                  </a:txBody>
                  <a:tcPr/>
                </a:tc>
                <a:tc>
                  <a:txBody>
                    <a:bodyPr/>
                    <a:lstStyle/>
                    <a:p>
                      <a:r>
                        <a:rPr lang="es-ES" sz="1600" dirty="0" smtClean="0"/>
                        <a:t>Solutos: </a:t>
                      </a:r>
                      <a:r>
                        <a:rPr lang="es-ES" sz="1600" dirty="0" err="1" smtClean="0"/>
                        <a:t>NaCl</a:t>
                      </a:r>
                      <a:r>
                        <a:rPr lang="es-ES" sz="1600" dirty="0" smtClean="0"/>
                        <a:t>, </a:t>
                      </a:r>
                      <a:r>
                        <a:rPr lang="es-ES" sz="1600" dirty="0" err="1" smtClean="0"/>
                        <a:t>KCl</a:t>
                      </a:r>
                      <a:endParaRPr lang="es-ES" sz="1600" dirty="0"/>
                    </a:p>
                  </a:txBody>
                  <a:tcPr/>
                </a:tc>
                <a:extLst>
                  <a:ext uri="{0D108BD9-81ED-4DB2-BD59-A6C34878D82A}">
                    <a16:rowId xmlns:a16="http://schemas.microsoft.com/office/drawing/2014/main" val="10006"/>
                  </a:ext>
                </a:extLst>
              </a:tr>
              <a:tr h="370840">
                <a:tc rowSpan="2">
                  <a:txBody>
                    <a:bodyPr/>
                    <a:lstStyle/>
                    <a:p>
                      <a:r>
                        <a:rPr lang="es-ES" sz="1600" dirty="0" smtClean="0"/>
                        <a:t>Sólido</a:t>
                      </a:r>
                      <a:endParaRPr lang="es-ES" sz="1600" dirty="0"/>
                    </a:p>
                  </a:txBody>
                  <a:tcPr anchor="ctr" anchorCtr="1"/>
                </a:tc>
                <a:tc rowSpan="2">
                  <a:txBody>
                    <a:bodyPr/>
                    <a:lstStyle/>
                    <a:p>
                      <a:r>
                        <a:rPr lang="es-ES" sz="1600" dirty="0" smtClean="0"/>
                        <a:t>Sólido</a:t>
                      </a:r>
                      <a:endParaRPr lang="es-ES" sz="1600" dirty="0"/>
                    </a:p>
                  </a:txBody>
                  <a:tcPr anchor="ctr" anchorCtr="1"/>
                </a:tc>
                <a:tc rowSpan="2">
                  <a:txBody>
                    <a:bodyPr/>
                    <a:lstStyle/>
                    <a:p>
                      <a:r>
                        <a:rPr lang="es-ES" sz="1600" dirty="0" smtClean="0"/>
                        <a:t>Sólido</a:t>
                      </a:r>
                      <a:endParaRPr lang="es-ES" sz="1600" dirty="0"/>
                    </a:p>
                  </a:txBody>
                  <a:tcPr anchor="ctr" anchorCtr="1"/>
                </a:tc>
                <a:tc gridSpan="2">
                  <a:txBody>
                    <a:bodyPr/>
                    <a:lstStyle/>
                    <a:p>
                      <a:pPr algn="ctr"/>
                      <a:r>
                        <a:rPr lang="es-ES" sz="1600" i="1" dirty="0" smtClean="0"/>
                        <a:t>Bronce</a:t>
                      </a:r>
                      <a:endParaRPr lang="es-ES" sz="1600" i="1" dirty="0"/>
                    </a:p>
                  </a:txBody>
                  <a:tcPr/>
                </a:tc>
                <a:tc hMerge="1">
                  <a:txBody>
                    <a:bodyPr/>
                    <a:lstStyle/>
                    <a:p>
                      <a:endParaRPr lang="es-ES" sz="1600" dirty="0"/>
                    </a:p>
                  </a:txBody>
                  <a:tcPr/>
                </a:tc>
                <a:extLst>
                  <a:ext uri="{0D108BD9-81ED-4DB2-BD59-A6C34878D82A}">
                    <a16:rowId xmlns:a16="http://schemas.microsoft.com/office/drawing/2014/main" val="10007"/>
                  </a:ext>
                </a:extLst>
              </a:tr>
              <a:tr h="370840">
                <a:tc vMerge="1">
                  <a:txBody>
                    <a:bodyPr/>
                    <a:lstStyle/>
                    <a:p>
                      <a:endParaRPr lang="es-ES" sz="1600" dirty="0"/>
                    </a:p>
                  </a:txBody>
                  <a:tcPr/>
                </a:tc>
                <a:tc vMerge="1">
                  <a:txBody>
                    <a:bodyPr/>
                    <a:lstStyle/>
                    <a:p>
                      <a:endParaRPr lang="es-ES" sz="1600" dirty="0"/>
                    </a:p>
                  </a:txBody>
                  <a:tcPr/>
                </a:tc>
                <a:tc vMerge="1">
                  <a:txBody>
                    <a:bodyPr/>
                    <a:lstStyle/>
                    <a:p>
                      <a:endParaRPr lang="es-ES" sz="1600" dirty="0"/>
                    </a:p>
                  </a:txBody>
                  <a:tcPr/>
                </a:tc>
                <a:tc>
                  <a:txBody>
                    <a:bodyPr/>
                    <a:lstStyle/>
                    <a:p>
                      <a:r>
                        <a:rPr lang="es-ES" sz="1600" dirty="0" smtClean="0"/>
                        <a:t>Cobre: &gt; 80 %</a:t>
                      </a:r>
                      <a:endParaRPr lang="es-ES" sz="1600" dirty="0"/>
                    </a:p>
                  </a:txBody>
                  <a:tcPr/>
                </a:tc>
                <a:tc>
                  <a:txBody>
                    <a:bodyPr/>
                    <a:lstStyle/>
                    <a:p>
                      <a:r>
                        <a:rPr lang="es-ES" sz="1600" dirty="0" smtClean="0"/>
                        <a:t>Estaño: &lt; 20 %</a:t>
                      </a:r>
                      <a:endParaRPr lang="es-ES" sz="1600"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0778497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Medida de la cantidad de sustancia. El mol</a:t>
            </a:r>
            <a:endParaRPr lang="es-ES" b="1" dirty="0">
              <a:solidFill>
                <a:schemeClr val="accent6">
                  <a:lumMod val="75000"/>
                </a:schemeClr>
              </a:solidFill>
            </a:endParaRPr>
          </a:p>
        </p:txBody>
      </p:sp>
      <p:sp>
        <p:nvSpPr>
          <p:cNvPr id="8" name="CuadroTexto 7"/>
          <p:cNvSpPr txBox="1"/>
          <p:nvPr/>
        </p:nvSpPr>
        <p:spPr>
          <a:xfrm>
            <a:off x="471488" y="885826"/>
            <a:ext cx="6529388" cy="369332"/>
          </a:xfrm>
          <a:prstGeom prst="rect">
            <a:avLst/>
          </a:prstGeom>
          <a:noFill/>
        </p:spPr>
        <p:txBody>
          <a:bodyPr wrap="square" rtlCol="0">
            <a:spAutoFit/>
          </a:bodyPr>
          <a:lstStyle/>
          <a:p>
            <a:r>
              <a:rPr lang="es-ES" b="1" dirty="0" smtClean="0">
                <a:solidFill>
                  <a:srgbClr val="00B050"/>
                </a:solidFill>
              </a:rPr>
              <a:t>4.3. Concentración molar de las disoluciones. Molaridad</a:t>
            </a:r>
            <a:endParaRPr lang="es-ES" b="1" dirty="0">
              <a:solidFill>
                <a:srgbClr val="00B050"/>
              </a:solidFill>
            </a:endParaRPr>
          </a:p>
        </p:txBody>
      </p:sp>
      <p:sp>
        <p:nvSpPr>
          <p:cNvPr id="4" name="CuadroTexto 3"/>
          <p:cNvSpPr txBox="1"/>
          <p:nvPr/>
        </p:nvSpPr>
        <p:spPr>
          <a:xfrm>
            <a:off x="471488" y="1385888"/>
            <a:ext cx="8186737" cy="2585323"/>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La concentración de una disolución indica la proporción en la que se encuentra el soluto en la mezcla.</a:t>
            </a:r>
          </a:p>
          <a:p>
            <a:pPr marL="285750" indent="-285750" algn="just">
              <a:buFont typeface="Wingdings 2" panose="05020102010507070707" pitchFamily="18" charset="2"/>
              <a:buChar char="C"/>
            </a:pPr>
            <a:r>
              <a:rPr lang="es-ES" dirty="0" smtClean="0">
                <a:sym typeface="Wingdings 2" panose="05020102010507070707" pitchFamily="18" charset="2"/>
              </a:rPr>
              <a:t>La </a:t>
            </a:r>
            <a:r>
              <a:rPr lang="es-ES" b="1" dirty="0" smtClean="0">
                <a:sym typeface="Wingdings 2" panose="05020102010507070707" pitchFamily="18" charset="2"/>
              </a:rPr>
              <a:t>molaridad (M)</a:t>
            </a:r>
            <a:r>
              <a:rPr lang="es-ES" dirty="0" smtClean="0">
                <a:sym typeface="Wingdings 2" panose="05020102010507070707" pitchFamily="18" charset="2"/>
              </a:rPr>
              <a:t> de una disolución indica los moles de soluto por litro de disolución:</a:t>
            </a:r>
          </a:p>
          <a:p>
            <a:pPr marL="285750" indent="-285750" algn="just">
              <a:buFont typeface="Wingdings 2" panose="05020102010507070707" pitchFamily="18" charset="2"/>
              <a:buChar char="C"/>
            </a:pPr>
            <a:endParaRPr lang="es-ES" dirty="0">
              <a:sym typeface="Wingdings 2" panose="05020102010507070707" pitchFamily="18" charset="2"/>
            </a:endParaRPr>
          </a:p>
          <a:p>
            <a:pPr marL="285750" indent="-285750" algn="just">
              <a:buFont typeface="Wingdings 2" panose="05020102010507070707" pitchFamily="18" charset="2"/>
              <a:buChar char="C"/>
            </a:pPr>
            <a:endParaRPr lang="es-ES" dirty="0" smtClean="0">
              <a:sym typeface="Wingdings 2" panose="05020102010507070707" pitchFamily="18" charset="2"/>
            </a:endParaRPr>
          </a:p>
          <a:p>
            <a:pPr marL="285750" indent="-285750" algn="just">
              <a:buFont typeface="Wingdings 2" panose="05020102010507070707" pitchFamily="18" charset="2"/>
              <a:buChar char="C"/>
            </a:pPr>
            <a:endParaRPr lang="es-ES" dirty="0">
              <a:sym typeface="Wingdings 2" panose="05020102010507070707" pitchFamily="18" charset="2"/>
            </a:endParaRPr>
          </a:p>
          <a:p>
            <a:pPr marL="285750" indent="-285750" algn="just">
              <a:buFont typeface="Wingdings 2" panose="05020102010507070707" pitchFamily="18" charset="2"/>
              <a:buChar char="C"/>
            </a:pPr>
            <a:endParaRPr lang="es-ES" dirty="0" smtClean="0">
              <a:sym typeface="Wingdings 2" panose="05020102010507070707" pitchFamily="18" charset="2"/>
            </a:endParaRPr>
          </a:p>
          <a:p>
            <a:pPr algn="just">
              <a:tabLst>
                <a:tab pos="271463" algn="l"/>
              </a:tabLst>
            </a:pPr>
            <a:r>
              <a:rPr lang="es-ES" dirty="0" smtClean="0">
                <a:sym typeface="Wingdings 2" panose="05020102010507070707" pitchFamily="18" charset="2"/>
              </a:rPr>
              <a:t>	Se expresa en mol/L, abreviado: M. Se pronuncia “molar”.</a:t>
            </a:r>
            <a:endParaRPr lang="es-ES" dirty="0"/>
          </a:p>
        </p:txBody>
      </p:sp>
      <mc:AlternateContent xmlns:mc="http://schemas.openxmlformats.org/markup-compatibility/2006" xmlns:a14="http://schemas.microsoft.com/office/drawing/2010/main">
        <mc:Choice Requires="a14">
          <p:sp>
            <p:nvSpPr>
              <p:cNvPr id="7" name="CuadroTexto 6"/>
              <p:cNvSpPr txBox="1"/>
              <p:nvPr/>
            </p:nvSpPr>
            <p:spPr>
              <a:xfrm>
                <a:off x="3188317" y="2678549"/>
                <a:ext cx="2853089" cy="6408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𝑛</m:t>
                          </m:r>
                          <m:r>
                            <a:rPr lang="es-ES" sz="2000" b="0" i="1" smtClean="0">
                              <a:latin typeface="Cambria Math" panose="02040503050406030204" pitchFamily="18" charset="0"/>
                            </a:rPr>
                            <m:t> (</m:t>
                          </m:r>
                          <m:r>
                            <a:rPr lang="es-ES" sz="2000" b="0" i="1" smtClean="0">
                              <a:latin typeface="Cambria Math" panose="02040503050406030204" pitchFamily="18" charset="0"/>
                            </a:rPr>
                            <m:t>𝑚𝑜𝑙𝑒𝑠</m:t>
                          </m:r>
                          <m:r>
                            <a:rPr lang="es-ES" sz="2000" b="0" i="1" smtClean="0">
                              <a:latin typeface="Cambria Math" panose="02040503050406030204" pitchFamily="18" charset="0"/>
                            </a:rPr>
                            <m:t> </m:t>
                          </m:r>
                          <m:r>
                            <a:rPr lang="es-ES" sz="2000" b="0" i="1" smtClean="0">
                              <a:latin typeface="Cambria Math" panose="02040503050406030204" pitchFamily="18" charset="0"/>
                            </a:rPr>
                            <m:t>𝑑𝑒</m:t>
                          </m:r>
                          <m:r>
                            <a:rPr lang="es-ES" sz="2000" b="0" i="1" smtClean="0">
                              <a:latin typeface="Cambria Math" panose="02040503050406030204" pitchFamily="18" charset="0"/>
                            </a:rPr>
                            <m:t> </m:t>
                          </m:r>
                          <m:r>
                            <a:rPr lang="es-ES" sz="2000" b="0" i="1" smtClean="0">
                              <a:latin typeface="Cambria Math" panose="02040503050406030204" pitchFamily="18" charset="0"/>
                            </a:rPr>
                            <m:t>𝑠𝑜𝑙𝑢𝑡𝑜</m:t>
                          </m:r>
                          <m:r>
                            <a:rPr lang="es-ES" sz="2000" b="0" i="1" smtClean="0">
                              <a:latin typeface="Cambria Math" panose="02040503050406030204" pitchFamily="18" charset="0"/>
                            </a:rPr>
                            <m:t>)</m:t>
                          </m:r>
                        </m:num>
                        <m:den>
                          <m:r>
                            <a:rPr lang="es-ES" sz="2000" b="0" i="1" smtClean="0">
                              <a:latin typeface="Cambria Math" panose="02040503050406030204" pitchFamily="18" charset="0"/>
                            </a:rPr>
                            <m:t>𝑉</m:t>
                          </m:r>
                          <m:r>
                            <a:rPr lang="es-ES" sz="2000" b="0" i="1" smtClean="0">
                              <a:latin typeface="Cambria Math" panose="02040503050406030204" pitchFamily="18" charset="0"/>
                            </a:rPr>
                            <m:t> (</m:t>
                          </m:r>
                          <m:r>
                            <a:rPr lang="es-ES" sz="2000" b="0" i="1" smtClean="0">
                              <a:latin typeface="Cambria Math" panose="02040503050406030204" pitchFamily="18" charset="0"/>
                            </a:rPr>
                            <m:t>𝐿</m:t>
                          </m:r>
                          <m:r>
                            <a:rPr lang="es-ES" sz="2000" b="0" i="1" smtClean="0">
                              <a:latin typeface="Cambria Math" panose="02040503050406030204" pitchFamily="18" charset="0"/>
                            </a:rPr>
                            <m:t> </m:t>
                          </m:r>
                          <m:r>
                            <a:rPr lang="es-ES" sz="2000" b="0" i="1" smtClean="0">
                              <a:latin typeface="Cambria Math" panose="02040503050406030204" pitchFamily="18" charset="0"/>
                            </a:rPr>
                            <m:t>𝑑𝑒</m:t>
                          </m:r>
                          <m:r>
                            <a:rPr lang="es-ES" sz="2000" b="0" i="1" smtClean="0">
                              <a:latin typeface="Cambria Math" panose="02040503050406030204" pitchFamily="18" charset="0"/>
                            </a:rPr>
                            <m:t> </m:t>
                          </m:r>
                          <m:r>
                            <a:rPr lang="es-ES" sz="2000" b="0" i="1" smtClean="0">
                              <a:latin typeface="Cambria Math" panose="02040503050406030204" pitchFamily="18" charset="0"/>
                            </a:rPr>
                            <m:t>𝑑𝑖𝑠𝑜𝑙𝑢𝑐𝑖</m:t>
                          </m:r>
                          <m:r>
                            <a:rPr lang="es-ES" sz="2000" b="0" i="1" smtClean="0">
                              <a:latin typeface="Cambria Math" panose="02040503050406030204" pitchFamily="18" charset="0"/>
                            </a:rPr>
                            <m:t>ó</m:t>
                          </m:r>
                          <m:r>
                            <a:rPr lang="es-ES" sz="2000" b="0" i="1" smtClean="0">
                              <a:latin typeface="Cambria Math" panose="02040503050406030204" pitchFamily="18" charset="0"/>
                            </a:rPr>
                            <m:t>𝑛</m:t>
                          </m:r>
                          <m:r>
                            <a:rPr lang="es-ES" sz="2000" b="0" i="1" smtClean="0">
                              <a:latin typeface="Cambria Math" panose="02040503050406030204" pitchFamily="18" charset="0"/>
                            </a:rPr>
                            <m:t>)</m:t>
                          </m:r>
                        </m:den>
                      </m:f>
                    </m:oMath>
                  </m:oMathPara>
                </a14:m>
                <a:endParaRPr lang="es-ES"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3188317" y="2678549"/>
                <a:ext cx="2853089" cy="640816"/>
              </a:xfrm>
              <a:prstGeom prst="rect">
                <a:avLst/>
              </a:prstGeom>
              <a:blipFill rotWithShape="0">
                <a:blip r:embed="rId3"/>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966510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Medida de la cantidad de sustancia. El mol</a:t>
            </a:r>
            <a:endParaRPr lang="es-ES" b="1" dirty="0">
              <a:solidFill>
                <a:schemeClr val="accent6">
                  <a:lumMod val="75000"/>
                </a:schemeClr>
              </a:solidFill>
            </a:endParaRPr>
          </a:p>
        </p:txBody>
      </p:sp>
      <p:sp>
        <p:nvSpPr>
          <p:cNvPr id="5" name="CuadroTexto 4"/>
          <p:cNvSpPr txBox="1"/>
          <p:nvPr/>
        </p:nvSpPr>
        <p:spPr>
          <a:xfrm>
            <a:off x="457200" y="857250"/>
            <a:ext cx="7986712"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9" name="CuadroTexto 8"/>
          <p:cNvSpPr txBox="1"/>
          <p:nvPr/>
        </p:nvSpPr>
        <p:spPr>
          <a:xfrm>
            <a:off x="500062" y="1278208"/>
            <a:ext cx="8129588" cy="1200329"/>
          </a:xfrm>
          <a:prstGeom prst="rect">
            <a:avLst/>
          </a:prstGeom>
          <a:noFill/>
        </p:spPr>
        <p:txBody>
          <a:bodyPr wrap="square" rtlCol="0">
            <a:spAutoFit/>
          </a:bodyPr>
          <a:lstStyle/>
          <a:p>
            <a:pPr marL="342900" indent="-342900" algn="just">
              <a:buAutoNum type="alphaLcParenR"/>
            </a:pPr>
            <a:r>
              <a:rPr lang="es-ES" b="1" dirty="0" smtClean="0"/>
              <a:t>¿Cuál es la molaridad de una disolución que se prepara disolviendo 5 g de CaCl</a:t>
            </a:r>
            <a:r>
              <a:rPr lang="es-ES" b="1" baseline="-25000" dirty="0" smtClean="0"/>
              <a:t>2</a:t>
            </a:r>
            <a:r>
              <a:rPr lang="es-ES" b="1" dirty="0" smtClean="0"/>
              <a:t> en agua hasta un volumen de 100 </a:t>
            </a:r>
            <a:r>
              <a:rPr lang="es-ES" b="1" dirty="0" err="1" smtClean="0"/>
              <a:t>mL</a:t>
            </a:r>
            <a:r>
              <a:rPr lang="es-ES" b="1" dirty="0" smtClean="0"/>
              <a:t>?</a:t>
            </a:r>
          </a:p>
          <a:p>
            <a:pPr marL="342900" indent="-342900" algn="just">
              <a:buAutoNum type="alphaLcParenR"/>
            </a:pPr>
            <a:r>
              <a:rPr lang="es-ES" b="1" dirty="0" smtClean="0"/>
              <a:t>¿Qué cantidad de soluto hay en 15 </a:t>
            </a:r>
            <a:r>
              <a:rPr lang="es-ES" b="1" dirty="0" err="1" smtClean="0"/>
              <a:t>mL</a:t>
            </a:r>
            <a:r>
              <a:rPr lang="es-ES" b="1" dirty="0" smtClean="0"/>
              <a:t> de disolución?</a:t>
            </a:r>
          </a:p>
          <a:p>
            <a:pPr algn="just"/>
            <a:r>
              <a:rPr lang="es-ES" b="1" dirty="0" smtClean="0"/>
              <a:t>Datos: M (Ca) = 40,08 u; M (Cl</a:t>
            </a:r>
            <a:r>
              <a:rPr lang="es-ES" b="1" baseline="-25000" dirty="0" smtClean="0"/>
              <a:t>2</a:t>
            </a:r>
            <a:r>
              <a:rPr lang="es-ES" b="1" dirty="0" smtClean="0"/>
              <a:t>) = 35,45 u.</a:t>
            </a:r>
            <a:endParaRPr lang="es-ES" b="1" dirty="0"/>
          </a:p>
        </p:txBody>
      </p:sp>
      <p:sp>
        <p:nvSpPr>
          <p:cNvPr id="10" name="CuadroTexto 9"/>
          <p:cNvSpPr txBox="1"/>
          <p:nvPr/>
        </p:nvSpPr>
        <p:spPr>
          <a:xfrm>
            <a:off x="457200" y="2620492"/>
            <a:ext cx="585787" cy="369332"/>
          </a:xfrm>
          <a:prstGeom prst="rect">
            <a:avLst/>
          </a:prstGeom>
          <a:noFill/>
        </p:spPr>
        <p:txBody>
          <a:bodyPr wrap="square" rtlCol="0">
            <a:spAutoFit/>
          </a:bodyPr>
          <a:lstStyle/>
          <a:p>
            <a:r>
              <a:rPr lang="es-ES" dirty="0" smtClean="0"/>
              <a:t>a) </a:t>
            </a:r>
            <a:endParaRPr lang="es-ES" dirty="0"/>
          </a:p>
        </p:txBody>
      </p:sp>
      <mc:AlternateContent xmlns:mc="http://schemas.openxmlformats.org/markup-compatibility/2006" xmlns:a14="http://schemas.microsoft.com/office/drawing/2010/main">
        <mc:Choice Requires="a14">
          <p:sp>
            <p:nvSpPr>
              <p:cNvPr id="11" name="CuadroTexto 10"/>
              <p:cNvSpPr txBox="1"/>
              <p:nvPr/>
            </p:nvSpPr>
            <p:spPr>
              <a:xfrm>
                <a:off x="900113" y="2651270"/>
                <a:ext cx="492615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𝐶𝑎</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𝐶𝑙</m:t>
                              </m:r>
                            </m:e>
                            <m:sub>
                              <m:r>
                                <a:rPr lang="es-ES" sz="2000" b="0" i="1" smtClean="0">
                                  <a:latin typeface="Cambria Math" panose="02040503050406030204" pitchFamily="18" charset="0"/>
                                </a:rPr>
                                <m:t>2</m:t>
                              </m:r>
                            </m:sub>
                          </m:sSub>
                        </m:e>
                      </m:d>
                      <m:r>
                        <a:rPr lang="es-ES" sz="2000" b="0" i="1" smtClean="0">
                          <a:latin typeface="Cambria Math" panose="02040503050406030204" pitchFamily="18" charset="0"/>
                        </a:rPr>
                        <m:t>=40,08+2·35,45=111 </m:t>
                      </m:r>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𝑚𝑜𝑙</m:t>
                      </m:r>
                    </m:oMath>
                  </m:oMathPara>
                </a14:m>
                <a:endParaRPr lang="es-ES" sz="2000"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900113" y="2651270"/>
                <a:ext cx="4926157" cy="307777"/>
              </a:xfrm>
              <a:prstGeom prst="rect">
                <a:avLst/>
              </a:prstGeom>
              <a:blipFill rotWithShape="0">
                <a:blip r:embed="rId3"/>
                <a:stretch>
                  <a:fillRect l="-619" r="-619" b="-38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CuadroTexto 11"/>
              <p:cNvSpPr txBox="1"/>
              <p:nvPr/>
            </p:nvSpPr>
            <p:spPr>
              <a:xfrm>
                <a:off x="2025052" y="3238260"/>
                <a:ext cx="4851008" cy="638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5 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𝐶𝑎</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𝐶𝑙</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𝐶𝑎</m:t>
                          </m:r>
                          <m:sSub>
                            <m:sSubPr>
                              <m:ctrlPr>
                                <a:rPr lang="es-ES" sz="2000" i="1">
                                  <a:latin typeface="Cambria Math" panose="02040503050406030204" pitchFamily="18" charset="0"/>
                                </a:rPr>
                              </m:ctrlPr>
                            </m:sSubPr>
                            <m:e>
                              <m:r>
                                <a:rPr lang="es-ES" sz="2000" i="1">
                                  <a:latin typeface="Cambria Math" panose="02040503050406030204" pitchFamily="18" charset="0"/>
                                </a:rPr>
                                <m:t>𝐶𝑙</m:t>
                              </m:r>
                            </m:e>
                            <m:sub>
                              <m:r>
                                <a:rPr lang="es-ES" sz="2000" i="1">
                                  <a:latin typeface="Cambria Math" panose="02040503050406030204" pitchFamily="18" charset="0"/>
                                </a:rPr>
                                <m:t>2</m:t>
                              </m:r>
                            </m:sub>
                          </m:sSub>
                        </m:num>
                        <m:den>
                          <m:r>
                            <a:rPr lang="es-ES" sz="2000" b="0" i="1" smtClean="0">
                              <a:latin typeface="Cambria Math" panose="02040503050406030204" pitchFamily="18" charset="0"/>
                            </a:rPr>
                            <m:t>111 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i="1">
                              <a:latin typeface="Cambria Math" panose="02040503050406030204" pitchFamily="18" charset="0"/>
                            </a:rPr>
                            <m:t>𝐶𝑎</m:t>
                          </m:r>
                          <m:sSub>
                            <m:sSubPr>
                              <m:ctrlPr>
                                <a:rPr lang="es-ES" sz="2000" i="1">
                                  <a:latin typeface="Cambria Math" panose="02040503050406030204" pitchFamily="18" charset="0"/>
                                </a:rPr>
                              </m:ctrlPr>
                            </m:sSubPr>
                            <m:e>
                              <m:r>
                                <a:rPr lang="es-ES" sz="2000" i="1">
                                  <a:latin typeface="Cambria Math" panose="02040503050406030204" pitchFamily="18" charset="0"/>
                                </a:rPr>
                                <m:t>𝐶𝑙</m:t>
                              </m:r>
                            </m:e>
                            <m:sub>
                              <m:r>
                                <a:rPr lang="es-ES" sz="2000" i="1">
                                  <a:latin typeface="Cambria Math" panose="02040503050406030204" pitchFamily="18" charset="0"/>
                                </a:rPr>
                                <m:t>2</m:t>
                              </m:r>
                            </m:sub>
                          </m:sSub>
                        </m:den>
                      </m:f>
                      <m:r>
                        <a:rPr lang="es-ES" sz="2000" b="0" i="1" smtClean="0">
                          <a:latin typeface="Cambria Math" panose="02040503050406030204" pitchFamily="18" charset="0"/>
                        </a:rPr>
                        <m:t>=0,045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𝐶𝑎</m:t>
                      </m:r>
                      <m:sSub>
                        <m:sSubPr>
                          <m:ctrlPr>
                            <a:rPr lang="es-ES" sz="2000" i="1">
                              <a:latin typeface="Cambria Math" panose="02040503050406030204" pitchFamily="18" charset="0"/>
                            </a:rPr>
                          </m:ctrlPr>
                        </m:sSubPr>
                        <m:e>
                          <m:r>
                            <a:rPr lang="es-ES" sz="2000" i="1">
                              <a:latin typeface="Cambria Math" panose="02040503050406030204" pitchFamily="18" charset="0"/>
                            </a:rPr>
                            <m:t>𝐶𝑙</m:t>
                          </m:r>
                        </m:e>
                        <m:sub>
                          <m:r>
                            <a:rPr lang="es-ES" sz="2000" i="1">
                              <a:latin typeface="Cambria Math" panose="02040503050406030204" pitchFamily="18" charset="0"/>
                            </a:rPr>
                            <m:t>2</m:t>
                          </m:r>
                        </m:sub>
                      </m:sSub>
                    </m:oMath>
                  </m:oMathPara>
                </a14:m>
                <a:endParaRPr lang="es-ES" sz="2000"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2025052" y="3238260"/>
                <a:ext cx="4851008" cy="638316"/>
              </a:xfrm>
              <a:prstGeom prst="rect">
                <a:avLst/>
              </a:prstGeom>
              <a:blipFill rotWithShape="0">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2125977" y="4019271"/>
                <a:ext cx="4735335" cy="6170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𝑛</m:t>
                          </m:r>
                        </m:num>
                        <m:den>
                          <m:r>
                            <a:rPr lang="es-ES" sz="2000" b="0" i="1" smtClean="0">
                              <a:latin typeface="Cambria Math" panose="02040503050406030204" pitchFamily="18" charset="0"/>
                            </a:rPr>
                            <m:t>𝑉</m:t>
                          </m:r>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0,045 </m:t>
                          </m:r>
                          <m:r>
                            <a:rPr lang="es-ES" sz="2000" b="0" i="1" smtClean="0">
                              <a:latin typeface="Cambria Math" panose="02040503050406030204" pitchFamily="18" charset="0"/>
                            </a:rPr>
                            <m:t>𝑚𝑜𝑙</m:t>
                          </m:r>
                        </m:num>
                        <m:den>
                          <m:r>
                            <a:rPr lang="es-ES" sz="2000" b="0" i="1" smtClean="0">
                              <a:latin typeface="Cambria Math" panose="02040503050406030204" pitchFamily="18" charset="0"/>
                            </a:rPr>
                            <m:t>0,1 </m:t>
                          </m:r>
                          <m:r>
                            <a:rPr lang="es-ES" sz="2000" b="0" i="1" smtClean="0">
                              <a:latin typeface="Cambria Math" panose="02040503050406030204" pitchFamily="18" charset="0"/>
                            </a:rPr>
                            <m:t>𝐿</m:t>
                          </m:r>
                        </m:den>
                      </m:f>
                      <m:r>
                        <a:rPr lang="es-ES" sz="2000" b="0" i="1" smtClean="0">
                          <a:latin typeface="Cambria Math" panose="02040503050406030204" pitchFamily="18" charset="0"/>
                        </a:rPr>
                        <m:t>=0,45</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𝑚𝑜𝑙</m:t>
                          </m:r>
                        </m:num>
                        <m:den>
                          <m:r>
                            <a:rPr lang="es-ES" sz="2000" b="0" i="1" smtClean="0">
                              <a:latin typeface="Cambria Math" panose="02040503050406030204" pitchFamily="18" charset="0"/>
                            </a:rPr>
                            <m:t>𝐿</m:t>
                          </m:r>
                        </m:den>
                      </m:f>
                      <m:r>
                        <a:rPr lang="es-ES" sz="2000" b="0" i="1" smtClean="0">
                          <a:latin typeface="Cambria Math" panose="02040503050406030204" pitchFamily="18" charset="0"/>
                        </a:rPr>
                        <m:t>=</m:t>
                      </m:r>
                      <m:r>
                        <a:rPr lang="es-ES" sz="2000" b="1" i="1" smtClean="0">
                          <a:latin typeface="Cambria Math" panose="02040503050406030204" pitchFamily="18" charset="0"/>
                        </a:rPr>
                        <m:t>𝟎</m:t>
                      </m:r>
                      <m:r>
                        <a:rPr lang="es-ES" sz="2000" b="1" i="1" smtClean="0">
                          <a:latin typeface="Cambria Math" panose="02040503050406030204" pitchFamily="18" charset="0"/>
                        </a:rPr>
                        <m:t>,</m:t>
                      </m:r>
                      <m:r>
                        <a:rPr lang="es-ES" sz="2000" b="1" i="1" smtClean="0">
                          <a:latin typeface="Cambria Math" panose="02040503050406030204" pitchFamily="18" charset="0"/>
                        </a:rPr>
                        <m:t>𝟒𝟓</m:t>
                      </m:r>
                      <m:r>
                        <a:rPr lang="es-ES" sz="2000" b="1" i="1" smtClean="0">
                          <a:latin typeface="Cambria Math" panose="02040503050406030204" pitchFamily="18" charset="0"/>
                        </a:rPr>
                        <m:t> </m:t>
                      </m:r>
                      <m:r>
                        <a:rPr lang="es-ES" sz="2000" b="1" i="1" smtClean="0">
                          <a:latin typeface="Cambria Math" panose="02040503050406030204" pitchFamily="18" charset="0"/>
                        </a:rPr>
                        <m:t>𝑴</m:t>
                      </m:r>
                    </m:oMath>
                  </m:oMathPara>
                </a14:m>
                <a:endParaRPr lang="es-ES" sz="2000" b="1"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2125977" y="4019271"/>
                <a:ext cx="4735335" cy="617028"/>
              </a:xfrm>
              <a:prstGeom prst="rect">
                <a:avLst/>
              </a:prstGeom>
              <a:blipFill rotWithShape="0">
                <a:blip r:embed="rId5"/>
                <a:stretch>
                  <a:fillRect/>
                </a:stretch>
              </a:blipFill>
            </p:spPr>
            <p:txBody>
              <a:bodyPr/>
              <a:lstStyle/>
              <a:p>
                <a:r>
                  <a:rPr lang="es-ES">
                    <a:noFill/>
                  </a:rPr>
                  <a:t> </a:t>
                </a:r>
              </a:p>
            </p:txBody>
          </p:sp>
        </mc:Fallback>
      </mc:AlternateContent>
      <p:sp>
        <p:nvSpPr>
          <p:cNvPr id="14" name="CuadroTexto 13"/>
          <p:cNvSpPr txBox="1"/>
          <p:nvPr/>
        </p:nvSpPr>
        <p:spPr>
          <a:xfrm>
            <a:off x="457199" y="4844580"/>
            <a:ext cx="585787" cy="369332"/>
          </a:xfrm>
          <a:prstGeom prst="rect">
            <a:avLst/>
          </a:prstGeom>
          <a:noFill/>
        </p:spPr>
        <p:txBody>
          <a:bodyPr wrap="square" rtlCol="0">
            <a:spAutoFit/>
          </a:bodyPr>
          <a:lstStyle/>
          <a:p>
            <a:r>
              <a:rPr lang="es-ES" dirty="0"/>
              <a:t>b</a:t>
            </a:r>
            <a:r>
              <a:rPr lang="es-ES" dirty="0" smtClean="0"/>
              <a:t>) </a:t>
            </a:r>
            <a:endParaRPr lang="es-ES" dirty="0"/>
          </a:p>
        </p:txBody>
      </p:sp>
      <mc:AlternateContent xmlns:mc="http://schemas.openxmlformats.org/markup-compatibility/2006" xmlns:a14="http://schemas.microsoft.com/office/drawing/2010/main">
        <mc:Choice Requires="a14">
          <p:sp>
            <p:nvSpPr>
              <p:cNvPr id="15" name="CuadroTexto 14"/>
              <p:cNvSpPr txBox="1"/>
              <p:nvPr/>
            </p:nvSpPr>
            <p:spPr>
              <a:xfrm>
                <a:off x="1166612" y="5213912"/>
                <a:ext cx="6708311" cy="5843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𝑛</m:t>
                          </m:r>
                        </m:num>
                        <m:den>
                          <m:r>
                            <a:rPr lang="es-ES" sz="2000" b="0" i="1" smtClean="0">
                              <a:latin typeface="Cambria Math" panose="02040503050406030204" pitchFamily="18" charset="0"/>
                            </a:rPr>
                            <m:t>𝑉</m:t>
                          </m:r>
                        </m:den>
                      </m:f>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𝑛</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𝑀</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𝑉</m:t>
                      </m:r>
                      <m:r>
                        <a:rPr lang="es-ES" sz="2000" b="0" i="1" smtClean="0">
                          <a:latin typeface="Cambria Math" panose="02040503050406030204" pitchFamily="18" charset="0"/>
                          <a:ea typeface="Cambria Math" panose="02040503050406030204" pitchFamily="18" charset="0"/>
                        </a:rPr>
                        <m:t>=0,45</m:t>
                      </m:r>
                      <m:f>
                        <m:fPr>
                          <m:ctrlPr>
                            <a:rPr lang="es-ES" sz="2000" b="0" i="1" smtClean="0">
                              <a:latin typeface="Cambria Math" panose="02040503050406030204" pitchFamily="18" charset="0"/>
                              <a:ea typeface="Cambria Math" panose="02040503050406030204" pitchFamily="18" charset="0"/>
                            </a:rPr>
                          </m:ctrlPr>
                        </m:fPr>
                        <m:num>
                          <m:r>
                            <a:rPr lang="es-ES" sz="2000" b="0" i="1" smtClean="0">
                              <a:latin typeface="Cambria Math" panose="02040503050406030204" pitchFamily="18" charset="0"/>
                              <a:ea typeface="Cambria Math" panose="02040503050406030204" pitchFamily="18" charset="0"/>
                            </a:rPr>
                            <m:t>𝑚𝑜𝑙</m:t>
                          </m:r>
                        </m:num>
                        <m:den>
                          <m:r>
                            <a:rPr lang="es-ES" sz="2000" b="0" i="1" smtClean="0">
                              <a:latin typeface="Cambria Math" panose="02040503050406030204" pitchFamily="18" charset="0"/>
                              <a:ea typeface="Cambria Math" panose="02040503050406030204" pitchFamily="18" charset="0"/>
                            </a:rPr>
                            <m:t>𝐿</m:t>
                          </m:r>
                        </m:den>
                      </m:f>
                      <m:r>
                        <a:rPr lang="es-ES" sz="2000" b="0" i="1" smtClean="0">
                          <a:latin typeface="Cambria Math" panose="02040503050406030204" pitchFamily="18" charset="0"/>
                          <a:ea typeface="Cambria Math" panose="02040503050406030204" pitchFamily="18" charset="0"/>
                        </a:rPr>
                        <m:t>·0,015 </m:t>
                      </m:r>
                      <m:r>
                        <a:rPr lang="es-ES" sz="2000" b="0" i="1" smtClean="0">
                          <a:latin typeface="Cambria Math" panose="02040503050406030204" pitchFamily="18" charset="0"/>
                          <a:ea typeface="Cambria Math" panose="02040503050406030204" pitchFamily="18" charset="0"/>
                        </a:rPr>
                        <m:t>𝐿</m:t>
                      </m:r>
                      <m:r>
                        <a:rPr lang="es-ES" sz="2000" b="0"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𝟔</m:t>
                      </m:r>
                      <m:r>
                        <a:rPr lang="es-ES" sz="2000" b="1"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𝟕𝟓</m:t>
                      </m:r>
                      <m:r>
                        <a:rPr lang="es-ES" sz="2000" b="1" i="1" smtClean="0">
                          <a:latin typeface="Cambria Math" panose="02040503050406030204" pitchFamily="18" charset="0"/>
                          <a:ea typeface="Cambria Math" panose="02040503050406030204" pitchFamily="18" charset="0"/>
                        </a:rPr>
                        <m:t>·</m:t>
                      </m:r>
                      <m:sSup>
                        <m:sSupPr>
                          <m:ctrlPr>
                            <a:rPr lang="es-ES" sz="2000" b="1" i="1" smtClean="0">
                              <a:latin typeface="Cambria Math" panose="02040503050406030204" pitchFamily="18" charset="0"/>
                              <a:ea typeface="Cambria Math" panose="02040503050406030204" pitchFamily="18" charset="0"/>
                            </a:rPr>
                          </m:ctrlPr>
                        </m:sSupPr>
                        <m:e>
                          <m:r>
                            <a:rPr lang="es-ES" sz="2000" b="1" i="1" smtClean="0">
                              <a:latin typeface="Cambria Math" panose="02040503050406030204" pitchFamily="18" charset="0"/>
                              <a:ea typeface="Cambria Math" panose="02040503050406030204" pitchFamily="18" charset="0"/>
                            </a:rPr>
                            <m:t>𝟏𝟎</m:t>
                          </m:r>
                        </m:e>
                        <m:sup>
                          <m:r>
                            <a:rPr lang="es-ES" sz="2000" b="1"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𝟑</m:t>
                          </m:r>
                        </m:sup>
                      </m:sSup>
                      <m:r>
                        <a:rPr lang="es-ES" sz="2000" b="1" i="1" smtClean="0">
                          <a:latin typeface="Cambria Math" panose="02040503050406030204" pitchFamily="18" charset="0"/>
                          <a:ea typeface="Cambria Math" panose="02040503050406030204" pitchFamily="18" charset="0"/>
                        </a:rPr>
                        <m:t> </m:t>
                      </m:r>
                      <m:r>
                        <a:rPr lang="es-ES" sz="2000" b="1" i="1" smtClean="0">
                          <a:latin typeface="Cambria Math" panose="02040503050406030204" pitchFamily="18" charset="0"/>
                          <a:ea typeface="Cambria Math" panose="02040503050406030204" pitchFamily="18" charset="0"/>
                        </a:rPr>
                        <m:t>𝒎𝒐𝒍</m:t>
                      </m:r>
                    </m:oMath>
                  </m:oMathPara>
                </a14:m>
                <a:endParaRPr lang="es-ES" sz="2000" b="1" dirty="0"/>
              </a:p>
            </p:txBody>
          </p:sp>
        </mc:Choice>
        <mc:Fallback xmlns="">
          <p:sp>
            <p:nvSpPr>
              <p:cNvPr id="15" name="CuadroTexto 14"/>
              <p:cNvSpPr txBox="1">
                <a:spLocks noRot="1" noChangeAspect="1" noMove="1" noResize="1" noEditPoints="1" noAdjustHandles="1" noChangeArrowheads="1" noChangeShapeType="1" noTextEdit="1"/>
              </p:cNvSpPr>
              <p:nvPr/>
            </p:nvSpPr>
            <p:spPr>
              <a:xfrm>
                <a:off x="1166612" y="5213912"/>
                <a:ext cx="6708311" cy="584327"/>
              </a:xfrm>
              <a:prstGeom prst="rect">
                <a:avLst/>
              </a:prstGeom>
              <a:blipFill rotWithShape="0">
                <a:blip r:embed="rId6"/>
                <a:stretch>
                  <a:fillRect/>
                </a:stretch>
              </a:blipFill>
            </p:spPr>
            <p:txBody>
              <a:bodyPr/>
              <a:lstStyle/>
              <a:p>
                <a:r>
                  <a:rPr lang="es-ES">
                    <a:noFill/>
                  </a:rPr>
                  <a:t> </a:t>
                </a:r>
              </a:p>
            </p:txBody>
          </p:sp>
        </mc:Fallback>
      </mc:AlternateContent>
      <p:cxnSp>
        <p:nvCxnSpPr>
          <p:cNvPr id="16" name="Conector recto 15"/>
          <p:cNvCxnSpPr/>
          <p:nvPr/>
        </p:nvCxnSpPr>
        <p:spPr>
          <a:xfrm flipV="1">
            <a:off x="2343150" y="3481447"/>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flipV="1">
            <a:off x="3827833" y="3650773"/>
            <a:ext cx="734867" cy="2000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flipV="1">
            <a:off x="4247429" y="5624819"/>
            <a:ext cx="315271" cy="1734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flipV="1">
            <a:off x="5385667" y="5451399"/>
            <a:ext cx="315271" cy="1734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49174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4. Medida de la cantidad de sustancia. El mol</a:t>
            </a:r>
            <a:endParaRPr lang="es-ES" b="1" dirty="0">
              <a:solidFill>
                <a:schemeClr val="accent6">
                  <a:lumMod val="75000"/>
                </a:schemeClr>
              </a:solidFill>
            </a:endParaRPr>
          </a:p>
        </p:txBody>
      </p:sp>
      <p:sp>
        <p:nvSpPr>
          <p:cNvPr id="19" name="Redondear rectángulo de esquina del mismo lado 18"/>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CuadroTexto 20"/>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22" name="CuadroTexto 21"/>
          <p:cNvSpPr txBox="1"/>
          <p:nvPr/>
        </p:nvSpPr>
        <p:spPr>
          <a:xfrm>
            <a:off x="538400" y="1380114"/>
            <a:ext cx="8105538" cy="1754326"/>
          </a:xfrm>
          <a:prstGeom prst="rect">
            <a:avLst/>
          </a:prstGeom>
          <a:solidFill>
            <a:srgbClr val="FFCC66"/>
          </a:solidFill>
        </p:spPr>
        <p:txBody>
          <a:bodyPr wrap="square" rtlCol="0">
            <a:spAutoFit/>
          </a:bodyPr>
          <a:lstStyle/>
          <a:p>
            <a:pPr marL="357188" indent="-357188" algn="just"/>
            <a:r>
              <a:rPr lang="es-ES" b="1" dirty="0"/>
              <a:t>9</a:t>
            </a:r>
            <a:r>
              <a:rPr lang="es-ES" b="1" dirty="0" smtClean="0"/>
              <a:t>.	Queremos preparar 250 </a:t>
            </a:r>
            <a:r>
              <a:rPr lang="es-ES" b="1" dirty="0" err="1" smtClean="0"/>
              <a:t>mL</a:t>
            </a:r>
            <a:r>
              <a:rPr lang="es-ES" b="1" dirty="0" smtClean="0"/>
              <a:t> de una disolución acuosa de cloruro de calcio 1,5 M. Calcula qué cantidad de soluto se necesita.</a:t>
            </a:r>
            <a:endParaRPr lang="es-ES" dirty="0" smtClean="0"/>
          </a:p>
          <a:p>
            <a:pPr marL="357187" algn="just"/>
            <a:r>
              <a:rPr lang="es-ES" dirty="0" smtClean="0"/>
              <a:t>Datos: M (Ca) = 40,08 u; M (Cl) = 35,45 u.</a:t>
            </a:r>
          </a:p>
          <a:p>
            <a:pPr marL="357187" algn="just"/>
            <a:endParaRPr lang="es-ES" dirty="0"/>
          </a:p>
          <a:p>
            <a:pPr marL="355600" indent="-355600" algn="just"/>
            <a:r>
              <a:rPr lang="es-ES" b="1" dirty="0" smtClean="0"/>
              <a:t>10.	Calcula el volumen de disolución de ácido clorhídrico 1,25 M que debemos usar para tener 0,5 mol de ácido.</a:t>
            </a:r>
            <a:endParaRPr lang="es-ES" dirty="0" smtClean="0"/>
          </a:p>
        </p:txBody>
      </p:sp>
    </p:spTree>
    <p:extLst>
      <p:ext uri="{BB962C8B-B14F-4D97-AF65-F5344CB8AC3E}">
        <p14:creationId xmlns:p14="http://schemas.microsoft.com/office/powerpoint/2010/main" val="2393607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Cálculos en las reacciones químicas</a:t>
            </a:r>
            <a:endParaRPr lang="es-ES" b="1" dirty="0">
              <a:solidFill>
                <a:schemeClr val="accent6">
                  <a:lumMod val="75000"/>
                </a:schemeClr>
              </a:solidFill>
            </a:endParaRPr>
          </a:p>
        </p:txBody>
      </p:sp>
      <p:sp>
        <p:nvSpPr>
          <p:cNvPr id="4" name="CuadroTexto 3"/>
          <p:cNvSpPr txBox="1"/>
          <p:nvPr/>
        </p:nvSpPr>
        <p:spPr>
          <a:xfrm>
            <a:off x="385762" y="914400"/>
            <a:ext cx="8058150" cy="369332"/>
          </a:xfrm>
          <a:prstGeom prst="rect">
            <a:avLst/>
          </a:prstGeom>
          <a:noFill/>
        </p:spPr>
        <p:txBody>
          <a:bodyPr wrap="square" rtlCol="0">
            <a:spAutoFit/>
          </a:bodyPr>
          <a:lstStyle/>
          <a:p>
            <a:r>
              <a:rPr lang="es-ES" b="1" dirty="0" smtClean="0">
                <a:solidFill>
                  <a:srgbClr val="00B050"/>
                </a:solidFill>
              </a:rPr>
              <a:t>5.1. La ecuación química</a:t>
            </a:r>
            <a:endParaRPr lang="es-ES" b="1" dirty="0">
              <a:solidFill>
                <a:srgbClr val="00B050"/>
              </a:solidFill>
            </a:endParaRPr>
          </a:p>
        </p:txBody>
      </p:sp>
      <p:sp>
        <p:nvSpPr>
          <p:cNvPr id="10" name="Rectángulo 9"/>
          <p:cNvSpPr/>
          <p:nvPr/>
        </p:nvSpPr>
        <p:spPr>
          <a:xfrm>
            <a:off x="1289448" y="2309190"/>
            <a:ext cx="3239690" cy="632659"/>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p:cNvSpPr/>
          <p:nvPr/>
        </p:nvSpPr>
        <p:spPr>
          <a:xfrm>
            <a:off x="1405038" y="2457870"/>
            <a:ext cx="257175" cy="33488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0" name="Rectángulo 19"/>
          <p:cNvSpPr/>
          <p:nvPr/>
        </p:nvSpPr>
        <p:spPr>
          <a:xfrm>
            <a:off x="4755950" y="2309190"/>
            <a:ext cx="2784275" cy="63265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p:cNvSpPr txBox="1"/>
          <p:nvPr/>
        </p:nvSpPr>
        <p:spPr>
          <a:xfrm>
            <a:off x="385762" y="1323392"/>
            <a:ext cx="8193880" cy="369332"/>
          </a:xfrm>
          <a:prstGeom prst="rect">
            <a:avLst/>
          </a:prstGeom>
          <a:noFill/>
        </p:spPr>
        <p:txBody>
          <a:bodyPr wrap="square" rtlCol="0">
            <a:spAutoFit/>
          </a:bodyPr>
          <a:lstStyle/>
          <a:p>
            <a:pPr marL="357188" indent="-357188"/>
            <a:r>
              <a:rPr lang="es-ES" dirty="0" smtClean="0">
                <a:sym typeface="Wingdings 2" panose="05020102010507070707" pitchFamily="18" charset="2"/>
              </a:rPr>
              <a:t> 	</a:t>
            </a:r>
            <a:r>
              <a:rPr lang="es-ES" dirty="0" smtClean="0"/>
              <a:t>La </a:t>
            </a:r>
            <a:r>
              <a:rPr lang="es-ES" b="1" dirty="0" smtClean="0"/>
              <a:t>ecuación química </a:t>
            </a:r>
            <a:r>
              <a:rPr lang="es-ES" dirty="0" smtClean="0"/>
              <a:t>es la representación simbólica de una reacción.</a:t>
            </a:r>
            <a:endParaRPr lang="es-ES" dirty="0"/>
          </a:p>
        </p:txBody>
      </p:sp>
      <p:sp>
        <p:nvSpPr>
          <p:cNvPr id="18" name="Rectángulo 17"/>
          <p:cNvSpPr/>
          <p:nvPr/>
        </p:nvSpPr>
        <p:spPr>
          <a:xfrm>
            <a:off x="6278365" y="2457870"/>
            <a:ext cx="257175" cy="34315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Rectángulo 11"/>
          <p:cNvSpPr/>
          <p:nvPr/>
        </p:nvSpPr>
        <p:spPr>
          <a:xfrm>
            <a:off x="2140499" y="2457870"/>
            <a:ext cx="499567" cy="340031"/>
          </a:xfrm>
          <a:prstGeom prst="rect">
            <a:avLst/>
          </a:prstGeom>
          <a:solidFill>
            <a:srgbClr val="FF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23"/>
          <p:cNvSpPr/>
          <p:nvPr/>
        </p:nvSpPr>
        <p:spPr>
          <a:xfrm>
            <a:off x="3986213" y="2460998"/>
            <a:ext cx="496489" cy="340031"/>
          </a:xfrm>
          <a:prstGeom prst="rect">
            <a:avLst/>
          </a:prstGeom>
          <a:solidFill>
            <a:srgbClr val="FF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Rectángulo 24"/>
          <p:cNvSpPr/>
          <p:nvPr/>
        </p:nvSpPr>
        <p:spPr>
          <a:xfrm>
            <a:off x="5525991" y="2464763"/>
            <a:ext cx="479126" cy="340031"/>
          </a:xfrm>
          <a:prstGeom prst="rect">
            <a:avLst/>
          </a:prstGeom>
          <a:solidFill>
            <a:srgbClr val="FF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Rectángulo 25"/>
          <p:cNvSpPr/>
          <p:nvPr/>
        </p:nvSpPr>
        <p:spPr>
          <a:xfrm>
            <a:off x="7031235" y="2479830"/>
            <a:ext cx="341114" cy="331579"/>
          </a:xfrm>
          <a:prstGeom prst="rect">
            <a:avLst/>
          </a:prstGeom>
          <a:solidFill>
            <a:srgbClr val="FF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7" name="CuadroTexto 6"/>
              <p:cNvSpPr txBox="1"/>
              <p:nvPr/>
            </p:nvSpPr>
            <p:spPr>
              <a:xfrm>
                <a:off x="1405038" y="2484977"/>
                <a:ext cx="601959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2 </m:t>
                      </m:r>
                      <m:r>
                        <a:rPr lang="es-ES" sz="2000" b="0" i="1" smtClean="0">
                          <a:latin typeface="Cambria Math" panose="02040503050406030204" pitchFamily="18" charset="0"/>
                        </a:rPr>
                        <m:t>𝐻𝐶𝑙</m:t>
                      </m:r>
                      <m:r>
                        <a:rPr lang="es-ES" sz="2000" b="0" i="1" smtClean="0">
                          <a:latin typeface="Cambria Math" panose="02040503050406030204" pitchFamily="18" charset="0"/>
                        </a:rPr>
                        <m:t> </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𝑎𝑞</m:t>
                          </m:r>
                        </m:e>
                      </m:d>
                      <m:r>
                        <a:rPr lang="es-ES" sz="2000" b="0" i="1" smtClean="0">
                          <a:latin typeface="Cambria Math" panose="02040503050406030204" pitchFamily="18" charset="0"/>
                        </a:rPr>
                        <m:t>+</m:t>
                      </m:r>
                      <m:r>
                        <a:rPr lang="es-ES" sz="2000" b="0" i="1" smtClean="0">
                          <a:latin typeface="Cambria Math" panose="02040503050406030204" pitchFamily="18" charset="0"/>
                        </a:rPr>
                        <m:t>𝐶𝑎</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m:t>
                          </m:r>
                          <m:r>
                            <a:rPr lang="es-ES" sz="2000" b="0" i="1" smtClean="0">
                              <a:latin typeface="Cambria Math" panose="02040503050406030204" pitchFamily="18" charset="0"/>
                            </a:rPr>
                            <m:t>𝑂𝐻</m:t>
                          </m:r>
                          <m:r>
                            <a:rPr lang="es-ES" sz="2000" b="0" i="1" smtClean="0">
                              <a:latin typeface="Cambria Math" panose="02040503050406030204" pitchFamily="18" charset="0"/>
                            </a:rPr>
                            <m:t>)</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 </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𝑎𝑞</m:t>
                          </m:r>
                        </m:e>
                      </m:d>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𝐶𝑎</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𝐶𝑙</m:t>
                          </m:r>
                        </m:e>
                        <m:sub>
                          <m:r>
                            <a:rPr lang="es-ES" sz="2000" b="0" i="1" smtClean="0">
                              <a:latin typeface="Cambria Math" panose="02040503050406030204" pitchFamily="18" charset="0"/>
                              <a:ea typeface="Cambria Math" panose="02040503050406030204" pitchFamily="18" charset="0"/>
                            </a:rPr>
                            <m:t>2</m:t>
                          </m:r>
                        </m:sub>
                      </m:sSub>
                      <m:r>
                        <a:rPr lang="es-ES" sz="2000" b="0" i="1" smtClean="0">
                          <a:latin typeface="Cambria Math" panose="02040503050406030204" pitchFamily="18" charset="0"/>
                          <a:ea typeface="Cambria Math" panose="02040503050406030204" pitchFamily="18" charset="0"/>
                        </a:rPr>
                        <m:t> </m:t>
                      </m:r>
                      <m:d>
                        <m:dPr>
                          <m:ctrlPr>
                            <a:rPr lang="es-ES" sz="2000" b="0" i="1" smtClean="0">
                              <a:latin typeface="Cambria Math" panose="02040503050406030204" pitchFamily="18" charset="0"/>
                              <a:ea typeface="Cambria Math" panose="02040503050406030204" pitchFamily="18" charset="0"/>
                            </a:rPr>
                          </m:ctrlPr>
                        </m:dPr>
                        <m:e>
                          <m:r>
                            <a:rPr lang="es-ES" sz="2000" b="0" i="1" smtClean="0">
                              <a:latin typeface="Cambria Math" panose="02040503050406030204" pitchFamily="18" charset="0"/>
                              <a:ea typeface="Cambria Math" panose="02040503050406030204" pitchFamily="18" charset="0"/>
                            </a:rPr>
                            <m:t>𝑎𝑞</m:t>
                          </m:r>
                        </m:e>
                      </m:d>
                      <m:r>
                        <a:rPr lang="es-ES" sz="2000" b="0" i="1" smtClean="0">
                          <a:latin typeface="Cambria Math" panose="02040503050406030204" pitchFamily="18" charset="0"/>
                          <a:ea typeface="Cambria Math" panose="02040503050406030204" pitchFamily="18" charset="0"/>
                        </a:rPr>
                        <m:t>+2 </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𝐻</m:t>
                          </m:r>
                        </m:e>
                        <m:sub>
                          <m:r>
                            <a:rPr lang="es-ES" sz="2000" b="0" i="1" smtClean="0">
                              <a:latin typeface="Cambria Math" panose="02040503050406030204" pitchFamily="18" charset="0"/>
                              <a:ea typeface="Cambria Math" panose="02040503050406030204" pitchFamily="18" charset="0"/>
                            </a:rPr>
                            <m:t>2</m:t>
                          </m:r>
                        </m:sub>
                      </m:sSub>
                      <m:r>
                        <a:rPr lang="es-ES" sz="2000" b="0" i="1" smtClean="0">
                          <a:latin typeface="Cambria Math" panose="02040503050406030204" pitchFamily="18" charset="0"/>
                          <a:ea typeface="Cambria Math" panose="02040503050406030204" pitchFamily="18" charset="0"/>
                        </a:rPr>
                        <m:t>𝑂</m:t>
                      </m:r>
                      <m:r>
                        <a:rPr lang="es-ES" sz="2000" b="0" i="1" smtClean="0">
                          <a:latin typeface="Cambria Math" panose="02040503050406030204" pitchFamily="18" charset="0"/>
                          <a:ea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𝑙</m:t>
                      </m:r>
                      <m:r>
                        <a:rPr lang="es-ES" sz="2000" b="0" i="1" smtClean="0">
                          <a:latin typeface="Cambria Math" panose="02040503050406030204" pitchFamily="18" charset="0"/>
                          <a:ea typeface="Cambria Math" panose="02040503050406030204" pitchFamily="18" charset="0"/>
                        </a:rPr>
                        <m:t>)</m:t>
                      </m:r>
                    </m:oMath>
                  </m:oMathPara>
                </a14:m>
                <a:endParaRPr lang="es-ES"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1405038" y="2484977"/>
                <a:ext cx="6019597" cy="307777"/>
              </a:xfrm>
              <a:prstGeom prst="rect">
                <a:avLst/>
              </a:prstGeom>
              <a:blipFill rotWithShape="0">
                <a:blip r:embed="rId3"/>
                <a:stretch>
                  <a:fillRect l="-405" r="-911" b="-40000"/>
                </a:stretch>
              </a:blipFill>
            </p:spPr>
            <p:txBody>
              <a:bodyPr/>
              <a:lstStyle/>
              <a:p>
                <a:r>
                  <a:rPr lang="es-ES">
                    <a:noFill/>
                  </a:rPr>
                  <a:t> </a:t>
                </a:r>
              </a:p>
            </p:txBody>
          </p:sp>
        </mc:Fallback>
      </mc:AlternateContent>
      <p:sp>
        <p:nvSpPr>
          <p:cNvPr id="9" name="CuadroTexto 8"/>
          <p:cNvSpPr txBox="1"/>
          <p:nvPr/>
        </p:nvSpPr>
        <p:spPr>
          <a:xfrm>
            <a:off x="2316361" y="1853165"/>
            <a:ext cx="1185863" cy="369332"/>
          </a:xfrm>
          <a:prstGeom prst="rect">
            <a:avLst/>
          </a:prstGeom>
          <a:solidFill>
            <a:schemeClr val="accent6">
              <a:lumMod val="40000"/>
              <a:lumOff val="60000"/>
            </a:schemeClr>
          </a:solidFill>
        </p:spPr>
        <p:txBody>
          <a:bodyPr wrap="square" rtlCol="0">
            <a:spAutoFit/>
          </a:bodyPr>
          <a:lstStyle/>
          <a:p>
            <a:pPr algn="ctr"/>
            <a:r>
              <a:rPr lang="es-ES" dirty="0" smtClean="0">
                <a:solidFill>
                  <a:srgbClr val="C00000"/>
                </a:solidFill>
              </a:rPr>
              <a:t>reactivos</a:t>
            </a:r>
            <a:endParaRPr lang="es-ES" dirty="0">
              <a:solidFill>
                <a:srgbClr val="C00000"/>
              </a:solidFill>
            </a:endParaRPr>
          </a:p>
        </p:txBody>
      </p:sp>
      <p:sp>
        <p:nvSpPr>
          <p:cNvPr id="13" name="CuadroTexto 12"/>
          <p:cNvSpPr txBox="1"/>
          <p:nvPr/>
        </p:nvSpPr>
        <p:spPr>
          <a:xfrm>
            <a:off x="4243139" y="1982758"/>
            <a:ext cx="849913" cy="307777"/>
          </a:xfrm>
          <a:prstGeom prst="rect">
            <a:avLst/>
          </a:prstGeom>
          <a:noFill/>
        </p:spPr>
        <p:txBody>
          <a:bodyPr wrap="none" rtlCol="0">
            <a:spAutoFit/>
          </a:bodyPr>
          <a:lstStyle/>
          <a:p>
            <a:r>
              <a:rPr lang="es-ES" sz="1400" dirty="0"/>
              <a:t>p</a:t>
            </a:r>
            <a:r>
              <a:rPr lang="es-ES" sz="1400" dirty="0" smtClean="0"/>
              <a:t>ara dar</a:t>
            </a:r>
            <a:endParaRPr lang="es-ES" sz="1400" dirty="0"/>
          </a:p>
        </p:txBody>
      </p:sp>
      <p:sp>
        <p:nvSpPr>
          <p:cNvPr id="27" name="CuadroTexto 26"/>
          <p:cNvSpPr txBox="1"/>
          <p:nvPr/>
        </p:nvSpPr>
        <p:spPr>
          <a:xfrm>
            <a:off x="5552354" y="1865518"/>
            <a:ext cx="1237902" cy="369332"/>
          </a:xfrm>
          <a:prstGeom prst="rect">
            <a:avLst/>
          </a:prstGeom>
          <a:solidFill>
            <a:schemeClr val="bg1">
              <a:lumMod val="85000"/>
            </a:schemeClr>
          </a:solidFill>
        </p:spPr>
        <p:txBody>
          <a:bodyPr wrap="square" rtlCol="0">
            <a:spAutoFit/>
          </a:bodyPr>
          <a:lstStyle/>
          <a:p>
            <a:pPr algn="ctr"/>
            <a:r>
              <a:rPr lang="es-ES" dirty="0" smtClean="0"/>
              <a:t>productos</a:t>
            </a:r>
            <a:endParaRPr lang="es-ES" dirty="0"/>
          </a:p>
        </p:txBody>
      </p:sp>
      <p:grpSp>
        <p:nvGrpSpPr>
          <p:cNvPr id="35" name="Grupo 34"/>
          <p:cNvGrpSpPr/>
          <p:nvPr/>
        </p:nvGrpSpPr>
        <p:grpSpPr>
          <a:xfrm>
            <a:off x="1524001" y="2941849"/>
            <a:ext cx="4902397" cy="900000"/>
            <a:chOff x="1524001" y="3071813"/>
            <a:chExt cx="4902397" cy="900000"/>
          </a:xfrm>
        </p:grpSpPr>
        <p:cxnSp>
          <p:nvCxnSpPr>
            <p:cNvPr id="30" name="Conector recto 29"/>
            <p:cNvCxnSpPr/>
            <p:nvPr/>
          </p:nvCxnSpPr>
          <p:spPr>
            <a:xfrm>
              <a:off x="1524001" y="3071813"/>
              <a:ext cx="0" cy="9000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a:off x="2919413" y="3071813"/>
              <a:ext cx="0" cy="9000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Conector recto 31"/>
            <p:cNvCxnSpPr/>
            <p:nvPr/>
          </p:nvCxnSpPr>
          <p:spPr>
            <a:xfrm>
              <a:off x="4802386" y="3071813"/>
              <a:ext cx="0" cy="9000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Conector recto 32"/>
            <p:cNvCxnSpPr/>
            <p:nvPr/>
          </p:nvCxnSpPr>
          <p:spPr>
            <a:xfrm>
              <a:off x="6426398" y="3071813"/>
              <a:ext cx="0" cy="9000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Conector recto 33"/>
            <p:cNvCxnSpPr/>
            <p:nvPr/>
          </p:nvCxnSpPr>
          <p:spPr>
            <a:xfrm rot="5400000">
              <a:off x="3978398" y="1523813"/>
              <a:ext cx="0" cy="48960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6" name="Grupo 35"/>
          <p:cNvGrpSpPr/>
          <p:nvPr/>
        </p:nvGrpSpPr>
        <p:grpSpPr>
          <a:xfrm>
            <a:off x="2351187" y="2933574"/>
            <a:ext cx="4902397" cy="468000"/>
            <a:chOff x="1524001" y="3071813"/>
            <a:chExt cx="4902397" cy="900000"/>
          </a:xfrm>
        </p:grpSpPr>
        <p:cxnSp>
          <p:nvCxnSpPr>
            <p:cNvPr id="37" name="Conector recto 36"/>
            <p:cNvCxnSpPr/>
            <p:nvPr/>
          </p:nvCxnSpPr>
          <p:spPr>
            <a:xfrm>
              <a:off x="1524001" y="3071813"/>
              <a:ext cx="0" cy="90000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Conector recto 37"/>
            <p:cNvCxnSpPr/>
            <p:nvPr/>
          </p:nvCxnSpPr>
          <p:spPr>
            <a:xfrm>
              <a:off x="3407271" y="3071813"/>
              <a:ext cx="0" cy="90000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Conector recto 38"/>
            <p:cNvCxnSpPr/>
            <p:nvPr/>
          </p:nvCxnSpPr>
          <p:spPr>
            <a:xfrm>
              <a:off x="4938368" y="3071813"/>
              <a:ext cx="0" cy="90000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0" name="Conector recto 39"/>
            <p:cNvCxnSpPr/>
            <p:nvPr/>
          </p:nvCxnSpPr>
          <p:spPr>
            <a:xfrm>
              <a:off x="6426398" y="3071813"/>
              <a:ext cx="0" cy="90000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1" name="Conector recto 40"/>
            <p:cNvCxnSpPr/>
            <p:nvPr/>
          </p:nvCxnSpPr>
          <p:spPr>
            <a:xfrm rot="5400000">
              <a:off x="3978398" y="1523813"/>
              <a:ext cx="0" cy="489600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2" name="CuadroTexto 41"/>
          <p:cNvSpPr txBox="1"/>
          <p:nvPr/>
        </p:nvSpPr>
        <p:spPr>
          <a:xfrm>
            <a:off x="2919413" y="3861299"/>
            <a:ext cx="2874505" cy="338554"/>
          </a:xfrm>
          <a:prstGeom prst="rect">
            <a:avLst/>
          </a:prstGeom>
          <a:noFill/>
        </p:spPr>
        <p:txBody>
          <a:bodyPr wrap="none" rtlCol="0">
            <a:spAutoFit/>
          </a:bodyPr>
          <a:lstStyle/>
          <a:p>
            <a:r>
              <a:rPr lang="es-ES" sz="1600" dirty="0">
                <a:solidFill>
                  <a:srgbClr val="FF0000"/>
                </a:solidFill>
              </a:rPr>
              <a:t>c</a:t>
            </a:r>
            <a:r>
              <a:rPr lang="es-ES" sz="1600" dirty="0" smtClean="0">
                <a:solidFill>
                  <a:srgbClr val="FF0000"/>
                </a:solidFill>
              </a:rPr>
              <a:t>oeficientes </a:t>
            </a:r>
            <a:r>
              <a:rPr lang="es-ES" sz="1600" dirty="0" err="1" smtClean="0">
                <a:solidFill>
                  <a:srgbClr val="FF0000"/>
                </a:solidFill>
              </a:rPr>
              <a:t>estequiométricos</a:t>
            </a:r>
            <a:endParaRPr lang="es-ES" sz="1600" dirty="0">
              <a:solidFill>
                <a:srgbClr val="FF0000"/>
              </a:solidFill>
            </a:endParaRPr>
          </a:p>
        </p:txBody>
      </p:sp>
      <p:sp>
        <p:nvSpPr>
          <p:cNvPr id="43" name="CuadroTexto 42"/>
          <p:cNvSpPr txBox="1"/>
          <p:nvPr/>
        </p:nvSpPr>
        <p:spPr>
          <a:xfrm>
            <a:off x="3594971" y="3370458"/>
            <a:ext cx="2842445" cy="338554"/>
          </a:xfrm>
          <a:prstGeom prst="rect">
            <a:avLst/>
          </a:prstGeom>
          <a:noFill/>
        </p:spPr>
        <p:txBody>
          <a:bodyPr wrap="none" rtlCol="0">
            <a:spAutoFit/>
          </a:bodyPr>
          <a:lstStyle/>
          <a:p>
            <a:r>
              <a:rPr lang="es-ES" sz="1600" dirty="0">
                <a:solidFill>
                  <a:srgbClr val="0070C0"/>
                </a:solidFill>
              </a:rPr>
              <a:t>e</a:t>
            </a:r>
            <a:r>
              <a:rPr lang="es-ES" sz="1600" dirty="0" smtClean="0">
                <a:solidFill>
                  <a:srgbClr val="0070C0"/>
                </a:solidFill>
              </a:rPr>
              <a:t>stado en que se encuentran</a:t>
            </a:r>
            <a:endParaRPr lang="es-ES" sz="1600" dirty="0">
              <a:solidFill>
                <a:srgbClr val="0070C0"/>
              </a:solidFill>
            </a:endParaRPr>
          </a:p>
        </p:txBody>
      </p:sp>
      <p:sp>
        <p:nvSpPr>
          <p:cNvPr id="44" name="CuadroTexto 43"/>
          <p:cNvSpPr txBox="1"/>
          <p:nvPr/>
        </p:nvSpPr>
        <p:spPr>
          <a:xfrm>
            <a:off x="714375" y="4457700"/>
            <a:ext cx="7729537" cy="1754326"/>
          </a:xfrm>
          <a:prstGeom prst="rect">
            <a:avLst/>
          </a:prstGeom>
          <a:noFill/>
        </p:spPr>
        <p:txBody>
          <a:bodyPr wrap="square" rtlCol="0">
            <a:spAutoFit/>
          </a:bodyPr>
          <a:lstStyle/>
          <a:p>
            <a:pPr marL="285750" indent="-285750">
              <a:buFont typeface="Wingdings" panose="05000000000000000000" pitchFamily="2" charset="2"/>
              <a:buChar char=""/>
            </a:pPr>
            <a:r>
              <a:rPr lang="es-ES" b="1" dirty="0" smtClean="0">
                <a:sym typeface="Wingdings" panose="05000000000000000000" pitchFamily="2" charset="2"/>
              </a:rPr>
              <a:t>Reactivos</a:t>
            </a:r>
            <a:r>
              <a:rPr lang="es-ES" dirty="0" smtClean="0">
                <a:sym typeface="Wingdings" panose="05000000000000000000" pitchFamily="2" charset="2"/>
              </a:rPr>
              <a:t>: sustancias que reaccionan. </a:t>
            </a:r>
            <a:r>
              <a:rPr lang="es-ES" dirty="0">
                <a:sym typeface="Wingdings" panose="05000000000000000000" pitchFamily="2" charset="2"/>
              </a:rPr>
              <a:t>S</a:t>
            </a:r>
            <a:r>
              <a:rPr lang="es-ES" dirty="0" smtClean="0">
                <a:sym typeface="Wingdings" panose="05000000000000000000" pitchFamily="2" charset="2"/>
              </a:rPr>
              <a:t>e escriben a la izquierda.</a:t>
            </a:r>
          </a:p>
          <a:p>
            <a:pPr marL="285750" indent="-285750">
              <a:buFont typeface="Wingdings" panose="05000000000000000000" pitchFamily="2" charset="2"/>
              <a:buChar char=""/>
            </a:pPr>
            <a:r>
              <a:rPr lang="es-ES" b="1" dirty="0" smtClean="0">
                <a:sym typeface="Wingdings" panose="05000000000000000000" pitchFamily="2" charset="2"/>
              </a:rPr>
              <a:t>Productos</a:t>
            </a:r>
            <a:r>
              <a:rPr lang="es-ES" dirty="0" smtClean="0">
                <a:sym typeface="Wingdings" panose="05000000000000000000" pitchFamily="2" charset="2"/>
              </a:rPr>
              <a:t>: Sustancias que se obtienen. Se escriben a la derecha.</a:t>
            </a:r>
          </a:p>
          <a:p>
            <a:pPr marL="285750" indent="-285750">
              <a:buFont typeface="Wingdings" panose="05000000000000000000" pitchFamily="2" charset="2"/>
              <a:buChar char=""/>
            </a:pPr>
            <a:r>
              <a:rPr lang="es-ES" b="1" dirty="0" smtClean="0">
                <a:sym typeface="Wingdings" panose="05000000000000000000" pitchFamily="2" charset="2"/>
              </a:rPr>
              <a:t>Flecha</a:t>
            </a:r>
            <a:r>
              <a:rPr lang="es-ES" dirty="0" smtClean="0">
                <a:sym typeface="Wingdings" panose="05000000000000000000" pitchFamily="2" charset="2"/>
              </a:rPr>
              <a:t>: Se lee “para dar”.</a:t>
            </a:r>
          </a:p>
          <a:p>
            <a:pPr marL="285750" indent="-285750">
              <a:buFont typeface="Wingdings" panose="05000000000000000000" pitchFamily="2" charset="2"/>
              <a:buChar char=""/>
            </a:pPr>
            <a:r>
              <a:rPr lang="es-ES" b="1" dirty="0" smtClean="0">
                <a:sym typeface="Wingdings" panose="05000000000000000000" pitchFamily="2" charset="2"/>
              </a:rPr>
              <a:t>Coeficientes </a:t>
            </a:r>
            <a:r>
              <a:rPr lang="es-ES" b="1" dirty="0" err="1" smtClean="0">
                <a:sym typeface="Wingdings" panose="05000000000000000000" pitchFamily="2" charset="2"/>
              </a:rPr>
              <a:t>estequiométricos</a:t>
            </a:r>
            <a:r>
              <a:rPr lang="es-ES" dirty="0" smtClean="0">
                <a:sym typeface="Wingdings" panose="05000000000000000000" pitchFamily="2" charset="2"/>
              </a:rPr>
              <a:t>: Números que indican la proporción en que se combinan los moles de las sustancias. Si es 1 no se escribe.</a:t>
            </a:r>
          </a:p>
          <a:p>
            <a:pPr marL="285750" indent="-285750">
              <a:buFont typeface="Wingdings" panose="05000000000000000000" pitchFamily="2" charset="2"/>
              <a:buChar char=""/>
            </a:pPr>
            <a:r>
              <a:rPr lang="es-ES" b="1" dirty="0" smtClean="0">
                <a:sym typeface="Wingdings" panose="05000000000000000000" pitchFamily="2" charset="2"/>
              </a:rPr>
              <a:t>Estado líquido</a:t>
            </a:r>
            <a:r>
              <a:rPr lang="es-ES" dirty="0" smtClean="0">
                <a:sym typeface="Wingdings" panose="05000000000000000000" pitchFamily="2" charset="2"/>
              </a:rPr>
              <a:t>: sólido (s), líquido (l), gas (g) o en disolución (</a:t>
            </a:r>
            <a:r>
              <a:rPr lang="es-ES" dirty="0" err="1" smtClean="0">
                <a:sym typeface="Wingdings" panose="05000000000000000000" pitchFamily="2" charset="2"/>
              </a:rPr>
              <a:t>aq</a:t>
            </a:r>
            <a:r>
              <a:rPr lang="es-ES" dirty="0" smtClean="0">
                <a:sym typeface="Wingdings" panose="05000000000000000000" pitchFamily="2" charset="2"/>
              </a:rPr>
              <a:t>).</a:t>
            </a:r>
            <a:endParaRPr lang="es-ES" dirty="0"/>
          </a:p>
        </p:txBody>
      </p:sp>
    </p:spTree>
    <p:extLst>
      <p:ext uri="{BB962C8B-B14F-4D97-AF65-F5344CB8AC3E}">
        <p14:creationId xmlns:p14="http://schemas.microsoft.com/office/powerpoint/2010/main" val="17845130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Cálculos en las reacciones químicas</a:t>
            </a:r>
            <a:endParaRPr lang="es-ES" b="1" dirty="0">
              <a:solidFill>
                <a:schemeClr val="accent6">
                  <a:lumMod val="75000"/>
                </a:schemeClr>
              </a:solidFill>
            </a:endParaRPr>
          </a:p>
        </p:txBody>
      </p:sp>
      <p:sp>
        <p:nvSpPr>
          <p:cNvPr id="4" name="CuadroTexto 3"/>
          <p:cNvSpPr txBox="1"/>
          <p:nvPr/>
        </p:nvSpPr>
        <p:spPr>
          <a:xfrm>
            <a:off x="385762" y="914400"/>
            <a:ext cx="8058150" cy="369332"/>
          </a:xfrm>
          <a:prstGeom prst="rect">
            <a:avLst/>
          </a:prstGeom>
          <a:noFill/>
        </p:spPr>
        <p:txBody>
          <a:bodyPr wrap="square" rtlCol="0">
            <a:spAutoFit/>
          </a:bodyPr>
          <a:lstStyle/>
          <a:p>
            <a:r>
              <a:rPr lang="es-ES" b="1" dirty="0" smtClean="0">
                <a:solidFill>
                  <a:srgbClr val="00B050"/>
                </a:solidFill>
              </a:rPr>
              <a:t>5.2. Ajuste de la ecuación química</a:t>
            </a:r>
            <a:endParaRPr lang="es-ES" b="1" dirty="0">
              <a:solidFill>
                <a:srgbClr val="00B050"/>
              </a:solidFill>
            </a:endParaRPr>
          </a:p>
        </p:txBody>
      </p:sp>
      <p:sp>
        <p:nvSpPr>
          <p:cNvPr id="5" name="CuadroTexto 4"/>
          <p:cNvSpPr txBox="1"/>
          <p:nvPr/>
        </p:nvSpPr>
        <p:spPr>
          <a:xfrm>
            <a:off x="385762" y="1323392"/>
            <a:ext cx="8193880" cy="1754326"/>
          </a:xfrm>
          <a:prstGeom prst="rect">
            <a:avLst/>
          </a:prstGeom>
          <a:noFill/>
        </p:spPr>
        <p:txBody>
          <a:bodyPr wrap="square" rtlCol="0">
            <a:spAutoFit/>
          </a:bodyPr>
          <a:lstStyle/>
          <a:p>
            <a:pPr marL="357188" indent="-357188" algn="just">
              <a:buFont typeface="Wingdings 2" panose="05020102010507070707" pitchFamily="18" charset="2"/>
              <a:buChar char="C"/>
            </a:pPr>
            <a:r>
              <a:rPr lang="es-ES" dirty="0" smtClean="0"/>
              <a:t>Ajustar una reacción química es encontrar los coeficientes de cada una de las sustancias en la reacción.</a:t>
            </a:r>
          </a:p>
          <a:p>
            <a:pPr marL="357188" indent="-357188" algn="just">
              <a:buFont typeface="Wingdings 2" panose="05020102010507070707" pitchFamily="18" charset="2"/>
              <a:buChar char="C"/>
            </a:pPr>
            <a:r>
              <a:rPr lang="es-ES" dirty="0" smtClean="0"/>
              <a:t>Debemos tener en cuenta la ley de conservación de la masa.</a:t>
            </a:r>
          </a:p>
          <a:p>
            <a:pPr marL="357188" indent="-357188" algn="just">
              <a:buFont typeface="Wingdings 2" panose="05020102010507070707" pitchFamily="18" charset="2"/>
              <a:buChar char="C"/>
            </a:pPr>
            <a:r>
              <a:rPr lang="es-ES" dirty="0" smtClean="0"/>
              <a:t>La teoría de las colisiones explica que en una reacción química los átomos se recolocan. Por ellos debe aparecer el mismo número de átomos de cada elemento en los reactivos que en los productos.</a:t>
            </a:r>
            <a:endParaRPr lang="es-ES" dirty="0"/>
          </a:p>
        </p:txBody>
      </p:sp>
    </p:spTree>
    <p:extLst>
      <p:ext uri="{BB962C8B-B14F-4D97-AF65-F5344CB8AC3E}">
        <p14:creationId xmlns:p14="http://schemas.microsoft.com/office/powerpoint/2010/main" val="10077842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Cálculos en las reacciones químicas</a:t>
            </a:r>
            <a:endParaRPr lang="es-ES" b="1" dirty="0">
              <a:solidFill>
                <a:schemeClr val="accent6">
                  <a:lumMod val="75000"/>
                </a:schemeClr>
              </a:solidFill>
            </a:endParaRPr>
          </a:p>
        </p:txBody>
      </p:sp>
      <p:sp>
        <p:nvSpPr>
          <p:cNvPr id="7" name="CuadroTexto 6"/>
          <p:cNvSpPr txBox="1"/>
          <p:nvPr/>
        </p:nvSpPr>
        <p:spPr>
          <a:xfrm>
            <a:off x="557213" y="857250"/>
            <a:ext cx="2044149" cy="369332"/>
          </a:xfrm>
          <a:prstGeom prst="rect">
            <a:avLst/>
          </a:prstGeom>
          <a:noFill/>
        </p:spPr>
        <p:txBody>
          <a:bodyPr wrap="non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graphicFrame>
        <p:nvGraphicFramePr>
          <p:cNvPr id="8" name="Tabla 7"/>
          <p:cNvGraphicFramePr>
            <a:graphicFrameLocks noGrp="1"/>
          </p:cNvGraphicFramePr>
          <p:nvPr>
            <p:extLst>
              <p:ext uri="{D42A27DB-BD31-4B8C-83A1-F6EECF244321}">
                <p14:modId xmlns:p14="http://schemas.microsoft.com/office/powerpoint/2010/main" val="1011051810"/>
              </p:ext>
            </p:extLst>
          </p:nvPr>
        </p:nvGraphicFramePr>
        <p:xfrm>
          <a:off x="671513" y="2136557"/>
          <a:ext cx="8001000" cy="3500120"/>
        </p:xfrm>
        <a:graphic>
          <a:graphicData uri="http://schemas.openxmlformats.org/drawingml/2006/table">
            <a:tbl>
              <a:tblPr firstRow="1" bandRow="1">
                <a:tableStyleId>{93296810-A885-4BE3-A3E7-6D5BEEA58F35}</a:tableStyleId>
              </a:tblPr>
              <a:tblGrid>
                <a:gridCol w="4000500">
                  <a:extLst>
                    <a:ext uri="{9D8B030D-6E8A-4147-A177-3AD203B41FA5}">
                      <a16:colId xmlns:a16="http://schemas.microsoft.com/office/drawing/2014/main" val="20000"/>
                    </a:ext>
                  </a:extLst>
                </a:gridCol>
                <a:gridCol w="4000500">
                  <a:extLst>
                    <a:ext uri="{9D8B030D-6E8A-4147-A177-3AD203B41FA5}">
                      <a16:colId xmlns:a16="http://schemas.microsoft.com/office/drawing/2014/main" val="20001"/>
                    </a:ext>
                  </a:extLst>
                </a:gridCol>
              </a:tblGrid>
              <a:tr h="370840">
                <a:tc>
                  <a:txBody>
                    <a:bodyPr/>
                    <a:lstStyle/>
                    <a:p>
                      <a:pPr algn="ctr"/>
                      <a:r>
                        <a:rPr lang="es-ES" sz="1600" dirty="0" smtClean="0"/>
                        <a:t>Pasos</a:t>
                      </a:r>
                      <a:r>
                        <a:rPr lang="es-ES" sz="1600" baseline="0" dirty="0" smtClean="0"/>
                        <a:t> a seguir…</a:t>
                      </a:r>
                      <a:endParaRPr lang="es-ES" sz="1600" dirty="0"/>
                    </a:p>
                  </a:txBody>
                  <a:tcPr/>
                </a:tc>
                <a:tc>
                  <a:txBody>
                    <a:bodyPr/>
                    <a:lstStyle/>
                    <a:p>
                      <a:pPr algn="ctr"/>
                      <a:r>
                        <a:rPr lang="es-ES" sz="1600" dirty="0" smtClean="0"/>
                        <a:t>Ejemplo…</a:t>
                      </a:r>
                      <a:endParaRPr lang="es-ES" sz="1600" dirty="0"/>
                    </a:p>
                  </a:txBody>
                  <a:tcPr/>
                </a:tc>
                <a:extLst>
                  <a:ext uri="{0D108BD9-81ED-4DB2-BD59-A6C34878D82A}">
                    <a16:rowId xmlns:a16="http://schemas.microsoft.com/office/drawing/2014/main" val="10000"/>
                  </a:ext>
                </a:extLst>
              </a:tr>
              <a:tr h="370840">
                <a:tc>
                  <a:txBody>
                    <a:bodyPr/>
                    <a:lstStyle/>
                    <a:p>
                      <a:pPr marL="357188" indent="-357188"/>
                      <a:r>
                        <a:rPr lang="es-ES" sz="1600" dirty="0" smtClean="0"/>
                        <a:t>1. 	Se escribe la</a:t>
                      </a:r>
                      <a:r>
                        <a:rPr lang="es-ES" sz="1600" baseline="0" dirty="0" smtClean="0"/>
                        <a:t> ecuación química</a:t>
                      </a:r>
                      <a:endParaRPr lang="es-ES" sz="1600" dirty="0"/>
                    </a:p>
                  </a:txBody>
                  <a:tcPr/>
                </a:tc>
                <a:tc>
                  <a:txBody>
                    <a:bodyPr/>
                    <a:lstStyle/>
                    <a:p>
                      <a:endParaRPr lang="es-ES" sz="1600" dirty="0"/>
                    </a:p>
                  </a:txBody>
                  <a:tcPr/>
                </a:tc>
                <a:extLst>
                  <a:ext uri="{0D108BD9-81ED-4DB2-BD59-A6C34878D82A}">
                    <a16:rowId xmlns:a16="http://schemas.microsoft.com/office/drawing/2014/main" val="10001"/>
                  </a:ext>
                </a:extLst>
              </a:tr>
              <a:tr h="370840">
                <a:tc>
                  <a:txBody>
                    <a:bodyPr/>
                    <a:lstStyle/>
                    <a:p>
                      <a:pPr marL="357188" indent="-357188"/>
                      <a:r>
                        <a:rPr lang="es-ES" sz="1600" dirty="0" smtClean="0"/>
                        <a:t>2. 	Se empieza ajustando los elementos que solo están en un compuesto,</a:t>
                      </a:r>
                      <a:r>
                        <a:rPr lang="es-ES" sz="1600" baseline="0" dirty="0" smtClean="0"/>
                        <a:t> por ejemplo el Cl.</a:t>
                      </a:r>
                    </a:p>
                  </a:txBody>
                  <a:tcPr/>
                </a:tc>
                <a:tc>
                  <a:txBody>
                    <a:bodyPr/>
                    <a:lstStyle/>
                    <a:p>
                      <a:endParaRPr lang="es-ES" sz="1600" dirty="0"/>
                    </a:p>
                  </a:txBody>
                  <a:tcPr/>
                </a:tc>
                <a:extLst>
                  <a:ext uri="{0D108BD9-81ED-4DB2-BD59-A6C34878D82A}">
                    <a16:rowId xmlns:a16="http://schemas.microsoft.com/office/drawing/2014/main" val="10002"/>
                  </a:ext>
                </a:extLst>
              </a:tr>
              <a:tr h="370840">
                <a:tc>
                  <a:txBody>
                    <a:bodyPr/>
                    <a:lstStyle/>
                    <a:p>
                      <a:pPr marL="357188" indent="-357188"/>
                      <a:r>
                        <a:rPr lang="es-ES" sz="1600" dirty="0" smtClean="0"/>
                        <a:t>3. 	De forma similar, se ajusta</a:t>
                      </a:r>
                      <a:r>
                        <a:rPr lang="es-ES" sz="1600" baseline="0" dirty="0" smtClean="0"/>
                        <a:t> el Ca.</a:t>
                      </a:r>
                      <a:endParaRPr lang="es-ES" sz="1600" dirty="0"/>
                    </a:p>
                  </a:txBody>
                  <a:tcPr/>
                </a:tc>
                <a:tc>
                  <a:txBody>
                    <a:bodyPr/>
                    <a:lstStyle/>
                    <a:p>
                      <a:endParaRPr lang="es-ES" sz="1600" dirty="0"/>
                    </a:p>
                  </a:txBody>
                  <a:tcPr/>
                </a:tc>
                <a:extLst>
                  <a:ext uri="{0D108BD9-81ED-4DB2-BD59-A6C34878D82A}">
                    <a16:rowId xmlns:a16="http://schemas.microsoft.com/office/drawing/2014/main" val="10003"/>
                  </a:ext>
                </a:extLst>
              </a:tr>
              <a:tr h="370840">
                <a:tc>
                  <a:txBody>
                    <a:bodyPr/>
                    <a:lstStyle/>
                    <a:p>
                      <a:pPr marL="357188" indent="-357188"/>
                      <a:r>
                        <a:rPr lang="es-ES" sz="1600" dirty="0" smtClean="0"/>
                        <a:t>4. 	Ahora ajustamos el O.</a:t>
                      </a:r>
                      <a:endParaRPr lang="es-ES" sz="1600" dirty="0"/>
                    </a:p>
                  </a:txBody>
                  <a:tcPr/>
                </a:tc>
                <a:tc>
                  <a:txBody>
                    <a:bodyPr/>
                    <a:lstStyle/>
                    <a:p>
                      <a:endParaRPr lang="es-ES" sz="1600" dirty="0"/>
                    </a:p>
                  </a:txBody>
                  <a:tcPr/>
                </a:tc>
                <a:extLst>
                  <a:ext uri="{0D108BD9-81ED-4DB2-BD59-A6C34878D82A}">
                    <a16:rowId xmlns:a16="http://schemas.microsoft.com/office/drawing/2014/main" val="10004"/>
                  </a:ext>
                </a:extLst>
              </a:tr>
              <a:tr h="370840">
                <a:tc>
                  <a:txBody>
                    <a:bodyPr/>
                    <a:lstStyle/>
                    <a:p>
                      <a:pPr marL="357188" indent="-357188"/>
                      <a:r>
                        <a:rPr lang="es-ES" sz="1600" dirty="0" smtClean="0"/>
                        <a:t>5. 	Por último, ajustamos</a:t>
                      </a:r>
                      <a:r>
                        <a:rPr lang="es-ES" sz="1600" baseline="0" dirty="0" smtClean="0"/>
                        <a:t> el H.</a:t>
                      </a:r>
                      <a:endParaRPr lang="es-ES" sz="1600" dirty="0"/>
                    </a:p>
                  </a:txBody>
                  <a:tcPr/>
                </a:tc>
                <a:tc>
                  <a:txBody>
                    <a:bodyPr/>
                    <a:lstStyle/>
                    <a:p>
                      <a:endParaRPr lang="es-ES" sz="1600" dirty="0"/>
                    </a:p>
                  </a:txBody>
                  <a:tcPr/>
                </a:tc>
                <a:extLst>
                  <a:ext uri="{0D108BD9-81ED-4DB2-BD59-A6C34878D82A}">
                    <a16:rowId xmlns:a16="http://schemas.microsoft.com/office/drawing/2014/main" val="10005"/>
                  </a:ext>
                </a:extLst>
              </a:tr>
              <a:tr h="370840">
                <a:tc>
                  <a:txBody>
                    <a:bodyPr/>
                    <a:lstStyle/>
                    <a:p>
                      <a:pPr marL="357188" indent="-357188"/>
                      <a:r>
                        <a:rPr lang="es-ES" sz="1600" dirty="0" smtClean="0"/>
                        <a:t>6. 	Comprobamos</a:t>
                      </a:r>
                      <a:r>
                        <a:rPr lang="es-ES" sz="1600" baseline="0" dirty="0" smtClean="0"/>
                        <a:t> que con estos coeficientes, todos los elementos están ajustados.</a:t>
                      </a:r>
                      <a:endParaRPr lang="es-ES" sz="1600" dirty="0"/>
                    </a:p>
                  </a:txBody>
                  <a:tcPr/>
                </a:tc>
                <a:tc>
                  <a:txBody>
                    <a:bodyPr/>
                    <a:lstStyle/>
                    <a:p>
                      <a:endParaRPr lang="es-ES" sz="1600" dirty="0" smtClean="0"/>
                    </a:p>
                    <a:p>
                      <a:endParaRPr lang="es-ES" sz="1600" dirty="0" smtClean="0"/>
                    </a:p>
                    <a:p>
                      <a:endParaRPr lang="es-ES" sz="1600" dirty="0" smtClean="0"/>
                    </a:p>
                  </a:txBody>
                  <a:tcPr/>
                </a:tc>
                <a:extLst>
                  <a:ext uri="{0D108BD9-81ED-4DB2-BD59-A6C34878D82A}">
                    <a16:rowId xmlns:a16="http://schemas.microsoft.com/office/drawing/2014/main" val="10006"/>
                  </a:ext>
                </a:extLst>
              </a:tr>
            </a:tbl>
          </a:graphicData>
        </a:graphic>
      </p:graphicFrame>
      <p:sp>
        <p:nvSpPr>
          <p:cNvPr id="9" name="CuadroTexto 8"/>
          <p:cNvSpPr txBox="1"/>
          <p:nvPr/>
        </p:nvSpPr>
        <p:spPr>
          <a:xfrm>
            <a:off x="557213" y="1253934"/>
            <a:ext cx="8115300" cy="646331"/>
          </a:xfrm>
          <a:prstGeom prst="rect">
            <a:avLst/>
          </a:prstGeom>
          <a:noFill/>
        </p:spPr>
        <p:txBody>
          <a:bodyPr wrap="square" rtlCol="0">
            <a:spAutoFit/>
          </a:bodyPr>
          <a:lstStyle/>
          <a:p>
            <a:pPr algn="just"/>
            <a:r>
              <a:rPr lang="es-ES" b="1" dirty="0" smtClean="0"/>
              <a:t>Escribe la ecuación química de la reacción entre el ácido clorhídrico y el hidróxido de calcio para dar cloruro de calcio y agua.</a:t>
            </a:r>
            <a:endParaRPr lang="es-ES" b="1" dirty="0"/>
          </a:p>
        </p:txBody>
      </p:sp>
      <mc:AlternateContent xmlns:mc="http://schemas.openxmlformats.org/markup-compatibility/2006" xmlns:a14="http://schemas.microsoft.com/office/drawing/2010/main">
        <mc:Choice Requires="a14">
          <p:sp>
            <p:nvSpPr>
              <p:cNvPr id="10" name="CuadroTexto 9"/>
              <p:cNvSpPr txBox="1"/>
              <p:nvPr/>
            </p:nvSpPr>
            <p:spPr>
              <a:xfrm>
                <a:off x="5000624" y="2533241"/>
                <a:ext cx="31735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𝐻𝐶𝑙</m:t>
                      </m:r>
                      <m:r>
                        <a:rPr lang="es-ES" b="0" i="1" smtClean="0">
                          <a:latin typeface="Cambria Math" panose="02040503050406030204" pitchFamily="18" charset="0"/>
                        </a:rPr>
                        <m:t>+</m:t>
                      </m:r>
                      <m:r>
                        <a:rPr lang="es-ES" b="0" i="1" smtClean="0">
                          <a:latin typeface="Cambria Math" panose="02040503050406030204" pitchFamily="18" charset="0"/>
                        </a:rPr>
                        <m:t>𝐶𝑎</m:t>
                      </m:r>
                      <m:sSub>
                        <m:sSubPr>
                          <m:ctrlPr>
                            <a:rPr lang="es-ES" b="0" i="1" smtClean="0">
                              <a:latin typeface="Cambria Math" panose="02040503050406030204" pitchFamily="18" charset="0"/>
                            </a:rPr>
                          </m:ctrlPr>
                        </m:sSubPr>
                        <m:e>
                          <m:r>
                            <a:rPr lang="es-ES" b="0" i="1" smtClean="0">
                              <a:latin typeface="Cambria Math" panose="02040503050406030204" pitchFamily="18" charset="0"/>
                            </a:rPr>
                            <m:t>(</m:t>
                          </m:r>
                          <m:r>
                            <a:rPr lang="es-ES" b="0" i="1" smtClean="0">
                              <a:latin typeface="Cambria Math" panose="02040503050406030204" pitchFamily="18" charset="0"/>
                            </a:rPr>
                            <m:t>𝑂𝐻</m:t>
                          </m:r>
                          <m:r>
                            <a:rPr lang="es-ES" b="0" i="1" smtClean="0">
                              <a:latin typeface="Cambria Math" panose="02040503050406030204" pitchFamily="18" charset="0"/>
                            </a:rPr>
                            <m:t>)</m:t>
                          </m:r>
                        </m:e>
                        <m:sub>
                          <m:r>
                            <a:rPr lang="es-ES" b="0" i="1" smtClean="0">
                              <a:latin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𝐶𝑎</m:t>
                      </m:r>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𝐶𝑙</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𝐻</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𝑂</m:t>
                      </m:r>
                    </m:oMath>
                  </m:oMathPara>
                </a14:m>
                <a:endParaRPr lang="es-ES"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5000624" y="2533241"/>
                <a:ext cx="3173561" cy="276999"/>
              </a:xfrm>
              <a:prstGeom prst="rect">
                <a:avLst/>
              </a:prstGeom>
              <a:blipFill rotWithShape="0">
                <a:blip r:embed="rId3"/>
                <a:stretch>
                  <a:fillRect l="-1152" t="-2222" r="-1152" b="-3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CuadroTexto 13"/>
              <p:cNvSpPr txBox="1"/>
              <p:nvPr/>
            </p:nvSpPr>
            <p:spPr>
              <a:xfrm>
                <a:off x="5000624" y="3076312"/>
                <a:ext cx="33530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chemeClr val="accent6">
                              <a:lumMod val="75000"/>
                            </a:schemeClr>
                          </a:solidFill>
                          <a:latin typeface="Cambria Math" panose="02040503050406030204" pitchFamily="18" charset="0"/>
                        </a:rPr>
                        <m:t>2</m:t>
                      </m:r>
                      <m:r>
                        <a:rPr lang="es-ES" b="0" i="1" smtClean="0">
                          <a:latin typeface="Cambria Math" panose="02040503050406030204" pitchFamily="18" charset="0"/>
                        </a:rPr>
                        <m:t> </m:t>
                      </m:r>
                      <m:r>
                        <a:rPr lang="es-ES" b="0" i="1" smtClean="0">
                          <a:latin typeface="Cambria Math" panose="02040503050406030204" pitchFamily="18" charset="0"/>
                        </a:rPr>
                        <m:t>𝐻𝐶𝑙</m:t>
                      </m:r>
                      <m:r>
                        <a:rPr lang="es-ES" b="0" i="1" smtClean="0">
                          <a:latin typeface="Cambria Math" panose="02040503050406030204" pitchFamily="18" charset="0"/>
                        </a:rPr>
                        <m:t>+</m:t>
                      </m:r>
                      <m:r>
                        <a:rPr lang="es-ES" b="0" i="1" smtClean="0">
                          <a:latin typeface="Cambria Math" panose="02040503050406030204" pitchFamily="18" charset="0"/>
                        </a:rPr>
                        <m:t>𝐶𝑎</m:t>
                      </m:r>
                      <m:sSub>
                        <m:sSubPr>
                          <m:ctrlPr>
                            <a:rPr lang="es-ES" b="0" i="1" smtClean="0">
                              <a:latin typeface="Cambria Math" panose="02040503050406030204" pitchFamily="18" charset="0"/>
                            </a:rPr>
                          </m:ctrlPr>
                        </m:sSubPr>
                        <m:e>
                          <m:r>
                            <a:rPr lang="es-ES" b="0" i="1" smtClean="0">
                              <a:latin typeface="Cambria Math" panose="02040503050406030204" pitchFamily="18" charset="0"/>
                            </a:rPr>
                            <m:t>(</m:t>
                          </m:r>
                          <m:r>
                            <a:rPr lang="es-ES" b="0" i="1" smtClean="0">
                              <a:latin typeface="Cambria Math" panose="02040503050406030204" pitchFamily="18" charset="0"/>
                            </a:rPr>
                            <m:t>𝑂𝐻</m:t>
                          </m:r>
                          <m:r>
                            <a:rPr lang="es-ES" b="0" i="1" smtClean="0">
                              <a:latin typeface="Cambria Math" panose="02040503050406030204" pitchFamily="18" charset="0"/>
                            </a:rPr>
                            <m:t>)</m:t>
                          </m:r>
                        </m:e>
                        <m:sub>
                          <m:r>
                            <a:rPr lang="es-ES" b="0" i="1" smtClean="0">
                              <a:latin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𝐶𝑎</m:t>
                      </m:r>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𝐶𝑙</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𝐻</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𝑂</m:t>
                      </m:r>
                    </m:oMath>
                  </m:oMathPara>
                </a14:m>
                <a:endParaRPr lang="es-ES" dirty="0"/>
              </a:p>
            </p:txBody>
          </p:sp>
        </mc:Choice>
        <mc:Fallback xmlns="">
          <p:sp>
            <p:nvSpPr>
              <p:cNvPr id="14" name="CuadroTexto 13"/>
              <p:cNvSpPr txBox="1">
                <a:spLocks noRot="1" noChangeAspect="1" noMove="1" noResize="1" noEditPoints="1" noAdjustHandles="1" noChangeArrowheads="1" noChangeShapeType="1" noTextEdit="1"/>
              </p:cNvSpPr>
              <p:nvPr/>
            </p:nvSpPr>
            <p:spPr>
              <a:xfrm>
                <a:off x="5000624" y="3076312"/>
                <a:ext cx="3353097" cy="276999"/>
              </a:xfrm>
              <a:prstGeom prst="rect">
                <a:avLst/>
              </a:prstGeom>
              <a:blipFill rotWithShape="0">
                <a:blip r:embed="rId4"/>
                <a:stretch>
                  <a:fillRect l="-909" t="-2222" r="-1091" b="-3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CuadroTexto 14"/>
              <p:cNvSpPr txBox="1"/>
              <p:nvPr/>
            </p:nvSpPr>
            <p:spPr>
              <a:xfrm>
                <a:off x="5000624" y="3733195"/>
                <a:ext cx="33530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chemeClr val="accent6">
                              <a:lumMod val="75000"/>
                            </a:schemeClr>
                          </a:solidFill>
                          <a:latin typeface="Cambria Math" panose="02040503050406030204" pitchFamily="18" charset="0"/>
                        </a:rPr>
                        <m:t>2</m:t>
                      </m:r>
                      <m:r>
                        <a:rPr lang="es-ES" b="0" i="1" smtClean="0">
                          <a:latin typeface="Cambria Math" panose="02040503050406030204" pitchFamily="18" charset="0"/>
                        </a:rPr>
                        <m:t> </m:t>
                      </m:r>
                      <m:r>
                        <a:rPr lang="es-ES" b="0" i="1" smtClean="0">
                          <a:latin typeface="Cambria Math" panose="02040503050406030204" pitchFamily="18" charset="0"/>
                        </a:rPr>
                        <m:t>𝐻𝐶𝑙</m:t>
                      </m:r>
                      <m:r>
                        <a:rPr lang="es-ES" b="0" i="1" smtClean="0">
                          <a:latin typeface="Cambria Math" panose="02040503050406030204" pitchFamily="18" charset="0"/>
                        </a:rPr>
                        <m:t>+</m:t>
                      </m:r>
                      <m:r>
                        <a:rPr lang="es-ES" b="0" i="1" smtClean="0">
                          <a:latin typeface="Cambria Math" panose="02040503050406030204" pitchFamily="18" charset="0"/>
                        </a:rPr>
                        <m:t>𝐶𝑎</m:t>
                      </m:r>
                      <m:sSub>
                        <m:sSubPr>
                          <m:ctrlPr>
                            <a:rPr lang="es-ES" b="0" i="1" smtClean="0">
                              <a:latin typeface="Cambria Math" panose="02040503050406030204" pitchFamily="18" charset="0"/>
                            </a:rPr>
                          </m:ctrlPr>
                        </m:sSubPr>
                        <m:e>
                          <m:r>
                            <a:rPr lang="es-ES" b="0" i="1" smtClean="0">
                              <a:latin typeface="Cambria Math" panose="02040503050406030204" pitchFamily="18" charset="0"/>
                            </a:rPr>
                            <m:t>(</m:t>
                          </m:r>
                          <m:r>
                            <a:rPr lang="es-ES" b="0" i="1" smtClean="0">
                              <a:latin typeface="Cambria Math" panose="02040503050406030204" pitchFamily="18" charset="0"/>
                            </a:rPr>
                            <m:t>𝑂𝐻</m:t>
                          </m:r>
                          <m:r>
                            <a:rPr lang="es-ES" b="0" i="1" smtClean="0">
                              <a:latin typeface="Cambria Math" panose="02040503050406030204" pitchFamily="18" charset="0"/>
                            </a:rPr>
                            <m:t>)</m:t>
                          </m:r>
                        </m:e>
                        <m:sub>
                          <m:r>
                            <a:rPr lang="es-ES" b="0" i="1" smtClean="0">
                              <a:latin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𝐶𝑎</m:t>
                      </m:r>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𝐶𝑙</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𝐻</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𝑂</m:t>
                      </m:r>
                    </m:oMath>
                  </m:oMathPara>
                </a14:m>
                <a:endParaRPr lang="es-ES" dirty="0"/>
              </a:p>
            </p:txBody>
          </p:sp>
        </mc:Choice>
        <mc:Fallback xmlns="">
          <p:sp>
            <p:nvSpPr>
              <p:cNvPr id="15" name="CuadroTexto 14"/>
              <p:cNvSpPr txBox="1">
                <a:spLocks noRot="1" noChangeAspect="1" noMove="1" noResize="1" noEditPoints="1" noAdjustHandles="1" noChangeArrowheads="1" noChangeShapeType="1" noTextEdit="1"/>
              </p:cNvSpPr>
              <p:nvPr/>
            </p:nvSpPr>
            <p:spPr>
              <a:xfrm>
                <a:off x="5000624" y="3733195"/>
                <a:ext cx="3353097" cy="276999"/>
              </a:xfrm>
              <a:prstGeom prst="rect">
                <a:avLst/>
              </a:prstGeom>
              <a:blipFill rotWithShape="0">
                <a:blip r:embed="rId5"/>
                <a:stretch>
                  <a:fillRect l="-909" r="-1091" b="-3478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CuadroTexto 15"/>
              <p:cNvSpPr txBox="1"/>
              <p:nvPr/>
            </p:nvSpPr>
            <p:spPr>
              <a:xfrm>
                <a:off x="4911278" y="4098568"/>
                <a:ext cx="353263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chemeClr val="accent6">
                              <a:lumMod val="75000"/>
                            </a:schemeClr>
                          </a:solidFill>
                          <a:latin typeface="Cambria Math" panose="02040503050406030204" pitchFamily="18" charset="0"/>
                        </a:rPr>
                        <m:t>2</m:t>
                      </m:r>
                      <m:r>
                        <a:rPr lang="es-ES" b="0" i="1" smtClean="0">
                          <a:latin typeface="Cambria Math" panose="02040503050406030204" pitchFamily="18" charset="0"/>
                        </a:rPr>
                        <m:t> </m:t>
                      </m:r>
                      <m:r>
                        <a:rPr lang="es-ES" b="0" i="1" smtClean="0">
                          <a:latin typeface="Cambria Math" panose="02040503050406030204" pitchFamily="18" charset="0"/>
                        </a:rPr>
                        <m:t>𝐻𝐶𝑙</m:t>
                      </m:r>
                      <m:r>
                        <a:rPr lang="es-ES" b="0" i="1" smtClean="0">
                          <a:latin typeface="Cambria Math" panose="02040503050406030204" pitchFamily="18" charset="0"/>
                        </a:rPr>
                        <m:t>+</m:t>
                      </m:r>
                      <m:r>
                        <a:rPr lang="es-ES" b="0" i="1" smtClean="0">
                          <a:latin typeface="Cambria Math" panose="02040503050406030204" pitchFamily="18" charset="0"/>
                        </a:rPr>
                        <m:t>𝐶𝑎</m:t>
                      </m:r>
                      <m:sSub>
                        <m:sSubPr>
                          <m:ctrlPr>
                            <a:rPr lang="es-ES" b="0" i="1" smtClean="0">
                              <a:latin typeface="Cambria Math" panose="02040503050406030204" pitchFamily="18" charset="0"/>
                            </a:rPr>
                          </m:ctrlPr>
                        </m:sSubPr>
                        <m:e>
                          <m:r>
                            <a:rPr lang="es-ES" b="0" i="1" smtClean="0">
                              <a:latin typeface="Cambria Math" panose="02040503050406030204" pitchFamily="18" charset="0"/>
                            </a:rPr>
                            <m:t>(</m:t>
                          </m:r>
                          <m:r>
                            <a:rPr lang="es-ES" b="0" i="1" smtClean="0">
                              <a:latin typeface="Cambria Math" panose="02040503050406030204" pitchFamily="18" charset="0"/>
                            </a:rPr>
                            <m:t>𝑂𝐻</m:t>
                          </m:r>
                          <m:r>
                            <a:rPr lang="es-ES" b="0" i="1" smtClean="0">
                              <a:latin typeface="Cambria Math" panose="02040503050406030204" pitchFamily="18" charset="0"/>
                            </a:rPr>
                            <m:t>)</m:t>
                          </m:r>
                        </m:e>
                        <m:sub>
                          <m:r>
                            <a:rPr lang="es-ES" b="0" i="1" smtClean="0">
                              <a:latin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𝐶𝑎</m:t>
                      </m:r>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𝐶𝑙</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sSub>
                        <m:sSubPr>
                          <m:ctrlPr>
                            <a:rPr lang="es-ES" b="0" i="1" smtClean="0">
                              <a:latin typeface="Cambria Math" panose="02040503050406030204" pitchFamily="18" charset="0"/>
                              <a:ea typeface="Cambria Math" panose="02040503050406030204" pitchFamily="18" charset="0"/>
                            </a:rPr>
                          </m:ctrlPr>
                        </m:sSubPr>
                        <m:e>
                          <m:r>
                            <a:rPr lang="es-ES" b="0" i="1" smtClean="0">
                              <a:solidFill>
                                <a:srgbClr val="FF0000"/>
                              </a:solidFill>
                              <a:latin typeface="Cambria Math" panose="02040503050406030204" pitchFamily="18" charset="0"/>
                              <a:ea typeface="Cambria Math" panose="02040503050406030204" pitchFamily="18" charset="0"/>
                            </a:rPr>
                            <m:t>2</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𝐻</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𝑂</m:t>
                      </m:r>
                    </m:oMath>
                  </m:oMathPara>
                </a14:m>
                <a:endParaRPr lang="es-ES" dirty="0"/>
              </a:p>
            </p:txBody>
          </p:sp>
        </mc:Choice>
        <mc:Fallback xmlns="">
          <p:sp>
            <p:nvSpPr>
              <p:cNvPr id="16" name="CuadroTexto 15"/>
              <p:cNvSpPr txBox="1">
                <a:spLocks noRot="1" noChangeAspect="1" noMove="1" noResize="1" noEditPoints="1" noAdjustHandles="1" noChangeArrowheads="1" noChangeShapeType="1" noTextEdit="1"/>
              </p:cNvSpPr>
              <p:nvPr/>
            </p:nvSpPr>
            <p:spPr>
              <a:xfrm>
                <a:off x="4911278" y="4098568"/>
                <a:ext cx="3532634" cy="276999"/>
              </a:xfrm>
              <a:prstGeom prst="rect">
                <a:avLst/>
              </a:prstGeom>
              <a:blipFill rotWithShape="0">
                <a:blip r:embed="rId6"/>
                <a:stretch>
                  <a:fillRect l="-1036" r="-1036" b="-3478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CuadroTexto 16"/>
              <p:cNvSpPr txBox="1"/>
              <p:nvPr/>
            </p:nvSpPr>
            <p:spPr>
              <a:xfrm>
                <a:off x="4911278" y="4441830"/>
                <a:ext cx="353263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chemeClr val="accent6">
                              <a:lumMod val="75000"/>
                            </a:schemeClr>
                          </a:solidFill>
                          <a:latin typeface="Cambria Math" panose="02040503050406030204" pitchFamily="18" charset="0"/>
                        </a:rPr>
                        <m:t>2</m:t>
                      </m:r>
                      <m:r>
                        <a:rPr lang="es-ES" b="0" i="1" smtClean="0">
                          <a:latin typeface="Cambria Math" panose="02040503050406030204" pitchFamily="18" charset="0"/>
                        </a:rPr>
                        <m:t> </m:t>
                      </m:r>
                      <m:r>
                        <a:rPr lang="es-ES" b="0" i="1" smtClean="0">
                          <a:latin typeface="Cambria Math" panose="02040503050406030204" pitchFamily="18" charset="0"/>
                        </a:rPr>
                        <m:t>𝐻𝐶𝑙</m:t>
                      </m:r>
                      <m:r>
                        <a:rPr lang="es-ES" b="0" i="1" smtClean="0">
                          <a:latin typeface="Cambria Math" panose="02040503050406030204" pitchFamily="18" charset="0"/>
                        </a:rPr>
                        <m:t>+</m:t>
                      </m:r>
                      <m:r>
                        <a:rPr lang="es-ES" b="0" i="1" smtClean="0">
                          <a:latin typeface="Cambria Math" panose="02040503050406030204" pitchFamily="18" charset="0"/>
                        </a:rPr>
                        <m:t>𝐶𝑎</m:t>
                      </m:r>
                      <m:sSub>
                        <m:sSubPr>
                          <m:ctrlPr>
                            <a:rPr lang="es-ES" b="0" i="1" smtClean="0">
                              <a:latin typeface="Cambria Math" panose="02040503050406030204" pitchFamily="18" charset="0"/>
                            </a:rPr>
                          </m:ctrlPr>
                        </m:sSubPr>
                        <m:e>
                          <m:r>
                            <a:rPr lang="es-ES" b="0" i="1" smtClean="0">
                              <a:latin typeface="Cambria Math" panose="02040503050406030204" pitchFamily="18" charset="0"/>
                            </a:rPr>
                            <m:t>(</m:t>
                          </m:r>
                          <m:r>
                            <a:rPr lang="es-ES" b="0" i="1" smtClean="0">
                              <a:latin typeface="Cambria Math" panose="02040503050406030204" pitchFamily="18" charset="0"/>
                            </a:rPr>
                            <m:t>𝑂𝐻</m:t>
                          </m:r>
                          <m:r>
                            <a:rPr lang="es-ES" b="0" i="1" smtClean="0">
                              <a:latin typeface="Cambria Math" panose="02040503050406030204" pitchFamily="18" charset="0"/>
                            </a:rPr>
                            <m:t>)</m:t>
                          </m:r>
                        </m:e>
                        <m:sub>
                          <m:r>
                            <a:rPr lang="es-ES" b="0" i="1" smtClean="0">
                              <a:latin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𝐶𝑎</m:t>
                      </m:r>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𝐶𝑙</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sSub>
                        <m:sSubPr>
                          <m:ctrlPr>
                            <a:rPr lang="es-ES" b="0" i="1" smtClean="0">
                              <a:latin typeface="Cambria Math" panose="02040503050406030204" pitchFamily="18" charset="0"/>
                              <a:ea typeface="Cambria Math" panose="02040503050406030204" pitchFamily="18" charset="0"/>
                            </a:rPr>
                          </m:ctrlPr>
                        </m:sSubPr>
                        <m:e>
                          <m:r>
                            <a:rPr lang="es-ES" b="0" i="1" smtClean="0">
                              <a:solidFill>
                                <a:srgbClr val="FF0000"/>
                              </a:solidFill>
                              <a:latin typeface="Cambria Math" panose="02040503050406030204" pitchFamily="18" charset="0"/>
                              <a:ea typeface="Cambria Math" panose="02040503050406030204" pitchFamily="18" charset="0"/>
                            </a:rPr>
                            <m:t>2</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𝐻</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𝑂</m:t>
                      </m:r>
                    </m:oMath>
                  </m:oMathPara>
                </a14:m>
                <a:endParaRPr lang="es-ES" dirty="0"/>
              </a:p>
            </p:txBody>
          </p:sp>
        </mc:Choice>
        <mc:Fallback xmlns="">
          <p:sp>
            <p:nvSpPr>
              <p:cNvPr id="17" name="CuadroTexto 16"/>
              <p:cNvSpPr txBox="1">
                <a:spLocks noRot="1" noChangeAspect="1" noMove="1" noResize="1" noEditPoints="1" noAdjustHandles="1" noChangeArrowheads="1" noChangeShapeType="1" noTextEdit="1"/>
              </p:cNvSpPr>
              <p:nvPr/>
            </p:nvSpPr>
            <p:spPr>
              <a:xfrm>
                <a:off x="4911278" y="4441830"/>
                <a:ext cx="3532634" cy="276999"/>
              </a:xfrm>
              <a:prstGeom prst="rect">
                <a:avLst/>
              </a:prstGeom>
              <a:blipFill rotWithShape="0">
                <a:blip r:embed="rId7"/>
                <a:stretch>
                  <a:fillRect l="-1036" t="-2222" r="-1036" b="-3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 name="CuadroTexto 17"/>
              <p:cNvSpPr txBox="1"/>
              <p:nvPr/>
            </p:nvSpPr>
            <p:spPr>
              <a:xfrm>
                <a:off x="4911278" y="5021523"/>
                <a:ext cx="353263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chemeClr val="tx1"/>
                          </a:solidFill>
                          <a:latin typeface="Cambria Math" panose="02040503050406030204" pitchFamily="18" charset="0"/>
                        </a:rPr>
                        <m:t>2</m:t>
                      </m:r>
                      <m:r>
                        <a:rPr lang="es-ES" b="0" i="1" smtClean="0">
                          <a:latin typeface="Cambria Math" panose="02040503050406030204" pitchFamily="18" charset="0"/>
                        </a:rPr>
                        <m:t> </m:t>
                      </m:r>
                      <m:r>
                        <a:rPr lang="es-ES" b="0" i="1" smtClean="0">
                          <a:latin typeface="Cambria Math" panose="02040503050406030204" pitchFamily="18" charset="0"/>
                        </a:rPr>
                        <m:t>𝐻𝐶𝑙</m:t>
                      </m:r>
                      <m:r>
                        <a:rPr lang="es-ES" b="0" i="1" smtClean="0">
                          <a:latin typeface="Cambria Math" panose="02040503050406030204" pitchFamily="18" charset="0"/>
                        </a:rPr>
                        <m:t>+</m:t>
                      </m:r>
                      <m:r>
                        <a:rPr lang="es-ES" b="0" i="1" smtClean="0">
                          <a:latin typeface="Cambria Math" panose="02040503050406030204" pitchFamily="18" charset="0"/>
                        </a:rPr>
                        <m:t>𝐶𝑎</m:t>
                      </m:r>
                      <m:sSub>
                        <m:sSubPr>
                          <m:ctrlPr>
                            <a:rPr lang="es-ES" b="0" i="1" smtClean="0">
                              <a:latin typeface="Cambria Math" panose="02040503050406030204" pitchFamily="18" charset="0"/>
                            </a:rPr>
                          </m:ctrlPr>
                        </m:sSubPr>
                        <m:e>
                          <m:r>
                            <a:rPr lang="es-ES" b="0" i="1" smtClean="0">
                              <a:latin typeface="Cambria Math" panose="02040503050406030204" pitchFamily="18" charset="0"/>
                            </a:rPr>
                            <m:t>(</m:t>
                          </m:r>
                          <m:r>
                            <a:rPr lang="es-ES" b="0" i="1" smtClean="0">
                              <a:latin typeface="Cambria Math" panose="02040503050406030204" pitchFamily="18" charset="0"/>
                            </a:rPr>
                            <m:t>𝑂𝐻</m:t>
                          </m:r>
                          <m:r>
                            <a:rPr lang="es-ES" b="0" i="1" smtClean="0">
                              <a:latin typeface="Cambria Math" panose="02040503050406030204" pitchFamily="18" charset="0"/>
                            </a:rPr>
                            <m:t>)</m:t>
                          </m:r>
                        </m:e>
                        <m:sub>
                          <m:r>
                            <a:rPr lang="es-ES" b="0" i="1" smtClean="0">
                              <a:latin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𝐶𝑎</m:t>
                      </m:r>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𝐶𝑙</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m:t>
                      </m:r>
                      <m:sSub>
                        <m:sSubPr>
                          <m:ctrlPr>
                            <a:rPr lang="es-ES" b="0" i="1" smtClean="0">
                              <a:latin typeface="Cambria Math" panose="02040503050406030204" pitchFamily="18" charset="0"/>
                              <a:ea typeface="Cambria Math" panose="02040503050406030204" pitchFamily="18" charset="0"/>
                            </a:rPr>
                          </m:ctrlPr>
                        </m:sSubPr>
                        <m:e>
                          <m:r>
                            <a:rPr lang="es-ES" b="0" i="1" smtClean="0">
                              <a:solidFill>
                                <a:schemeClr val="tx1"/>
                              </a:solidFill>
                              <a:latin typeface="Cambria Math" panose="02040503050406030204" pitchFamily="18" charset="0"/>
                              <a:ea typeface="Cambria Math" panose="02040503050406030204" pitchFamily="18" charset="0"/>
                            </a:rPr>
                            <m:t>2</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𝐻</m:t>
                          </m:r>
                        </m:e>
                        <m:sub>
                          <m:r>
                            <a:rPr lang="es-ES" b="0" i="1" smtClean="0">
                              <a:latin typeface="Cambria Math" panose="02040503050406030204" pitchFamily="18" charset="0"/>
                              <a:ea typeface="Cambria Math" panose="02040503050406030204" pitchFamily="18" charset="0"/>
                            </a:rPr>
                            <m:t>2</m:t>
                          </m:r>
                        </m:sub>
                      </m:sSub>
                      <m:r>
                        <a:rPr lang="es-ES" b="0" i="1" smtClean="0">
                          <a:latin typeface="Cambria Math" panose="02040503050406030204" pitchFamily="18" charset="0"/>
                          <a:ea typeface="Cambria Math" panose="02040503050406030204" pitchFamily="18" charset="0"/>
                        </a:rPr>
                        <m:t>𝑂</m:t>
                      </m:r>
                    </m:oMath>
                  </m:oMathPara>
                </a14:m>
                <a:endParaRPr lang="es-ES"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4911278" y="5021523"/>
                <a:ext cx="3532634" cy="276999"/>
              </a:xfrm>
              <a:prstGeom prst="rect">
                <a:avLst/>
              </a:prstGeom>
              <a:blipFill rotWithShape="0">
                <a:blip r:embed="rId8"/>
                <a:stretch>
                  <a:fillRect l="-1036" t="-2222" r="-1036" b="-37778"/>
                </a:stretch>
              </a:blipFill>
            </p:spPr>
            <p:txBody>
              <a:bodyPr/>
              <a:lstStyle/>
              <a:p>
                <a:r>
                  <a:rPr lang="es-ES">
                    <a:noFill/>
                  </a:rPr>
                  <a:t> </a:t>
                </a:r>
              </a:p>
            </p:txBody>
          </p:sp>
        </mc:Fallback>
      </mc:AlternateContent>
    </p:spTree>
    <p:extLst>
      <p:ext uri="{BB962C8B-B14F-4D97-AF65-F5344CB8AC3E}">
        <p14:creationId xmlns:p14="http://schemas.microsoft.com/office/powerpoint/2010/main" val="33532568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Cálculos en las reacciones químicas</a:t>
            </a:r>
            <a:endParaRPr lang="es-ES" b="1" dirty="0">
              <a:solidFill>
                <a:schemeClr val="accent6">
                  <a:lumMod val="75000"/>
                </a:schemeClr>
              </a:solidFill>
            </a:endParaRPr>
          </a:p>
        </p:txBody>
      </p:sp>
      <p:sp>
        <p:nvSpPr>
          <p:cNvPr id="19" name="Redondear rectángulo de esquina del mismo lado 18"/>
          <p:cNvSpPr/>
          <p:nvPr/>
        </p:nvSpPr>
        <p:spPr>
          <a:xfrm>
            <a:off x="516966" y="980946"/>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19"/>
          <p:cNvSpPr txBox="1"/>
          <p:nvPr/>
        </p:nvSpPr>
        <p:spPr>
          <a:xfrm>
            <a:off x="516966" y="997377"/>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21" name="CuadroTexto 20"/>
          <p:cNvSpPr txBox="1"/>
          <p:nvPr/>
        </p:nvSpPr>
        <p:spPr>
          <a:xfrm>
            <a:off x="516966" y="1366709"/>
            <a:ext cx="8105538" cy="1200329"/>
          </a:xfrm>
          <a:prstGeom prst="rect">
            <a:avLst/>
          </a:prstGeom>
          <a:solidFill>
            <a:srgbClr val="FFCC66"/>
          </a:solidFill>
        </p:spPr>
        <p:txBody>
          <a:bodyPr wrap="square" rtlCol="0">
            <a:spAutoFit/>
          </a:bodyPr>
          <a:lstStyle/>
          <a:p>
            <a:pPr marL="357188" indent="-357188" algn="just">
              <a:buAutoNum type="arabicPeriod" startAt="11"/>
            </a:pPr>
            <a:r>
              <a:rPr lang="es-ES" b="1" dirty="0" smtClean="0"/>
              <a:t>Escribe la ecuación química ajustada de las siguientes reacciones:</a:t>
            </a:r>
          </a:p>
          <a:p>
            <a:pPr marL="714375" indent="-357188" algn="just">
              <a:buAutoNum type="alphaLcParenR"/>
            </a:pPr>
            <a:r>
              <a:rPr lang="es-ES" dirty="0" smtClean="0"/>
              <a:t>Nitrógeno + Hidrógeno para dar amoniaco.</a:t>
            </a:r>
          </a:p>
          <a:p>
            <a:pPr marL="714375" indent="-357188" algn="just">
              <a:buAutoNum type="alphaLcParenR"/>
            </a:pPr>
            <a:r>
              <a:rPr lang="es-ES" dirty="0" smtClean="0"/>
              <a:t>Hierro + oxígeno para dar óxido de hierro (III).</a:t>
            </a:r>
          </a:p>
          <a:p>
            <a:pPr marL="714375" indent="-357188" algn="just">
              <a:buAutoNum type="alphaLcParenR"/>
            </a:pPr>
            <a:r>
              <a:rPr lang="es-ES" dirty="0" smtClean="0"/>
              <a:t>Carbono + oxígeno para dar monóxido de carbono.</a:t>
            </a:r>
          </a:p>
        </p:txBody>
      </p:sp>
    </p:spTree>
    <p:extLst>
      <p:ext uri="{BB962C8B-B14F-4D97-AF65-F5344CB8AC3E}">
        <p14:creationId xmlns:p14="http://schemas.microsoft.com/office/powerpoint/2010/main" val="7644010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Cálculos en las reacciones químicas</a:t>
            </a:r>
            <a:endParaRPr lang="es-ES" b="1" dirty="0">
              <a:solidFill>
                <a:schemeClr val="accent6">
                  <a:lumMod val="75000"/>
                </a:schemeClr>
              </a:solidFill>
            </a:endParaRPr>
          </a:p>
        </p:txBody>
      </p:sp>
      <p:sp>
        <p:nvSpPr>
          <p:cNvPr id="8" name="CuadroTexto 7"/>
          <p:cNvSpPr txBox="1"/>
          <p:nvPr/>
        </p:nvSpPr>
        <p:spPr>
          <a:xfrm>
            <a:off x="385762" y="914400"/>
            <a:ext cx="8058150" cy="369332"/>
          </a:xfrm>
          <a:prstGeom prst="rect">
            <a:avLst/>
          </a:prstGeom>
          <a:noFill/>
        </p:spPr>
        <p:txBody>
          <a:bodyPr wrap="square" rtlCol="0">
            <a:spAutoFit/>
          </a:bodyPr>
          <a:lstStyle/>
          <a:p>
            <a:r>
              <a:rPr lang="es-ES" b="1" dirty="0" smtClean="0">
                <a:solidFill>
                  <a:srgbClr val="00B050"/>
                </a:solidFill>
              </a:rPr>
              <a:t>5.3. Cálculos </a:t>
            </a:r>
            <a:r>
              <a:rPr lang="es-ES" b="1" dirty="0" err="1" smtClean="0">
                <a:solidFill>
                  <a:srgbClr val="00B050"/>
                </a:solidFill>
              </a:rPr>
              <a:t>estequiométricos</a:t>
            </a:r>
            <a:endParaRPr lang="es-ES" b="1" dirty="0">
              <a:solidFill>
                <a:srgbClr val="00B050"/>
              </a:solidFill>
            </a:endParaRPr>
          </a:p>
        </p:txBody>
      </p:sp>
      <p:sp>
        <p:nvSpPr>
          <p:cNvPr id="4" name="CuadroTexto 3"/>
          <p:cNvSpPr txBox="1"/>
          <p:nvPr/>
        </p:nvSpPr>
        <p:spPr>
          <a:xfrm>
            <a:off x="385762" y="1334927"/>
            <a:ext cx="2300630" cy="369332"/>
          </a:xfrm>
          <a:prstGeom prst="rect">
            <a:avLst/>
          </a:prstGeom>
          <a:noFill/>
        </p:spPr>
        <p:txBody>
          <a:bodyPr wrap="non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5" name="CuadroTexto 4"/>
          <p:cNvSpPr txBox="1"/>
          <p:nvPr/>
        </p:nvSpPr>
        <p:spPr>
          <a:xfrm>
            <a:off x="385762" y="1782915"/>
            <a:ext cx="8358188" cy="1200329"/>
          </a:xfrm>
          <a:prstGeom prst="rect">
            <a:avLst/>
          </a:prstGeom>
          <a:noFill/>
        </p:spPr>
        <p:txBody>
          <a:bodyPr wrap="square" rtlCol="0">
            <a:spAutoFit/>
          </a:bodyPr>
          <a:lstStyle/>
          <a:p>
            <a:pPr algn="just">
              <a:buAutoNum type="arabicPeriod"/>
            </a:pPr>
            <a:r>
              <a:rPr lang="es-ES" b="1" dirty="0" smtClean="0"/>
              <a:t> El hierro se oxida en contacto con el oxígeno dando óxido de hierro (III). Si se oxidan 5 g de limaduras de hierro, ¿cuántos gramos de óxido de hierro (III) se forman?</a:t>
            </a:r>
          </a:p>
          <a:p>
            <a:pPr algn="just"/>
            <a:r>
              <a:rPr lang="es-ES" b="1" dirty="0" smtClean="0"/>
              <a:t>Datos: M (Fe) = 55,85 u; M (O) = 16,00 u.</a:t>
            </a:r>
          </a:p>
        </p:txBody>
      </p:sp>
      <p:sp>
        <p:nvSpPr>
          <p:cNvPr id="7" name="CuadroTexto 6"/>
          <p:cNvSpPr txBox="1"/>
          <p:nvPr/>
        </p:nvSpPr>
        <p:spPr>
          <a:xfrm>
            <a:off x="385762" y="3061900"/>
            <a:ext cx="8258175" cy="369332"/>
          </a:xfrm>
          <a:prstGeom prst="rect">
            <a:avLst/>
          </a:prstGeom>
          <a:noFill/>
        </p:spPr>
        <p:txBody>
          <a:bodyPr wrap="square" rtlCol="0">
            <a:spAutoFit/>
          </a:bodyPr>
          <a:lstStyle/>
          <a:p>
            <a:r>
              <a:rPr lang="es-ES" dirty="0" smtClean="0"/>
              <a:t>Escribimos la reacción ajustada y debajo escribimos los datos que se aportan:</a:t>
            </a:r>
            <a:endParaRPr lang="es-ES" dirty="0"/>
          </a:p>
        </p:txBody>
      </p:sp>
      <mc:AlternateContent xmlns:mc="http://schemas.openxmlformats.org/markup-compatibility/2006" xmlns:a14="http://schemas.microsoft.com/office/drawing/2010/main">
        <mc:Choice Requires="a14">
          <p:sp>
            <p:nvSpPr>
              <p:cNvPr id="9" name="CuadroTexto 8"/>
              <p:cNvSpPr txBox="1"/>
              <p:nvPr/>
            </p:nvSpPr>
            <p:spPr>
              <a:xfrm>
                <a:off x="3343275" y="3524871"/>
                <a:ext cx="263482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4 </m:t>
                      </m:r>
                      <m:r>
                        <a:rPr lang="es-ES" sz="2000" b="0" i="1" smtClean="0">
                          <a:latin typeface="Cambria Math" panose="02040503050406030204" pitchFamily="18" charset="0"/>
                        </a:rPr>
                        <m:t>𝐹𝑒</m:t>
                      </m:r>
                      <m:r>
                        <a:rPr lang="es-ES" sz="2000" b="0" i="1" smtClean="0">
                          <a:latin typeface="Cambria Math" panose="02040503050406030204" pitchFamily="18" charset="0"/>
                        </a:rPr>
                        <m:t>+3 </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𝑂</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→2 </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𝐹𝑒</m:t>
                          </m:r>
                        </m:e>
                        <m:sub>
                          <m:r>
                            <a:rPr lang="es-ES" sz="2000" b="0" i="1" smtClean="0">
                              <a:latin typeface="Cambria Math" panose="02040503050406030204" pitchFamily="18" charset="0"/>
                              <a:ea typeface="Cambria Math" panose="02040503050406030204" pitchFamily="18" charset="0"/>
                            </a:rPr>
                            <m:t>2</m:t>
                          </m:r>
                        </m:sub>
                      </m:sSub>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𝑂</m:t>
                          </m:r>
                        </m:e>
                        <m:sub>
                          <m:r>
                            <a:rPr lang="es-ES" sz="2000" b="0" i="1" smtClean="0">
                              <a:latin typeface="Cambria Math" panose="02040503050406030204" pitchFamily="18" charset="0"/>
                              <a:ea typeface="Cambria Math" panose="02040503050406030204" pitchFamily="18" charset="0"/>
                            </a:rPr>
                            <m:t>3</m:t>
                          </m:r>
                        </m:sub>
                      </m:sSub>
                    </m:oMath>
                  </m:oMathPara>
                </a14:m>
                <a:endParaRPr lang="es-ES" sz="2000" dirty="0"/>
              </a:p>
            </p:txBody>
          </p:sp>
        </mc:Choice>
        <mc:Fallback xmlns="">
          <p:sp>
            <p:nvSpPr>
              <p:cNvPr id="9" name="CuadroTexto 8"/>
              <p:cNvSpPr txBox="1">
                <a:spLocks noRot="1" noChangeAspect="1" noMove="1" noResize="1" noEditPoints="1" noAdjustHandles="1" noChangeArrowheads="1" noChangeShapeType="1" noTextEdit="1"/>
              </p:cNvSpPr>
              <p:nvPr/>
            </p:nvSpPr>
            <p:spPr>
              <a:xfrm>
                <a:off x="3343275" y="3524871"/>
                <a:ext cx="2634824" cy="307777"/>
              </a:xfrm>
              <a:prstGeom prst="rect">
                <a:avLst/>
              </a:prstGeom>
              <a:blipFill rotWithShape="0">
                <a:blip r:embed="rId3"/>
                <a:stretch>
                  <a:fillRect l="-1386" r="-462" b="-19608"/>
                </a:stretch>
              </a:blipFill>
            </p:spPr>
            <p:txBody>
              <a:bodyPr/>
              <a:lstStyle/>
              <a:p>
                <a:r>
                  <a:rPr lang="es-ES">
                    <a:noFill/>
                  </a:rPr>
                  <a:t> </a:t>
                </a:r>
              </a:p>
            </p:txBody>
          </p:sp>
        </mc:Fallback>
      </mc:AlternateContent>
      <p:sp>
        <p:nvSpPr>
          <p:cNvPr id="10" name="CuadroTexto 9"/>
          <p:cNvSpPr txBox="1"/>
          <p:nvPr/>
        </p:nvSpPr>
        <p:spPr>
          <a:xfrm>
            <a:off x="3343275" y="3832648"/>
            <a:ext cx="622286" cy="307777"/>
          </a:xfrm>
          <a:prstGeom prst="rect">
            <a:avLst/>
          </a:prstGeom>
          <a:noFill/>
        </p:spPr>
        <p:txBody>
          <a:bodyPr wrap="none" rtlCol="0">
            <a:spAutoFit/>
          </a:bodyPr>
          <a:lstStyle/>
          <a:p>
            <a:r>
              <a:rPr lang="es-ES" sz="1400" i="1" dirty="0" smtClean="0"/>
              <a:t>4 mol</a:t>
            </a:r>
            <a:endParaRPr lang="es-ES" sz="1400" i="1" dirty="0"/>
          </a:p>
        </p:txBody>
      </p:sp>
      <p:sp>
        <p:nvSpPr>
          <p:cNvPr id="14" name="CuadroTexto 13"/>
          <p:cNvSpPr txBox="1"/>
          <p:nvPr/>
        </p:nvSpPr>
        <p:spPr>
          <a:xfrm>
            <a:off x="4038401" y="3832647"/>
            <a:ext cx="622286" cy="307777"/>
          </a:xfrm>
          <a:prstGeom prst="rect">
            <a:avLst/>
          </a:prstGeom>
          <a:noFill/>
        </p:spPr>
        <p:txBody>
          <a:bodyPr wrap="none" rtlCol="0">
            <a:spAutoFit/>
          </a:bodyPr>
          <a:lstStyle/>
          <a:p>
            <a:r>
              <a:rPr lang="es-ES" sz="1400" i="1" dirty="0"/>
              <a:t>3</a:t>
            </a:r>
            <a:r>
              <a:rPr lang="es-ES" sz="1400" i="1" dirty="0" smtClean="0"/>
              <a:t> mol</a:t>
            </a:r>
            <a:endParaRPr lang="es-ES" sz="1400" i="1" dirty="0"/>
          </a:p>
        </p:txBody>
      </p:sp>
      <p:sp>
        <p:nvSpPr>
          <p:cNvPr id="15" name="CuadroTexto 14"/>
          <p:cNvSpPr txBox="1"/>
          <p:nvPr/>
        </p:nvSpPr>
        <p:spPr>
          <a:xfrm>
            <a:off x="5181600" y="3832646"/>
            <a:ext cx="622286" cy="307777"/>
          </a:xfrm>
          <a:prstGeom prst="rect">
            <a:avLst/>
          </a:prstGeom>
          <a:noFill/>
        </p:spPr>
        <p:txBody>
          <a:bodyPr wrap="none" rtlCol="0">
            <a:spAutoFit/>
          </a:bodyPr>
          <a:lstStyle/>
          <a:p>
            <a:r>
              <a:rPr lang="es-ES" sz="1400" i="1" dirty="0"/>
              <a:t>2</a:t>
            </a:r>
            <a:r>
              <a:rPr lang="es-ES" sz="1400" i="1" dirty="0" smtClean="0"/>
              <a:t> mol</a:t>
            </a:r>
            <a:endParaRPr lang="es-ES" sz="1400" i="1" dirty="0"/>
          </a:p>
        </p:txBody>
      </p:sp>
      <p:sp>
        <p:nvSpPr>
          <p:cNvPr id="11" name="CuadroTexto 10"/>
          <p:cNvSpPr txBox="1"/>
          <p:nvPr/>
        </p:nvSpPr>
        <p:spPr>
          <a:xfrm>
            <a:off x="385762" y="4248498"/>
            <a:ext cx="2710999" cy="369332"/>
          </a:xfrm>
          <a:prstGeom prst="rect">
            <a:avLst/>
          </a:prstGeom>
          <a:noFill/>
        </p:spPr>
        <p:txBody>
          <a:bodyPr wrap="none" rtlCol="0">
            <a:spAutoFit/>
          </a:bodyPr>
          <a:lstStyle/>
          <a:p>
            <a:r>
              <a:rPr lang="es-ES" dirty="0" smtClean="0"/>
              <a:t>Realizamos los cálculos:</a:t>
            </a:r>
            <a:endParaRPr lang="es-ES" dirty="0"/>
          </a:p>
        </p:txBody>
      </p:sp>
      <mc:AlternateContent xmlns:mc="http://schemas.openxmlformats.org/markup-compatibility/2006" xmlns:a14="http://schemas.microsoft.com/office/drawing/2010/main">
        <mc:Choice Requires="a14">
          <p:sp>
            <p:nvSpPr>
              <p:cNvPr id="12" name="CuadroTexto 11"/>
              <p:cNvSpPr txBox="1"/>
              <p:nvPr/>
            </p:nvSpPr>
            <p:spPr>
              <a:xfrm>
                <a:off x="1644280" y="4750004"/>
                <a:ext cx="5841151" cy="638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5 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𝐹𝑒</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b="0" i="1" smtClean="0">
                              <a:latin typeface="Cambria Math" panose="02040503050406030204" pitchFamily="18" charset="0"/>
                            </a:rPr>
                            <m:t>𝐹𝑒</m:t>
                          </m:r>
                        </m:num>
                        <m:den>
                          <m:r>
                            <a:rPr lang="es-ES" sz="2000" b="0" i="1" smtClean="0">
                              <a:latin typeface="Cambria Math" panose="02040503050406030204" pitchFamily="18" charset="0"/>
                            </a:rPr>
                            <m:t>55,85 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𝐹𝑒</m:t>
                          </m:r>
                        </m:den>
                      </m:f>
                      <m:r>
                        <a:rPr lang="es-ES" sz="2000" b="0" i="1" smtClean="0">
                          <a:latin typeface="Cambria Math" panose="02040503050406030204" pitchFamily="18" charset="0"/>
                        </a:rPr>
                        <m:t>·</m:t>
                      </m:r>
                      <m:f>
                        <m:fPr>
                          <m:ctrlPr>
                            <a:rPr lang="es-ES" sz="2000" i="1">
                              <a:latin typeface="Cambria Math" panose="02040503050406030204" pitchFamily="18" charset="0"/>
                            </a:rPr>
                          </m:ctrlPr>
                        </m:fPr>
                        <m:num>
                          <m:r>
                            <a:rPr lang="es-ES" sz="2000" i="1">
                              <a:latin typeface="Cambria Math" panose="02040503050406030204" pitchFamily="18" charset="0"/>
                            </a:rPr>
                            <m:t>2 </m:t>
                          </m:r>
                          <m:r>
                            <a:rPr lang="es-ES" sz="2000" i="1">
                              <a:latin typeface="Cambria Math" panose="02040503050406030204" pitchFamily="18" charset="0"/>
                            </a:rPr>
                            <m:t>𝑚𝑜𝑙</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 </m:t>
                              </m:r>
                              <m:r>
                                <a:rPr lang="es-ES" sz="2000" i="1">
                                  <a:latin typeface="Cambria Math" panose="02040503050406030204" pitchFamily="18" charset="0"/>
                                  <a:ea typeface="Cambria Math" panose="02040503050406030204" pitchFamily="18" charset="0"/>
                                </a:rPr>
                                <m:t>𝐹𝑒</m:t>
                              </m:r>
                            </m:e>
                            <m:sub>
                              <m:r>
                                <a:rPr lang="es-ES" sz="2000" i="1">
                                  <a:latin typeface="Cambria Math" panose="02040503050406030204" pitchFamily="18" charset="0"/>
                                  <a:ea typeface="Cambria Math" panose="02040503050406030204" pitchFamily="18" charset="0"/>
                                </a:rPr>
                                <m:t>2</m:t>
                              </m:r>
                            </m:sub>
                          </m:sSub>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𝑂</m:t>
                              </m:r>
                            </m:e>
                            <m:sub>
                              <m:r>
                                <a:rPr lang="es-ES" sz="2000" i="1">
                                  <a:latin typeface="Cambria Math" panose="02040503050406030204" pitchFamily="18" charset="0"/>
                                  <a:ea typeface="Cambria Math" panose="02040503050406030204" pitchFamily="18" charset="0"/>
                                </a:rPr>
                                <m:t>3</m:t>
                              </m:r>
                            </m:sub>
                          </m:sSub>
                        </m:num>
                        <m:den>
                          <m:r>
                            <a:rPr lang="es-ES" sz="2000" i="1">
                              <a:latin typeface="Cambria Math" panose="02040503050406030204" pitchFamily="18" charset="0"/>
                            </a:rPr>
                            <m:t>4 </m:t>
                          </m:r>
                          <m:r>
                            <a:rPr lang="es-ES" sz="2000" i="1">
                              <a:latin typeface="Cambria Math" panose="02040503050406030204" pitchFamily="18" charset="0"/>
                            </a:rPr>
                            <m:t>𝑚𝑜𝑙</m:t>
                          </m:r>
                          <m:r>
                            <a:rPr lang="es-ES" sz="2000" i="1">
                              <a:latin typeface="Cambria Math" panose="02040503050406030204" pitchFamily="18" charset="0"/>
                            </a:rPr>
                            <m:t> </m:t>
                          </m:r>
                          <m:r>
                            <a:rPr lang="es-ES" sz="2000" i="1">
                              <a:latin typeface="Cambria Math" panose="02040503050406030204" pitchFamily="18" charset="0"/>
                            </a:rPr>
                            <m:t>𝐹𝑒</m:t>
                          </m:r>
                        </m:den>
                      </m:f>
                      <m:r>
                        <a:rPr lang="es-ES" sz="2000" b="0" i="1" smtClean="0">
                          <a:latin typeface="Cambria Math" panose="02040503050406030204" pitchFamily="18" charset="0"/>
                        </a:rPr>
                        <m:t>=0,045 </m:t>
                      </m:r>
                      <m:r>
                        <a:rPr lang="es-ES" sz="2000" b="0" i="1" smtClean="0">
                          <a:latin typeface="Cambria Math" panose="02040503050406030204" pitchFamily="18" charset="0"/>
                        </a:rPr>
                        <m:t>𝑚𝑜𝑙</m:t>
                      </m:r>
                      <m:sSub>
                        <m:sSubPr>
                          <m:ctrlPr>
                            <a:rPr lang="es-ES" sz="2000" i="1">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 </m:t>
                          </m:r>
                          <m:r>
                            <a:rPr lang="es-ES" sz="2000" i="1">
                              <a:latin typeface="Cambria Math" panose="02040503050406030204" pitchFamily="18" charset="0"/>
                              <a:ea typeface="Cambria Math" panose="02040503050406030204" pitchFamily="18" charset="0"/>
                            </a:rPr>
                            <m:t>𝐹𝑒</m:t>
                          </m:r>
                        </m:e>
                        <m:sub>
                          <m:r>
                            <a:rPr lang="es-ES" sz="2000" i="1">
                              <a:latin typeface="Cambria Math" panose="02040503050406030204" pitchFamily="18" charset="0"/>
                              <a:ea typeface="Cambria Math" panose="02040503050406030204" pitchFamily="18" charset="0"/>
                            </a:rPr>
                            <m:t>2</m:t>
                          </m:r>
                        </m:sub>
                      </m:sSub>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𝑂</m:t>
                          </m:r>
                        </m:e>
                        <m:sub>
                          <m:r>
                            <a:rPr lang="es-ES" sz="2000" i="1">
                              <a:latin typeface="Cambria Math" panose="02040503050406030204" pitchFamily="18" charset="0"/>
                              <a:ea typeface="Cambria Math" panose="02040503050406030204" pitchFamily="18" charset="0"/>
                            </a:rPr>
                            <m:t>3</m:t>
                          </m:r>
                        </m:sub>
                      </m:sSub>
                    </m:oMath>
                  </m:oMathPara>
                </a14:m>
                <a:endParaRPr lang="es-ES" sz="2000"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1644280" y="4750004"/>
                <a:ext cx="5841151" cy="638316"/>
              </a:xfrm>
              <a:prstGeom prst="rect">
                <a:avLst/>
              </a:prstGeom>
              <a:blipFill rotWithShape="0">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CuadroTexto 15"/>
              <p:cNvSpPr txBox="1"/>
              <p:nvPr/>
            </p:nvSpPr>
            <p:spPr>
              <a:xfrm>
                <a:off x="3096761" y="4268704"/>
                <a:ext cx="507735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m:t>
                      </m:r>
                      <m:d>
                        <m:dPr>
                          <m:ctrlPr>
                            <a:rPr lang="es-ES" sz="2000" b="0" i="1" smtClean="0">
                              <a:latin typeface="Cambria Math" panose="02040503050406030204" pitchFamily="18" charset="0"/>
                            </a:rPr>
                          </m:ctrlPr>
                        </m:dPr>
                        <m:e>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𝐹𝑒</m:t>
                              </m:r>
                            </m:e>
                            <m:sub>
                              <m:r>
                                <a:rPr lang="es-ES" sz="2000" i="1">
                                  <a:latin typeface="Cambria Math" panose="02040503050406030204" pitchFamily="18" charset="0"/>
                                  <a:ea typeface="Cambria Math" panose="02040503050406030204" pitchFamily="18" charset="0"/>
                                </a:rPr>
                                <m:t>2</m:t>
                              </m:r>
                            </m:sub>
                          </m:sSub>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𝑂</m:t>
                              </m:r>
                            </m:e>
                            <m:sub>
                              <m:r>
                                <a:rPr lang="es-ES" sz="2000" i="1">
                                  <a:latin typeface="Cambria Math" panose="02040503050406030204" pitchFamily="18" charset="0"/>
                                  <a:ea typeface="Cambria Math" panose="02040503050406030204" pitchFamily="18" charset="0"/>
                                </a:rPr>
                                <m:t>3</m:t>
                              </m:r>
                            </m:sub>
                          </m:sSub>
                        </m:e>
                      </m:d>
                      <m:r>
                        <a:rPr lang="es-ES" sz="2000" b="0" i="0" smtClean="0">
                          <a:latin typeface="Cambria Math" panose="02040503050406030204" pitchFamily="18" charset="0"/>
                          <a:ea typeface="Cambria Math" panose="02040503050406030204" pitchFamily="18" charset="0"/>
                        </a:rPr>
                        <m:t>=2·55,85+3·16=159,7 </m:t>
                      </m:r>
                      <m:r>
                        <m:rPr>
                          <m:sty m:val="p"/>
                        </m:rPr>
                        <a:rPr lang="es-ES" sz="2000" b="0" i="0" smtClean="0">
                          <a:latin typeface="Cambria Math" panose="02040503050406030204" pitchFamily="18" charset="0"/>
                          <a:ea typeface="Cambria Math" panose="02040503050406030204" pitchFamily="18" charset="0"/>
                        </a:rPr>
                        <m:t>g</m:t>
                      </m:r>
                      <m:r>
                        <a:rPr lang="es-ES" sz="2000" b="0" i="0" smtClean="0">
                          <a:latin typeface="Cambria Math" panose="02040503050406030204" pitchFamily="18" charset="0"/>
                          <a:ea typeface="Cambria Math" panose="02040503050406030204" pitchFamily="18" charset="0"/>
                        </a:rPr>
                        <m:t>/</m:t>
                      </m:r>
                      <m:r>
                        <m:rPr>
                          <m:sty m:val="p"/>
                        </m:rPr>
                        <a:rPr lang="es-ES" sz="2000" b="0" i="0" smtClean="0">
                          <a:latin typeface="Cambria Math" panose="02040503050406030204" pitchFamily="18" charset="0"/>
                          <a:ea typeface="Cambria Math" panose="02040503050406030204" pitchFamily="18" charset="0"/>
                        </a:rPr>
                        <m:t>mol</m:t>
                      </m:r>
                    </m:oMath>
                  </m:oMathPara>
                </a14:m>
                <a:endParaRPr lang="es-ES" sz="2000" dirty="0"/>
              </a:p>
            </p:txBody>
          </p:sp>
        </mc:Choice>
        <mc:Fallback xmlns="">
          <p:sp>
            <p:nvSpPr>
              <p:cNvPr id="16" name="CuadroTexto 15"/>
              <p:cNvSpPr txBox="1">
                <a:spLocks noRot="1" noChangeAspect="1" noMove="1" noResize="1" noEditPoints="1" noAdjustHandles="1" noChangeArrowheads="1" noChangeShapeType="1" noTextEdit="1"/>
              </p:cNvSpPr>
              <p:nvPr/>
            </p:nvSpPr>
            <p:spPr>
              <a:xfrm>
                <a:off x="3096761" y="4268704"/>
                <a:ext cx="5077352" cy="307777"/>
              </a:xfrm>
              <a:prstGeom prst="rect">
                <a:avLst/>
              </a:prstGeom>
              <a:blipFill rotWithShape="0">
                <a:blip r:embed="rId5"/>
                <a:stretch>
                  <a:fillRect l="-600" r="-720" b="-372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CuadroTexto 16"/>
              <p:cNvSpPr txBox="1"/>
              <p:nvPr/>
            </p:nvSpPr>
            <p:spPr>
              <a:xfrm>
                <a:off x="1771649" y="5561843"/>
                <a:ext cx="5600700" cy="6363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0,045 </m:t>
                      </m:r>
                      <m:r>
                        <a:rPr lang="es-ES" sz="2000" b="0" i="1" smtClean="0">
                          <a:latin typeface="Cambria Math" panose="02040503050406030204" pitchFamily="18" charset="0"/>
                        </a:rPr>
                        <m:t>𝑚𝑜𝑙</m:t>
                      </m:r>
                      <m:sSub>
                        <m:sSubPr>
                          <m:ctrlPr>
                            <a:rPr lang="es-ES" sz="2000" i="1">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 </m:t>
                          </m:r>
                          <m:r>
                            <a:rPr lang="es-ES" sz="2000" i="1">
                              <a:latin typeface="Cambria Math" panose="02040503050406030204" pitchFamily="18" charset="0"/>
                              <a:ea typeface="Cambria Math" panose="02040503050406030204" pitchFamily="18" charset="0"/>
                            </a:rPr>
                            <m:t>𝐹𝑒</m:t>
                          </m:r>
                        </m:e>
                        <m:sub>
                          <m:r>
                            <a:rPr lang="es-ES" sz="2000" i="1">
                              <a:latin typeface="Cambria Math" panose="02040503050406030204" pitchFamily="18" charset="0"/>
                              <a:ea typeface="Cambria Math" panose="02040503050406030204" pitchFamily="18" charset="0"/>
                            </a:rPr>
                            <m:t>2</m:t>
                          </m:r>
                        </m:sub>
                      </m:sSub>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𝑂</m:t>
                          </m:r>
                        </m:e>
                        <m:sub>
                          <m:r>
                            <a:rPr lang="es-ES" sz="2000" i="1">
                              <a:latin typeface="Cambria Math" panose="02040503050406030204" pitchFamily="18" charset="0"/>
                              <a:ea typeface="Cambria Math" panose="02040503050406030204" pitchFamily="18" charset="0"/>
                            </a:rPr>
                            <m:t>3</m:t>
                          </m:r>
                        </m:sub>
                      </m:sSub>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r>
                            <a:rPr lang="es-ES" sz="2000" b="0" i="1" smtClean="0">
                              <a:latin typeface="Cambria Math" panose="02040503050406030204" pitchFamily="18" charset="0"/>
                              <a:ea typeface="Cambria Math" panose="02040503050406030204" pitchFamily="18" charset="0"/>
                            </a:rPr>
                            <m:t>159,7 </m:t>
                          </m:r>
                          <m:r>
                            <a:rPr lang="es-ES" sz="2000" b="0" i="1" smtClean="0">
                              <a:latin typeface="Cambria Math" panose="02040503050406030204" pitchFamily="18" charset="0"/>
                              <a:ea typeface="Cambria Math" panose="02040503050406030204" pitchFamily="18" charset="0"/>
                            </a:rPr>
                            <m:t>𝑔</m:t>
                          </m:r>
                          <m:r>
                            <a:rPr lang="es-ES" sz="2000" b="0" i="1" smtClean="0">
                              <a:latin typeface="Cambria Math" panose="02040503050406030204" pitchFamily="18" charset="0"/>
                              <a:ea typeface="Cambria Math" panose="02040503050406030204" pitchFamily="18" charset="0"/>
                            </a:rPr>
                            <m:t> </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𝐹𝑒</m:t>
                              </m:r>
                            </m:e>
                            <m:sub>
                              <m:r>
                                <a:rPr lang="es-ES" sz="2000" i="1">
                                  <a:latin typeface="Cambria Math" panose="02040503050406030204" pitchFamily="18" charset="0"/>
                                  <a:ea typeface="Cambria Math" panose="02040503050406030204" pitchFamily="18" charset="0"/>
                                </a:rPr>
                                <m:t>2</m:t>
                              </m:r>
                            </m:sub>
                          </m:sSub>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𝑂</m:t>
                              </m:r>
                            </m:e>
                            <m:sub>
                              <m:r>
                                <a:rPr lang="es-ES" sz="2000" i="1">
                                  <a:latin typeface="Cambria Math" panose="02040503050406030204" pitchFamily="18" charset="0"/>
                                  <a:ea typeface="Cambria Math" panose="02040503050406030204" pitchFamily="18" charset="0"/>
                                </a:rPr>
                                <m:t>3</m:t>
                              </m:r>
                            </m:sub>
                          </m:sSub>
                        </m:num>
                        <m:den>
                          <m:r>
                            <a:rPr lang="es-ES" sz="2000" b="0" i="1" smtClean="0">
                              <a:latin typeface="Cambria Math" panose="02040503050406030204" pitchFamily="18" charset="0"/>
                              <a:ea typeface="Cambria Math" panose="02040503050406030204" pitchFamily="18" charset="0"/>
                            </a:rPr>
                            <m:t>1 </m:t>
                          </m:r>
                          <m:r>
                            <a:rPr lang="es-ES" sz="2000" b="0" i="1" smtClean="0">
                              <a:latin typeface="Cambria Math" panose="02040503050406030204" pitchFamily="18" charset="0"/>
                              <a:ea typeface="Cambria Math" panose="02040503050406030204" pitchFamily="18" charset="0"/>
                            </a:rPr>
                            <m:t>𝑚𝑜𝑙</m:t>
                          </m:r>
                          <m:sSub>
                            <m:sSubPr>
                              <m:ctrlPr>
                                <a:rPr lang="es-ES" sz="2000" i="1">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 </m:t>
                              </m:r>
                              <m:r>
                                <a:rPr lang="es-ES" sz="2000" i="1">
                                  <a:latin typeface="Cambria Math" panose="02040503050406030204" pitchFamily="18" charset="0"/>
                                  <a:ea typeface="Cambria Math" panose="02040503050406030204" pitchFamily="18" charset="0"/>
                                </a:rPr>
                                <m:t>𝐹𝑒</m:t>
                              </m:r>
                            </m:e>
                            <m:sub>
                              <m:r>
                                <a:rPr lang="es-ES" sz="2000" i="1">
                                  <a:latin typeface="Cambria Math" panose="02040503050406030204" pitchFamily="18" charset="0"/>
                                  <a:ea typeface="Cambria Math" panose="02040503050406030204" pitchFamily="18" charset="0"/>
                                </a:rPr>
                                <m:t>2</m:t>
                              </m:r>
                            </m:sub>
                          </m:sSub>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𝑂</m:t>
                              </m:r>
                            </m:e>
                            <m:sub>
                              <m:r>
                                <a:rPr lang="es-ES" sz="2000" i="1">
                                  <a:latin typeface="Cambria Math" panose="02040503050406030204" pitchFamily="18" charset="0"/>
                                  <a:ea typeface="Cambria Math" panose="02040503050406030204" pitchFamily="18" charset="0"/>
                                </a:rPr>
                                <m:t>3</m:t>
                              </m:r>
                            </m:sub>
                          </m:sSub>
                        </m:den>
                      </m:f>
                      <m:r>
                        <a:rPr lang="es-ES" sz="2000" b="0"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𝟕</m:t>
                      </m:r>
                      <m:r>
                        <a:rPr lang="es-ES" sz="2000" b="1"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𝟏𝟗</m:t>
                      </m:r>
                      <m:r>
                        <a:rPr lang="es-ES" sz="2000" b="1" i="1" smtClean="0">
                          <a:latin typeface="Cambria Math" panose="02040503050406030204" pitchFamily="18" charset="0"/>
                          <a:ea typeface="Cambria Math" panose="02040503050406030204" pitchFamily="18" charset="0"/>
                        </a:rPr>
                        <m:t> </m:t>
                      </m:r>
                      <m:r>
                        <a:rPr lang="es-ES" sz="2000" b="1" i="1" smtClean="0">
                          <a:latin typeface="Cambria Math" panose="02040503050406030204" pitchFamily="18" charset="0"/>
                          <a:ea typeface="Cambria Math" panose="02040503050406030204" pitchFamily="18" charset="0"/>
                        </a:rPr>
                        <m:t>𝒈</m:t>
                      </m:r>
                      <m:sSub>
                        <m:sSubPr>
                          <m:ctrlPr>
                            <a:rPr lang="es-ES" sz="2000" b="1" i="1">
                              <a:latin typeface="Cambria Math" panose="02040503050406030204" pitchFamily="18" charset="0"/>
                              <a:ea typeface="Cambria Math" panose="02040503050406030204" pitchFamily="18" charset="0"/>
                            </a:rPr>
                          </m:ctrlPr>
                        </m:sSubPr>
                        <m:e>
                          <m:r>
                            <a:rPr lang="es-ES" sz="2000" b="1" i="1" smtClean="0">
                              <a:latin typeface="Cambria Math" panose="02040503050406030204" pitchFamily="18" charset="0"/>
                              <a:ea typeface="Cambria Math" panose="02040503050406030204" pitchFamily="18" charset="0"/>
                            </a:rPr>
                            <m:t> </m:t>
                          </m:r>
                          <m:r>
                            <a:rPr lang="es-ES" sz="2000" b="1" i="1">
                              <a:latin typeface="Cambria Math" panose="02040503050406030204" pitchFamily="18" charset="0"/>
                              <a:ea typeface="Cambria Math" panose="02040503050406030204" pitchFamily="18" charset="0"/>
                            </a:rPr>
                            <m:t>𝑭𝒆</m:t>
                          </m:r>
                        </m:e>
                        <m:sub>
                          <m:r>
                            <a:rPr lang="es-ES" sz="2000" b="1" i="1">
                              <a:latin typeface="Cambria Math" panose="02040503050406030204" pitchFamily="18" charset="0"/>
                              <a:ea typeface="Cambria Math" panose="02040503050406030204" pitchFamily="18" charset="0"/>
                            </a:rPr>
                            <m:t>𝟐</m:t>
                          </m:r>
                        </m:sub>
                      </m:sSub>
                      <m:sSub>
                        <m:sSubPr>
                          <m:ctrlPr>
                            <a:rPr lang="es-ES" sz="2000" b="1" i="1">
                              <a:latin typeface="Cambria Math" panose="02040503050406030204" pitchFamily="18" charset="0"/>
                              <a:ea typeface="Cambria Math" panose="02040503050406030204" pitchFamily="18" charset="0"/>
                            </a:rPr>
                          </m:ctrlPr>
                        </m:sSubPr>
                        <m:e>
                          <m:r>
                            <a:rPr lang="es-ES" sz="2000" b="1" i="1">
                              <a:latin typeface="Cambria Math" panose="02040503050406030204" pitchFamily="18" charset="0"/>
                              <a:ea typeface="Cambria Math" panose="02040503050406030204" pitchFamily="18" charset="0"/>
                            </a:rPr>
                            <m:t>𝑶</m:t>
                          </m:r>
                        </m:e>
                        <m:sub>
                          <m:r>
                            <a:rPr lang="es-ES" sz="2000" b="1" i="1">
                              <a:latin typeface="Cambria Math" panose="02040503050406030204" pitchFamily="18" charset="0"/>
                              <a:ea typeface="Cambria Math" panose="02040503050406030204" pitchFamily="18" charset="0"/>
                            </a:rPr>
                            <m:t>𝟑</m:t>
                          </m:r>
                        </m:sub>
                      </m:sSub>
                    </m:oMath>
                  </m:oMathPara>
                </a14:m>
                <a:endParaRPr lang="es-ES" sz="2000" b="1" dirty="0"/>
              </a:p>
            </p:txBody>
          </p:sp>
        </mc:Choice>
        <mc:Fallback xmlns="">
          <p:sp>
            <p:nvSpPr>
              <p:cNvPr id="17" name="CuadroTexto 16"/>
              <p:cNvSpPr txBox="1">
                <a:spLocks noRot="1" noChangeAspect="1" noMove="1" noResize="1" noEditPoints="1" noAdjustHandles="1" noChangeArrowheads="1" noChangeShapeType="1" noTextEdit="1"/>
              </p:cNvSpPr>
              <p:nvPr/>
            </p:nvSpPr>
            <p:spPr>
              <a:xfrm>
                <a:off x="1771649" y="5561843"/>
                <a:ext cx="5600700" cy="636393"/>
              </a:xfrm>
              <a:prstGeom prst="rect">
                <a:avLst/>
              </a:prstGeom>
              <a:blipFill rotWithShape="0">
                <a:blip r:embed="rId6"/>
                <a:stretch>
                  <a:fillRect/>
                </a:stretch>
              </a:blipFill>
            </p:spPr>
            <p:txBody>
              <a:bodyPr/>
              <a:lstStyle/>
              <a:p>
                <a:r>
                  <a:rPr lang="es-ES">
                    <a:noFill/>
                  </a:rPr>
                  <a:t> </a:t>
                </a:r>
              </a:p>
            </p:txBody>
          </p:sp>
        </mc:Fallback>
      </mc:AlternateContent>
      <p:cxnSp>
        <p:nvCxnSpPr>
          <p:cNvPr id="22" name="Conector recto 21"/>
          <p:cNvCxnSpPr/>
          <p:nvPr/>
        </p:nvCxnSpPr>
        <p:spPr>
          <a:xfrm flipV="1">
            <a:off x="1814512" y="4982400"/>
            <a:ext cx="514351" cy="17352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flipV="1">
            <a:off x="3168642" y="5155923"/>
            <a:ext cx="514351" cy="17352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flipV="1">
            <a:off x="4349544" y="5155923"/>
            <a:ext cx="832056" cy="17352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flipV="1">
            <a:off x="2911466" y="4791353"/>
            <a:ext cx="771527" cy="18953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flipV="1">
            <a:off x="2686392" y="5793277"/>
            <a:ext cx="832056" cy="17352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flipV="1">
            <a:off x="4244659" y="5966801"/>
            <a:ext cx="832056" cy="17352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17858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Cálculos en las reacciones químicas</a:t>
            </a:r>
            <a:endParaRPr lang="es-ES" b="1" dirty="0">
              <a:solidFill>
                <a:schemeClr val="accent6">
                  <a:lumMod val="75000"/>
                </a:schemeClr>
              </a:solidFill>
            </a:endParaRPr>
          </a:p>
        </p:txBody>
      </p:sp>
      <p:sp>
        <p:nvSpPr>
          <p:cNvPr id="8" name="CuadroTexto 7"/>
          <p:cNvSpPr txBox="1"/>
          <p:nvPr/>
        </p:nvSpPr>
        <p:spPr>
          <a:xfrm>
            <a:off x="385762" y="914400"/>
            <a:ext cx="8058150" cy="369332"/>
          </a:xfrm>
          <a:prstGeom prst="rect">
            <a:avLst/>
          </a:prstGeom>
          <a:noFill/>
        </p:spPr>
        <p:txBody>
          <a:bodyPr wrap="square" rtlCol="0">
            <a:spAutoFit/>
          </a:bodyPr>
          <a:lstStyle/>
          <a:p>
            <a:r>
              <a:rPr lang="es-ES" b="1" dirty="0" smtClean="0">
                <a:solidFill>
                  <a:srgbClr val="00B050"/>
                </a:solidFill>
              </a:rPr>
              <a:t>5.3. Cálculos </a:t>
            </a:r>
            <a:r>
              <a:rPr lang="es-ES" b="1" dirty="0" err="1" smtClean="0">
                <a:solidFill>
                  <a:srgbClr val="00B050"/>
                </a:solidFill>
              </a:rPr>
              <a:t>estequiométricos</a:t>
            </a:r>
            <a:endParaRPr lang="es-ES" b="1" dirty="0">
              <a:solidFill>
                <a:srgbClr val="00B050"/>
              </a:solidFill>
            </a:endParaRPr>
          </a:p>
        </p:txBody>
      </p:sp>
      <p:sp>
        <p:nvSpPr>
          <p:cNvPr id="4" name="CuadroTexto 3"/>
          <p:cNvSpPr txBox="1"/>
          <p:nvPr/>
        </p:nvSpPr>
        <p:spPr>
          <a:xfrm>
            <a:off x="385762" y="1334927"/>
            <a:ext cx="2300630" cy="369332"/>
          </a:xfrm>
          <a:prstGeom prst="rect">
            <a:avLst/>
          </a:prstGeom>
          <a:noFill/>
        </p:spPr>
        <p:txBody>
          <a:bodyPr wrap="non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5" name="CuadroTexto 4"/>
          <p:cNvSpPr txBox="1"/>
          <p:nvPr/>
        </p:nvSpPr>
        <p:spPr>
          <a:xfrm>
            <a:off x="385762" y="1782915"/>
            <a:ext cx="8358188" cy="1200329"/>
          </a:xfrm>
          <a:prstGeom prst="rect">
            <a:avLst/>
          </a:prstGeom>
          <a:noFill/>
        </p:spPr>
        <p:txBody>
          <a:bodyPr wrap="square" rtlCol="0">
            <a:spAutoFit/>
          </a:bodyPr>
          <a:lstStyle/>
          <a:p>
            <a:pPr algn="just"/>
            <a:r>
              <a:rPr lang="es-ES" b="1" dirty="0" smtClean="0"/>
              <a:t>2. En una ocasión se han obtenido 15 L de gas amoniaco a partir de nitrógeno y de hidrógeno. Calcula cuántos litros de gas nitrógeno y de gas hidrógeno se han debido combinar si todos los gases están en las mismas condiciones de presión y temperatura.</a:t>
            </a:r>
          </a:p>
        </p:txBody>
      </p:sp>
      <mc:AlternateContent xmlns:mc="http://schemas.openxmlformats.org/markup-compatibility/2006" xmlns:a14="http://schemas.microsoft.com/office/drawing/2010/main">
        <mc:Choice Requires="a14">
          <p:sp>
            <p:nvSpPr>
              <p:cNvPr id="13" name="CuadroTexto 12"/>
              <p:cNvSpPr txBox="1"/>
              <p:nvPr/>
            </p:nvSpPr>
            <p:spPr>
              <a:xfrm>
                <a:off x="3129305" y="3099489"/>
                <a:ext cx="224875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𝑁</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+3 </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→2 </m:t>
                      </m:r>
                      <m:r>
                        <a:rPr lang="es-ES" sz="2000" b="0" i="1" smtClean="0">
                          <a:latin typeface="Cambria Math" panose="02040503050406030204" pitchFamily="18" charset="0"/>
                          <a:ea typeface="Cambria Math" panose="02040503050406030204" pitchFamily="18" charset="0"/>
                        </a:rPr>
                        <m:t>𝑁</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𝐻</m:t>
                          </m:r>
                        </m:e>
                        <m:sub>
                          <m:r>
                            <a:rPr lang="es-ES" sz="2000" b="0" i="1" smtClean="0">
                              <a:latin typeface="Cambria Math" panose="02040503050406030204" pitchFamily="18" charset="0"/>
                              <a:ea typeface="Cambria Math" panose="02040503050406030204" pitchFamily="18" charset="0"/>
                            </a:rPr>
                            <m:t>3</m:t>
                          </m:r>
                        </m:sub>
                      </m:sSub>
                    </m:oMath>
                  </m:oMathPara>
                </a14:m>
                <a:endParaRPr lang="es-ES" sz="2000"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3129305" y="3099489"/>
                <a:ext cx="2248757" cy="307777"/>
              </a:xfrm>
              <a:prstGeom prst="rect">
                <a:avLst/>
              </a:prstGeom>
              <a:blipFill rotWithShape="0">
                <a:blip r:embed="rId3"/>
                <a:stretch>
                  <a:fillRect l="-1897" r="-813" b="-19608"/>
                </a:stretch>
              </a:blipFill>
            </p:spPr>
            <p:txBody>
              <a:bodyPr/>
              <a:lstStyle/>
              <a:p>
                <a:r>
                  <a:rPr lang="es-ES">
                    <a:noFill/>
                  </a:rPr>
                  <a:t> </a:t>
                </a:r>
              </a:p>
            </p:txBody>
          </p:sp>
        </mc:Fallback>
      </mc:AlternateContent>
      <p:sp>
        <p:nvSpPr>
          <p:cNvPr id="18" name="CuadroTexto 17"/>
          <p:cNvSpPr txBox="1"/>
          <p:nvPr/>
        </p:nvSpPr>
        <p:spPr>
          <a:xfrm>
            <a:off x="3000375" y="3482427"/>
            <a:ext cx="622286" cy="307777"/>
          </a:xfrm>
          <a:prstGeom prst="rect">
            <a:avLst/>
          </a:prstGeom>
          <a:noFill/>
        </p:spPr>
        <p:txBody>
          <a:bodyPr wrap="none" rtlCol="0">
            <a:spAutoFit/>
          </a:bodyPr>
          <a:lstStyle/>
          <a:p>
            <a:r>
              <a:rPr lang="es-ES" sz="1400" i="1" dirty="0"/>
              <a:t>1</a:t>
            </a:r>
            <a:r>
              <a:rPr lang="es-ES" sz="1400" i="1" dirty="0" smtClean="0"/>
              <a:t> mol</a:t>
            </a:r>
            <a:endParaRPr lang="es-ES" sz="1400" i="1" dirty="0"/>
          </a:p>
        </p:txBody>
      </p:sp>
      <p:sp>
        <p:nvSpPr>
          <p:cNvPr id="19" name="CuadroTexto 18"/>
          <p:cNvSpPr txBox="1"/>
          <p:nvPr/>
        </p:nvSpPr>
        <p:spPr>
          <a:xfrm>
            <a:off x="3639320" y="3482426"/>
            <a:ext cx="622286" cy="307777"/>
          </a:xfrm>
          <a:prstGeom prst="rect">
            <a:avLst/>
          </a:prstGeom>
          <a:noFill/>
        </p:spPr>
        <p:txBody>
          <a:bodyPr wrap="none" rtlCol="0">
            <a:spAutoFit/>
          </a:bodyPr>
          <a:lstStyle/>
          <a:p>
            <a:r>
              <a:rPr lang="es-ES" sz="1400" i="1" dirty="0" smtClean="0"/>
              <a:t>3 mol</a:t>
            </a:r>
            <a:endParaRPr lang="es-ES" sz="1400" i="1" dirty="0"/>
          </a:p>
        </p:txBody>
      </p:sp>
      <p:sp>
        <p:nvSpPr>
          <p:cNvPr id="20" name="CuadroTexto 19"/>
          <p:cNvSpPr txBox="1"/>
          <p:nvPr/>
        </p:nvSpPr>
        <p:spPr>
          <a:xfrm>
            <a:off x="4614862" y="3445524"/>
            <a:ext cx="622286" cy="307777"/>
          </a:xfrm>
          <a:prstGeom prst="rect">
            <a:avLst/>
          </a:prstGeom>
          <a:noFill/>
        </p:spPr>
        <p:txBody>
          <a:bodyPr wrap="none" rtlCol="0">
            <a:spAutoFit/>
          </a:bodyPr>
          <a:lstStyle/>
          <a:p>
            <a:r>
              <a:rPr lang="es-ES" sz="1400" i="1" dirty="0"/>
              <a:t>2</a:t>
            </a:r>
            <a:r>
              <a:rPr lang="es-ES" sz="1400" i="1" dirty="0" smtClean="0"/>
              <a:t> mol</a:t>
            </a:r>
            <a:endParaRPr lang="es-ES" sz="1400" i="1" dirty="0"/>
          </a:p>
        </p:txBody>
      </p:sp>
      <p:sp>
        <p:nvSpPr>
          <p:cNvPr id="21" name="CuadroTexto 20"/>
          <p:cNvSpPr txBox="1"/>
          <p:nvPr/>
        </p:nvSpPr>
        <p:spPr>
          <a:xfrm>
            <a:off x="446485" y="3865363"/>
            <a:ext cx="8236742" cy="646331"/>
          </a:xfrm>
          <a:prstGeom prst="rect">
            <a:avLst/>
          </a:prstGeom>
          <a:noFill/>
        </p:spPr>
        <p:txBody>
          <a:bodyPr wrap="square" rtlCol="0">
            <a:spAutoFit/>
          </a:bodyPr>
          <a:lstStyle/>
          <a:p>
            <a:pPr algn="just"/>
            <a:r>
              <a:rPr lang="es-ES" dirty="0" smtClean="0"/>
              <a:t>Como todos los gases están a la misma presión y temperatura, la proporción en volumen es la misma que la proporción en mol.</a:t>
            </a:r>
            <a:endParaRPr lang="es-ES" dirty="0"/>
          </a:p>
        </p:txBody>
      </p:sp>
      <mc:AlternateContent xmlns:mc="http://schemas.openxmlformats.org/markup-compatibility/2006" xmlns:a14="http://schemas.microsoft.com/office/drawing/2010/main">
        <mc:Choice Requires="a14">
          <p:sp>
            <p:nvSpPr>
              <p:cNvPr id="22" name="CuadroTexto 21"/>
              <p:cNvSpPr txBox="1"/>
              <p:nvPr/>
            </p:nvSpPr>
            <p:spPr>
              <a:xfrm>
                <a:off x="2686392" y="4635420"/>
                <a:ext cx="3505575" cy="6301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15 </m:t>
                      </m:r>
                      <m:r>
                        <a:rPr lang="es-ES" sz="2000" b="0" i="1" smtClean="0">
                          <a:latin typeface="Cambria Math" panose="02040503050406030204" pitchFamily="18" charset="0"/>
                        </a:rPr>
                        <m:t>𝐿</m:t>
                      </m:r>
                      <m:r>
                        <a:rPr lang="es-ES" sz="2000" b="0" i="1" smtClean="0">
                          <a:latin typeface="Cambria Math" panose="02040503050406030204" pitchFamily="18" charset="0"/>
                        </a:rPr>
                        <m:t> </m:t>
                      </m:r>
                      <m:r>
                        <a:rPr lang="es-ES" sz="2000" b="0" i="1" smtClean="0">
                          <a:latin typeface="Cambria Math" panose="02040503050406030204" pitchFamily="18" charset="0"/>
                        </a:rPr>
                        <m:t>𝑁</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3</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1 </m:t>
                          </m:r>
                          <m:r>
                            <a:rPr lang="es-ES" sz="2000" b="0" i="1" smtClean="0">
                              <a:latin typeface="Cambria Math" panose="02040503050406030204" pitchFamily="18" charset="0"/>
                            </a:rPr>
                            <m:t>𝐿</m:t>
                          </m:r>
                          <m:r>
                            <a:rPr lang="es-ES" sz="2000" b="0" i="1" smtClean="0">
                              <a:latin typeface="Cambria Math" panose="02040503050406030204" pitchFamily="18" charset="0"/>
                            </a:rPr>
                            <m:t> </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𝑁</m:t>
                              </m:r>
                            </m:e>
                            <m:sub>
                              <m:r>
                                <a:rPr lang="es-ES" sz="2000" b="0" i="1" smtClean="0">
                                  <a:latin typeface="Cambria Math" panose="02040503050406030204" pitchFamily="18" charset="0"/>
                                </a:rPr>
                                <m:t>2</m:t>
                              </m:r>
                            </m:sub>
                          </m:sSub>
                        </m:num>
                        <m:den>
                          <m:r>
                            <a:rPr lang="es-ES" sz="2000" b="0" i="1" smtClean="0">
                              <a:latin typeface="Cambria Math" panose="02040503050406030204" pitchFamily="18" charset="0"/>
                            </a:rPr>
                            <m:t>2 </m:t>
                          </m:r>
                          <m:r>
                            <a:rPr lang="es-ES" sz="2000" b="0" i="1" smtClean="0">
                              <a:latin typeface="Cambria Math" panose="02040503050406030204" pitchFamily="18" charset="0"/>
                            </a:rPr>
                            <m:t>𝐿</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den>
                      </m:f>
                      <m:r>
                        <a:rPr lang="es-ES" sz="2000" b="0" i="1" smtClean="0">
                          <a:latin typeface="Cambria Math" panose="02040503050406030204" pitchFamily="18" charset="0"/>
                        </a:rPr>
                        <m:t>=</m:t>
                      </m:r>
                      <m:r>
                        <a:rPr lang="es-ES" sz="2000" b="1" i="1" smtClean="0">
                          <a:latin typeface="Cambria Math" panose="02040503050406030204" pitchFamily="18" charset="0"/>
                        </a:rPr>
                        <m:t>𝟕</m:t>
                      </m:r>
                      <m:r>
                        <a:rPr lang="es-ES" sz="2000" b="1" i="1" smtClean="0">
                          <a:latin typeface="Cambria Math" panose="02040503050406030204" pitchFamily="18" charset="0"/>
                        </a:rPr>
                        <m:t>,</m:t>
                      </m:r>
                      <m:r>
                        <a:rPr lang="es-ES" sz="2000" b="1" i="1" smtClean="0">
                          <a:latin typeface="Cambria Math" panose="02040503050406030204" pitchFamily="18" charset="0"/>
                        </a:rPr>
                        <m:t>𝟓</m:t>
                      </m:r>
                      <m:r>
                        <a:rPr lang="es-ES" sz="2000" b="1" i="1" smtClean="0">
                          <a:latin typeface="Cambria Math" panose="02040503050406030204" pitchFamily="18" charset="0"/>
                        </a:rPr>
                        <m:t> </m:t>
                      </m:r>
                      <m:r>
                        <a:rPr lang="es-ES" sz="2000" b="1" i="1" smtClean="0">
                          <a:latin typeface="Cambria Math" panose="02040503050406030204" pitchFamily="18" charset="0"/>
                        </a:rPr>
                        <m:t>𝑳</m:t>
                      </m:r>
                      <m:r>
                        <a:rPr lang="es-ES" sz="2000" b="1" i="1" smtClean="0">
                          <a:latin typeface="Cambria Math" panose="02040503050406030204" pitchFamily="18" charset="0"/>
                        </a:rPr>
                        <m:t> </m:t>
                      </m:r>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𝑵</m:t>
                          </m:r>
                        </m:e>
                        <m:sub>
                          <m:r>
                            <a:rPr lang="es-ES" sz="2000" b="1" i="1" smtClean="0">
                              <a:latin typeface="Cambria Math" panose="02040503050406030204" pitchFamily="18" charset="0"/>
                            </a:rPr>
                            <m:t>𝟐</m:t>
                          </m:r>
                        </m:sub>
                      </m:sSub>
                    </m:oMath>
                  </m:oMathPara>
                </a14:m>
                <a:endParaRPr lang="es-ES" sz="2000" b="1" dirty="0"/>
              </a:p>
            </p:txBody>
          </p:sp>
        </mc:Choice>
        <mc:Fallback xmlns="">
          <p:sp>
            <p:nvSpPr>
              <p:cNvPr id="22" name="CuadroTexto 21"/>
              <p:cNvSpPr txBox="1">
                <a:spLocks noRot="1" noChangeAspect="1" noMove="1" noResize="1" noEditPoints="1" noAdjustHandles="1" noChangeArrowheads="1" noChangeShapeType="1" noTextEdit="1"/>
              </p:cNvSpPr>
              <p:nvPr/>
            </p:nvSpPr>
            <p:spPr>
              <a:xfrm>
                <a:off x="2686392" y="4635420"/>
                <a:ext cx="3505575" cy="630109"/>
              </a:xfrm>
              <a:prstGeom prst="rect">
                <a:avLst/>
              </a:prstGeom>
              <a:blipFill rotWithShape="0">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p:cNvSpPr txBox="1"/>
              <p:nvPr/>
            </p:nvSpPr>
            <p:spPr>
              <a:xfrm>
                <a:off x="2686392" y="5389255"/>
                <a:ext cx="3636060" cy="6301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15 </m:t>
                      </m:r>
                      <m:r>
                        <a:rPr lang="es-ES" sz="2000" b="0" i="1" smtClean="0">
                          <a:latin typeface="Cambria Math" panose="02040503050406030204" pitchFamily="18" charset="0"/>
                        </a:rPr>
                        <m:t>𝐿</m:t>
                      </m:r>
                      <m:r>
                        <a:rPr lang="es-ES" sz="2000" b="0" i="1" smtClean="0">
                          <a:latin typeface="Cambria Math" panose="02040503050406030204" pitchFamily="18" charset="0"/>
                        </a:rPr>
                        <m:t> </m:t>
                      </m:r>
                      <m:r>
                        <a:rPr lang="es-ES" sz="2000" b="0" i="1" smtClean="0">
                          <a:latin typeface="Cambria Math" panose="02040503050406030204" pitchFamily="18" charset="0"/>
                        </a:rPr>
                        <m:t>𝑁</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3</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3 </m:t>
                          </m:r>
                          <m:r>
                            <a:rPr lang="es-ES" sz="2000" b="0" i="1" smtClean="0">
                              <a:latin typeface="Cambria Math" panose="02040503050406030204" pitchFamily="18" charset="0"/>
                            </a:rPr>
                            <m:t>𝐿</m:t>
                          </m:r>
                          <m:r>
                            <a:rPr lang="es-ES" sz="2000" b="0" i="1" smtClean="0">
                              <a:latin typeface="Cambria Math" panose="02040503050406030204" pitchFamily="18" charset="0"/>
                            </a:rPr>
                            <m:t> </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𝐻</m:t>
                              </m:r>
                            </m:e>
                            <m:sub>
                              <m:r>
                                <a:rPr lang="es-ES" sz="2000" b="0" i="1" smtClean="0">
                                  <a:latin typeface="Cambria Math" panose="02040503050406030204" pitchFamily="18" charset="0"/>
                                </a:rPr>
                                <m:t>2</m:t>
                              </m:r>
                            </m:sub>
                          </m:sSub>
                        </m:num>
                        <m:den>
                          <m:r>
                            <a:rPr lang="es-ES" sz="2000" b="0" i="1" smtClean="0">
                              <a:latin typeface="Cambria Math" panose="02040503050406030204" pitchFamily="18" charset="0"/>
                            </a:rPr>
                            <m:t>2 </m:t>
                          </m:r>
                          <m:r>
                            <a:rPr lang="es-ES" sz="2000" b="0" i="1" smtClean="0">
                              <a:latin typeface="Cambria Math" panose="02040503050406030204" pitchFamily="18" charset="0"/>
                            </a:rPr>
                            <m:t>𝐿</m:t>
                          </m:r>
                          <m:r>
                            <a:rPr lang="es-ES" sz="2000" b="0" i="1" smtClean="0">
                              <a:latin typeface="Cambria Math" panose="02040503050406030204" pitchFamily="18" charset="0"/>
                            </a:rPr>
                            <m:t> </m:t>
                          </m:r>
                          <m:r>
                            <a:rPr lang="es-ES" sz="2000" i="1">
                              <a:latin typeface="Cambria Math" panose="02040503050406030204" pitchFamily="18" charset="0"/>
                            </a:rPr>
                            <m:t>𝑁</m:t>
                          </m:r>
                          <m:sSub>
                            <m:sSubPr>
                              <m:ctrlPr>
                                <a:rPr lang="es-ES" sz="2000" i="1">
                                  <a:latin typeface="Cambria Math" panose="02040503050406030204" pitchFamily="18" charset="0"/>
                                </a:rPr>
                              </m:ctrlPr>
                            </m:sSubPr>
                            <m:e>
                              <m:r>
                                <a:rPr lang="es-ES" sz="2000" i="1">
                                  <a:latin typeface="Cambria Math" panose="02040503050406030204" pitchFamily="18" charset="0"/>
                                </a:rPr>
                                <m:t>𝐻</m:t>
                              </m:r>
                            </m:e>
                            <m:sub>
                              <m:r>
                                <a:rPr lang="es-ES" sz="2000" i="1">
                                  <a:latin typeface="Cambria Math" panose="02040503050406030204" pitchFamily="18" charset="0"/>
                                </a:rPr>
                                <m:t>3</m:t>
                              </m:r>
                            </m:sub>
                          </m:sSub>
                        </m:den>
                      </m:f>
                      <m:r>
                        <a:rPr lang="es-ES" sz="2000" b="0" i="1" smtClean="0">
                          <a:latin typeface="Cambria Math" panose="02040503050406030204" pitchFamily="18" charset="0"/>
                        </a:rPr>
                        <m:t>=</m:t>
                      </m:r>
                      <m:r>
                        <a:rPr lang="es-ES" sz="2000" b="1" i="1" smtClean="0">
                          <a:latin typeface="Cambria Math" panose="02040503050406030204" pitchFamily="18" charset="0"/>
                        </a:rPr>
                        <m:t>𝟐𝟐</m:t>
                      </m:r>
                      <m:r>
                        <a:rPr lang="es-ES" sz="2000" b="1" i="1" smtClean="0">
                          <a:latin typeface="Cambria Math" panose="02040503050406030204" pitchFamily="18" charset="0"/>
                        </a:rPr>
                        <m:t>,</m:t>
                      </m:r>
                      <m:r>
                        <a:rPr lang="es-ES" sz="2000" b="1" i="1" smtClean="0">
                          <a:latin typeface="Cambria Math" panose="02040503050406030204" pitchFamily="18" charset="0"/>
                        </a:rPr>
                        <m:t>𝟓</m:t>
                      </m:r>
                      <m:r>
                        <a:rPr lang="es-ES" sz="2000" b="1" i="1" smtClean="0">
                          <a:latin typeface="Cambria Math" panose="02040503050406030204" pitchFamily="18" charset="0"/>
                        </a:rPr>
                        <m:t> </m:t>
                      </m:r>
                      <m:r>
                        <a:rPr lang="es-ES" sz="2000" b="1" i="1" smtClean="0">
                          <a:latin typeface="Cambria Math" panose="02040503050406030204" pitchFamily="18" charset="0"/>
                        </a:rPr>
                        <m:t>𝑳</m:t>
                      </m:r>
                      <m:r>
                        <a:rPr lang="es-ES" sz="2000" b="1" i="1" smtClean="0">
                          <a:latin typeface="Cambria Math" panose="02040503050406030204" pitchFamily="18" charset="0"/>
                        </a:rPr>
                        <m:t> </m:t>
                      </m:r>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𝑯</m:t>
                          </m:r>
                        </m:e>
                        <m:sub>
                          <m:r>
                            <a:rPr lang="es-ES" sz="2000" b="1" i="1" smtClean="0">
                              <a:latin typeface="Cambria Math" panose="02040503050406030204" pitchFamily="18" charset="0"/>
                            </a:rPr>
                            <m:t>𝟐</m:t>
                          </m:r>
                        </m:sub>
                      </m:sSub>
                    </m:oMath>
                  </m:oMathPara>
                </a14:m>
                <a:endParaRPr lang="es-ES" sz="2000" b="1" dirty="0"/>
              </a:p>
            </p:txBody>
          </p:sp>
        </mc:Choice>
        <mc:Fallback xmlns="">
          <p:sp>
            <p:nvSpPr>
              <p:cNvPr id="23" name="CuadroTexto 22"/>
              <p:cNvSpPr txBox="1">
                <a:spLocks noRot="1" noChangeAspect="1" noMove="1" noResize="1" noEditPoints="1" noAdjustHandles="1" noChangeArrowheads="1" noChangeShapeType="1" noTextEdit="1"/>
              </p:cNvSpPr>
              <p:nvPr/>
            </p:nvSpPr>
            <p:spPr>
              <a:xfrm>
                <a:off x="2686392" y="5389255"/>
                <a:ext cx="3636060" cy="630109"/>
              </a:xfrm>
              <a:prstGeom prst="rect">
                <a:avLst/>
              </a:prstGeom>
              <a:blipFill rotWithShape="0">
                <a:blip r:embed="rId5"/>
                <a:stretch>
                  <a:fillRect b="-971"/>
                </a:stretch>
              </a:blipFill>
            </p:spPr>
            <p:txBody>
              <a:bodyPr/>
              <a:lstStyle/>
              <a:p>
                <a:r>
                  <a:rPr lang="es-ES">
                    <a:noFill/>
                  </a:rPr>
                  <a:t> </a:t>
                </a:r>
              </a:p>
            </p:txBody>
          </p:sp>
        </mc:Fallback>
      </mc:AlternateContent>
      <p:cxnSp>
        <p:nvCxnSpPr>
          <p:cNvPr id="24" name="Conector recto 23"/>
          <p:cNvCxnSpPr/>
          <p:nvPr/>
        </p:nvCxnSpPr>
        <p:spPr>
          <a:xfrm flipV="1">
            <a:off x="3094023" y="4855708"/>
            <a:ext cx="706452" cy="2088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flipV="1">
            <a:off x="4151196" y="5004917"/>
            <a:ext cx="706452" cy="2088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flipV="1">
            <a:off x="3087608" y="5599884"/>
            <a:ext cx="706452" cy="2088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Conector recto 27"/>
          <p:cNvCxnSpPr/>
          <p:nvPr/>
        </p:nvCxnSpPr>
        <p:spPr>
          <a:xfrm flipV="1">
            <a:off x="4085953" y="5808734"/>
            <a:ext cx="706452" cy="2088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60864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Cálculos en las reacciones químicas</a:t>
            </a:r>
            <a:endParaRPr lang="es-ES" b="1" dirty="0">
              <a:solidFill>
                <a:schemeClr val="accent6">
                  <a:lumMod val="75000"/>
                </a:schemeClr>
              </a:solidFill>
            </a:endParaRPr>
          </a:p>
        </p:txBody>
      </p:sp>
      <p:sp>
        <p:nvSpPr>
          <p:cNvPr id="8" name="CuadroTexto 7"/>
          <p:cNvSpPr txBox="1"/>
          <p:nvPr/>
        </p:nvSpPr>
        <p:spPr>
          <a:xfrm>
            <a:off x="385762" y="914400"/>
            <a:ext cx="8058150" cy="369332"/>
          </a:xfrm>
          <a:prstGeom prst="rect">
            <a:avLst/>
          </a:prstGeom>
          <a:noFill/>
        </p:spPr>
        <p:txBody>
          <a:bodyPr wrap="square" rtlCol="0">
            <a:spAutoFit/>
          </a:bodyPr>
          <a:lstStyle/>
          <a:p>
            <a:r>
              <a:rPr lang="es-ES" b="1" dirty="0" smtClean="0">
                <a:solidFill>
                  <a:srgbClr val="00B050"/>
                </a:solidFill>
              </a:rPr>
              <a:t>5.3. Cálculos </a:t>
            </a:r>
            <a:r>
              <a:rPr lang="es-ES" b="1" dirty="0" err="1" smtClean="0">
                <a:solidFill>
                  <a:srgbClr val="00B050"/>
                </a:solidFill>
              </a:rPr>
              <a:t>estequiométricos</a:t>
            </a:r>
            <a:endParaRPr lang="es-ES" b="1" dirty="0">
              <a:solidFill>
                <a:srgbClr val="00B050"/>
              </a:solidFill>
            </a:endParaRPr>
          </a:p>
        </p:txBody>
      </p:sp>
      <p:sp>
        <p:nvSpPr>
          <p:cNvPr id="4" name="CuadroTexto 3"/>
          <p:cNvSpPr txBox="1"/>
          <p:nvPr/>
        </p:nvSpPr>
        <p:spPr>
          <a:xfrm>
            <a:off x="385762" y="1334927"/>
            <a:ext cx="2300630" cy="369332"/>
          </a:xfrm>
          <a:prstGeom prst="rect">
            <a:avLst/>
          </a:prstGeom>
          <a:noFill/>
        </p:spPr>
        <p:txBody>
          <a:bodyPr wrap="non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5" name="CuadroTexto 4"/>
          <p:cNvSpPr txBox="1"/>
          <p:nvPr/>
        </p:nvSpPr>
        <p:spPr>
          <a:xfrm>
            <a:off x="385762" y="1782915"/>
            <a:ext cx="8358188" cy="2031325"/>
          </a:xfrm>
          <a:prstGeom prst="rect">
            <a:avLst/>
          </a:prstGeom>
          <a:noFill/>
        </p:spPr>
        <p:txBody>
          <a:bodyPr wrap="square" rtlCol="0">
            <a:spAutoFit/>
          </a:bodyPr>
          <a:lstStyle/>
          <a:p>
            <a:pPr algn="just"/>
            <a:r>
              <a:rPr lang="es-ES" b="1" dirty="0"/>
              <a:t>3</a:t>
            </a:r>
            <a:r>
              <a:rPr lang="es-ES" b="1" dirty="0" smtClean="0"/>
              <a:t>. El ácido clorhídrico reacciona con el hidróxido de calcio para dar cloruro de calcio y agua. En un recipiente tenemos 50 </a:t>
            </a:r>
            <a:r>
              <a:rPr lang="es-ES" b="1" dirty="0" err="1" smtClean="0"/>
              <a:t>mL</a:t>
            </a:r>
            <a:r>
              <a:rPr lang="es-ES" b="1" dirty="0" smtClean="0"/>
              <a:t> de disolución de hidróxido de calcio 0,5 M. Calcular:</a:t>
            </a:r>
          </a:p>
          <a:p>
            <a:pPr marL="342900" indent="-342900" algn="just">
              <a:buAutoNum type="alphaLcParenR"/>
            </a:pPr>
            <a:r>
              <a:rPr lang="es-ES" b="1" dirty="0" smtClean="0"/>
              <a:t>La cantidad de cloruro de calcio, en gramos, que se puede obtener.</a:t>
            </a:r>
          </a:p>
          <a:p>
            <a:pPr marL="342900" indent="-342900" algn="just">
              <a:buAutoNum type="alphaLcParenR"/>
            </a:pPr>
            <a:r>
              <a:rPr lang="es-ES" b="1" dirty="0" smtClean="0"/>
              <a:t>El volumen de una disolución de ácido clorhídrico 0,25 M que se necesita para reaccionar con el hidróxido de calcio.</a:t>
            </a:r>
          </a:p>
          <a:p>
            <a:pPr algn="just"/>
            <a:r>
              <a:rPr lang="es-ES" b="1" dirty="0" smtClean="0"/>
              <a:t>Datos: M (Ca) = 40,1 u; M (Cl) = 35,5 u.</a:t>
            </a:r>
          </a:p>
        </p:txBody>
      </p:sp>
      <mc:AlternateContent xmlns:mc="http://schemas.openxmlformats.org/markup-compatibility/2006" xmlns:a14="http://schemas.microsoft.com/office/drawing/2010/main">
        <mc:Choice Requires="a14">
          <p:sp>
            <p:nvSpPr>
              <p:cNvPr id="7" name="CuadroTexto 6"/>
              <p:cNvSpPr txBox="1"/>
              <p:nvPr/>
            </p:nvSpPr>
            <p:spPr>
              <a:xfrm>
                <a:off x="2399253" y="3961381"/>
                <a:ext cx="403116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2 </m:t>
                      </m:r>
                      <m:r>
                        <a:rPr lang="es-ES" sz="2000" b="0" i="1" smtClean="0">
                          <a:latin typeface="Cambria Math" panose="02040503050406030204" pitchFamily="18" charset="0"/>
                        </a:rPr>
                        <m:t>𝐻𝐶𝑙</m:t>
                      </m:r>
                      <m:r>
                        <a:rPr lang="es-ES" sz="2000" b="0" i="1" smtClean="0">
                          <a:latin typeface="Cambria Math" panose="02040503050406030204" pitchFamily="18" charset="0"/>
                        </a:rPr>
                        <m:t>+</m:t>
                      </m:r>
                      <m:r>
                        <a:rPr lang="es-ES" sz="2000" b="0" i="1" smtClean="0">
                          <a:latin typeface="Cambria Math" panose="02040503050406030204" pitchFamily="18" charset="0"/>
                        </a:rPr>
                        <m:t>𝐶𝑎</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m:t>
                          </m:r>
                          <m:r>
                            <a:rPr lang="es-ES" sz="2000" b="0" i="1" smtClean="0">
                              <a:latin typeface="Cambria Math" panose="02040503050406030204" pitchFamily="18" charset="0"/>
                            </a:rPr>
                            <m:t>𝑂𝐻</m:t>
                          </m:r>
                          <m:r>
                            <a:rPr lang="es-ES" sz="2000" b="0" i="1" smtClean="0">
                              <a:latin typeface="Cambria Math" panose="02040503050406030204" pitchFamily="18" charset="0"/>
                            </a:rPr>
                            <m:t>)</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𝐶𝑎</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𝐶𝑙</m:t>
                          </m:r>
                        </m:e>
                        <m:sub>
                          <m:r>
                            <a:rPr lang="es-ES" sz="2000" b="0" i="1" smtClean="0">
                              <a:latin typeface="Cambria Math" panose="02040503050406030204" pitchFamily="18" charset="0"/>
                              <a:ea typeface="Cambria Math" panose="02040503050406030204" pitchFamily="18" charset="0"/>
                            </a:rPr>
                            <m:t>2</m:t>
                          </m:r>
                        </m:sub>
                      </m:sSub>
                      <m:r>
                        <a:rPr lang="es-ES" sz="2000" b="0" i="1" smtClean="0">
                          <a:latin typeface="Cambria Math" panose="02040503050406030204" pitchFamily="18" charset="0"/>
                          <a:ea typeface="Cambria Math" panose="02040503050406030204" pitchFamily="18" charset="0"/>
                        </a:rPr>
                        <m:t>+ </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2 </m:t>
                          </m:r>
                          <m:r>
                            <a:rPr lang="es-ES" sz="2000" b="0" i="1" smtClean="0">
                              <a:latin typeface="Cambria Math" panose="02040503050406030204" pitchFamily="18" charset="0"/>
                              <a:ea typeface="Cambria Math" panose="02040503050406030204" pitchFamily="18" charset="0"/>
                            </a:rPr>
                            <m:t>𝐻</m:t>
                          </m:r>
                        </m:e>
                        <m:sub>
                          <m:r>
                            <a:rPr lang="es-ES" sz="2000" b="0" i="1" smtClean="0">
                              <a:latin typeface="Cambria Math" panose="02040503050406030204" pitchFamily="18" charset="0"/>
                              <a:ea typeface="Cambria Math" panose="02040503050406030204" pitchFamily="18" charset="0"/>
                            </a:rPr>
                            <m:t>2</m:t>
                          </m:r>
                        </m:sub>
                      </m:sSub>
                      <m:r>
                        <a:rPr lang="es-ES" sz="2000" b="0" i="1" smtClean="0">
                          <a:latin typeface="Cambria Math" panose="02040503050406030204" pitchFamily="18" charset="0"/>
                          <a:ea typeface="Cambria Math" panose="02040503050406030204" pitchFamily="18" charset="0"/>
                        </a:rPr>
                        <m:t>𝑂</m:t>
                      </m:r>
                    </m:oMath>
                  </m:oMathPara>
                </a14:m>
                <a:endParaRPr lang="es-ES"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2399253" y="3961381"/>
                <a:ext cx="4031167" cy="307777"/>
              </a:xfrm>
              <a:prstGeom prst="rect">
                <a:avLst/>
              </a:prstGeom>
              <a:blipFill rotWithShape="0">
                <a:blip r:embed="rId3"/>
                <a:stretch>
                  <a:fillRect l="-908" r="-756" b="-40000"/>
                </a:stretch>
              </a:blipFill>
            </p:spPr>
            <p:txBody>
              <a:bodyPr/>
              <a:lstStyle/>
              <a:p>
                <a:r>
                  <a:rPr lang="es-ES">
                    <a:noFill/>
                  </a:rPr>
                  <a:t> </a:t>
                </a:r>
              </a:p>
            </p:txBody>
          </p:sp>
        </mc:Fallback>
      </mc:AlternateContent>
      <p:sp>
        <p:nvSpPr>
          <p:cNvPr id="25" name="CuadroTexto 24"/>
          <p:cNvSpPr txBox="1"/>
          <p:nvPr/>
        </p:nvSpPr>
        <p:spPr>
          <a:xfrm>
            <a:off x="2500312" y="4262410"/>
            <a:ext cx="622286" cy="307777"/>
          </a:xfrm>
          <a:prstGeom prst="rect">
            <a:avLst/>
          </a:prstGeom>
          <a:noFill/>
        </p:spPr>
        <p:txBody>
          <a:bodyPr wrap="none" rtlCol="0">
            <a:spAutoFit/>
          </a:bodyPr>
          <a:lstStyle/>
          <a:p>
            <a:r>
              <a:rPr lang="es-ES" sz="1400" i="1" dirty="0" smtClean="0"/>
              <a:t>2 mol</a:t>
            </a:r>
            <a:endParaRPr lang="es-ES" sz="1400" i="1" dirty="0"/>
          </a:p>
        </p:txBody>
      </p:sp>
      <p:sp>
        <p:nvSpPr>
          <p:cNvPr id="29" name="CuadroTexto 28"/>
          <p:cNvSpPr txBox="1"/>
          <p:nvPr/>
        </p:nvSpPr>
        <p:spPr>
          <a:xfrm>
            <a:off x="3557587" y="4262409"/>
            <a:ext cx="622286" cy="307777"/>
          </a:xfrm>
          <a:prstGeom prst="rect">
            <a:avLst/>
          </a:prstGeom>
          <a:noFill/>
        </p:spPr>
        <p:txBody>
          <a:bodyPr wrap="none" rtlCol="0">
            <a:spAutoFit/>
          </a:bodyPr>
          <a:lstStyle/>
          <a:p>
            <a:r>
              <a:rPr lang="es-ES" sz="1400" i="1" dirty="0"/>
              <a:t>1</a:t>
            </a:r>
            <a:r>
              <a:rPr lang="es-ES" sz="1400" i="1" dirty="0" smtClean="0"/>
              <a:t> mol</a:t>
            </a:r>
            <a:endParaRPr lang="es-ES" sz="1400" i="1" dirty="0"/>
          </a:p>
        </p:txBody>
      </p:sp>
      <p:sp>
        <p:nvSpPr>
          <p:cNvPr id="30" name="CuadroTexto 29"/>
          <p:cNvSpPr txBox="1"/>
          <p:nvPr/>
        </p:nvSpPr>
        <p:spPr>
          <a:xfrm>
            <a:off x="4682860" y="4269158"/>
            <a:ext cx="622286" cy="307777"/>
          </a:xfrm>
          <a:prstGeom prst="rect">
            <a:avLst/>
          </a:prstGeom>
          <a:noFill/>
        </p:spPr>
        <p:txBody>
          <a:bodyPr wrap="none" rtlCol="0">
            <a:spAutoFit/>
          </a:bodyPr>
          <a:lstStyle/>
          <a:p>
            <a:r>
              <a:rPr lang="es-ES" sz="1400" i="1" dirty="0"/>
              <a:t>1</a:t>
            </a:r>
            <a:r>
              <a:rPr lang="es-ES" sz="1400" i="1" dirty="0" smtClean="0"/>
              <a:t> mol</a:t>
            </a:r>
            <a:endParaRPr lang="es-ES" sz="1400" i="1" dirty="0"/>
          </a:p>
        </p:txBody>
      </p:sp>
      <p:sp>
        <p:nvSpPr>
          <p:cNvPr id="31" name="CuadroTexto 30"/>
          <p:cNvSpPr txBox="1"/>
          <p:nvPr/>
        </p:nvSpPr>
        <p:spPr>
          <a:xfrm>
            <a:off x="5691335" y="4262408"/>
            <a:ext cx="622286" cy="307777"/>
          </a:xfrm>
          <a:prstGeom prst="rect">
            <a:avLst/>
          </a:prstGeom>
          <a:noFill/>
        </p:spPr>
        <p:txBody>
          <a:bodyPr wrap="none" rtlCol="0">
            <a:spAutoFit/>
          </a:bodyPr>
          <a:lstStyle/>
          <a:p>
            <a:r>
              <a:rPr lang="es-ES" sz="1400" i="1" dirty="0" smtClean="0"/>
              <a:t>2 mol</a:t>
            </a:r>
            <a:endParaRPr lang="es-ES" sz="1400" i="1" dirty="0"/>
          </a:p>
        </p:txBody>
      </p:sp>
      <mc:AlternateContent xmlns:mc="http://schemas.openxmlformats.org/markup-compatibility/2006" xmlns:a14="http://schemas.microsoft.com/office/drawing/2010/main">
        <mc:Choice Requires="a14">
          <p:sp>
            <p:nvSpPr>
              <p:cNvPr id="9" name="CuadroTexto 8"/>
              <p:cNvSpPr txBox="1"/>
              <p:nvPr/>
            </p:nvSpPr>
            <p:spPr>
              <a:xfrm>
                <a:off x="926520" y="4592548"/>
                <a:ext cx="7276672" cy="5843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𝑛</m:t>
                          </m:r>
                        </m:num>
                        <m:den>
                          <m:r>
                            <a:rPr lang="es-ES" sz="2000" b="0" i="1" smtClean="0">
                              <a:latin typeface="Cambria Math" panose="02040503050406030204" pitchFamily="18" charset="0"/>
                            </a:rPr>
                            <m:t>𝑉</m:t>
                          </m:r>
                        </m:den>
                      </m:f>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𝑛</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𝑀</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𝑉</m:t>
                      </m:r>
                      <m:r>
                        <a:rPr lang="es-ES" sz="2000" b="0" i="1" smtClean="0">
                          <a:latin typeface="Cambria Math" panose="02040503050406030204" pitchFamily="18" charset="0"/>
                          <a:ea typeface="Cambria Math" panose="02040503050406030204" pitchFamily="18" charset="0"/>
                        </a:rPr>
                        <m:t>=0,5</m:t>
                      </m:r>
                      <m:f>
                        <m:fPr>
                          <m:ctrlPr>
                            <a:rPr lang="es-ES" sz="2000" b="0" i="1" smtClean="0">
                              <a:latin typeface="Cambria Math" panose="02040503050406030204" pitchFamily="18" charset="0"/>
                              <a:ea typeface="Cambria Math" panose="02040503050406030204" pitchFamily="18" charset="0"/>
                            </a:rPr>
                          </m:ctrlPr>
                        </m:fPr>
                        <m:num>
                          <m:r>
                            <a:rPr lang="es-ES" sz="2000" b="0" i="1" smtClean="0">
                              <a:latin typeface="Cambria Math" panose="02040503050406030204" pitchFamily="18" charset="0"/>
                              <a:ea typeface="Cambria Math" panose="02040503050406030204" pitchFamily="18" charset="0"/>
                            </a:rPr>
                            <m:t>𝑚𝑜𝑙</m:t>
                          </m:r>
                        </m:num>
                        <m:den>
                          <m:r>
                            <a:rPr lang="es-ES" sz="2000" b="0" i="1" smtClean="0">
                              <a:latin typeface="Cambria Math" panose="02040503050406030204" pitchFamily="18" charset="0"/>
                              <a:ea typeface="Cambria Math" panose="02040503050406030204" pitchFamily="18" charset="0"/>
                            </a:rPr>
                            <m:t>𝐿</m:t>
                          </m:r>
                        </m:den>
                      </m:f>
                      <m:r>
                        <a:rPr lang="es-ES" sz="2000" b="0" i="1" smtClean="0">
                          <a:latin typeface="Cambria Math" panose="02040503050406030204" pitchFamily="18" charset="0"/>
                          <a:ea typeface="Cambria Math" panose="02040503050406030204" pitchFamily="18" charset="0"/>
                        </a:rPr>
                        <m:t>·50·</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10</m:t>
                          </m:r>
                        </m:e>
                        <m:sup>
                          <m:r>
                            <a:rPr lang="es-ES" sz="2000" b="0" i="1" smtClean="0">
                              <a:latin typeface="Cambria Math" panose="02040503050406030204" pitchFamily="18" charset="0"/>
                              <a:ea typeface="Cambria Math" panose="02040503050406030204" pitchFamily="18" charset="0"/>
                            </a:rPr>
                            <m:t>−3</m:t>
                          </m:r>
                        </m:sup>
                      </m:sSup>
                      <m:r>
                        <a:rPr lang="es-ES" sz="2000" b="0" i="1" smtClean="0">
                          <a:latin typeface="Cambria Math" panose="02040503050406030204" pitchFamily="18" charset="0"/>
                          <a:ea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𝐿</m:t>
                      </m:r>
                      <m:r>
                        <a:rPr lang="es-ES" sz="2000" b="0" i="1" smtClean="0">
                          <a:latin typeface="Cambria Math" panose="02040503050406030204" pitchFamily="18" charset="0"/>
                          <a:ea typeface="Cambria Math" panose="02040503050406030204" pitchFamily="18" charset="0"/>
                        </a:rPr>
                        <m:t>=0,025 </m:t>
                      </m:r>
                      <m:r>
                        <a:rPr lang="es-ES" sz="2000" b="0" i="1" smtClean="0">
                          <a:latin typeface="Cambria Math" panose="02040503050406030204" pitchFamily="18" charset="0"/>
                          <a:ea typeface="Cambria Math" panose="02040503050406030204" pitchFamily="18" charset="0"/>
                        </a:rPr>
                        <m:t>𝑚𝑜𝑙</m:t>
                      </m:r>
                      <m:r>
                        <a:rPr lang="es-ES" sz="2000" b="0" i="1" smtClean="0">
                          <a:latin typeface="Cambria Math" panose="02040503050406030204" pitchFamily="18" charset="0"/>
                          <a:ea typeface="Cambria Math" panose="02040503050406030204" pitchFamily="18" charset="0"/>
                        </a:rPr>
                        <m:t> </m:t>
                      </m:r>
                      <m:r>
                        <a:rPr lang="es-ES" sz="2000" i="1">
                          <a:latin typeface="Cambria Math" panose="02040503050406030204" pitchFamily="18" charset="0"/>
                        </a:rPr>
                        <m:t>𝐶𝑎</m:t>
                      </m:r>
                      <m:sSub>
                        <m:sSubPr>
                          <m:ctrlPr>
                            <a:rPr lang="es-ES" sz="2000" i="1">
                              <a:latin typeface="Cambria Math" panose="02040503050406030204" pitchFamily="18" charset="0"/>
                            </a:rPr>
                          </m:ctrlPr>
                        </m:sSubPr>
                        <m:e>
                          <m:r>
                            <a:rPr lang="es-ES" sz="2000" i="1">
                              <a:latin typeface="Cambria Math" panose="02040503050406030204" pitchFamily="18" charset="0"/>
                            </a:rPr>
                            <m:t>(</m:t>
                          </m:r>
                          <m:r>
                            <a:rPr lang="es-ES" sz="2000" i="1">
                              <a:latin typeface="Cambria Math" panose="02040503050406030204" pitchFamily="18" charset="0"/>
                            </a:rPr>
                            <m:t>𝑂𝐻</m:t>
                          </m:r>
                          <m:r>
                            <a:rPr lang="es-ES" sz="2000" i="1">
                              <a:latin typeface="Cambria Math" panose="02040503050406030204" pitchFamily="18" charset="0"/>
                            </a:rPr>
                            <m:t>)</m:t>
                          </m:r>
                        </m:e>
                        <m:sub>
                          <m:r>
                            <a:rPr lang="es-ES" sz="2000" i="1">
                              <a:latin typeface="Cambria Math" panose="02040503050406030204" pitchFamily="18" charset="0"/>
                            </a:rPr>
                            <m:t>2</m:t>
                          </m:r>
                        </m:sub>
                      </m:sSub>
                    </m:oMath>
                  </m:oMathPara>
                </a14:m>
                <a:endParaRPr lang="es-ES" sz="2000" dirty="0"/>
              </a:p>
            </p:txBody>
          </p:sp>
        </mc:Choice>
        <mc:Fallback xmlns="">
          <p:sp>
            <p:nvSpPr>
              <p:cNvPr id="9" name="CuadroTexto 8"/>
              <p:cNvSpPr txBox="1">
                <a:spLocks noRot="1" noChangeAspect="1" noMove="1" noResize="1" noEditPoints="1" noAdjustHandles="1" noChangeArrowheads="1" noChangeShapeType="1" noTextEdit="1"/>
              </p:cNvSpPr>
              <p:nvPr/>
            </p:nvSpPr>
            <p:spPr>
              <a:xfrm>
                <a:off x="926520" y="4592548"/>
                <a:ext cx="7276672" cy="584327"/>
              </a:xfrm>
              <a:prstGeom prst="rect">
                <a:avLst/>
              </a:prstGeom>
              <a:blipFill rotWithShape="0">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 name="CuadroTexto 9"/>
              <p:cNvSpPr txBox="1"/>
              <p:nvPr/>
            </p:nvSpPr>
            <p:spPr>
              <a:xfrm>
                <a:off x="1446438" y="5500265"/>
                <a:ext cx="6236836" cy="6389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0,025 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𝐶𝑎</m:t>
                      </m:r>
                      <m:sSub>
                        <m:sSubPr>
                          <m:ctrlPr>
                            <a:rPr lang="es-ES" sz="2000" i="1">
                              <a:latin typeface="Cambria Math" panose="02040503050406030204" pitchFamily="18" charset="0"/>
                            </a:rPr>
                          </m:ctrlPr>
                        </m:sSubPr>
                        <m:e>
                          <m:r>
                            <a:rPr lang="es-ES" sz="2000" i="1">
                              <a:latin typeface="Cambria Math" panose="02040503050406030204" pitchFamily="18" charset="0"/>
                            </a:rPr>
                            <m:t>(</m:t>
                          </m:r>
                          <m:r>
                            <a:rPr lang="es-ES" sz="2000" i="1">
                              <a:latin typeface="Cambria Math" panose="02040503050406030204" pitchFamily="18" charset="0"/>
                            </a:rPr>
                            <m:t>𝑂𝐻</m:t>
                          </m:r>
                          <m:r>
                            <a:rPr lang="es-ES" sz="2000" i="1">
                              <a:latin typeface="Cambria Math" panose="02040503050406030204" pitchFamily="18" charset="0"/>
                            </a:rPr>
                            <m:t>)</m:t>
                          </m:r>
                        </m:e>
                        <m:sub>
                          <m:r>
                            <a:rPr lang="es-ES" sz="2000" i="1">
                              <a:latin typeface="Cambria Math" panose="02040503050406030204" pitchFamily="18" charset="0"/>
                            </a:rPr>
                            <m:t>2</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ea typeface="Cambria Math" panose="02040503050406030204" pitchFamily="18" charset="0"/>
                            </a:rPr>
                            <m:t>𝐶𝑎</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𝐶𝑙</m:t>
                              </m:r>
                            </m:e>
                            <m:sub>
                              <m:r>
                                <a:rPr lang="es-ES" sz="2000" i="1">
                                  <a:latin typeface="Cambria Math" panose="02040503050406030204" pitchFamily="18" charset="0"/>
                                  <a:ea typeface="Cambria Math" panose="02040503050406030204" pitchFamily="18" charset="0"/>
                                </a:rPr>
                                <m:t>2</m:t>
                              </m:r>
                            </m:sub>
                          </m:sSub>
                        </m:num>
                        <m:den>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𝐶𝑎</m:t>
                          </m:r>
                          <m:sSub>
                            <m:sSubPr>
                              <m:ctrlPr>
                                <a:rPr lang="es-ES" sz="2000" i="1">
                                  <a:latin typeface="Cambria Math" panose="02040503050406030204" pitchFamily="18" charset="0"/>
                                </a:rPr>
                              </m:ctrlPr>
                            </m:sSubPr>
                            <m:e>
                              <m:r>
                                <a:rPr lang="es-ES" sz="2000" i="1">
                                  <a:latin typeface="Cambria Math" panose="02040503050406030204" pitchFamily="18" charset="0"/>
                                </a:rPr>
                                <m:t>(</m:t>
                              </m:r>
                              <m:r>
                                <a:rPr lang="es-ES" sz="2000" i="1">
                                  <a:latin typeface="Cambria Math" panose="02040503050406030204" pitchFamily="18" charset="0"/>
                                </a:rPr>
                                <m:t>𝑂𝐻</m:t>
                              </m:r>
                              <m:r>
                                <a:rPr lang="es-ES" sz="2000" i="1">
                                  <a:latin typeface="Cambria Math" panose="02040503050406030204" pitchFamily="18" charset="0"/>
                                </a:rPr>
                                <m:t>)</m:t>
                              </m:r>
                            </m:e>
                            <m:sub>
                              <m:r>
                                <a:rPr lang="es-ES" sz="2000" i="1">
                                  <a:latin typeface="Cambria Math" panose="02040503050406030204" pitchFamily="18" charset="0"/>
                                </a:rPr>
                                <m:t>2</m:t>
                              </m:r>
                            </m:sub>
                          </m:sSub>
                        </m:den>
                      </m:f>
                      <m:r>
                        <a:rPr lang="es-ES" sz="2000" b="0" i="1" smtClean="0">
                          <a:latin typeface="Cambria Math" panose="02040503050406030204" pitchFamily="18" charset="0"/>
                        </a:rPr>
                        <m:t>=0,025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ea typeface="Cambria Math" panose="02040503050406030204" pitchFamily="18" charset="0"/>
                        </a:rPr>
                        <m:t>𝐶𝑎</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𝐶𝑙</m:t>
                          </m:r>
                        </m:e>
                        <m:sub>
                          <m:r>
                            <a:rPr lang="es-ES" sz="2000" i="1">
                              <a:latin typeface="Cambria Math" panose="02040503050406030204" pitchFamily="18" charset="0"/>
                              <a:ea typeface="Cambria Math" panose="02040503050406030204" pitchFamily="18" charset="0"/>
                            </a:rPr>
                            <m:t>2</m:t>
                          </m:r>
                        </m:sub>
                      </m:sSub>
                    </m:oMath>
                  </m:oMathPara>
                </a14:m>
                <a:endParaRPr lang="es-ES" sz="2000"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1446438" y="5500265"/>
                <a:ext cx="6236836" cy="638957"/>
              </a:xfrm>
              <a:prstGeom prst="rect">
                <a:avLst/>
              </a:prstGeom>
              <a:blipFill rotWithShape="0">
                <a:blip r:embed="rId5"/>
                <a:stretch>
                  <a:fillRect/>
                </a:stretch>
              </a:blipFill>
            </p:spPr>
            <p:txBody>
              <a:bodyPr/>
              <a:lstStyle/>
              <a:p>
                <a:r>
                  <a:rPr lang="es-ES">
                    <a:noFill/>
                  </a:rPr>
                  <a:t> </a:t>
                </a:r>
              </a:p>
            </p:txBody>
          </p:sp>
        </mc:Fallback>
      </mc:AlternateContent>
      <p:cxnSp>
        <p:nvCxnSpPr>
          <p:cNvPr id="32" name="Conector recto 31"/>
          <p:cNvCxnSpPr/>
          <p:nvPr/>
        </p:nvCxnSpPr>
        <p:spPr>
          <a:xfrm flipV="1">
            <a:off x="2147086" y="5686425"/>
            <a:ext cx="1410501" cy="26875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Conector recto 32"/>
          <p:cNvCxnSpPr/>
          <p:nvPr/>
        </p:nvCxnSpPr>
        <p:spPr>
          <a:xfrm flipV="1">
            <a:off x="3977609" y="5824897"/>
            <a:ext cx="1410501" cy="26875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80136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5. Cálculos en las reacciones químicas</a:t>
            </a:r>
            <a:endParaRPr lang="es-ES" b="1" dirty="0">
              <a:solidFill>
                <a:schemeClr val="accent6">
                  <a:lumMod val="75000"/>
                </a:schemeClr>
              </a:solidFill>
            </a:endParaRPr>
          </a:p>
        </p:txBody>
      </p:sp>
      <mc:AlternateContent xmlns:mc="http://schemas.openxmlformats.org/markup-compatibility/2006" xmlns:a14="http://schemas.microsoft.com/office/drawing/2010/main">
        <mc:Choice Requires="a14">
          <p:sp>
            <p:nvSpPr>
              <p:cNvPr id="10" name="CuadroTexto 9"/>
              <p:cNvSpPr txBox="1"/>
              <p:nvPr/>
            </p:nvSpPr>
            <p:spPr>
              <a:xfrm>
                <a:off x="1317851" y="1026679"/>
                <a:ext cx="5867375" cy="6389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0,025 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𝐶𝑎</m:t>
                      </m:r>
                      <m:sSub>
                        <m:sSubPr>
                          <m:ctrlPr>
                            <a:rPr lang="es-ES" sz="2000" i="1">
                              <a:latin typeface="Cambria Math" panose="02040503050406030204" pitchFamily="18" charset="0"/>
                            </a:rPr>
                          </m:ctrlPr>
                        </m:sSubPr>
                        <m:e>
                          <m:r>
                            <a:rPr lang="es-ES" sz="2000" i="1">
                              <a:latin typeface="Cambria Math" panose="02040503050406030204" pitchFamily="18" charset="0"/>
                            </a:rPr>
                            <m:t>(</m:t>
                          </m:r>
                          <m:r>
                            <a:rPr lang="es-ES" sz="2000" i="1">
                              <a:latin typeface="Cambria Math" panose="02040503050406030204" pitchFamily="18" charset="0"/>
                            </a:rPr>
                            <m:t>𝑂𝐻</m:t>
                          </m:r>
                          <m:r>
                            <a:rPr lang="es-ES" sz="2000" i="1">
                              <a:latin typeface="Cambria Math" panose="02040503050406030204" pitchFamily="18" charset="0"/>
                            </a:rPr>
                            <m:t>)</m:t>
                          </m:r>
                        </m:e>
                        <m:sub>
                          <m:r>
                            <a:rPr lang="es-ES" sz="2000" i="1">
                              <a:latin typeface="Cambria Math" panose="02040503050406030204" pitchFamily="18" charset="0"/>
                            </a:rPr>
                            <m:t>2</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2 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𝐻𝐶𝑙</m:t>
                          </m:r>
                        </m:num>
                        <m:den>
                          <m:r>
                            <a:rPr lang="es-ES" sz="2000" b="0" i="1" smtClean="0">
                              <a:latin typeface="Cambria Math" panose="02040503050406030204" pitchFamily="18" charset="0"/>
                            </a:rPr>
                            <m:t>1 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𝐶𝑎</m:t>
                          </m:r>
                          <m:sSub>
                            <m:sSubPr>
                              <m:ctrlPr>
                                <a:rPr lang="es-ES" sz="2000" i="1">
                                  <a:latin typeface="Cambria Math" panose="02040503050406030204" pitchFamily="18" charset="0"/>
                                </a:rPr>
                              </m:ctrlPr>
                            </m:sSubPr>
                            <m:e>
                              <m:r>
                                <a:rPr lang="es-ES" sz="2000" i="1">
                                  <a:latin typeface="Cambria Math" panose="02040503050406030204" pitchFamily="18" charset="0"/>
                                </a:rPr>
                                <m:t>(</m:t>
                              </m:r>
                              <m:r>
                                <a:rPr lang="es-ES" sz="2000" i="1">
                                  <a:latin typeface="Cambria Math" panose="02040503050406030204" pitchFamily="18" charset="0"/>
                                </a:rPr>
                                <m:t>𝑂𝐻</m:t>
                              </m:r>
                              <m:r>
                                <a:rPr lang="es-ES" sz="2000" i="1">
                                  <a:latin typeface="Cambria Math" panose="02040503050406030204" pitchFamily="18" charset="0"/>
                                </a:rPr>
                                <m:t>)</m:t>
                              </m:r>
                            </m:e>
                            <m:sub>
                              <m:r>
                                <a:rPr lang="es-ES" sz="2000" i="1">
                                  <a:latin typeface="Cambria Math" panose="02040503050406030204" pitchFamily="18" charset="0"/>
                                </a:rPr>
                                <m:t>2</m:t>
                              </m:r>
                            </m:sub>
                          </m:sSub>
                        </m:den>
                      </m:f>
                      <m:r>
                        <a:rPr lang="es-ES" sz="2000" b="0" i="1" smtClean="0">
                          <a:latin typeface="Cambria Math" panose="02040503050406030204" pitchFamily="18" charset="0"/>
                        </a:rPr>
                        <m:t>=0,05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𝐻𝐶𝑙</m:t>
                      </m:r>
                    </m:oMath>
                  </m:oMathPara>
                </a14:m>
                <a:endParaRPr lang="es-ES" sz="2000"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1317851" y="1026679"/>
                <a:ext cx="5867375" cy="638957"/>
              </a:xfrm>
              <a:prstGeom prst="rect">
                <a:avLst/>
              </a:prstGeom>
              <a:blipFill rotWithShape="0">
                <a:blip r:embed="rId3"/>
                <a:stretch>
                  <a:fillRect/>
                </a:stretch>
              </a:blipFill>
            </p:spPr>
            <p:txBody>
              <a:bodyPr/>
              <a:lstStyle/>
              <a:p>
                <a:r>
                  <a:rPr lang="es-ES">
                    <a:noFill/>
                  </a:rPr>
                  <a:t> </a:t>
                </a:r>
              </a:p>
            </p:txBody>
          </p:sp>
        </mc:Fallback>
      </mc:AlternateContent>
      <p:sp>
        <p:nvSpPr>
          <p:cNvPr id="11" name="CuadroTexto 10"/>
          <p:cNvSpPr txBox="1"/>
          <p:nvPr/>
        </p:nvSpPr>
        <p:spPr>
          <a:xfrm>
            <a:off x="728662" y="2085975"/>
            <a:ext cx="428625" cy="369332"/>
          </a:xfrm>
          <a:prstGeom prst="rect">
            <a:avLst/>
          </a:prstGeom>
          <a:noFill/>
        </p:spPr>
        <p:txBody>
          <a:bodyPr wrap="square" rtlCol="0">
            <a:spAutoFit/>
          </a:bodyPr>
          <a:lstStyle/>
          <a:p>
            <a:r>
              <a:rPr lang="es-ES" dirty="0" smtClean="0"/>
              <a:t>a)</a:t>
            </a:r>
            <a:endParaRPr lang="es-ES" dirty="0"/>
          </a:p>
        </p:txBody>
      </p:sp>
      <mc:AlternateContent xmlns:mc="http://schemas.openxmlformats.org/markup-compatibility/2006" xmlns:a14="http://schemas.microsoft.com/office/drawing/2010/main">
        <mc:Choice Requires="a14">
          <p:sp>
            <p:nvSpPr>
              <p:cNvPr id="17" name="CuadroTexto 16"/>
              <p:cNvSpPr txBox="1"/>
              <p:nvPr/>
            </p:nvSpPr>
            <p:spPr>
              <a:xfrm>
                <a:off x="1559134" y="2770704"/>
                <a:ext cx="5514715" cy="6346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0,025 </m:t>
                      </m:r>
                      <m:r>
                        <a:rPr lang="es-ES" sz="2000" b="0" i="1" smtClean="0">
                          <a:latin typeface="Cambria Math" panose="02040503050406030204" pitchFamily="18" charset="0"/>
                        </a:rPr>
                        <m:t>𝑚𝑜𝑙</m:t>
                      </m:r>
                      <m:r>
                        <a:rPr lang="es-ES" sz="2000" b="0" i="1" smtClean="0">
                          <a:latin typeface="Cambria Math" panose="02040503050406030204" pitchFamily="18" charset="0"/>
                        </a:rPr>
                        <m:t> </m:t>
                      </m:r>
                      <m:r>
                        <a:rPr lang="es-ES" sz="2000" i="1">
                          <a:latin typeface="Cambria Math" panose="02040503050406030204" pitchFamily="18" charset="0"/>
                        </a:rPr>
                        <m:t>𝐶𝑎</m:t>
                      </m:r>
                      <m:sSub>
                        <m:sSubPr>
                          <m:ctrlPr>
                            <a:rPr lang="es-ES" sz="2000" i="1">
                              <a:latin typeface="Cambria Math" panose="02040503050406030204" pitchFamily="18" charset="0"/>
                            </a:rPr>
                          </m:ctrlPr>
                        </m:sSubPr>
                        <m:e>
                          <m:r>
                            <a:rPr lang="es-ES" sz="2000" b="0" i="1" smtClean="0">
                              <a:latin typeface="Cambria Math" panose="02040503050406030204" pitchFamily="18" charset="0"/>
                            </a:rPr>
                            <m:t>𝐶𝑙</m:t>
                          </m:r>
                        </m:e>
                        <m:sub>
                          <m:r>
                            <a:rPr lang="es-ES" sz="2000" i="1">
                              <a:latin typeface="Cambria Math" panose="02040503050406030204" pitchFamily="18" charset="0"/>
                            </a:rPr>
                            <m:t>2</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111,1 </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i="1">
                              <a:latin typeface="Cambria Math" panose="02040503050406030204" pitchFamily="18" charset="0"/>
                            </a:rPr>
                            <m:t>𝐶𝑎</m:t>
                          </m:r>
                          <m:sSub>
                            <m:sSubPr>
                              <m:ctrlPr>
                                <a:rPr lang="es-ES" sz="2000" i="1">
                                  <a:latin typeface="Cambria Math" panose="02040503050406030204" pitchFamily="18" charset="0"/>
                                </a:rPr>
                              </m:ctrlPr>
                            </m:sSubPr>
                            <m:e>
                              <m:r>
                                <a:rPr lang="es-ES" sz="2000" i="1">
                                  <a:latin typeface="Cambria Math" panose="02040503050406030204" pitchFamily="18" charset="0"/>
                                </a:rPr>
                                <m:t>𝐶𝑙</m:t>
                              </m:r>
                            </m:e>
                            <m:sub>
                              <m:r>
                                <a:rPr lang="es-ES" sz="2000" i="1">
                                  <a:latin typeface="Cambria Math" panose="02040503050406030204" pitchFamily="18" charset="0"/>
                                </a:rPr>
                                <m:t>2</m:t>
                              </m:r>
                            </m:sub>
                          </m:sSub>
                        </m:num>
                        <m:den>
                          <m:r>
                            <a:rPr lang="es-ES" sz="2000" b="0" i="1" smtClean="0">
                              <a:latin typeface="Cambria Math" panose="02040503050406030204" pitchFamily="18" charset="0"/>
                            </a:rPr>
                            <m:t>1 </m:t>
                          </m:r>
                          <m:r>
                            <a:rPr lang="es-ES" sz="2000" i="1">
                              <a:latin typeface="Cambria Math" panose="02040503050406030204" pitchFamily="18" charset="0"/>
                            </a:rPr>
                            <m:t>𝑚𝑜𝑙</m:t>
                          </m:r>
                          <m:r>
                            <a:rPr lang="es-ES" sz="2000" i="1">
                              <a:latin typeface="Cambria Math" panose="02040503050406030204" pitchFamily="18" charset="0"/>
                            </a:rPr>
                            <m:t> </m:t>
                          </m:r>
                          <m:r>
                            <a:rPr lang="es-ES" sz="2000" i="1">
                              <a:latin typeface="Cambria Math" panose="02040503050406030204" pitchFamily="18" charset="0"/>
                            </a:rPr>
                            <m:t>𝐶𝑎</m:t>
                          </m:r>
                          <m:sSub>
                            <m:sSubPr>
                              <m:ctrlPr>
                                <a:rPr lang="es-ES" sz="2000" i="1">
                                  <a:latin typeface="Cambria Math" panose="02040503050406030204" pitchFamily="18" charset="0"/>
                                </a:rPr>
                              </m:ctrlPr>
                            </m:sSubPr>
                            <m:e>
                              <m:r>
                                <a:rPr lang="es-ES" sz="2000" i="1">
                                  <a:latin typeface="Cambria Math" panose="02040503050406030204" pitchFamily="18" charset="0"/>
                                </a:rPr>
                                <m:t>𝐶𝑙</m:t>
                              </m:r>
                            </m:e>
                            <m:sub>
                              <m:r>
                                <a:rPr lang="es-ES" sz="2000" i="1">
                                  <a:latin typeface="Cambria Math" panose="02040503050406030204" pitchFamily="18" charset="0"/>
                                </a:rPr>
                                <m:t>2</m:t>
                              </m:r>
                            </m:sub>
                          </m:sSub>
                        </m:den>
                      </m:f>
                      <m:r>
                        <a:rPr lang="es-ES" sz="2000" b="0" i="1" smtClean="0">
                          <a:latin typeface="Cambria Math" panose="02040503050406030204" pitchFamily="18" charset="0"/>
                        </a:rPr>
                        <m:t>=</m:t>
                      </m:r>
                      <m:r>
                        <a:rPr lang="es-ES" sz="2000" b="1" i="1" smtClean="0">
                          <a:latin typeface="Cambria Math" panose="02040503050406030204" pitchFamily="18" charset="0"/>
                        </a:rPr>
                        <m:t>𝟐</m:t>
                      </m:r>
                      <m:r>
                        <a:rPr lang="es-ES" sz="2000" b="1" i="1" smtClean="0">
                          <a:latin typeface="Cambria Math" panose="02040503050406030204" pitchFamily="18" charset="0"/>
                        </a:rPr>
                        <m:t>,</m:t>
                      </m:r>
                      <m:r>
                        <a:rPr lang="es-ES" sz="2000" b="1" i="1" smtClean="0">
                          <a:latin typeface="Cambria Math" panose="02040503050406030204" pitchFamily="18" charset="0"/>
                        </a:rPr>
                        <m:t>𝟕𝟖</m:t>
                      </m:r>
                      <m:r>
                        <a:rPr lang="es-ES" sz="2000" b="1" i="1" smtClean="0">
                          <a:latin typeface="Cambria Math" panose="02040503050406030204" pitchFamily="18" charset="0"/>
                        </a:rPr>
                        <m:t> </m:t>
                      </m:r>
                      <m:r>
                        <a:rPr lang="es-ES" sz="2000" b="1" i="1" smtClean="0">
                          <a:latin typeface="Cambria Math" panose="02040503050406030204" pitchFamily="18" charset="0"/>
                        </a:rPr>
                        <m:t>𝒈</m:t>
                      </m:r>
                      <m:r>
                        <a:rPr lang="es-ES" sz="2000" b="1" i="1" smtClean="0">
                          <a:latin typeface="Cambria Math" panose="02040503050406030204" pitchFamily="18" charset="0"/>
                        </a:rPr>
                        <m:t> </m:t>
                      </m:r>
                      <m:r>
                        <a:rPr lang="es-ES" sz="2000" b="1" i="1">
                          <a:latin typeface="Cambria Math" panose="02040503050406030204" pitchFamily="18" charset="0"/>
                        </a:rPr>
                        <m:t>𝑪𝒂</m:t>
                      </m:r>
                      <m:sSub>
                        <m:sSubPr>
                          <m:ctrlPr>
                            <a:rPr lang="es-ES" sz="2000" b="1" i="1">
                              <a:latin typeface="Cambria Math" panose="02040503050406030204" pitchFamily="18" charset="0"/>
                            </a:rPr>
                          </m:ctrlPr>
                        </m:sSubPr>
                        <m:e>
                          <m:r>
                            <a:rPr lang="es-ES" sz="2000" b="1" i="1">
                              <a:latin typeface="Cambria Math" panose="02040503050406030204" pitchFamily="18" charset="0"/>
                            </a:rPr>
                            <m:t>𝑪𝒍</m:t>
                          </m:r>
                        </m:e>
                        <m:sub>
                          <m:r>
                            <a:rPr lang="es-ES" sz="2000" b="1" i="1">
                              <a:latin typeface="Cambria Math" panose="02040503050406030204" pitchFamily="18" charset="0"/>
                            </a:rPr>
                            <m:t>𝟐</m:t>
                          </m:r>
                        </m:sub>
                      </m:sSub>
                    </m:oMath>
                  </m:oMathPara>
                </a14:m>
                <a:endParaRPr lang="es-ES" sz="2000" b="1" dirty="0"/>
              </a:p>
            </p:txBody>
          </p:sp>
        </mc:Choice>
        <mc:Fallback xmlns="">
          <p:sp>
            <p:nvSpPr>
              <p:cNvPr id="17" name="CuadroTexto 16"/>
              <p:cNvSpPr txBox="1">
                <a:spLocks noRot="1" noChangeAspect="1" noMove="1" noResize="1" noEditPoints="1" noAdjustHandles="1" noChangeArrowheads="1" noChangeShapeType="1" noTextEdit="1"/>
              </p:cNvSpPr>
              <p:nvPr/>
            </p:nvSpPr>
            <p:spPr>
              <a:xfrm>
                <a:off x="1559134" y="2770704"/>
                <a:ext cx="5514715" cy="634661"/>
              </a:xfrm>
              <a:prstGeom prst="rect">
                <a:avLst/>
              </a:prstGeom>
              <a:blipFill rotWithShape="0">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1157287" y="2147530"/>
                <a:ext cx="477900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m:t>
                      </m:r>
                      <m:d>
                        <m:dPr>
                          <m:ctrlPr>
                            <a:rPr lang="es-ES" sz="2000" b="0" i="1" smtClean="0">
                              <a:latin typeface="Cambria Math" panose="02040503050406030204" pitchFamily="18" charset="0"/>
                            </a:rPr>
                          </m:ctrlPr>
                        </m:dPr>
                        <m:e>
                          <m:r>
                            <a:rPr lang="es-ES" sz="2000" i="1">
                              <a:latin typeface="Cambria Math" panose="02040503050406030204" pitchFamily="18" charset="0"/>
                              <a:ea typeface="Cambria Math" panose="02040503050406030204" pitchFamily="18" charset="0"/>
                            </a:rPr>
                            <m:t>𝐶𝑎</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𝐶𝑙</m:t>
                              </m:r>
                            </m:e>
                            <m:sub>
                              <m:r>
                                <a:rPr lang="es-ES" sz="2000" i="1">
                                  <a:latin typeface="Cambria Math" panose="02040503050406030204" pitchFamily="18" charset="0"/>
                                  <a:ea typeface="Cambria Math" panose="02040503050406030204" pitchFamily="18" charset="0"/>
                                </a:rPr>
                                <m:t>2</m:t>
                              </m:r>
                            </m:sub>
                          </m:sSub>
                        </m:e>
                      </m:d>
                      <m:r>
                        <a:rPr lang="es-ES" sz="2000" b="0" i="0" smtClean="0">
                          <a:latin typeface="Cambria Math" panose="02040503050406030204" pitchFamily="18" charset="0"/>
                          <a:ea typeface="Cambria Math" panose="02040503050406030204" pitchFamily="18" charset="0"/>
                        </a:rPr>
                        <m:t>=40,1+2·35,5=111,1 </m:t>
                      </m:r>
                      <m:r>
                        <m:rPr>
                          <m:sty m:val="p"/>
                        </m:rPr>
                        <a:rPr lang="es-ES" sz="2000" b="0" i="0" smtClean="0">
                          <a:latin typeface="Cambria Math" panose="02040503050406030204" pitchFamily="18" charset="0"/>
                          <a:ea typeface="Cambria Math" panose="02040503050406030204" pitchFamily="18" charset="0"/>
                        </a:rPr>
                        <m:t>g</m:t>
                      </m:r>
                      <m:r>
                        <a:rPr lang="es-ES" sz="2000" b="0" i="0" smtClean="0">
                          <a:latin typeface="Cambria Math" panose="02040503050406030204" pitchFamily="18" charset="0"/>
                          <a:ea typeface="Cambria Math" panose="02040503050406030204" pitchFamily="18" charset="0"/>
                        </a:rPr>
                        <m:t>/</m:t>
                      </m:r>
                      <m:r>
                        <m:rPr>
                          <m:sty m:val="p"/>
                        </m:rPr>
                        <a:rPr lang="es-ES" sz="2000" b="0" i="0" smtClean="0">
                          <a:latin typeface="Cambria Math" panose="02040503050406030204" pitchFamily="18" charset="0"/>
                          <a:ea typeface="Cambria Math" panose="02040503050406030204" pitchFamily="18" charset="0"/>
                        </a:rPr>
                        <m:t>mol</m:t>
                      </m:r>
                    </m:oMath>
                  </m:oMathPara>
                </a14:m>
                <a:endParaRPr lang="es-ES" sz="2000"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1157287" y="2147530"/>
                <a:ext cx="4779001" cy="307777"/>
              </a:xfrm>
              <a:prstGeom prst="rect">
                <a:avLst/>
              </a:prstGeom>
              <a:blipFill rotWithShape="0">
                <a:blip r:embed="rId5"/>
                <a:stretch>
                  <a:fillRect l="-765" r="-765" b="-37255"/>
                </a:stretch>
              </a:blipFill>
            </p:spPr>
            <p:txBody>
              <a:bodyPr/>
              <a:lstStyle/>
              <a:p>
                <a:r>
                  <a:rPr lang="es-ES">
                    <a:noFill/>
                  </a:rPr>
                  <a:t> </a:t>
                </a:r>
              </a:p>
            </p:txBody>
          </p:sp>
        </mc:Fallback>
      </mc:AlternateContent>
      <p:sp>
        <p:nvSpPr>
          <p:cNvPr id="19" name="CuadroTexto 18"/>
          <p:cNvSpPr txBox="1"/>
          <p:nvPr/>
        </p:nvSpPr>
        <p:spPr>
          <a:xfrm>
            <a:off x="728661" y="3681412"/>
            <a:ext cx="428625" cy="369332"/>
          </a:xfrm>
          <a:prstGeom prst="rect">
            <a:avLst/>
          </a:prstGeom>
          <a:noFill/>
        </p:spPr>
        <p:txBody>
          <a:bodyPr wrap="square" rtlCol="0">
            <a:spAutoFit/>
          </a:bodyPr>
          <a:lstStyle/>
          <a:p>
            <a:r>
              <a:rPr lang="es-ES" dirty="0"/>
              <a:t>b</a:t>
            </a:r>
            <a:r>
              <a:rPr lang="es-ES" dirty="0" smtClean="0"/>
              <a:t>)</a:t>
            </a:r>
            <a:endParaRPr lang="es-ES" dirty="0"/>
          </a:p>
        </p:txBody>
      </p:sp>
      <mc:AlternateContent xmlns:mc="http://schemas.openxmlformats.org/markup-compatibility/2006" xmlns:a14="http://schemas.microsoft.com/office/drawing/2010/main">
        <mc:Choice Requires="a14">
          <p:sp>
            <p:nvSpPr>
              <p:cNvPr id="20" name="CuadroTexto 19"/>
              <p:cNvSpPr txBox="1"/>
              <p:nvPr/>
            </p:nvSpPr>
            <p:spPr>
              <a:xfrm>
                <a:off x="1559134" y="4050744"/>
                <a:ext cx="5624809" cy="6363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𝑀</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𝑛</m:t>
                          </m:r>
                        </m:num>
                        <m:den>
                          <m:r>
                            <a:rPr lang="es-ES" sz="2000" b="0" i="1" smtClean="0">
                              <a:latin typeface="Cambria Math" panose="02040503050406030204" pitchFamily="18" charset="0"/>
                            </a:rPr>
                            <m:t>𝑉</m:t>
                          </m:r>
                        </m:den>
                      </m:f>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𝑉</m:t>
                      </m:r>
                      <m:r>
                        <a:rPr lang="es-ES" sz="2000" i="1">
                          <a:latin typeface="Cambria Math" panose="02040503050406030204" pitchFamily="18" charset="0"/>
                        </a:rPr>
                        <m:t>=</m:t>
                      </m:r>
                      <m:f>
                        <m:fPr>
                          <m:ctrlPr>
                            <a:rPr lang="es-ES" sz="2000" i="1">
                              <a:latin typeface="Cambria Math" panose="02040503050406030204" pitchFamily="18" charset="0"/>
                            </a:rPr>
                          </m:ctrlPr>
                        </m:fPr>
                        <m:num>
                          <m:r>
                            <a:rPr lang="es-ES" sz="2000" i="1">
                              <a:latin typeface="Cambria Math" panose="02040503050406030204" pitchFamily="18" charset="0"/>
                            </a:rPr>
                            <m:t>𝑛</m:t>
                          </m:r>
                        </m:num>
                        <m:den>
                          <m:r>
                            <a:rPr lang="es-ES" sz="2000" b="0" i="1" smtClean="0">
                              <a:latin typeface="Cambria Math" panose="02040503050406030204" pitchFamily="18" charset="0"/>
                            </a:rPr>
                            <m:t>𝑀</m:t>
                          </m:r>
                        </m:den>
                      </m:f>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r>
                            <a:rPr lang="es-ES" sz="2000" b="0" i="1" smtClean="0">
                              <a:latin typeface="Cambria Math" panose="02040503050406030204" pitchFamily="18" charset="0"/>
                              <a:ea typeface="Cambria Math" panose="02040503050406030204" pitchFamily="18" charset="0"/>
                            </a:rPr>
                            <m:t>0,05 </m:t>
                          </m:r>
                          <m:r>
                            <a:rPr lang="es-ES" sz="2000" b="0" i="1" smtClean="0">
                              <a:latin typeface="Cambria Math" panose="02040503050406030204" pitchFamily="18" charset="0"/>
                              <a:ea typeface="Cambria Math" panose="02040503050406030204" pitchFamily="18" charset="0"/>
                            </a:rPr>
                            <m:t>𝑚𝑜𝑙</m:t>
                          </m:r>
                        </m:num>
                        <m:den>
                          <m:r>
                            <a:rPr lang="es-ES" sz="2000" b="0" i="1" smtClean="0">
                              <a:latin typeface="Cambria Math" panose="02040503050406030204" pitchFamily="18" charset="0"/>
                              <a:ea typeface="Cambria Math" panose="02040503050406030204" pitchFamily="18" charset="0"/>
                            </a:rPr>
                            <m:t>0,25 </m:t>
                          </m:r>
                          <m:r>
                            <a:rPr lang="es-ES" sz="2000" b="0" i="1" smtClean="0">
                              <a:latin typeface="Cambria Math" panose="02040503050406030204" pitchFamily="18" charset="0"/>
                              <a:ea typeface="Cambria Math" panose="02040503050406030204" pitchFamily="18" charset="0"/>
                            </a:rPr>
                            <m:t>𝑚𝑜𝑙</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𝐿</m:t>
                          </m:r>
                        </m:den>
                      </m:f>
                      <m:r>
                        <a:rPr lang="es-ES" sz="2000" b="0" i="1" smtClean="0">
                          <a:latin typeface="Cambria Math" panose="02040503050406030204" pitchFamily="18" charset="0"/>
                          <a:ea typeface="Cambria Math" panose="02040503050406030204" pitchFamily="18" charset="0"/>
                        </a:rPr>
                        <m:t>=0,2 </m:t>
                      </m:r>
                      <m:r>
                        <a:rPr lang="es-ES" sz="2000" b="0" i="1" smtClean="0">
                          <a:latin typeface="Cambria Math" panose="02040503050406030204" pitchFamily="18" charset="0"/>
                          <a:ea typeface="Cambria Math" panose="02040503050406030204" pitchFamily="18" charset="0"/>
                        </a:rPr>
                        <m:t>𝐿</m:t>
                      </m:r>
                      <m:r>
                        <a:rPr lang="es-ES" sz="2000" b="0"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𝟐𝟎𝟎</m:t>
                      </m:r>
                      <m:r>
                        <a:rPr lang="es-ES" sz="2000" b="1" i="1" smtClean="0">
                          <a:latin typeface="Cambria Math" panose="02040503050406030204" pitchFamily="18" charset="0"/>
                          <a:ea typeface="Cambria Math" panose="02040503050406030204" pitchFamily="18" charset="0"/>
                        </a:rPr>
                        <m:t> </m:t>
                      </m:r>
                      <m:r>
                        <a:rPr lang="es-ES" sz="2000" b="1" i="1" smtClean="0">
                          <a:latin typeface="Cambria Math" panose="02040503050406030204" pitchFamily="18" charset="0"/>
                          <a:ea typeface="Cambria Math" panose="02040503050406030204" pitchFamily="18" charset="0"/>
                        </a:rPr>
                        <m:t>𝒎𝑳</m:t>
                      </m:r>
                    </m:oMath>
                  </m:oMathPara>
                </a14:m>
                <a:endParaRPr lang="es-ES" sz="2000" b="1" dirty="0"/>
              </a:p>
            </p:txBody>
          </p:sp>
        </mc:Choice>
        <mc:Fallback xmlns="">
          <p:sp>
            <p:nvSpPr>
              <p:cNvPr id="20" name="CuadroTexto 19"/>
              <p:cNvSpPr txBox="1">
                <a:spLocks noRot="1" noChangeAspect="1" noMove="1" noResize="1" noEditPoints="1" noAdjustHandles="1" noChangeArrowheads="1" noChangeShapeType="1" noTextEdit="1"/>
              </p:cNvSpPr>
              <p:nvPr/>
            </p:nvSpPr>
            <p:spPr>
              <a:xfrm>
                <a:off x="1559134" y="4050744"/>
                <a:ext cx="5624809" cy="636328"/>
              </a:xfrm>
              <a:prstGeom prst="rect">
                <a:avLst/>
              </a:prstGeom>
              <a:blipFill rotWithShape="0">
                <a:blip r:embed="rId6"/>
                <a:stretch>
                  <a:fillRect/>
                </a:stretch>
              </a:blipFill>
            </p:spPr>
            <p:txBody>
              <a:bodyPr/>
              <a:lstStyle/>
              <a:p>
                <a:r>
                  <a:rPr lang="es-ES">
                    <a:noFill/>
                  </a:rPr>
                  <a:t> </a:t>
                </a:r>
              </a:p>
            </p:txBody>
          </p:sp>
        </mc:Fallback>
      </mc:AlternateContent>
      <p:cxnSp>
        <p:nvCxnSpPr>
          <p:cNvPr id="21" name="Conector recto 20"/>
          <p:cNvCxnSpPr/>
          <p:nvPr/>
        </p:nvCxnSpPr>
        <p:spPr>
          <a:xfrm flipV="1">
            <a:off x="2304248" y="2991512"/>
            <a:ext cx="1081889" cy="21834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flipV="1">
            <a:off x="3942548" y="3143851"/>
            <a:ext cx="1081889" cy="21834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flipV="1">
            <a:off x="2185185" y="1214744"/>
            <a:ext cx="1081889" cy="21834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flipV="1">
            <a:off x="4483492" y="4157663"/>
            <a:ext cx="377138" cy="10726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flipV="1">
            <a:off x="2337585" y="1367144"/>
            <a:ext cx="1081889" cy="21834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Conector recto 27"/>
          <p:cNvCxnSpPr/>
          <p:nvPr/>
        </p:nvCxnSpPr>
        <p:spPr>
          <a:xfrm flipV="1">
            <a:off x="4371538" y="4510433"/>
            <a:ext cx="377138" cy="10726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52780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6</a:t>
            </a:r>
            <a:r>
              <a:rPr lang="es-ES" b="1" dirty="0" smtClean="0">
                <a:solidFill>
                  <a:schemeClr val="accent2">
                    <a:lumMod val="75000"/>
                  </a:schemeClr>
                </a:solidFill>
                <a:latin typeface="Arial" pitchFamily="34" charset="0"/>
                <a:cs typeface="Arial" pitchFamily="34" charset="0"/>
              </a:rPr>
              <a:t>. </a:t>
            </a:r>
            <a:r>
              <a:rPr lang="es-ES" b="1" dirty="0">
                <a:solidFill>
                  <a:schemeClr val="accent2">
                    <a:lumMod val="75000"/>
                  </a:schemeClr>
                </a:solidFill>
                <a:latin typeface="Arial" pitchFamily="34" charset="0"/>
                <a:cs typeface="Arial" pitchFamily="34" charset="0"/>
              </a:rPr>
              <a:t>REACCIONES QUÍMICAS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smtClean="0">
                <a:solidFill>
                  <a:schemeClr val="accent6">
                    <a:lumMod val="75000"/>
                  </a:schemeClr>
                </a:solidFill>
              </a:rPr>
              <a:t>5</a:t>
            </a:r>
            <a:r>
              <a:rPr lang="es-ES" b="1" dirty="0" smtClean="0">
                <a:solidFill>
                  <a:schemeClr val="accent6">
                    <a:lumMod val="75000"/>
                  </a:schemeClr>
                </a:solidFill>
              </a:rPr>
              <a:t>. Cálculos en las reacciones químicas</a:t>
            </a:r>
            <a:endParaRPr lang="es-ES" b="1" dirty="0">
              <a:solidFill>
                <a:schemeClr val="accent6">
                  <a:lumMod val="75000"/>
                </a:schemeClr>
              </a:solidFill>
            </a:endParaRPr>
          </a:p>
        </p:txBody>
      </p:sp>
      <p:sp>
        <p:nvSpPr>
          <p:cNvPr id="12" name="Redondear rectángulo de esquina del mismo lado 11"/>
          <p:cNvSpPr/>
          <p:nvPr/>
        </p:nvSpPr>
        <p:spPr>
          <a:xfrm>
            <a:off x="516966" y="980946"/>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p:cNvSpPr txBox="1"/>
          <p:nvPr/>
        </p:nvSpPr>
        <p:spPr>
          <a:xfrm>
            <a:off x="516966" y="997377"/>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5" name="CuadroTexto 14"/>
          <p:cNvSpPr txBox="1"/>
          <p:nvPr/>
        </p:nvSpPr>
        <p:spPr>
          <a:xfrm>
            <a:off x="516966" y="1366709"/>
            <a:ext cx="8105538" cy="5047536"/>
          </a:xfrm>
          <a:prstGeom prst="rect">
            <a:avLst/>
          </a:prstGeom>
          <a:solidFill>
            <a:srgbClr val="FFCC66"/>
          </a:solidFill>
        </p:spPr>
        <p:txBody>
          <a:bodyPr wrap="square" rtlCol="0">
            <a:spAutoFit/>
          </a:bodyPr>
          <a:lstStyle/>
          <a:p>
            <a:pPr marL="357188" indent="-357188" algn="just"/>
            <a:r>
              <a:rPr lang="es-ES" b="1" dirty="0" smtClean="0"/>
              <a:t>12.	El metano (CH</a:t>
            </a:r>
            <a:r>
              <a:rPr lang="es-ES" b="1" baseline="-25000" dirty="0" smtClean="0"/>
              <a:t>4</a:t>
            </a:r>
            <a:r>
              <a:rPr lang="es-ES" b="1" dirty="0" smtClean="0"/>
              <a:t>) es el principal componente del gas natural. Cuando se quema con oxígeno, forma dióxido de carbono y agua.</a:t>
            </a:r>
          </a:p>
          <a:p>
            <a:pPr marL="714375" indent="-342900" algn="just">
              <a:buAutoNum type="alphaLcParenR"/>
            </a:pPr>
            <a:r>
              <a:rPr lang="es-ES" dirty="0" smtClean="0"/>
              <a:t>Escribe y ajusta la reacción.</a:t>
            </a:r>
          </a:p>
          <a:p>
            <a:pPr marL="714375" indent="-342900" algn="just">
              <a:buAutoNum type="alphaLcParenR"/>
            </a:pPr>
            <a:r>
              <a:rPr lang="es-ES" dirty="0" smtClean="0"/>
              <a:t>Calcula la masa del dióxido de carbono que se obtiene cuando se quema 1 kg de metano.</a:t>
            </a:r>
          </a:p>
          <a:p>
            <a:pPr marL="714375" indent="-342900" algn="just">
              <a:buAutoNum type="alphaLcParenR"/>
            </a:pPr>
            <a:r>
              <a:rPr lang="es-ES" dirty="0" smtClean="0"/>
              <a:t>Calcula la masa de oxígeno que hace falta para quemar 1 kg de metano.</a:t>
            </a:r>
          </a:p>
          <a:p>
            <a:pPr marL="714375" indent="-342900" algn="just"/>
            <a:r>
              <a:rPr lang="es-ES" dirty="0" smtClean="0"/>
              <a:t>Datos: M (C) = 12 u; M (H) = 1 u; M (O) = 16 u.</a:t>
            </a:r>
            <a:endParaRPr lang="es-ES" dirty="0"/>
          </a:p>
          <a:p>
            <a:pPr marL="357188" indent="-342900" algn="just"/>
            <a:endParaRPr lang="es-ES" sz="800" dirty="0" smtClean="0"/>
          </a:p>
          <a:p>
            <a:pPr marL="357188" indent="-342900" algn="just"/>
            <a:r>
              <a:rPr lang="es-ES" b="1" dirty="0" smtClean="0"/>
              <a:t>13. El carbono puede arder en presencia de gas oxígeno dando CO. Calcula cuántos litros de oxígeno había en un recipiente si, al quemar carbón, se obtuvieron 30 L de CO (igual presión y temperatura en el proceso).</a:t>
            </a:r>
          </a:p>
          <a:p>
            <a:pPr marL="357188" indent="-342900" algn="just"/>
            <a:endParaRPr lang="es-ES" sz="800" b="1" dirty="0"/>
          </a:p>
          <a:p>
            <a:pPr marL="357188" indent="-342900" algn="just">
              <a:buAutoNum type="arabicPeriod" startAt="14"/>
            </a:pPr>
            <a:r>
              <a:rPr lang="es-ES" b="1" dirty="0" smtClean="0"/>
              <a:t>El cinc reacciona con el ácido clorhídrico dando cloruro de cinc y gas hidrógeno: </a:t>
            </a:r>
          </a:p>
          <a:p>
            <a:pPr marL="700088" indent="-342900" algn="just">
              <a:buAutoNum type="alphaLcParenR"/>
            </a:pPr>
            <a:r>
              <a:rPr lang="es-ES" dirty="0" smtClean="0"/>
              <a:t>¿Cuántos moles de gas hidrógeno se desprenden con 5 kg de cinc?</a:t>
            </a:r>
          </a:p>
          <a:p>
            <a:pPr marL="700088" indent="-342900" algn="just">
              <a:buAutoNum type="alphaLcParenR"/>
            </a:pPr>
            <a:r>
              <a:rPr lang="es-ES" dirty="0" smtClean="0"/>
              <a:t>¿Qué volumen de disolución de </a:t>
            </a:r>
            <a:r>
              <a:rPr lang="es-ES" dirty="0" err="1" smtClean="0"/>
              <a:t>HCl</a:t>
            </a:r>
            <a:r>
              <a:rPr lang="es-ES" dirty="0"/>
              <a:t> </a:t>
            </a:r>
            <a:r>
              <a:rPr lang="es-ES" dirty="0" smtClean="0"/>
              <a:t>5 M se consumen? </a:t>
            </a:r>
          </a:p>
          <a:p>
            <a:pPr marL="357188" algn="just"/>
            <a:r>
              <a:rPr lang="es-ES" dirty="0" smtClean="0"/>
              <a:t>Datos: M (Zn) = 63,38 u; M (H) = 1 u; M (Cl) = 35,5 u</a:t>
            </a:r>
          </a:p>
        </p:txBody>
      </p:sp>
    </p:spTree>
    <p:extLst>
      <p:ext uri="{BB962C8B-B14F-4D97-AF65-F5344CB8AC3E}">
        <p14:creationId xmlns:p14="http://schemas.microsoft.com/office/powerpoint/2010/main" val="12791838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34&quot;&gt;&lt;property id=&quot;20148&quot; value=&quot;5&quot;/&gt;&lt;property id=&quot;20300&quot; value=&quot;Diapositiva 3&quot;/&gt;&lt;property id=&quot;20307&quot; value=&quot;258&quot;/&gt;&lt;/object&gt;&lt;object type=&quot;3&quot; unique_id=&quot;10054&quot;&gt;&lt;property id=&quot;20148&quot; value=&quot;5&quot;/&gt;&lt;property id=&quot;20300&quot; value=&quot;Diapositiva 4&quot;/&gt;&lt;property id=&quot;20307&quot; value=&quot;259&quot;/&gt;&lt;/object&gt;&lt;object type=&quot;3&quot; unique_id=&quot;10086&quot;&gt;&lt;property id=&quot;20148&quot; value=&quot;5&quot;/&gt;&lt;property id=&quot;20300&quot; value=&quot;Diapositiva 5&quot;/&gt;&lt;property id=&quot;20307&quot; value=&quot;260&quot;/&gt;&lt;/object&gt;&lt;object type=&quot;3&quot; unique_id=&quot;10087&quot;&gt;&lt;property id=&quot;20148&quot; value=&quot;5&quot;/&gt;&lt;property id=&quot;20300&quot; value=&quot;Diapositiva 6&quot;/&gt;&lt;property id=&quot;20307&quot; value=&quot;261&quot;/&gt;&lt;/object&gt;&lt;object type=&quot;3&quot; unique_id=&quot;10088&quot;&gt;&lt;property id=&quot;20148&quot; value=&quot;5&quot;/&gt;&lt;property id=&quot;20300&quot; value=&quot;Diapositiva 7&quot;/&gt;&lt;property id=&quot;20307&quot; value=&quot;262&quot;/&gt;&lt;/object&gt;&lt;object type=&quot;3&quot; unique_id=&quot;10107&quot;&gt;&lt;property id=&quot;20148&quot; value=&quot;5&quot;/&gt;&lt;property id=&quot;20300&quot; value=&quot;Diapositiva 8&quot;/&gt;&lt;property id=&quot;20307&quot; value=&quot;263&quot;/&gt;&lt;/object&gt;&lt;object type=&quot;3&quot; unique_id=&quot;10108&quot;&gt;&lt;property id=&quot;20148&quot; value=&quot;5&quot;/&gt;&lt;property id=&quot;20300&quot; value=&quot;Diapositiva 9&quot;/&gt;&lt;property id=&quot;20307&quot; value=&quot;264&quot;/&gt;&lt;/object&gt;&lt;object type=&quot;3&quot; unique_id=&quot;10109&quot;&gt;&lt;property id=&quot;20148&quot; value=&quot;5&quot;/&gt;&lt;property id=&quot;20300&quot; value=&quot;Diapositiva 10&quot;/&gt;&lt;property id=&quot;20307&quot; value=&quot;265&quot;/&gt;&lt;/object&gt;&lt;object type=&quot;3&quot; unique_id=&quot;10110&quot;&gt;&lt;property id=&quot;20148&quot; value=&quot;5&quot;/&gt;&lt;property id=&quot;20300&quot; value=&quot;Diapositiva 11&quot;/&gt;&lt;property id=&quot;20307&quot; value=&quot;266&quot;/&gt;&lt;/object&gt;&lt;object type=&quot;3&quot; unique_id=&quot;10112&quot;&gt;&lt;property id=&quot;20148&quot; value=&quot;5&quot;/&gt;&lt;property id=&quot;20300&quot; value=&quot;Diapositiva 12&quot;/&gt;&lt;property id=&quot;20307&quot; value=&quot;267&quot;/&gt;&lt;/object&gt;&lt;object type=&quot;3&quot; unique_id=&quot;10113&quot;&gt;&lt;property id=&quot;20148&quot; value=&quot;5&quot;/&gt;&lt;property id=&quot;20300&quot; value=&quot;Diapositiva 13&quot;/&gt;&lt;property id=&quot;20307&quot; value=&quot;268&quot;/&gt;&lt;/object&gt;&lt;object type=&quot;3&quot; unique_id=&quot;10114&quot;&gt;&lt;property id=&quot;20148&quot; value=&quot;5&quot;/&gt;&lt;property id=&quot;20300&quot; value=&quot;Diapositiva 14&quot;/&gt;&lt;property id=&quot;20307&quot; value=&quot;269&quot;/&gt;&lt;/object&gt;&lt;object type=&quot;3&quot; unique_id=&quot;10116&quot;&gt;&lt;property id=&quot;20148&quot; value=&quot;5&quot;/&gt;&lt;property id=&quot;20300&quot; value=&quot;Diapositiva 15&quot;/&gt;&lt;property id=&quot;20307&quot; value=&quot;270&quot;/&gt;&lt;/object&gt;&lt;object type=&quot;3&quot; unique_id=&quot;10117&quot;&gt;&lt;property id=&quot;20148&quot; value=&quot;5&quot;/&gt;&lt;property id=&quot;20300&quot; value=&quot;Diapositiva 16&quot;/&gt;&lt;property id=&quot;20307&quot; value=&quot;271&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1365</TotalTime>
  <Words>2903</Words>
  <Application>Microsoft Office PowerPoint</Application>
  <PresentationFormat>Presentación en pantalla (4:3)</PresentationFormat>
  <Paragraphs>494</Paragraphs>
  <Slides>32</Slides>
  <Notes>31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32</vt:i4>
      </vt:variant>
    </vt:vector>
  </HeadingPairs>
  <TitlesOfParts>
    <vt:vector size="39" baseType="lpstr">
      <vt:lpstr>Arial</vt:lpstr>
      <vt:lpstr>Calibri</vt:lpstr>
      <vt:lpstr>Cambria Math</vt:lpstr>
      <vt:lpstr>Symbol</vt:lpstr>
      <vt:lpstr>Wingdings</vt:lpstr>
      <vt:lpstr>Wingdings 2</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 Artacho Cañadas</dc:creator>
  <cp:lastModifiedBy>Rafael Artacho Cañadas</cp:lastModifiedBy>
  <cp:revision>186</cp:revision>
  <dcterms:created xsi:type="dcterms:W3CDTF">2012-04-21T04:58:29Z</dcterms:created>
  <dcterms:modified xsi:type="dcterms:W3CDTF">2017-06-17T11:30:09Z</dcterms:modified>
</cp:coreProperties>
</file>