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82" r:id="rId3"/>
    <p:sldId id="283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6" r:id="rId19"/>
    <p:sldId id="272" r:id="rId20"/>
    <p:sldId id="273" r:id="rId21"/>
    <p:sldId id="274" r:id="rId22"/>
    <p:sldId id="275" r:id="rId23"/>
    <p:sldId id="277" r:id="rId24"/>
    <p:sldId id="278" r:id="rId25"/>
    <p:sldId id="279" r:id="rId26"/>
    <p:sldId id="280" r:id="rId27"/>
    <p:sldId id="281" r:id="rId28"/>
  </p:sldIdLst>
  <p:sldSz cx="9144000" cy="6858000" type="screen4x3"/>
  <p:notesSz cx="6858000" cy="9144000"/>
  <p:custDataLst>
    <p:tags r:id="rId30"/>
  </p:custData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FFCC"/>
    <a:srgbClr val="FF99CC"/>
    <a:srgbClr val="FF0066"/>
    <a:srgbClr val="FFCC66"/>
    <a:srgbClr val="99CC00"/>
    <a:srgbClr val="CCFF33"/>
    <a:srgbClr val="B3F200"/>
    <a:srgbClr val="99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145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90EC93-C172-46A1-A964-395B6A855137}" type="doc">
      <dgm:prSet loTypeId="urn:microsoft.com/office/officeart/2005/8/layout/chart3" loCatId="relationship" qsTypeId="urn:microsoft.com/office/officeart/2005/8/quickstyle/simple4" qsCatId="simple" csTypeId="urn:microsoft.com/office/officeart/2005/8/colors/colorful1" csCatId="colorful" phldr="1"/>
      <dgm:spPr/>
    </dgm:pt>
    <dgm:pt modelId="{C53F125D-802E-43DD-ABFE-65B617486E72}">
      <dgm:prSet phldrT="[Texto]"/>
      <dgm:spPr/>
      <dgm:t>
        <a:bodyPr/>
        <a:lstStyle/>
        <a:p>
          <a:r>
            <a:rPr lang="es-ES" dirty="0" smtClean="0"/>
            <a:t>Antiácido</a:t>
          </a:r>
          <a:endParaRPr lang="es-ES" dirty="0"/>
        </a:p>
      </dgm:t>
    </dgm:pt>
    <dgm:pt modelId="{B5E9C4B3-C4CD-4115-A7B9-4366B2A69F63}" type="parTrans" cxnId="{B2CB463E-6E1B-49FF-A9AE-397607B177E5}">
      <dgm:prSet/>
      <dgm:spPr/>
      <dgm:t>
        <a:bodyPr/>
        <a:lstStyle/>
        <a:p>
          <a:endParaRPr lang="es-ES"/>
        </a:p>
      </dgm:t>
    </dgm:pt>
    <dgm:pt modelId="{8444080E-A0CD-4E30-AD0C-3BD4A4D9BD6E}" type="sibTrans" cxnId="{B2CB463E-6E1B-49FF-A9AE-397607B177E5}">
      <dgm:prSet/>
      <dgm:spPr/>
      <dgm:t>
        <a:bodyPr/>
        <a:lstStyle/>
        <a:p>
          <a:endParaRPr lang="es-ES"/>
        </a:p>
      </dgm:t>
    </dgm:pt>
    <dgm:pt modelId="{3B306F24-C0E3-4981-929D-7AF67D13C9AD}">
      <dgm:prSet phldrT="[Texto]"/>
      <dgm:spPr/>
      <dgm:t>
        <a:bodyPr/>
        <a:lstStyle/>
        <a:p>
          <a:r>
            <a:rPr lang="es-ES" dirty="0" smtClean="0"/>
            <a:t>Picaduras</a:t>
          </a:r>
          <a:endParaRPr lang="es-ES" dirty="0"/>
        </a:p>
      </dgm:t>
    </dgm:pt>
    <dgm:pt modelId="{1E5C1637-0810-47B6-90DD-556522D733A1}" type="parTrans" cxnId="{336DD7BA-2E5C-45BB-B63B-6284EE475F6D}">
      <dgm:prSet/>
      <dgm:spPr/>
      <dgm:t>
        <a:bodyPr/>
        <a:lstStyle/>
        <a:p>
          <a:endParaRPr lang="es-ES"/>
        </a:p>
      </dgm:t>
    </dgm:pt>
    <dgm:pt modelId="{04C906FE-C956-498B-AB2E-90626A692F65}" type="sibTrans" cxnId="{336DD7BA-2E5C-45BB-B63B-6284EE475F6D}">
      <dgm:prSet/>
      <dgm:spPr/>
      <dgm:t>
        <a:bodyPr/>
        <a:lstStyle/>
        <a:p>
          <a:endParaRPr lang="es-ES"/>
        </a:p>
      </dgm:t>
    </dgm:pt>
    <dgm:pt modelId="{B3030E3A-9152-4E7C-B22F-A6F50E6B2BE6}">
      <dgm:prSet phldrT="[Texto]"/>
      <dgm:spPr/>
      <dgm:t>
        <a:bodyPr/>
        <a:lstStyle/>
        <a:p>
          <a:r>
            <a:rPr lang="es-ES" dirty="0" smtClean="0"/>
            <a:t>Limpieza corporal</a:t>
          </a:r>
          <a:endParaRPr lang="es-ES" dirty="0"/>
        </a:p>
      </dgm:t>
    </dgm:pt>
    <dgm:pt modelId="{422C7F55-8FEF-47B3-9312-3368E89BEDF7}" type="parTrans" cxnId="{C74CCA8E-0747-42F8-802D-556DCF34A47B}">
      <dgm:prSet/>
      <dgm:spPr/>
      <dgm:t>
        <a:bodyPr/>
        <a:lstStyle/>
        <a:p>
          <a:endParaRPr lang="es-ES"/>
        </a:p>
      </dgm:t>
    </dgm:pt>
    <dgm:pt modelId="{45737ADA-6DB5-4D72-9325-9E926D3B7481}" type="sibTrans" cxnId="{C74CCA8E-0747-42F8-802D-556DCF34A47B}">
      <dgm:prSet/>
      <dgm:spPr/>
      <dgm:t>
        <a:bodyPr/>
        <a:lstStyle/>
        <a:p>
          <a:endParaRPr lang="es-ES"/>
        </a:p>
      </dgm:t>
    </dgm:pt>
    <dgm:pt modelId="{A0BD2B0D-5D79-43C4-B179-C7846DF9ABCD}" type="pres">
      <dgm:prSet presAssocID="{0090EC93-C172-46A1-A964-395B6A855137}" presName="compositeShape" presStyleCnt="0">
        <dgm:presLayoutVars>
          <dgm:chMax val="7"/>
          <dgm:dir/>
          <dgm:resizeHandles val="exact"/>
        </dgm:presLayoutVars>
      </dgm:prSet>
      <dgm:spPr/>
    </dgm:pt>
    <dgm:pt modelId="{C50397D1-3409-4150-A4B7-FA49B806839D}" type="pres">
      <dgm:prSet presAssocID="{0090EC93-C172-46A1-A964-395B6A855137}" presName="wedge1" presStyleLbl="node1" presStyleIdx="0" presStyleCnt="3" custLinFactNeighborX="-3906" custLinFactNeighborY="2287"/>
      <dgm:spPr/>
      <dgm:t>
        <a:bodyPr/>
        <a:lstStyle/>
        <a:p>
          <a:endParaRPr lang="es-ES"/>
        </a:p>
      </dgm:t>
    </dgm:pt>
    <dgm:pt modelId="{21FEAA97-9130-4AF2-9733-115FDE77CF65}" type="pres">
      <dgm:prSet presAssocID="{0090EC93-C172-46A1-A964-395B6A855137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F93CDA2-719F-45C9-A57C-3F3704CB05BC}" type="pres">
      <dgm:prSet presAssocID="{0090EC93-C172-46A1-A964-395B6A855137}" presName="wedge2" presStyleLbl="node1" presStyleIdx="1" presStyleCnt="3" custLinFactNeighborX="-1117" custLinFactNeighborY="2372"/>
      <dgm:spPr/>
      <dgm:t>
        <a:bodyPr/>
        <a:lstStyle/>
        <a:p>
          <a:endParaRPr lang="es-ES"/>
        </a:p>
      </dgm:t>
    </dgm:pt>
    <dgm:pt modelId="{D8B10858-563E-40FB-A970-B7CEB8819585}" type="pres">
      <dgm:prSet presAssocID="{0090EC93-C172-46A1-A964-395B6A855137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401EAEB-DF4A-458F-BC99-1C8F540B581B}" type="pres">
      <dgm:prSet presAssocID="{0090EC93-C172-46A1-A964-395B6A855137}" presName="wedge3" presStyleLbl="node1" presStyleIdx="2" presStyleCnt="3" custLinFactNeighborX="-2790" custLinFactNeighborY="-558"/>
      <dgm:spPr/>
      <dgm:t>
        <a:bodyPr/>
        <a:lstStyle/>
        <a:p>
          <a:endParaRPr lang="es-ES"/>
        </a:p>
      </dgm:t>
    </dgm:pt>
    <dgm:pt modelId="{18C2FA5B-C3C9-494C-8BA7-20B8BD088E8A}" type="pres">
      <dgm:prSet presAssocID="{0090EC93-C172-46A1-A964-395B6A855137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05C11208-C442-40B4-994C-523C4FABBA95}" type="presOf" srcId="{C53F125D-802E-43DD-ABFE-65B617486E72}" destId="{21FEAA97-9130-4AF2-9733-115FDE77CF65}" srcOrd="1" destOrd="0" presId="urn:microsoft.com/office/officeart/2005/8/layout/chart3"/>
    <dgm:cxn modelId="{F387FE1C-58A4-4DEB-A08C-841F40BCE0A2}" type="presOf" srcId="{3B306F24-C0E3-4981-929D-7AF67D13C9AD}" destId="{D8B10858-563E-40FB-A970-B7CEB8819585}" srcOrd="1" destOrd="0" presId="urn:microsoft.com/office/officeart/2005/8/layout/chart3"/>
    <dgm:cxn modelId="{AC0FC201-8712-4F2E-9EE6-027E4FCA0D5C}" type="presOf" srcId="{3B306F24-C0E3-4981-929D-7AF67D13C9AD}" destId="{7F93CDA2-719F-45C9-A57C-3F3704CB05BC}" srcOrd="0" destOrd="0" presId="urn:microsoft.com/office/officeart/2005/8/layout/chart3"/>
    <dgm:cxn modelId="{867E8AEC-8FED-4DB0-B2E2-5E44C0022578}" type="presOf" srcId="{C53F125D-802E-43DD-ABFE-65B617486E72}" destId="{C50397D1-3409-4150-A4B7-FA49B806839D}" srcOrd="0" destOrd="0" presId="urn:microsoft.com/office/officeart/2005/8/layout/chart3"/>
    <dgm:cxn modelId="{30230F6D-3953-475D-AF21-94F7AEC08EF7}" type="presOf" srcId="{B3030E3A-9152-4E7C-B22F-A6F50E6B2BE6}" destId="{0401EAEB-DF4A-458F-BC99-1C8F540B581B}" srcOrd="0" destOrd="0" presId="urn:microsoft.com/office/officeart/2005/8/layout/chart3"/>
    <dgm:cxn modelId="{336DD7BA-2E5C-45BB-B63B-6284EE475F6D}" srcId="{0090EC93-C172-46A1-A964-395B6A855137}" destId="{3B306F24-C0E3-4981-929D-7AF67D13C9AD}" srcOrd="1" destOrd="0" parTransId="{1E5C1637-0810-47B6-90DD-556522D733A1}" sibTransId="{04C906FE-C956-498B-AB2E-90626A692F65}"/>
    <dgm:cxn modelId="{26A88838-3A7B-46D1-9766-37BD6B1D23A7}" type="presOf" srcId="{0090EC93-C172-46A1-A964-395B6A855137}" destId="{A0BD2B0D-5D79-43C4-B179-C7846DF9ABCD}" srcOrd="0" destOrd="0" presId="urn:microsoft.com/office/officeart/2005/8/layout/chart3"/>
    <dgm:cxn modelId="{6299E3F0-148F-43ED-8606-B72EB2B372AD}" type="presOf" srcId="{B3030E3A-9152-4E7C-B22F-A6F50E6B2BE6}" destId="{18C2FA5B-C3C9-494C-8BA7-20B8BD088E8A}" srcOrd="1" destOrd="0" presId="urn:microsoft.com/office/officeart/2005/8/layout/chart3"/>
    <dgm:cxn modelId="{B2CB463E-6E1B-49FF-A9AE-397607B177E5}" srcId="{0090EC93-C172-46A1-A964-395B6A855137}" destId="{C53F125D-802E-43DD-ABFE-65B617486E72}" srcOrd="0" destOrd="0" parTransId="{B5E9C4B3-C4CD-4115-A7B9-4366B2A69F63}" sibTransId="{8444080E-A0CD-4E30-AD0C-3BD4A4D9BD6E}"/>
    <dgm:cxn modelId="{C74CCA8E-0747-42F8-802D-556DCF34A47B}" srcId="{0090EC93-C172-46A1-A964-395B6A855137}" destId="{B3030E3A-9152-4E7C-B22F-A6F50E6B2BE6}" srcOrd="2" destOrd="0" parTransId="{422C7F55-8FEF-47B3-9312-3368E89BEDF7}" sibTransId="{45737ADA-6DB5-4D72-9325-9E926D3B7481}"/>
    <dgm:cxn modelId="{1D5633CC-6EA3-4A89-A093-066D539B0DDD}" type="presParOf" srcId="{A0BD2B0D-5D79-43C4-B179-C7846DF9ABCD}" destId="{C50397D1-3409-4150-A4B7-FA49B806839D}" srcOrd="0" destOrd="0" presId="urn:microsoft.com/office/officeart/2005/8/layout/chart3"/>
    <dgm:cxn modelId="{021D36AC-A37C-4631-8D22-236273573617}" type="presParOf" srcId="{A0BD2B0D-5D79-43C4-B179-C7846DF9ABCD}" destId="{21FEAA97-9130-4AF2-9733-115FDE77CF65}" srcOrd="1" destOrd="0" presId="urn:microsoft.com/office/officeart/2005/8/layout/chart3"/>
    <dgm:cxn modelId="{50B7A6D0-D0D8-4A92-B2B7-7AF411E2CDD3}" type="presParOf" srcId="{A0BD2B0D-5D79-43C4-B179-C7846DF9ABCD}" destId="{7F93CDA2-719F-45C9-A57C-3F3704CB05BC}" srcOrd="2" destOrd="0" presId="urn:microsoft.com/office/officeart/2005/8/layout/chart3"/>
    <dgm:cxn modelId="{58D823FC-33E1-4B5F-B3DC-A50B42465C7C}" type="presParOf" srcId="{A0BD2B0D-5D79-43C4-B179-C7846DF9ABCD}" destId="{D8B10858-563E-40FB-A970-B7CEB8819585}" srcOrd="3" destOrd="0" presId="urn:microsoft.com/office/officeart/2005/8/layout/chart3"/>
    <dgm:cxn modelId="{F9044528-7E29-4E5A-9C3A-4FB76A67B06E}" type="presParOf" srcId="{A0BD2B0D-5D79-43C4-B179-C7846DF9ABCD}" destId="{0401EAEB-DF4A-458F-BC99-1C8F540B581B}" srcOrd="4" destOrd="0" presId="urn:microsoft.com/office/officeart/2005/8/layout/chart3"/>
    <dgm:cxn modelId="{F25E39D9-EB70-4150-AEF1-95B0A930C091}" type="presParOf" srcId="{A0BD2B0D-5D79-43C4-B179-C7846DF9ABCD}" destId="{18C2FA5B-C3C9-494C-8BA7-20B8BD088E8A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0397D1-3409-4150-A4B7-FA49B806839D}">
      <dsp:nvSpPr>
        <dsp:cNvPr id="0" name=""/>
        <dsp:cNvSpPr/>
      </dsp:nvSpPr>
      <dsp:spPr>
        <a:xfrm>
          <a:off x="1295764" y="352392"/>
          <a:ext cx="3413760" cy="3413760"/>
        </a:xfrm>
        <a:prstGeom prst="pie">
          <a:avLst>
            <a:gd name="adj1" fmla="val 16200000"/>
            <a:gd name="adj2" fmla="val 180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 smtClean="0"/>
            <a:t>Antiácido</a:t>
          </a:r>
          <a:endParaRPr lang="es-ES" sz="2100" kern="1200" dirty="0"/>
        </a:p>
      </dsp:txBody>
      <dsp:txXfrm>
        <a:off x="3151792" y="982312"/>
        <a:ext cx="1158240" cy="1137920"/>
      </dsp:txXfrm>
    </dsp:sp>
    <dsp:sp modelId="{7F93CDA2-719F-45C9-A57C-3F3704CB05BC}">
      <dsp:nvSpPr>
        <dsp:cNvPr id="0" name=""/>
        <dsp:cNvSpPr/>
      </dsp:nvSpPr>
      <dsp:spPr>
        <a:xfrm>
          <a:off x="1215002" y="456894"/>
          <a:ext cx="3413760" cy="3413760"/>
        </a:xfrm>
        <a:prstGeom prst="pie">
          <a:avLst>
            <a:gd name="adj1" fmla="val 1800000"/>
            <a:gd name="adj2" fmla="val 900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 smtClean="0"/>
            <a:t>Picaduras</a:t>
          </a:r>
          <a:endParaRPr lang="es-ES" sz="2100" kern="1200" dirty="0"/>
        </a:p>
      </dsp:txBody>
      <dsp:txXfrm>
        <a:off x="2149722" y="2610814"/>
        <a:ext cx="1544320" cy="1056640"/>
      </dsp:txXfrm>
    </dsp:sp>
    <dsp:sp modelId="{0401EAEB-DF4A-458F-BC99-1C8F540B581B}">
      <dsp:nvSpPr>
        <dsp:cNvPr id="0" name=""/>
        <dsp:cNvSpPr/>
      </dsp:nvSpPr>
      <dsp:spPr>
        <a:xfrm>
          <a:off x="1157890" y="356871"/>
          <a:ext cx="3413760" cy="3413760"/>
        </a:xfrm>
        <a:prstGeom prst="pie">
          <a:avLst>
            <a:gd name="adj1" fmla="val 9000000"/>
            <a:gd name="adj2" fmla="val 1620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 smtClean="0"/>
            <a:t>Limpieza corporal</a:t>
          </a:r>
          <a:endParaRPr lang="es-ES" sz="2100" kern="1200" dirty="0"/>
        </a:p>
      </dsp:txBody>
      <dsp:txXfrm>
        <a:off x="1523650" y="1027431"/>
        <a:ext cx="1158240" cy="11379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8A3937-13FA-4BBE-9607-4FD8AD970000}" type="datetimeFigureOut">
              <a:rPr lang="es-ES" smtClean="0"/>
              <a:t>17/06/2017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7FD99F-99BB-40F6-9597-7D2DF4E88EF9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8685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41913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520175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822768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114556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319362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740615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604285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226899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044842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405837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183666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861492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337949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373130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848435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526982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732171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121610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479850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220700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644175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502276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400414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0652637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6840054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76921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8A248-2D24-4E24-B127-E3B886AA6B0C}" type="datetime1">
              <a:rPr lang="es-ES" smtClean="0"/>
              <a:t>17/06/2017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36932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DAAA2-C65D-4B79-B05B-0D5CB129EB5E}" type="datetime1">
              <a:rPr lang="es-ES" smtClean="0"/>
              <a:t>17/06/2017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26278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FEBE4-774C-41B9-BBAF-C022C67D8F9B}" type="datetime1">
              <a:rPr lang="es-ES" smtClean="0"/>
              <a:t>17/06/2017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36207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B9153-E2B6-4BCD-A57F-F371DA83EDAF}" type="datetime1">
              <a:rPr lang="es-ES" smtClean="0"/>
              <a:t>17/06/2017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9022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9E183-9E38-4F32-8690-44BFF7B01AB7}" type="datetime1">
              <a:rPr lang="es-ES" smtClean="0"/>
              <a:t>17/06/2017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94764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4EEE1-E4BC-4BC1-95D1-5883DA0DA96E}" type="datetime1">
              <a:rPr lang="es-ES" smtClean="0"/>
              <a:t>17/06/2017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48469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62B95-909D-4C64-B95F-435602505E05}" type="datetime1">
              <a:rPr lang="es-ES" smtClean="0"/>
              <a:t>17/06/2017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92357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F6376-D4FB-4FE1-BF85-B81A05EEE1D5}" type="datetime1">
              <a:rPr lang="es-ES" smtClean="0"/>
              <a:t>17/06/2017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50025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11D55-E50E-4EEE-BAE6-827D110139BE}" type="datetime1">
              <a:rPr lang="es-ES" smtClean="0"/>
              <a:t>17/06/2017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9570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E082F-DA1E-43D4-965F-725E5233388F}" type="datetime1">
              <a:rPr lang="es-ES" smtClean="0"/>
              <a:t>17/06/2017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25536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194D6-3E72-4877-8C7E-B943E2E382DE}" type="datetime1">
              <a:rPr lang="es-ES" smtClean="0"/>
              <a:t>17/06/2017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60192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1000" t="-1000" b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1F59CA-C6BA-4FBD-9EAF-A43FC7668E30}" type="datetime1">
              <a:rPr lang="es-ES" smtClean="0"/>
              <a:t>17/06/2017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49118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6.jpe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33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png"/><Relationship Id="rId18" Type="http://schemas.openxmlformats.org/officeDocument/2006/relationships/image" Target="../media/image6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17" Type="http://schemas.openxmlformats.org/officeDocument/2006/relationships/image" Target="../media/image67.png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66.png"/><Relationship Id="rId20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5" Type="http://schemas.openxmlformats.org/officeDocument/2006/relationships/image" Target="../media/image65.png"/><Relationship Id="rId10" Type="http://schemas.openxmlformats.org/officeDocument/2006/relationships/image" Target="../media/image60.png"/><Relationship Id="rId19" Type="http://schemas.openxmlformats.org/officeDocument/2006/relationships/image" Target="../media/image69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Relationship Id="rId14" Type="http://schemas.openxmlformats.org/officeDocument/2006/relationships/image" Target="../media/image6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0"/>
            <a:lum/>
          </a:blip>
          <a:srcRect/>
          <a:stretch>
            <a:fillRect l="1000" t="-1000" b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98475" y="98474"/>
            <a:ext cx="6569612" cy="6654018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112542" y="1171362"/>
            <a:ext cx="65274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4º E.S.O.</a:t>
            </a:r>
            <a:endParaRPr lang="es-ES" sz="6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619398" y="2111203"/>
            <a:ext cx="53908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FÍSICA Y QUÍMICA</a:t>
            </a:r>
            <a:endParaRPr lang="es-E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6719374" y="99207"/>
            <a:ext cx="2367476" cy="665401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9" name="23 Marcador de texto"/>
          <p:cNvSpPr txBox="1">
            <a:spLocks/>
          </p:cNvSpPr>
          <p:nvPr/>
        </p:nvSpPr>
        <p:spPr>
          <a:xfrm>
            <a:off x="6833002" y="5259248"/>
            <a:ext cx="2068699" cy="105966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1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R. Artacho</a:t>
            </a:r>
          </a:p>
          <a:p>
            <a:pPr marL="0" indent="0" algn="ctr">
              <a:buNone/>
            </a:pPr>
            <a:r>
              <a:rPr lang="es-ES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Dpto. de Física y Química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532484" y="3141512"/>
            <a:ext cx="573206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C00000"/>
                </a:solidFill>
              </a:rPr>
              <a:t>7</a:t>
            </a:r>
            <a:r>
              <a:rPr lang="es-ES" sz="2400" b="1" dirty="0" smtClean="0">
                <a:solidFill>
                  <a:srgbClr val="C00000"/>
                </a:solidFill>
                <a:effectLst/>
              </a:rPr>
              <a:t>. EJEMPLOS DE REACCIONES QUÍMICAS</a:t>
            </a:r>
            <a:endParaRPr lang="es-ES" sz="2400" b="1" dirty="0">
              <a:solidFill>
                <a:srgbClr val="C00000"/>
              </a:solidFill>
              <a:effectLst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2455" y="3141512"/>
            <a:ext cx="1439565" cy="1801549"/>
          </a:xfrm>
          <a:prstGeom prst="rect">
            <a:avLst/>
          </a:prstGeom>
        </p:spPr>
      </p:pic>
      <p:pic>
        <p:nvPicPr>
          <p:cNvPr id="2" name="Picture 2" descr="http://i00.i.aliimg.com/photo/v2/121089488/Acids_Lab_Chemicals_Pharmaceuticals_Fertilizers_Organic_Inorganic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6938" y="4139587"/>
            <a:ext cx="2615191" cy="217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6090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EJEMPLOS DE REACCIONES QUÍMICAS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2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Índice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2669894"/>
              </p:ext>
            </p:extLst>
          </p:nvPr>
        </p:nvGraphicFramePr>
        <p:xfrm>
          <a:off x="420289" y="928687"/>
          <a:ext cx="8389146" cy="4023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1945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45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1462">
                <a:tc gridSpan="2"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CONTENIDOS</a:t>
                      </a:r>
                      <a:endParaRPr lang="es-E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275">
                <a:tc gridSpan="2"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dirty="0" smtClean="0">
                          <a:sym typeface="Wingdings" panose="05000000000000000000" pitchFamily="2" charset="2"/>
                        </a:rPr>
                        <a:t>1. Los ácidos y las bases </a:t>
                      </a:r>
                      <a:r>
                        <a:rPr lang="es-ES" sz="1400" baseline="0" dirty="0" smtClean="0">
                          <a:sym typeface="Wingdings" panose="05000000000000000000" pitchFamily="2" charset="2"/>
                        </a:rPr>
                        <a:t> </a:t>
                      </a:r>
                      <a:r>
                        <a:rPr lang="es-ES" sz="1400" dirty="0" smtClean="0">
                          <a:sym typeface="Wingdings" panose="05000000000000000000" pitchFamily="2" charset="2"/>
                        </a:rPr>
                        <a:t>2.</a:t>
                      </a:r>
                      <a:r>
                        <a:rPr lang="es-ES" sz="1400" baseline="0" dirty="0" smtClean="0"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s-ES" sz="1400" dirty="0" smtClean="0">
                          <a:sym typeface="Wingdings" panose="05000000000000000000" pitchFamily="2" charset="2"/>
                        </a:rPr>
                        <a:t>Las reacciones de combustión </a:t>
                      </a:r>
                      <a:r>
                        <a:rPr lang="es-ES" sz="1400" baseline="0" dirty="0" smtClean="0">
                          <a:sym typeface="Wingdings" panose="05000000000000000000" pitchFamily="2" charset="2"/>
                        </a:rPr>
                        <a:t> 3. </a:t>
                      </a:r>
                      <a:r>
                        <a:rPr lang="es-ES" sz="1400" dirty="0" smtClean="0">
                          <a:sym typeface="Wingdings" panose="05000000000000000000" pitchFamily="2" charset="2"/>
                        </a:rPr>
                        <a:t>Las reacciones de síntesis</a:t>
                      </a:r>
                      <a:endParaRPr lang="es-ES" sz="1400" baseline="0" dirty="0" smtClean="0">
                        <a:sym typeface="Wingdings" panose="05000000000000000000" pitchFamily="2" charset="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8760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 smtClean="0">
                          <a:solidFill>
                            <a:schemeClr val="bg1"/>
                          </a:solidFill>
                        </a:rPr>
                        <a:t>CRITERIOS DE EVALUACIÓN</a:t>
                      </a:r>
                      <a:endParaRPr lang="es-E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 smtClean="0">
                          <a:solidFill>
                            <a:schemeClr val="bg1"/>
                          </a:solidFill>
                        </a:rPr>
                        <a:t>ESTÁNDARES DE APRENDIZAJE</a:t>
                      </a:r>
                      <a:endParaRPr lang="es-E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dirty="0" smtClean="0">
                          <a:sym typeface="Wingdings" panose="05000000000000000000" pitchFamily="2" charset="2"/>
                        </a:rPr>
                        <a:t>6. Identificar ácidos y bases, conocer su comportamiento químico y medir su fortaleza utilizando indicadores y el pH-metro digital.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dirty="0" smtClean="0"/>
                        <a:t>6.1. Utiliza la teoría de Arrhenius para describir el comportamiento químico de ácidos y bases.</a:t>
                      </a:r>
                    </a:p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dirty="0" smtClean="0"/>
                        <a:t>6.2. Establece el carácter ácido, básico o neutro de una disolución utilizando la escala de pH.</a:t>
                      </a:r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baseline="0" dirty="0" smtClean="0">
                          <a:sym typeface="Wingdings" panose="05000000000000000000" pitchFamily="2" charset="2"/>
                        </a:rPr>
                        <a:t>7. Realizar experiencias de laboratorio en las que tengan lugar reacciones de síntesis, combustión y neutralización, interpretando los fenómenos observados.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dirty="0" smtClean="0"/>
                        <a:t>7.1. Diseña y describe el procedimiento de realización una volumetría de neutralización entre un ácido fuerte y una base fuertes, interpretando los resultados.</a:t>
                      </a:r>
                    </a:p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dirty="0" smtClean="0"/>
                        <a:t>7.2. Planifica una experiencia, y describe el procedimiento a seguir en el laboratorio, que demuestre que en las reacciones de combustión se produce dióxido de carbono mediante la detección de este gas.</a:t>
                      </a:r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942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EJEMPLOS DE REACCIONES QUÍMICAS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3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Índice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7593793"/>
              </p:ext>
            </p:extLst>
          </p:nvPr>
        </p:nvGraphicFramePr>
        <p:xfrm>
          <a:off x="420289" y="928687"/>
          <a:ext cx="8389146" cy="24688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1945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45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8760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 smtClean="0">
                          <a:solidFill>
                            <a:schemeClr val="bg1"/>
                          </a:solidFill>
                        </a:rPr>
                        <a:t>CRITERIOS DE EVALUACIÓN</a:t>
                      </a:r>
                      <a:endParaRPr lang="es-E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 smtClean="0">
                          <a:solidFill>
                            <a:schemeClr val="bg1"/>
                          </a:solidFill>
                        </a:rPr>
                        <a:t>ESTÁNDARES DE APRENDIZAJE</a:t>
                      </a:r>
                      <a:endParaRPr lang="es-E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baseline="0" dirty="0" smtClean="0">
                          <a:sym typeface="Wingdings" panose="05000000000000000000" pitchFamily="2" charset="2"/>
                        </a:rPr>
                        <a:t>8. Valorar la importancia de las reacciones de síntesis, combustión y neutralización en procesos biológicos, aplicaciones cotidianas y en la industria, así como su repercusión medioambiental.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dirty="0" smtClean="0"/>
                        <a:t>8.1. Describe las reacciones de síntesis industrial del amoníaco y del ácido sulfúrico, así como los usos de estas sustancias en la industria química.</a:t>
                      </a:r>
                    </a:p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dirty="0" smtClean="0"/>
                        <a:t>8.2. Justifica la importancia de las reacciones de combustión en la generación de electricidad en centrales térmicas, en la automoción y en la respiración celular.</a:t>
                      </a:r>
                    </a:p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dirty="0" smtClean="0"/>
                        <a:t>8.3. Interpreta casos concretos de reacciones de neutralización de importancia biológica e industrial.</a:t>
                      </a:r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5612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EJEMPLOS DE REACCIONES QUÍMICAS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4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1. Los ácidos y las bases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7186377"/>
              </p:ext>
            </p:extLst>
          </p:nvPr>
        </p:nvGraphicFramePr>
        <p:xfrm>
          <a:off x="795335" y="1168400"/>
          <a:ext cx="7791452" cy="48818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8957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57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Características</a:t>
                      </a:r>
                      <a:r>
                        <a:rPr lang="es-ES" sz="1600" baseline="0" dirty="0" smtClean="0"/>
                        <a:t> de los ácidos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Características</a:t>
                      </a:r>
                      <a:r>
                        <a:rPr lang="es-ES" sz="1600" baseline="0" dirty="0" smtClean="0"/>
                        <a:t> de las bases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"/>
                      </a:pPr>
                      <a:r>
                        <a:rPr lang="es-ES" sz="1600" dirty="0" smtClean="0">
                          <a:sym typeface="Wingdings" panose="05000000000000000000" pitchFamily="2" charset="2"/>
                        </a:rPr>
                        <a:t>Tienen</a:t>
                      </a:r>
                      <a:r>
                        <a:rPr lang="es-ES" sz="1600" baseline="0" dirty="0" smtClean="0">
                          <a:sym typeface="Wingdings" panose="05000000000000000000" pitchFamily="2" charset="2"/>
                        </a:rPr>
                        <a:t> sabor agrio.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"/>
                      </a:pPr>
                      <a:r>
                        <a:rPr lang="es-ES" sz="1600" dirty="0" smtClean="0">
                          <a:sym typeface="Wingdings" panose="05000000000000000000" pitchFamily="2" charset="2"/>
                        </a:rPr>
                        <a:t>Tienen sabor amargo y son untuosas al tacto.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"/>
                      </a:pPr>
                      <a:r>
                        <a:rPr lang="es-ES" sz="1600" dirty="0" smtClean="0">
                          <a:sym typeface="Wingdings" panose="05000000000000000000" pitchFamily="2" charset="2"/>
                        </a:rPr>
                        <a:t>Disuelven algunos metales desprendiendo gas hidrógeno.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"/>
                      </a:pPr>
                      <a:r>
                        <a:rPr lang="es-ES" sz="1600" dirty="0" smtClean="0">
                          <a:sym typeface="Wingdings" panose="05000000000000000000" pitchFamily="2" charset="2"/>
                        </a:rPr>
                        <a:t>Disuelven</a:t>
                      </a:r>
                      <a:r>
                        <a:rPr lang="es-ES" sz="1600" baseline="0" dirty="0" smtClean="0">
                          <a:sym typeface="Wingdings" panose="05000000000000000000" pitchFamily="2" charset="2"/>
                        </a:rPr>
                        <a:t> el mármol desprendiendo dióxido de carbono.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"/>
                      </a:pPr>
                      <a:r>
                        <a:rPr lang="es-ES" sz="1600" dirty="0" smtClean="0">
                          <a:sym typeface="Wingdings" panose="05000000000000000000" pitchFamily="2" charset="2"/>
                        </a:rPr>
                        <a:t>Favorecen la disolución</a:t>
                      </a:r>
                      <a:r>
                        <a:rPr lang="es-ES" sz="1600" baseline="0" dirty="0" smtClean="0">
                          <a:sym typeface="Wingdings" panose="05000000000000000000" pitchFamily="2" charset="2"/>
                        </a:rPr>
                        <a:t> de las grasas, por eso se usan como productos de limpieza.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"/>
                      </a:pPr>
                      <a:r>
                        <a:rPr lang="es-ES" sz="1600" baseline="0" dirty="0" smtClean="0">
                          <a:sym typeface="Wingdings" panose="05000000000000000000" pitchFamily="2" charset="2"/>
                        </a:rPr>
                        <a:t>Dañan la capa grasa de la piel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"/>
                      </a:pPr>
                      <a:r>
                        <a:rPr lang="es-ES" sz="1600" dirty="0" smtClean="0">
                          <a:sym typeface="Wingdings" panose="05000000000000000000" pitchFamily="2" charset="2"/>
                        </a:rPr>
                        <a:t>Aparece un color característico cuando a una disolució</a:t>
                      </a:r>
                      <a:r>
                        <a:rPr lang="es-ES" sz="1600" baseline="0" dirty="0" smtClean="0">
                          <a:sym typeface="Wingdings" panose="05000000000000000000" pitchFamily="2" charset="2"/>
                        </a:rPr>
                        <a:t>n acuosa de un ácido se añaden unas gotas de un colorante.</a:t>
                      </a:r>
                    </a:p>
                    <a:p>
                      <a:pPr marL="542925" indent="-271463">
                        <a:buFont typeface="Wingdings" panose="05000000000000000000" pitchFamily="2" charset="2"/>
                        <a:buNone/>
                      </a:pPr>
                      <a:r>
                        <a:rPr lang="es-ES" sz="1600" dirty="0" smtClean="0"/>
                        <a:t>-	Se vuelve</a:t>
                      </a:r>
                      <a:r>
                        <a:rPr lang="es-ES" sz="1600" baseline="0" dirty="0" smtClean="0"/>
                        <a:t> de color rojo con unas gotas de tornasol.</a:t>
                      </a:r>
                    </a:p>
                    <a:p>
                      <a:pPr marL="542925" indent="-271463">
                        <a:buFont typeface="Wingdings" panose="05000000000000000000" pitchFamily="2" charset="2"/>
                        <a:buNone/>
                      </a:pPr>
                      <a:r>
                        <a:rPr lang="es-ES" sz="1600" baseline="0" dirty="0" smtClean="0"/>
                        <a:t>-	Se vuelve de color rosa-morado con el agua de hervir lombarda.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"/>
                      </a:pPr>
                      <a:r>
                        <a:rPr lang="es-ES" sz="1600" dirty="0" smtClean="0">
                          <a:sym typeface="Wingdings" panose="05000000000000000000" pitchFamily="2" charset="2"/>
                        </a:rPr>
                        <a:t>Aparece un color característico cuando a una disolució</a:t>
                      </a:r>
                      <a:r>
                        <a:rPr lang="es-ES" sz="1600" baseline="0" dirty="0" smtClean="0">
                          <a:sym typeface="Wingdings" panose="05000000000000000000" pitchFamily="2" charset="2"/>
                        </a:rPr>
                        <a:t>n acuosa de una base se añaden unas gotas de un colorante.</a:t>
                      </a:r>
                    </a:p>
                    <a:p>
                      <a:pPr marL="542925" indent="-271463">
                        <a:buFont typeface="Wingdings" panose="05000000000000000000" pitchFamily="2" charset="2"/>
                        <a:buNone/>
                      </a:pPr>
                      <a:r>
                        <a:rPr lang="es-ES" sz="1600" dirty="0" smtClean="0"/>
                        <a:t>-	Se vuelve</a:t>
                      </a:r>
                      <a:r>
                        <a:rPr lang="es-ES" sz="1600" baseline="0" dirty="0" smtClean="0"/>
                        <a:t> de color azul con unas gotas de tornasol.</a:t>
                      </a:r>
                    </a:p>
                    <a:p>
                      <a:pPr marL="542925" indent="-271463">
                        <a:buFont typeface="Wingdings" panose="05000000000000000000" pitchFamily="2" charset="2"/>
                        <a:buNone/>
                      </a:pPr>
                      <a:r>
                        <a:rPr lang="es-ES" sz="1600" baseline="0" dirty="0" smtClean="0"/>
                        <a:t>-	Se vuelve de color verde con el agua de hervir lombarda.</a:t>
                      </a:r>
                      <a:endParaRPr lang="es-ES" sz="16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"/>
                      </a:pPr>
                      <a:r>
                        <a:rPr lang="es-ES" sz="1600" dirty="0" smtClean="0">
                          <a:sym typeface="Wingdings" panose="05000000000000000000" pitchFamily="2" charset="2"/>
                        </a:rPr>
                        <a:t>Sus</a:t>
                      </a:r>
                      <a:r>
                        <a:rPr lang="es-ES" sz="1600" baseline="0" dirty="0" smtClean="0">
                          <a:sym typeface="Wingdings" panose="05000000000000000000" pitchFamily="2" charset="2"/>
                        </a:rPr>
                        <a:t> características desaparecen cuando los hacemos reaccionar con una base.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71463" marR="0" lvl="0" indent="-2714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 smtClean="0">
                          <a:sym typeface="Wingdings" panose="05000000000000000000" pitchFamily="2" charset="2"/>
                        </a:rPr>
                        <a:t>	Sus</a:t>
                      </a:r>
                      <a:r>
                        <a:rPr lang="es-ES" sz="1600" baseline="0" dirty="0" smtClean="0">
                          <a:sym typeface="Wingdings" panose="05000000000000000000" pitchFamily="2" charset="2"/>
                        </a:rPr>
                        <a:t> características desaparecen cuando los hacemos reaccionar con un ácido.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8779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EJEMPLOS DE REACCIONES QUÍMICAS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5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1. Los ácidos y las bases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500063" y="871538"/>
            <a:ext cx="3700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Algunos </a:t>
            </a:r>
            <a:r>
              <a:rPr lang="es-ES" b="1" dirty="0" smtClean="0"/>
              <a:t>ácidos</a:t>
            </a:r>
            <a:r>
              <a:rPr lang="es-ES" dirty="0" smtClean="0"/>
              <a:t> de interés</a:t>
            </a:r>
            <a:endParaRPr lang="es-ES" dirty="0"/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1752604"/>
              </p:ext>
            </p:extLst>
          </p:nvPr>
        </p:nvGraphicFramePr>
        <p:xfrm>
          <a:off x="650079" y="1433869"/>
          <a:ext cx="7929565" cy="37541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57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0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Nombre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Fórmula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Datos de interés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Ácido</a:t>
                      </a:r>
                      <a:r>
                        <a:rPr lang="es-ES" sz="1600" baseline="0" dirty="0" smtClean="0"/>
                        <a:t> clorhídrico</a:t>
                      </a:r>
                      <a:endParaRPr lang="es-ES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Está en el estómago e interviene en la digestión.</a:t>
                      </a:r>
                    </a:p>
                    <a:p>
                      <a:r>
                        <a:rPr lang="es-ES" sz="1600" dirty="0" smtClean="0"/>
                        <a:t>El exceso ocasiona “acidez o ardor de estómago”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Ácido sulfúrico</a:t>
                      </a:r>
                      <a:endParaRPr lang="es-ES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"/>
                      </a:pPr>
                      <a:r>
                        <a:rPr lang="es-ES" sz="1600" dirty="0" smtClean="0">
                          <a:sym typeface="Wingdings" panose="05000000000000000000" pitchFamily="2" charset="2"/>
                        </a:rPr>
                        <a:t>Tiene una gran</a:t>
                      </a:r>
                      <a:r>
                        <a:rPr lang="es-ES" sz="1600" baseline="0" dirty="0" smtClean="0">
                          <a:sym typeface="Wingdings" panose="05000000000000000000" pitchFamily="2" charset="2"/>
                        </a:rPr>
                        <a:t> importancia como producto industrial.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"/>
                      </a:pPr>
                      <a:r>
                        <a:rPr lang="es-ES" sz="1600" baseline="0" dirty="0" smtClean="0">
                          <a:sym typeface="Wingdings" panose="05000000000000000000" pitchFamily="2" charset="2"/>
                        </a:rPr>
                        <a:t>Es el principal responsable de la lluvia ácida.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Ácido nítrico</a:t>
                      </a:r>
                      <a:endParaRPr lang="es-ES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"/>
                      </a:pPr>
                      <a:r>
                        <a:rPr lang="es-ES" sz="1600" dirty="0" smtClean="0">
                          <a:sym typeface="Wingdings" panose="05000000000000000000" pitchFamily="2" charset="2"/>
                        </a:rPr>
                        <a:t>Se utiliza para fabricar explosivos.</a:t>
                      </a:r>
                      <a:endParaRPr lang="es-ES" sz="1600" baseline="0" dirty="0" smtClean="0">
                        <a:sym typeface="Wingdings" panose="05000000000000000000" pitchFamily="2" charset="2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"/>
                      </a:pPr>
                      <a:r>
                        <a:rPr lang="es-ES" sz="1600" baseline="0" dirty="0" smtClean="0">
                          <a:sym typeface="Wingdings" panose="05000000000000000000" pitchFamily="2" charset="2"/>
                        </a:rPr>
                        <a:t>Es también responsable de la lluvia ácida.</a:t>
                      </a:r>
                      <a:endParaRPr lang="es-ES" sz="16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Ácido acético</a:t>
                      </a:r>
                      <a:endParaRPr lang="es-ES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Se encuentra en el vinagre.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Ácido cítrico</a:t>
                      </a:r>
                      <a:endParaRPr lang="es-ES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lang="es-E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Se encuentra en el limón yen otros muchos cítricos.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" name="CuadroTexto 7"/>
              <p:cNvSpPr txBox="1"/>
              <p:nvPr/>
            </p:nvSpPr>
            <p:spPr>
              <a:xfrm>
                <a:off x="2686050" y="2023003"/>
                <a:ext cx="46006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s-ES" sz="2000" b="0" i="0" smtClean="0">
                          <a:latin typeface="Cambria Math" panose="02040503050406030204" pitchFamily="18" charset="0"/>
                        </a:rPr>
                        <m:t>HCl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8" name="Cuadro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6050" y="2023003"/>
                <a:ext cx="460061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12000" r="-13333" b="-12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uadroTexto 8"/>
              <p:cNvSpPr txBox="1"/>
              <p:nvPr/>
            </p:nvSpPr>
            <p:spPr>
              <a:xfrm>
                <a:off x="2536937" y="2851728"/>
                <a:ext cx="75828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s-ES" sz="2000" b="0" i="0" smtClean="0">
                          <a:latin typeface="Cambria Math" panose="02040503050406030204" pitchFamily="18" charset="0"/>
                        </a:rPr>
                        <m:t>S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9" name="Cuadro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6937" y="2851728"/>
                <a:ext cx="758285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6400" r="-1600" b="-20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uadroTexto 9"/>
              <p:cNvSpPr txBox="1"/>
              <p:nvPr/>
            </p:nvSpPr>
            <p:spPr>
              <a:xfrm>
                <a:off x="2582526" y="3594750"/>
                <a:ext cx="71269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m:rPr>
                          <m:sty m:val="p"/>
                        </m:rPr>
                        <a:rPr lang="es-ES" sz="2000" b="0" i="0" smtClean="0">
                          <a:latin typeface="Cambria Math" panose="02040503050406030204" pitchFamily="18" charset="0"/>
                        </a:rPr>
                        <m:t>N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10" name="Cuadro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2526" y="3594750"/>
                <a:ext cx="712696" cy="307777"/>
              </a:xfrm>
              <a:prstGeom prst="rect">
                <a:avLst/>
              </a:prstGeom>
              <a:blipFill rotWithShape="0">
                <a:blip r:embed="rId5"/>
                <a:stretch>
                  <a:fillRect l="-7692" r="-2564" b="-20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uadroTexto 10"/>
              <p:cNvSpPr txBox="1"/>
              <p:nvPr/>
            </p:nvSpPr>
            <p:spPr>
              <a:xfrm>
                <a:off x="2330758" y="4152395"/>
                <a:ext cx="11706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𝐶𝐻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s-ES" sz="2000" b="0" i="0" smtClean="0">
                          <a:latin typeface="Cambria Math" panose="02040503050406030204" pitchFamily="18" charset="0"/>
                        </a:rPr>
                        <m:t>COOH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11" name="Cuadro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0758" y="4152395"/>
                <a:ext cx="1170641" cy="307777"/>
              </a:xfrm>
              <a:prstGeom prst="rect">
                <a:avLst/>
              </a:prstGeom>
              <a:blipFill rotWithShape="0">
                <a:blip r:embed="rId6"/>
                <a:stretch>
                  <a:fillRect l="-3646" r="-4687" b="-1960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uadroTexto 11"/>
              <p:cNvSpPr txBox="1"/>
              <p:nvPr/>
            </p:nvSpPr>
            <p:spPr>
              <a:xfrm>
                <a:off x="1907438" y="4761581"/>
                <a:ext cx="206287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𝑂𝐻𝐶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𝐶𝑂𝑂𝐻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12" name="Cuadro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7438" y="4761581"/>
                <a:ext cx="2062872" cy="307777"/>
              </a:xfrm>
              <a:prstGeom prst="rect">
                <a:avLst/>
              </a:prstGeom>
              <a:blipFill rotWithShape="0">
                <a:blip r:embed="rId7"/>
                <a:stretch>
                  <a:fillRect l="-888" b="-3725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26407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EJEMPLOS DE REACCIONES QUÍMICAS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6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1. Los ácidos y las bases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500063" y="871538"/>
            <a:ext cx="3700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Algunas </a:t>
            </a:r>
            <a:r>
              <a:rPr lang="es-ES" b="1" dirty="0" smtClean="0"/>
              <a:t>bases</a:t>
            </a:r>
            <a:r>
              <a:rPr lang="es-ES" dirty="0" smtClean="0"/>
              <a:t> de interés</a:t>
            </a:r>
            <a:endParaRPr lang="es-ES" dirty="0"/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6301215"/>
              </p:ext>
            </p:extLst>
          </p:nvPr>
        </p:nvGraphicFramePr>
        <p:xfrm>
          <a:off x="650079" y="1433869"/>
          <a:ext cx="7929570" cy="38760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787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87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220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Nombre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Fórmula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Datos de interés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Amoniaco</a:t>
                      </a:r>
                      <a:endParaRPr lang="es-ES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"/>
                      </a:pPr>
                      <a:r>
                        <a:rPr lang="es-ES" sz="1600" dirty="0" smtClean="0">
                          <a:sym typeface="Wingdings" panose="05000000000000000000" pitchFamily="2" charset="2"/>
                        </a:rPr>
                        <a:t>Fabricación de productos de limpieza.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"/>
                      </a:pPr>
                      <a:r>
                        <a:rPr lang="es-ES" sz="1600" dirty="0" smtClean="0">
                          <a:sym typeface="Wingdings" panose="05000000000000000000" pitchFamily="2" charset="2"/>
                        </a:rPr>
                        <a:t>Fabricación</a:t>
                      </a:r>
                      <a:r>
                        <a:rPr lang="es-ES" sz="1600" baseline="0" dirty="0" smtClean="0">
                          <a:sym typeface="Wingdings" panose="05000000000000000000" pitchFamily="2" charset="2"/>
                        </a:rPr>
                        <a:t> de fertilizantes.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Sosa</a:t>
                      </a:r>
                      <a:endParaRPr lang="es-ES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"/>
                      </a:pPr>
                      <a:r>
                        <a:rPr lang="es-ES" sz="1600" dirty="0" smtClean="0">
                          <a:sym typeface="Wingdings" panose="05000000000000000000" pitchFamily="2" charset="2"/>
                        </a:rPr>
                        <a:t>Fabricación de productos</a:t>
                      </a:r>
                      <a:r>
                        <a:rPr lang="es-ES" sz="1600" baseline="0" dirty="0" smtClean="0">
                          <a:sym typeface="Wingdings" panose="05000000000000000000" pitchFamily="2" charset="2"/>
                        </a:rPr>
                        <a:t> químicos y jabón.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"/>
                      </a:pPr>
                      <a:r>
                        <a:rPr lang="es-ES" sz="1600" baseline="0" dirty="0" smtClean="0">
                          <a:sym typeface="Wingdings" panose="05000000000000000000" pitchFamily="2" charset="2"/>
                        </a:rPr>
                        <a:t>Productos de limpieza para desatascar cañerías.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Bicarbonato de sodio</a:t>
                      </a:r>
                    </a:p>
                    <a:p>
                      <a:pPr algn="ctr"/>
                      <a:r>
                        <a:rPr lang="es-ES" sz="1200" dirty="0" smtClean="0"/>
                        <a:t>(</a:t>
                      </a:r>
                      <a:r>
                        <a:rPr lang="es-ES" sz="1200" dirty="0" err="1" smtClean="0"/>
                        <a:t>hidrogenocarbonato</a:t>
                      </a:r>
                      <a:r>
                        <a:rPr lang="es-ES" sz="1200" baseline="0" dirty="0" smtClean="0"/>
                        <a:t> de sodio)</a:t>
                      </a:r>
                      <a:endParaRPr lang="es-E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"/>
                      </a:pPr>
                      <a:r>
                        <a:rPr lang="es-ES" sz="1600" dirty="0" smtClean="0">
                          <a:sym typeface="Wingdings" panose="05000000000000000000" pitchFamily="2" charset="2"/>
                        </a:rPr>
                        <a:t>Contrarresta la acidez de estómago.</a:t>
                      </a:r>
                      <a:endParaRPr lang="es-ES" sz="1600" baseline="0" dirty="0" smtClean="0">
                        <a:sym typeface="Wingdings" panose="05000000000000000000" pitchFamily="2" charset="2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"/>
                      </a:pPr>
                      <a:r>
                        <a:rPr lang="es-ES" sz="1600" baseline="0" dirty="0" smtClean="0">
                          <a:sym typeface="Wingdings" panose="05000000000000000000" pitchFamily="2" charset="2"/>
                        </a:rPr>
                        <a:t>Se usa en levadura de panadería.</a:t>
                      </a:r>
                      <a:endParaRPr lang="es-ES" sz="16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Hidróxido</a:t>
                      </a:r>
                      <a:r>
                        <a:rPr lang="es-ES" sz="1600" baseline="0" dirty="0" smtClean="0"/>
                        <a:t> de aluminio</a:t>
                      </a:r>
                      <a:endParaRPr lang="es-ES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lang="es-ES" sz="16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271463" marR="0" lvl="0" indent="-2714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 smtClean="0">
                          <a:sym typeface="Wingdings" panose="05000000000000000000" pitchFamily="2" charset="2"/>
                        </a:rPr>
                        <a:t> 	Contrarrestan la acidez de estómago.</a:t>
                      </a:r>
                      <a:endParaRPr lang="es-ES" sz="1600" baseline="0" dirty="0" smtClean="0">
                        <a:sym typeface="Wingdings" panose="05000000000000000000" pitchFamily="2" charset="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Hidróxido de magnesio</a:t>
                      </a:r>
                      <a:endParaRPr lang="es-ES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lang="es-ES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" name="CuadroTexto 7"/>
              <p:cNvSpPr txBox="1"/>
              <p:nvPr/>
            </p:nvSpPr>
            <p:spPr>
              <a:xfrm>
                <a:off x="2777327" y="2657676"/>
                <a:ext cx="71493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s-ES" sz="2000" b="0" i="0" smtClean="0">
                          <a:latin typeface="Cambria Math" panose="02040503050406030204" pitchFamily="18" charset="0"/>
                        </a:rPr>
                        <m:t>NaOH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8" name="Cuadro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7327" y="2657676"/>
                <a:ext cx="714939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7692" r="-7692" b="-10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uadroTexto 8"/>
              <p:cNvSpPr txBox="1"/>
              <p:nvPr/>
            </p:nvSpPr>
            <p:spPr>
              <a:xfrm>
                <a:off x="2696792" y="3541872"/>
                <a:ext cx="99168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s-ES" sz="2000" b="0" i="0" smtClean="0">
                          <a:latin typeface="Cambria Math" panose="02040503050406030204" pitchFamily="18" charset="0"/>
                        </a:rPr>
                        <m:t>NaH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9" name="Cuadro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6792" y="3541872"/>
                <a:ext cx="991682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4908" r="-1227" b="-1960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uadroTexto 9"/>
              <p:cNvSpPr txBox="1"/>
              <p:nvPr/>
            </p:nvSpPr>
            <p:spPr>
              <a:xfrm>
                <a:off x="2924707" y="1927368"/>
                <a:ext cx="53585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s-ES" sz="2000" b="0" i="0" smtClean="0">
                          <a:latin typeface="Cambria Math" panose="02040503050406030204" pitchFamily="18" charset="0"/>
                        </a:rPr>
                        <m:t>N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10" name="Cuadro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4707" y="1927368"/>
                <a:ext cx="535852" cy="307777"/>
              </a:xfrm>
              <a:prstGeom prst="rect">
                <a:avLst/>
              </a:prstGeom>
              <a:blipFill rotWithShape="0">
                <a:blip r:embed="rId5"/>
                <a:stretch>
                  <a:fillRect l="-10227" r="-3409" b="-1960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uadroTexto 4"/>
              <p:cNvSpPr txBox="1"/>
              <p:nvPr/>
            </p:nvSpPr>
            <p:spPr>
              <a:xfrm>
                <a:off x="2631468" y="4867802"/>
                <a:ext cx="114781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𝑀𝑔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𝑂𝐻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5" name="Cuadro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1468" y="4867802"/>
                <a:ext cx="1147815" cy="307777"/>
              </a:xfrm>
              <a:prstGeom prst="rect">
                <a:avLst/>
              </a:prstGeom>
              <a:blipFill rotWithShape="0">
                <a:blip r:embed="rId6"/>
                <a:stretch>
                  <a:fillRect l="-6383" r="-1064" b="-40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uadroTexto 12"/>
              <p:cNvSpPr txBox="1"/>
              <p:nvPr/>
            </p:nvSpPr>
            <p:spPr>
              <a:xfrm>
                <a:off x="2696792" y="4309637"/>
                <a:ext cx="102015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𝐴𝑙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𝑂𝐻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13" name="Cuadro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6792" y="4309637"/>
                <a:ext cx="1020151" cy="307777"/>
              </a:xfrm>
              <a:prstGeom prst="rect">
                <a:avLst/>
              </a:prstGeom>
              <a:blipFill rotWithShape="0">
                <a:blip r:embed="rId7"/>
                <a:stretch>
                  <a:fillRect l="-5357" r="-1190" b="-40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5557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EJEMPLOS DE REACCIONES QUÍMICAS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7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1. Los ácidos y las bases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442912" y="885825"/>
            <a:ext cx="6929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1.1. Teoría de Arrhenius de ácidos y bases</a:t>
            </a:r>
            <a:endParaRPr lang="es-ES" b="1" dirty="0">
              <a:solidFill>
                <a:srgbClr val="00B050"/>
              </a:solidFill>
            </a:endParaRPr>
          </a:p>
        </p:txBody>
      </p:sp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5752747"/>
              </p:ext>
            </p:extLst>
          </p:nvPr>
        </p:nvGraphicFramePr>
        <p:xfrm>
          <a:off x="566737" y="1462443"/>
          <a:ext cx="8034338" cy="44551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0171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171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Ácido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Base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Es toda sustancia que, al disolverse</a:t>
                      </a:r>
                      <a:r>
                        <a:rPr lang="es-ES" sz="1600" baseline="0" dirty="0" smtClean="0"/>
                        <a:t> en agua, desprende protones:</a:t>
                      </a:r>
                    </a:p>
                    <a:p>
                      <a:endParaRPr lang="es-ES" sz="1600" baseline="0" dirty="0" smtClean="0"/>
                    </a:p>
                    <a:p>
                      <a:endParaRPr lang="es-ES" sz="1600" baseline="0" dirty="0" smtClean="0"/>
                    </a:p>
                    <a:p>
                      <a:r>
                        <a:rPr lang="es-ES" sz="1600" baseline="0" dirty="0" smtClean="0"/>
                        <a:t>Ejemplos:</a:t>
                      </a:r>
                    </a:p>
                    <a:p>
                      <a:endParaRPr lang="es-ES" sz="1600" baseline="0" dirty="0" smtClean="0"/>
                    </a:p>
                    <a:p>
                      <a:endParaRPr lang="es-ES" sz="1600" baseline="0" dirty="0" smtClean="0"/>
                    </a:p>
                    <a:p>
                      <a:endParaRPr lang="es-ES" sz="1600" baseline="0" dirty="0" smtClean="0"/>
                    </a:p>
                    <a:p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Es toda sustancia que, al disolverse en agua, desprende hidroxilos (OH</a:t>
                      </a:r>
                      <a:r>
                        <a:rPr lang="es-ES" sz="1600" baseline="30000" dirty="0" smtClean="0"/>
                        <a:t>–</a:t>
                      </a:r>
                      <a:r>
                        <a:rPr lang="es-ES" sz="1600" dirty="0" smtClean="0"/>
                        <a:t>):</a:t>
                      </a:r>
                    </a:p>
                    <a:p>
                      <a:endParaRPr lang="es-ES" sz="1600" dirty="0" smtClean="0"/>
                    </a:p>
                    <a:p>
                      <a:endParaRPr lang="es-ES" sz="1600" dirty="0" smtClean="0"/>
                    </a:p>
                    <a:p>
                      <a:r>
                        <a:rPr lang="es-ES" sz="1600" dirty="0" smtClean="0"/>
                        <a:t>Ejemplos: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es-ES" sz="1600" dirty="0" smtClean="0"/>
                        <a:t>Se llama </a:t>
                      </a:r>
                      <a:r>
                        <a:rPr lang="es-ES" sz="1600" b="1" dirty="0" smtClean="0"/>
                        <a:t>reacción de neutralización </a:t>
                      </a:r>
                      <a:r>
                        <a:rPr lang="es-ES" sz="1600" dirty="0" smtClean="0"/>
                        <a:t>a la que</a:t>
                      </a:r>
                      <a:r>
                        <a:rPr lang="es-ES" sz="1600" baseline="0" dirty="0" smtClean="0"/>
                        <a:t> se produce al poner en contacto un ácido con una base. Se debe a la combinación de los iones H</a:t>
                      </a:r>
                      <a:r>
                        <a:rPr lang="es-ES" sz="1600" baseline="30000" dirty="0" smtClean="0"/>
                        <a:t>+</a:t>
                      </a:r>
                      <a:r>
                        <a:rPr lang="es-ES" sz="1600" baseline="0" dirty="0" smtClean="0"/>
                        <a:t> con los iones </a:t>
                      </a:r>
                      <a:r>
                        <a:rPr lang="es-ES" sz="1600" dirty="0" smtClean="0"/>
                        <a:t>OH</a:t>
                      </a:r>
                      <a:r>
                        <a:rPr lang="es-ES" sz="1600" baseline="30000" dirty="0" smtClean="0"/>
                        <a:t>–</a:t>
                      </a:r>
                      <a:r>
                        <a:rPr lang="es-ES" sz="1600" baseline="0" dirty="0" smtClean="0"/>
                        <a:t> para dar agua. La desaparición de los iones H</a:t>
                      </a:r>
                      <a:r>
                        <a:rPr lang="es-ES" sz="1600" baseline="30000" dirty="0" smtClean="0"/>
                        <a:t>+</a:t>
                      </a:r>
                      <a:r>
                        <a:rPr lang="es-ES" sz="1600" baseline="0" dirty="0" smtClean="0"/>
                        <a:t> y </a:t>
                      </a:r>
                      <a:r>
                        <a:rPr lang="es-ES" sz="1600" dirty="0" smtClean="0"/>
                        <a:t>OH</a:t>
                      </a:r>
                      <a:r>
                        <a:rPr lang="es-ES" sz="1600" baseline="30000" dirty="0" smtClean="0"/>
                        <a:t>–</a:t>
                      </a:r>
                      <a:r>
                        <a:rPr lang="es-ES" sz="1600" baseline="0" dirty="0" smtClean="0"/>
                        <a:t> hace que la disolución deje de ser ácida o básica.</a:t>
                      </a:r>
                    </a:p>
                    <a:p>
                      <a:endParaRPr lang="es-ES" sz="1600" baseline="0" dirty="0" smtClean="0"/>
                    </a:p>
                    <a:p>
                      <a:endParaRPr lang="es-ES" sz="1600" baseline="0" dirty="0" smtClean="0"/>
                    </a:p>
                    <a:p>
                      <a:endParaRPr lang="es-E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uadroTexto 13"/>
              <p:cNvSpPr txBox="1"/>
              <p:nvPr/>
            </p:nvSpPr>
            <p:spPr>
              <a:xfrm>
                <a:off x="1783076" y="2486968"/>
                <a:ext cx="173118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𝐻𝐴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14" name="CuadroTexto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3076" y="2486968"/>
                <a:ext cx="1731180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2465" b="-12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uadroTexto 14"/>
              <p:cNvSpPr txBox="1"/>
              <p:nvPr/>
            </p:nvSpPr>
            <p:spPr>
              <a:xfrm>
                <a:off x="1702798" y="3196389"/>
                <a:ext cx="189173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𝐻𝐶𝑙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𝐶𝑙</m:t>
                          </m:r>
                        </m:e>
                        <m:sup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15" name="CuadroTexto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2798" y="3196389"/>
                <a:ext cx="1891736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2572" b="-980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uadroTexto 16"/>
              <p:cNvSpPr txBox="1"/>
              <p:nvPr/>
            </p:nvSpPr>
            <p:spPr>
              <a:xfrm>
                <a:off x="1426117" y="3607809"/>
                <a:ext cx="2481513" cy="31104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s-ES" sz="2000" b="0" i="0" smtClean="0">
                          <a:latin typeface="Cambria Math" panose="02040503050406030204" pitchFamily="18" charset="0"/>
                        </a:rPr>
                        <m:t>S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→2</m:t>
                      </m:r>
                      <m:sSup>
                        <m:sSup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sSubSup>
                        <m:sSubSup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2−</m:t>
                          </m:r>
                        </m:sup>
                      </m:sSubSup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17" name="CuadroTexto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6117" y="3607809"/>
                <a:ext cx="2481513" cy="311047"/>
              </a:xfrm>
              <a:prstGeom prst="rect">
                <a:avLst/>
              </a:prstGeom>
              <a:blipFill rotWithShape="0">
                <a:blip r:embed="rId5"/>
                <a:stretch>
                  <a:fillRect l="-1720" t="-1961" b="-1960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uadroTexto 17"/>
              <p:cNvSpPr txBox="1"/>
              <p:nvPr/>
            </p:nvSpPr>
            <p:spPr>
              <a:xfrm>
                <a:off x="5600732" y="2486967"/>
                <a:ext cx="210461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𝐵𝑂𝐻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𝑂𝐻</m:t>
                          </m:r>
                        </m:e>
                        <m:sup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18" name="CuadroTexto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0732" y="2486967"/>
                <a:ext cx="2104615" cy="307777"/>
              </a:xfrm>
              <a:prstGeom prst="rect">
                <a:avLst/>
              </a:prstGeom>
              <a:blipFill rotWithShape="0">
                <a:blip r:embed="rId6"/>
                <a:stretch>
                  <a:fillRect l="-2319" b="-12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uadroTexto 18"/>
              <p:cNvSpPr txBox="1"/>
              <p:nvPr/>
            </p:nvSpPr>
            <p:spPr>
              <a:xfrm>
                <a:off x="5215402" y="3609666"/>
                <a:ext cx="287527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𝐶𝑎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𝑂𝐻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𝐶𝑎</m:t>
                          </m:r>
                        </m:e>
                        <m:sup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2+</m:t>
                          </m:r>
                        </m:sup>
                      </m:sSup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</m:t>
                      </m:r>
                      <m:sSup>
                        <m:sSup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𝑂𝐻</m:t>
                          </m:r>
                        </m:e>
                        <m:sup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19" name="CuadroTexto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5402" y="3609666"/>
                <a:ext cx="2875274" cy="307777"/>
              </a:xfrm>
              <a:prstGeom prst="rect">
                <a:avLst/>
              </a:prstGeom>
              <a:blipFill rotWithShape="0">
                <a:blip r:embed="rId7"/>
                <a:stretch>
                  <a:fillRect l="-1486" b="-3725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uadroTexto 19"/>
              <p:cNvSpPr txBox="1"/>
              <p:nvPr/>
            </p:nvSpPr>
            <p:spPr>
              <a:xfrm>
                <a:off x="5439117" y="3191690"/>
                <a:ext cx="242784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𝑁𝑎𝑂𝐻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𝑁𝑎</m:t>
                          </m:r>
                        </m:e>
                        <m:sup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𝑂𝐻</m:t>
                          </m:r>
                        </m:e>
                        <m:sup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20" name="Cuadro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9117" y="3191690"/>
                <a:ext cx="2427844" cy="307777"/>
              </a:xfrm>
              <a:prstGeom prst="rect">
                <a:avLst/>
              </a:prstGeom>
              <a:blipFill rotWithShape="0">
                <a:blip r:embed="rId8"/>
                <a:stretch>
                  <a:fillRect l="-1504" b="-12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uadroTexto 20"/>
              <p:cNvSpPr txBox="1"/>
              <p:nvPr/>
            </p:nvSpPr>
            <p:spPr>
              <a:xfrm>
                <a:off x="2949598" y="5343612"/>
                <a:ext cx="333052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𝐵𝑂𝐻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s-E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es-ES" sz="2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1" name="CuadroTexto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9598" y="5343612"/>
                <a:ext cx="3330527" cy="307777"/>
              </a:xfrm>
              <a:prstGeom prst="rect">
                <a:avLst/>
              </a:prstGeom>
              <a:blipFill rotWithShape="0">
                <a:blip r:embed="rId9"/>
                <a:stretch>
                  <a:fillRect l="-1282" r="-1099" b="-20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1251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EJEMPLOS DE REACCIONES QUÍMICAS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8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1. Los ácidos y las bases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442912" y="885825"/>
            <a:ext cx="6929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1.1. Teoría de Arrhenius de ácidos y bases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42912" y="1277777"/>
            <a:ext cx="7058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Ejemplos de reacciones de neutralización</a:t>
            </a:r>
            <a:endParaRPr lang="es-E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uadroTexto 4"/>
              <p:cNvSpPr txBox="1"/>
              <p:nvPr/>
            </p:nvSpPr>
            <p:spPr>
              <a:xfrm>
                <a:off x="2214562" y="1797023"/>
                <a:ext cx="449475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s-ES" sz="2800" b="0" i="1" smtClean="0">
                          <a:latin typeface="Cambria Math" panose="02040503050406030204" pitchFamily="18" charset="0"/>
                        </a:rPr>
                        <m:t>𝐶𝑙</m:t>
                      </m:r>
                      <m:r>
                        <a:rPr lang="es-E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ES" sz="2800" b="0" i="1" smtClean="0">
                          <a:latin typeface="Cambria Math" panose="02040503050406030204" pitchFamily="18" charset="0"/>
                        </a:rPr>
                        <m:t>𝑁𝑎𝑂𝐻</m:t>
                      </m:r>
                      <m:r>
                        <a:rPr lang="es-E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s-ES" sz="28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𝑁𝑎𝐶𝑙</m:t>
                      </m:r>
                      <m:r>
                        <a:rPr lang="es-E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s-ES" sz="28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8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8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8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es-ES" sz="28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" name="Cuadro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4562" y="1797023"/>
                <a:ext cx="4494757" cy="430887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uadroTexto 6"/>
          <p:cNvSpPr txBox="1"/>
          <p:nvPr/>
        </p:nvSpPr>
        <p:spPr>
          <a:xfrm>
            <a:off x="2105386" y="2227910"/>
            <a:ext cx="10102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400" dirty="0" smtClean="0"/>
              <a:t>ácido </a:t>
            </a:r>
          </a:p>
          <a:p>
            <a:pPr algn="ctr"/>
            <a:r>
              <a:rPr lang="es-ES" sz="1400" dirty="0" smtClean="0"/>
              <a:t>clorhídrico</a:t>
            </a:r>
            <a:endParaRPr lang="es-ES" sz="1400" dirty="0"/>
          </a:p>
        </p:txBody>
      </p:sp>
      <p:sp>
        <p:nvSpPr>
          <p:cNvPr id="22" name="CuadroTexto 21"/>
          <p:cNvSpPr txBox="1"/>
          <p:nvPr/>
        </p:nvSpPr>
        <p:spPr>
          <a:xfrm>
            <a:off x="3427370" y="2227910"/>
            <a:ext cx="9605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400" dirty="0" smtClean="0"/>
              <a:t>hidróxido </a:t>
            </a:r>
          </a:p>
          <a:p>
            <a:pPr algn="ctr"/>
            <a:r>
              <a:rPr lang="es-ES" sz="1400" dirty="0"/>
              <a:t>d</a:t>
            </a:r>
            <a:r>
              <a:rPr lang="es-ES" sz="1400" dirty="0" smtClean="0"/>
              <a:t>e sodio</a:t>
            </a:r>
            <a:endParaRPr lang="es-ES" sz="1400" dirty="0"/>
          </a:p>
        </p:txBody>
      </p:sp>
      <p:sp>
        <p:nvSpPr>
          <p:cNvPr id="23" name="CuadroTexto 22"/>
          <p:cNvSpPr txBox="1"/>
          <p:nvPr/>
        </p:nvSpPr>
        <p:spPr>
          <a:xfrm>
            <a:off x="4699660" y="2227910"/>
            <a:ext cx="8611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400" dirty="0" smtClean="0"/>
              <a:t>cloruro </a:t>
            </a:r>
          </a:p>
          <a:p>
            <a:pPr algn="ctr"/>
            <a:r>
              <a:rPr lang="es-ES" sz="1400" dirty="0"/>
              <a:t>d</a:t>
            </a:r>
            <a:r>
              <a:rPr lang="es-ES" sz="1400" dirty="0" smtClean="0"/>
              <a:t>e sodio</a:t>
            </a:r>
            <a:endParaRPr lang="es-ES" sz="1400" dirty="0"/>
          </a:p>
        </p:txBody>
      </p:sp>
      <p:sp>
        <p:nvSpPr>
          <p:cNvPr id="24" name="CuadroTexto 23"/>
          <p:cNvSpPr txBox="1"/>
          <p:nvPr/>
        </p:nvSpPr>
        <p:spPr>
          <a:xfrm>
            <a:off x="5977359" y="2227910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400" dirty="0" smtClean="0"/>
              <a:t>agua</a:t>
            </a:r>
            <a:endParaRPr lang="es-E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uadroTexto 24"/>
              <p:cNvSpPr txBox="1"/>
              <p:nvPr/>
            </p:nvSpPr>
            <p:spPr>
              <a:xfrm>
                <a:off x="988814" y="2907762"/>
                <a:ext cx="694882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s-E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s-E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𝐶𝑂𝑂𝐻</m:t>
                      </m:r>
                      <m:r>
                        <a:rPr lang="es-E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ES" sz="2800" b="0" i="1" smtClean="0">
                          <a:latin typeface="Cambria Math" panose="02040503050406030204" pitchFamily="18" charset="0"/>
                        </a:rPr>
                        <m:t>𝐾𝑂𝐻</m:t>
                      </m:r>
                      <m:r>
                        <a:rPr lang="es-E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s-ES" sz="280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s-ES" sz="2800" i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800" i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800" i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s-ES" sz="2800" i="1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800" i="1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𝐶𝑂𝑂𝐾</m:t>
                      </m:r>
                      <m:r>
                        <a:rPr lang="es-E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s-ES" sz="28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8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8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8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es-ES" sz="28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5" name="CuadroTexto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8814" y="2907762"/>
                <a:ext cx="6948825" cy="430887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CuadroTexto 26"/>
          <p:cNvSpPr txBox="1"/>
          <p:nvPr/>
        </p:nvSpPr>
        <p:spPr>
          <a:xfrm>
            <a:off x="1839784" y="3316512"/>
            <a:ext cx="7521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400" dirty="0" smtClean="0"/>
              <a:t>ácido </a:t>
            </a:r>
          </a:p>
          <a:p>
            <a:pPr algn="ctr"/>
            <a:r>
              <a:rPr lang="es-ES" sz="1400" dirty="0" smtClean="0"/>
              <a:t>acético</a:t>
            </a:r>
            <a:endParaRPr lang="es-ES" sz="1400" dirty="0"/>
          </a:p>
        </p:txBody>
      </p:sp>
      <p:sp>
        <p:nvSpPr>
          <p:cNvPr id="28" name="CuadroTexto 27"/>
          <p:cNvSpPr txBox="1"/>
          <p:nvPr/>
        </p:nvSpPr>
        <p:spPr>
          <a:xfrm>
            <a:off x="3377676" y="3316512"/>
            <a:ext cx="10102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400" dirty="0" smtClean="0"/>
              <a:t>hidróxido </a:t>
            </a:r>
          </a:p>
          <a:p>
            <a:pPr algn="ctr"/>
            <a:r>
              <a:rPr lang="es-ES" sz="1400" dirty="0"/>
              <a:t>d</a:t>
            </a:r>
            <a:r>
              <a:rPr lang="es-ES" sz="1400" dirty="0" smtClean="0"/>
              <a:t>e potasio</a:t>
            </a:r>
            <a:endParaRPr lang="es-ES" sz="1400" dirty="0"/>
          </a:p>
        </p:txBody>
      </p:sp>
      <p:sp>
        <p:nvSpPr>
          <p:cNvPr id="29" name="CuadroTexto 28"/>
          <p:cNvSpPr txBox="1"/>
          <p:nvPr/>
        </p:nvSpPr>
        <p:spPr>
          <a:xfrm>
            <a:off x="5294397" y="3299318"/>
            <a:ext cx="10102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400" dirty="0" smtClean="0"/>
              <a:t>acetato </a:t>
            </a:r>
          </a:p>
          <a:p>
            <a:pPr algn="ctr"/>
            <a:r>
              <a:rPr lang="es-ES" sz="1400" dirty="0"/>
              <a:t>d</a:t>
            </a:r>
            <a:r>
              <a:rPr lang="es-ES" sz="1400" dirty="0" smtClean="0"/>
              <a:t>e potasio</a:t>
            </a:r>
            <a:endParaRPr lang="es-ES" sz="1400" dirty="0"/>
          </a:p>
        </p:txBody>
      </p:sp>
      <p:sp>
        <p:nvSpPr>
          <p:cNvPr id="30" name="CuadroTexto 29"/>
          <p:cNvSpPr txBox="1"/>
          <p:nvPr/>
        </p:nvSpPr>
        <p:spPr>
          <a:xfrm>
            <a:off x="7211118" y="3316512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400" dirty="0" smtClean="0"/>
              <a:t>agua</a:t>
            </a:r>
            <a:endParaRPr lang="es-E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uadroTexto 30"/>
              <p:cNvSpPr txBox="1"/>
              <p:nvPr/>
            </p:nvSpPr>
            <p:spPr>
              <a:xfrm>
                <a:off x="2208557" y="3908964"/>
                <a:ext cx="488871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s-ES" sz="2800" b="0" i="1" smtClean="0">
                          <a:latin typeface="Cambria Math" panose="02040503050406030204" pitchFamily="18" charset="0"/>
                        </a:rPr>
                        <m:t>𝐶𝑙</m:t>
                      </m:r>
                      <m:r>
                        <a:rPr lang="es-E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ES" sz="2800" b="0" i="1" smtClean="0">
                          <a:latin typeface="Cambria Math" panose="02040503050406030204" pitchFamily="18" charset="0"/>
                        </a:rPr>
                        <m:t>𝑁</m:t>
                      </m:r>
                      <m:sSub>
                        <m:sSubPr>
                          <m:ctrlPr>
                            <a:rPr lang="es-E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8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s-ES" sz="28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𝑂𝐻</m:t>
                      </m:r>
                      <m:r>
                        <a:rPr lang="es-E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s-ES" sz="280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sSub>
                        <m:sSubPr>
                          <m:ctrlPr>
                            <a:rPr lang="es-ES" sz="2800" i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800" i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800" i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s-ES" sz="28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𝐶𝑙</m:t>
                      </m:r>
                      <m:r>
                        <a:rPr lang="es-E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s-ES" sz="28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8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8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8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es-ES" sz="28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1" name="Cuadro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8557" y="3908964"/>
                <a:ext cx="4888711" cy="430887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CuadroTexto 31"/>
          <p:cNvSpPr txBox="1"/>
          <p:nvPr/>
        </p:nvSpPr>
        <p:spPr>
          <a:xfrm>
            <a:off x="2064257" y="4339851"/>
            <a:ext cx="10102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400" dirty="0" smtClean="0"/>
              <a:t>ácido </a:t>
            </a:r>
          </a:p>
          <a:p>
            <a:pPr algn="ctr"/>
            <a:r>
              <a:rPr lang="es-ES" sz="1400" dirty="0" smtClean="0"/>
              <a:t>clorhídrico</a:t>
            </a:r>
            <a:endParaRPr lang="es-ES" sz="1400" dirty="0"/>
          </a:p>
        </p:txBody>
      </p:sp>
      <p:sp>
        <p:nvSpPr>
          <p:cNvPr id="33" name="CuadroTexto 32"/>
          <p:cNvSpPr txBox="1"/>
          <p:nvPr/>
        </p:nvSpPr>
        <p:spPr>
          <a:xfrm>
            <a:off x="3368058" y="4337692"/>
            <a:ext cx="10198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400" dirty="0" smtClean="0"/>
              <a:t>hidróxido </a:t>
            </a:r>
          </a:p>
          <a:p>
            <a:pPr algn="ctr"/>
            <a:r>
              <a:rPr lang="es-ES" sz="1400" dirty="0"/>
              <a:t>d</a:t>
            </a:r>
            <a:r>
              <a:rPr lang="es-ES" sz="1400" dirty="0" smtClean="0"/>
              <a:t>e amonio</a:t>
            </a:r>
            <a:endParaRPr lang="es-ES" sz="1400" dirty="0"/>
          </a:p>
        </p:txBody>
      </p:sp>
      <p:sp>
        <p:nvSpPr>
          <p:cNvPr id="34" name="CuadroTexto 33"/>
          <p:cNvSpPr txBox="1"/>
          <p:nvPr/>
        </p:nvSpPr>
        <p:spPr>
          <a:xfrm>
            <a:off x="4991033" y="4337692"/>
            <a:ext cx="10198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400" dirty="0" smtClean="0"/>
              <a:t>cloruro </a:t>
            </a:r>
          </a:p>
          <a:p>
            <a:pPr algn="ctr"/>
            <a:r>
              <a:rPr lang="es-ES" sz="1400" dirty="0"/>
              <a:t>d</a:t>
            </a:r>
            <a:r>
              <a:rPr lang="es-ES" sz="1400" dirty="0" smtClean="0"/>
              <a:t>e amonio</a:t>
            </a:r>
            <a:endParaRPr lang="es-ES" sz="1400" dirty="0"/>
          </a:p>
        </p:txBody>
      </p:sp>
      <p:sp>
        <p:nvSpPr>
          <p:cNvPr id="35" name="CuadroTexto 34"/>
          <p:cNvSpPr txBox="1"/>
          <p:nvPr/>
        </p:nvSpPr>
        <p:spPr>
          <a:xfrm>
            <a:off x="6383196" y="4319401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400" dirty="0" smtClean="0"/>
              <a:t>agua</a:t>
            </a:r>
            <a:endParaRPr lang="es-ES" sz="1400" dirty="0"/>
          </a:p>
        </p:txBody>
      </p:sp>
      <p:sp>
        <p:nvSpPr>
          <p:cNvPr id="8" name="CuadroTexto 7"/>
          <p:cNvSpPr txBox="1"/>
          <p:nvPr/>
        </p:nvSpPr>
        <p:spPr>
          <a:xfrm>
            <a:off x="553639" y="5018593"/>
            <a:ext cx="8033149" cy="1200329"/>
          </a:xfrm>
          <a:prstGeom prst="rect">
            <a:avLst/>
          </a:prstGeom>
          <a:solidFill>
            <a:srgbClr val="FFFFCC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En una reacción de neutralización las disoluciones acuosas de un ácido y una base dan siempre sal y agua:</a:t>
            </a:r>
          </a:p>
          <a:p>
            <a:pPr algn="just"/>
            <a:endParaRPr lang="es-ES" dirty="0"/>
          </a:p>
          <a:p>
            <a:pPr algn="just"/>
            <a:endParaRPr lang="es-ES" dirty="0" smtClean="0"/>
          </a:p>
        </p:txBody>
      </p:sp>
      <p:sp>
        <p:nvSpPr>
          <p:cNvPr id="10" name="Rectángulo 9"/>
          <p:cNvSpPr/>
          <p:nvPr/>
        </p:nvSpPr>
        <p:spPr>
          <a:xfrm>
            <a:off x="2814726" y="5714501"/>
            <a:ext cx="714287" cy="34803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Rectángulo 35"/>
          <p:cNvSpPr/>
          <p:nvPr/>
        </p:nvSpPr>
        <p:spPr>
          <a:xfrm>
            <a:off x="3801012" y="5715705"/>
            <a:ext cx="586878" cy="34803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Rectángulo 36"/>
          <p:cNvSpPr/>
          <p:nvPr/>
        </p:nvSpPr>
        <p:spPr>
          <a:xfrm>
            <a:off x="4748212" y="5698497"/>
            <a:ext cx="453527" cy="34803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Rectángulo 37"/>
          <p:cNvSpPr/>
          <p:nvPr/>
        </p:nvSpPr>
        <p:spPr>
          <a:xfrm>
            <a:off x="5423986" y="5691737"/>
            <a:ext cx="685168" cy="34803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uadroTexto 8"/>
              <p:cNvSpPr txBox="1"/>
              <p:nvPr/>
            </p:nvSpPr>
            <p:spPr>
              <a:xfrm>
                <a:off x="2814726" y="5713657"/>
                <a:ext cx="3294428" cy="3177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Á</m:t>
                      </m:r>
                      <m:r>
                        <a:rPr lang="es-ES" sz="2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𝑐𝑖𝑑𝑜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ES" sz="2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𝐵𝑎𝑠𝑒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s-ES" sz="2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𝑆𝑎𝑙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s-ES" sz="2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𝐴𝑔𝑢𝑎</m:t>
                      </m:r>
                    </m:oMath>
                  </m:oMathPara>
                </a14:m>
                <a:endParaRPr lang="es-ES" sz="2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9" name="Cuadro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4726" y="5713657"/>
                <a:ext cx="3294428" cy="317716"/>
              </a:xfrm>
              <a:prstGeom prst="rect">
                <a:avLst/>
              </a:prstGeom>
              <a:blipFill rotWithShape="0">
                <a:blip r:embed="rId6"/>
                <a:stretch>
                  <a:fillRect l="-2037" t="-5769" r="-2037" b="-3461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92224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EJEMPLOS DE REACCIONES QUÍMICAS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9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1. Los ácidos y las bases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9" name="Redondear rectángulo de esquina del mismo lado 38"/>
          <p:cNvSpPr/>
          <p:nvPr/>
        </p:nvSpPr>
        <p:spPr>
          <a:xfrm>
            <a:off x="538400" y="994351"/>
            <a:ext cx="1957388" cy="385763"/>
          </a:xfrm>
          <a:prstGeom prst="round2SameRect">
            <a:avLst>
              <a:gd name="adj1" fmla="val 31482"/>
              <a:gd name="adj2" fmla="val 0"/>
            </a:avLst>
          </a:prstGeom>
          <a:solidFill>
            <a:srgbClr val="FF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" name="CuadroTexto 39"/>
          <p:cNvSpPr txBox="1"/>
          <p:nvPr/>
        </p:nvSpPr>
        <p:spPr>
          <a:xfrm>
            <a:off x="538400" y="1010782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ACTIVIDADES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CuadroTexto 40"/>
              <p:cNvSpPr txBox="1"/>
              <p:nvPr/>
            </p:nvSpPr>
            <p:spPr>
              <a:xfrm>
                <a:off x="538400" y="1380114"/>
                <a:ext cx="8105538" cy="1600438"/>
              </a:xfrm>
              <a:prstGeom prst="rect">
                <a:avLst/>
              </a:prstGeom>
              <a:solidFill>
                <a:srgbClr val="FFCC66"/>
              </a:solidFill>
            </p:spPr>
            <p:txBody>
              <a:bodyPr wrap="square" rtlCol="0">
                <a:spAutoFit/>
              </a:bodyPr>
              <a:lstStyle/>
              <a:p>
                <a:pPr marL="357188" indent="-357188" algn="just">
                  <a:buAutoNum type="arabicPeriod"/>
                </a:pPr>
                <a:r>
                  <a:rPr lang="es-ES" b="1" dirty="0" smtClean="0"/>
                  <a:t>Completa las siguientes reacciones ácido-base:</a:t>
                </a:r>
              </a:p>
              <a:p>
                <a:pPr marL="714375" lvl="1" indent="-358775" algn="just">
                  <a:buAutoNum type="alphaLcParenR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sz="2000" b="0" i="0" smtClean="0">
                        <a:latin typeface="Cambria Math" panose="02040503050406030204" pitchFamily="18" charset="0"/>
                      </a:rPr>
                      <m:t>HCl</m:t>
                    </m:r>
                    <m:r>
                      <a:rPr lang="es-ES" sz="2000" b="0" i="0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s-ES" sz="2000" b="0" i="0" smtClean="0">
                        <a:latin typeface="Cambria Math" panose="02040503050406030204" pitchFamily="18" charset="0"/>
                      </a:rPr>
                      <m:t>Ca</m:t>
                    </m:r>
                    <m:sSub>
                      <m:sSubPr>
                        <m:ctrlPr>
                          <a:rPr lang="es-E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000" b="0" i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s-ES" sz="2000" b="0" i="0" smtClean="0">
                            <a:latin typeface="Cambria Math" panose="02040503050406030204" pitchFamily="18" charset="0"/>
                          </a:rPr>
                          <m:t>OH</m:t>
                        </m:r>
                        <m:r>
                          <a:rPr lang="es-ES" sz="2000" b="0" i="0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b>
                        <m:r>
                          <a:rPr lang="es-ES" sz="2000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s-E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endParaRPr lang="es-ES" sz="2000" dirty="0" smtClean="0"/>
              </a:p>
              <a:p>
                <a:pPr marL="714375" lvl="1" indent="-358775" algn="just">
                  <a:buAutoNum type="alphaLcParenR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s-E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s-ES" sz="2000" b="0" i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s-ES" sz="2000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m:rPr>
                        <m:sty m:val="p"/>
                      </m:rPr>
                      <a:rPr lang="es-ES" sz="2000" b="0" i="0" smtClean="0">
                        <a:latin typeface="Cambria Math" panose="02040503050406030204" pitchFamily="18" charset="0"/>
                      </a:rPr>
                      <m:t>S</m:t>
                    </m:r>
                    <m:sSub>
                      <m:sSubPr>
                        <m:ctrlPr>
                          <a:rPr lang="es-E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s-ES" sz="2000" b="0" i="0" smtClean="0">
                            <a:latin typeface="Cambria Math" panose="02040503050406030204" pitchFamily="18" charset="0"/>
                          </a:rPr>
                          <m:t>O</m:t>
                        </m:r>
                      </m:e>
                      <m:sub>
                        <m:r>
                          <a:rPr lang="es-ES" sz="2000" b="0" i="0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s-ES" sz="2000" b="0" i="0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s-ES" sz="2000" b="0" i="0" smtClean="0">
                        <a:latin typeface="Cambria Math" panose="02040503050406030204" pitchFamily="18" charset="0"/>
                      </a:rPr>
                      <m:t>KOH</m:t>
                    </m:r>
                    <m:r>
                      <a:rPr lang="es-E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 </m:t>
                    </m:r>
                  </m:oMath>
                </a14:m>
                <a:endParaRPr lang="es-ES" sz="2000" dirty="0" smtClean="0"/>
              </a:p>
              <a:p>
                <a:pPr marL="714375" lvl="1" indent="-358775" algn="just">
                  <a:buAutoNum type="alphaLcParenR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sz="2000" b="0" i="0" smtClean="0">
                        <a:latin typeface="Cambria Math" panose="02040503050406030204" pitchFamily="18" charset="0"/>
                      </a:rPr>
                      <m:t>HN</m:t>
                    </m:r>
                    <m:sSub>
                      <m:sSubPr>
                        <m:ctrlPr>
                          <a:rPr lang="es-E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s-ES" sz="2000" b="0" i="0" smtClean="0">
                            <a:latin typeface="Cambria Math" panose="02040503050406030204" pitchFamily="18" charset="0"/>
                          </a:rPr>
                          <m:t>O</m:t>
                        </m:r>
                      </m:e>
                      <m:sub>
                        <m:r>
                          <a:rPr lang="es-ES" sz="2000" b="0" i="0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s-ES" sz="2000" b="0" i="0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s-ES" sz="2000" b="0" i="0" smtClean="0">
                        <a:latin typeface="Cambria Math" panose="02040503050406030204" pitchFamily="18" charset="0"/>
                      </a:rPr>
                      <m:t>Al</m:t>
                    </m:r>
                    <m:sSub>
                      <m:sSubPr>
                        <m:ctrlPr>
                          <a:rPr lang="es-E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000" b="0" i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s-ES" sz="2000" b="0" i="0" smtClean="0">
                            <a:latin typeface="Cambria Math" panose="02040503050406030204" pitchFamily="18" charset="0"/>
                          </a:rPr>
                          <m:t>OH</m:t>
                        </m:r>
                        <m:r>
                          <a:rPr lang="es-ES" sz="2000" b="0" i="0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b>
                        <m:r>
                          <a:rPr lang="es-ES" sz="2000" b="0" i="0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s-E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endParaRPr lang="es-ES" sz="2000" dirty="0" smtClean="0"/>
              </a:p>
              <a:p>
                <a:pPr marL="714375" lvl="1" indent="-358775" algn="just">
                  <a:buAutoNum type="alphaLcParenR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s-E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s-ES" sz="2000" i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s-ES" sz="2000" i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m:rPr>
                        <m:sty m:val="p"/>
                      </m:rPr>
                      <a:rPr lang="es-ES" sz="2000" i="0">
                        <a:latin typeface="Cambria Math" panose="02040503050406030204" pitchFamily="18" charset="0"/>
                      </a:rPr>
                      <m:t>S</m:t>
                    </m:r>
                    <m:sSub>
                      <m:sSubPr>
                        <m:ctrlPr>
                          <a:rPr lang="es-E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s-ES" sz="2000" i="0">
                            <a:latin typeface="Cambria Math" panose="02040503050406030204" pitchFamily="18" charset="0"/>
                          </a:rPr>
                          <m:t>O</m:t>
                        </m:r>
                      </m:e>
                      <m:sub>
                        <m:r>
                          <a:rPr lang="es-ES" sz="2000" i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s-ES" sz="2000" b="0" i="0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s-ES" sz="2000" b="0" i="0" smtClean="0">
                        <a:latin typeface="Cambria Math" panose="02040503050406030204" pitchFamily="18" charset="0"/>
                      </a:rPr>
                      <m:t>Mg</m:t>
                    </m:r>
                    <m:sSub>
                      <m:sSubPr>
                        <m:ctrlPr>
                          <a:rPr lang="es-E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000" i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s-ES" sz="2000" i="0">
                            <a:latin typeface="Cambria Math" panose="02040503050406030204" pitchFamily="18" charset="0"/>
                          </a:rPr>
                          <m:t>OH</m:t>
                        </m:r>
                        <m:r>
                          <a:rPr lang="es-ES" sz="2000" i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b>
                        <m:r>
                          <a:rPr lang="es-ES" sz="2000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s-ES" sz="200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endParaRPr lang="es-ES" sz="2000" dirty="0" smtClean="0"/>
              </a:p>
            </p:txBody>
          </p:sp>
        </mc:Choice>
        <mc:Fallback xmlns="">
          <p:sp>
            <p:nvSpPr>
              <p:cNvPr id="41" name="CuadroTexto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400" y="1380114"/>
                <a:ext cx="8105538" cy="1600438"/>
              </a:xfrm>
              <a:prstGeom prst="rect">
                <a:avLst/>
              </a:prstGeom>
              <a:blipFill rotWithShape="0">
                <a:blip r:embed="rId3"/>
                <a:stretch>
                  <a:fillRect l="-451" t="-1901" b="-570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1168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EJEMPLOS DE REACCIONES QUÍMICAS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10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1. Los ácidos y las bases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42912" y="885825"/>
            <a:ext cx="6929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1.2. Medida de la acidez. Escala pH.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42912" y="1255157"/>
            <a:ext cx="658816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dirty="0" smtClean="0"/>
              <a:t>Para medir la acidez o basicidad de un medio se usa la </a:t>
            </a:r>
            <a:r>
              <a:rPr lang="es-ES" b="1" dirty="0" smtClean="0"/>
              <a:t>escala de pH</a:t>
            </a:r>
            <a:r>
              <a:rPr lang="es-ES" dirty="0" smtClean="0"/>
              <a:t>.</a:t>
            </a:r>
          </a:p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dirty="0" smtClean="0"/>
              <a:t>Es una escala de 0 a 14. El valor de pH 7corresponde a un medio neutro.</a:t>
            </a:r>
          </a:p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dirty="0" smtClean="0"/>
              <a:t>Cuánto más bajo sea el pH, más ácido es el medio.</a:t>
            </a:r>
          </a:p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dirty="0" smtClean="0"/>
              <a:t>Cuánto más alto sea el pH, más básico es el medio.</a:t>
            </a:r>
          </a:p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dirty="0" smtClean="0"/>
              <a:t>Cada unidad de la escala representa una variación de 10 veces. Así, un medio de pH = 4 es diez veces más ácido que uno de pH = 5.</a:t>
            </a:r>
          </a:p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dirty="0" smtClean="0"/>
              <a:t>Para medir la acidez de un medio se introduce un pH-metro o una tira de papel indicador:</a:t>
            </a:r>
            <a:endParaRPr lang="es-ES" dirty="0"/>
          </a:p>
        </p:txBody>
      </p:sp>
      <p:grpSp>
        <p:nvGrpSpPr>
          <p:cNvPr id="12" name="Grupo 11"/>
          <p:cNvGrpSpPr/>
          <p:nvPr/>
        </p:nvGrpSpPr>
        <p:grpSpPr>
          <a:xfrm>
            <a:off x="585501" y="4496910"/>
            <a:ext cx="8201026" cy="1292225"/>
            <a:chOff x="552450" y="5137150"/>
            <a:chExt cx="7905750" cy="1292225"/>
          </a:xfrm>
        </p:grpSpPr>
        <p:grpSp>
          <p:nvGrpSpPr>
            <p:cNvPr id="13" name="19 Grupo"/>
            <p:cNvGrpSpPr/>
            <p:nvPr/>
          </p:nvGrpSpPr>
          <p:grpSpPr>
            <a:xfrm>
              <a:off x="552450" y="5137150"/>
              <a:ext cx="7905750" cy="1026299"/>
              <a:chOff x="657225" y="5232400"/>
              <a:chExt cx="7905750" cy="1026299"/>
            </a:xfrm>
          </p:grpSpPr>
          <p:sp>
            <p:nvSpPr>
              <p:cNvPr id="19" name="2 Rectángulo"/>
              <p:cNvSpPr/>
              <p:nvPr/>
            </p:nvSpPr>
            <p:spPr>
              <a:xfrm>
                <a:off x="800100" y="5232400"/>
                <a:ext cx="7560000" cy="540000"/>
              </a:xfrm>
              <a:prstGeom prst="rect">
                <a:avLst/>
              </a:prstGeom>
              <a:gradFill>
                <a:gsLst>
                  <a:gs pos="0">
                    <a:srgbClr val="FF0000"/>
                  </a:gs>
                  <a:gs pos="67000">
                    <a:srgbClr val="0070C0"/>
                  </a:gs>
                  <a:gs pos="47531">
                    <a:srgbClr val="92D050"/>
                  </a:gs>
                  <a:gs pos="36000">
                    <a:srgbClr val="FFFF00"/>
                  </a:gs>
                  <a:gs pos="100000">
                    <a:srgbClr val="7030A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cxnSp>
            <p:nvCxnSpPr>
              <p:cNvPr id="20" name="11 Conector recto"/>
              <p:cNvCxnSpPr/>
              <p:nvPr/>
            </p:nvCxnSpPr>
            <p:spPr>
              <a:xfrm>
                <a:off x="812800" y="5765800"/>
                <a:ext cx="0" cy="20320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21 Conector recto"/>
              <p:cNvCxnSpPr/>
              <p:nvPr/>
            </p:nvCxnSpPr>
            <p:spPr>
              <a:xfrm>
                <a:off x="8362950" y="5759450"/>
                <a:ext cx="0" cy="20320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22 Conector recto"/>
              <p:cNvCxnSpPr/>
              <p:nvPr/>
            </p:nvCxnSpPr>
            <p:spPr>
              <a:xfrm>
                <a:off x="4578350" y="5762625"/>
                <a:ext cx="0" cy="20320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23 Conector recto"/>
              <p:cNvCxnSpPr/>
              <p:nvPr/>
            </p:nvCxnSpPr>
            <p:spPr>
              <a:xfrm>
                <a:off x="1336675" y="5768975"/>
                <a:ext cx="0" cy="20320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24 Conector recto"/>
              <p:cNvCxnSpPr/>
              <p:nvPr/>
            </p:nvCxnSpPr>
            <p:spPr>
              <a:xfrm>
                <a:off x="1882775" y="5775325"/>
                <a:ext cx="0" cy="20320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25 Conector recto"/>
              <p:cNvCxnSpPr/>
              <p:nvPr/>
            </p:nvCxnSpPr>
            <p:spPr>
              <a:xfrm>
                <a:off x="2393950" y="5768975"/>
                <a:ext cx="0" cy="20320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26 Conector recto"/>
              <p:cNvCxnSpPr/>
              <p:nvPr/>
            </p:nvCxnSpPr>
            <p:spPr>
              <a:xfrm>
                <a:off x="2946400" y="5768975"/>
                <a:ext cx="0" cy="20320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27 Conector recto"/>
              <p:cNvCxnSpPr/>
              <p:nvPr/>
            </p:nvCxnSpPr>
            <p:spPr>
              <a:xfrm>
                <a:off x="3508375" y="5768975"/>
                <a:ext cx="0" cy="20320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28 Conector recto"/>
              <p:cNvCxnSpPr/>
              <p:nvPr/>
            </p:nvCxnSpPr>
            <p:spPr>
              <a:xfrm>
                <a:off x="4022725" y="5768975"/>
                <a:ext cx="0" cy="20320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29 Conector recto"/>
              <p:cNvCxnSpPr/>
              <p:nvPr/>
            </p:nvCxnSpPr>
            <p:spPr>
              <a:xfrm>
                <a:off x="5137150" y="5759450"/>
                <a:ext cx="0" cy="20320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30 Conector recto"/>
              <p:cNvCxnSpPr/>
              <p:nvPr/>
            </p:nvCxnSpPr>
            <p:spPr>
              <a:xfrm>
                <a:off x="5651500" y="5759450"/>
                <a:ext cx="0" cy="20320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31 Conector recto"/>
              <p:cNvCxnSpPr/>
              <p:nvPr/>
            </p:nvCxnSpPr>
            <p:spPr>
              <a:xfrm>
                <a:off x="6203950" y="5759450"/>
                <a:ext cx="0" cy="20320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32 Conector recto"/>
              <p:cNvCxnSpPr/>
              <p:nvPr/>
            </p:nvCxnSpPr>
            <p:spPr>
              <a:xfrm>
                <a:off x="6727825" y="5768975"/>
                <a:ext cx="0" cy="20320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33 Conector recto"/>
              <p:cNvCxnSpPr/>
              <p:nvPr/>
            </p:nvCxnSpPr>
            <p:spPr>
              <a:xfrm>
                <a:off x="7299325" y="5768975"/>
                <a:ext cx="0" cy="20320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34 Conector recto"/>
              <p:cNvCxnSpPr/>
              <p:nvPr/>
            </p:nvCxnSpPr>
            <p:spPr>
              <a:xfrm>
                <a:off x="7842250" y="5768975"/>
                <a:ext cx="0" cy="20320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18 CuadroTexto"/>
              <p:cNvSpPr txBox="1"/>
              <p:nvPr/>
            </p:nvSpPr>
            <p:spPr>
              <a:xfrm>
                <a:off x="657225" y="5962650"/>
                <a:ext cx="28575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200" dirty="0" smtClean="0"/>
                  <a:t>0</a:t>
                </a:r>
                <a:endParaRPr lang="es-ES" sz="1200" dirty="0"/>
              </a:p>
            </p:txBody>
          </p:sp>
          <p:sp>
            <p:nvSpPr>
              <p:cNvPr id="36" name="36 CuadroTexto"/>
              <p:cNvSpPr txBox="1"/>
              <p:nvPr/>
            </p:nvSpPr>
            <p:spPr>
              <a:xfrm>
                <a:off x="1190625" y="5972175"/>
                <a:ext cx="28575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200" dirty="0"/>
                  <a:t>1</a:t>
                </a:r>
              </a:p>
            </p:txBody>
          </p:sp>
          <p:sp>
            <p:nvSpPr>
              <p:cNvPr id="37" name="37 CuadroTexto"/>
              <p:cNvSpPr txBox="1"/>
              <p:nvPr/>
            </p:nvSpPr>
            <p:spPr>
              <a:xfrm>
                <a:off x="1743075" y="5981700"/>
                <a:ext cx="28575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200" dirty="0"/>
                  <a:t>2</a:t>
                </a:r>
              </a:p>
            </p:txBody>
          </p:sp>
          <p:sp>
            <p:nvSpPr>
              <p:cNvPr id="38" name="38 CuadroTexto"/>
              <p:cNvSpPr txBox="1"/>
              <p:nvPr/>
            </p:nvSpPr>
            <p:spPr>
              <a:xfrm>
                <a:off x="2247900" y="5972175"/>
                <a:ext cx="28575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200" dirty="0"/>
                  <a:t>3</a:t>
                </a:r>
              </a:p>
            </p:txBody>
          </p:sp>
          <p:sp>
            <p:nvSpPr>
              <p:cNvPr id="42" name="39 CuadroTexto"/>
              <p:cNvSpPr txBox="1"/>
              <p:nvPr/>
            </p:nvSpPr>
            <p:spPr>
              <a:xfrm>
                <a:off x="2790825" y="5972175"/>
                <a:ext cx="28575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200" dirty="0"/>
                  <a:t>4</a:t>
                </a:r>
              </a:p>
            </p:txBody>
          </p:sp>
          <p:sp>
            <p:nvSpPr>
              <p:cNvPr id="43" name="40 CuadroTexto"/>
              <p:cNvSpPr txBox="1"/>
              <p:nvPr/>
            </p:nvSpPr>
            <p:spPr>
              <a:xfrm>
                <a:off x="3371850" y="5972175"/>
                <a:ext cx="28575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200" dirty="0"/>
                  <a:t>5</a:t>
                </a:r>
              </a:p>
            </p:txBody>
          </p:sp>
          <p:sp>
            <p:nvSpPr>
              <p:cNvPr id="44" name="41 CuadroTexto"/>
              <p:cNvSpPr txBox="1"/>
              <p:nvPr/>
            </p:nvSpPr>
            <p:spPr>
              <a:xfrm>
                <a:off x="3876675" y="5972175"/>
                <a:ext cx="28575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200" dirty="0"/>
                  <a:t>6</a:t>
                </a:r>
              </a:p>
            </p:txBody>
          </p:sp>
          <p:sp>
            <p:nvSpPr>
              <p:cNvPr id="45" name="42 CuadroTexto"/>
              <p:cNvSpPr txBox="1"/>
              <p:nvPr/>
            </p:nvSpPr>
            <p:spPr>
              <a:xfrm>
                <a:off x="4448175" y="5953125"/>
                <a:ext cx="28575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200" dirty="0"/>
                  <a:t>7</a:t>
                </a:r>
              </a:p>
            </p:txBody>
          </p:sp>
          <p:sp>
            <p:nvSpPr>
              <p:cNvPr id="46" name="43 CuadroTexto"/>
              <p:cNvSpPr txBox="1"/>
              <p:nvPr/>
            </p:nvSpPr>
            <p:spPr>
              <a:xfrm>
                <a:off x="4991100" y="5943600"/>
                <a:ext cx="28575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200" dirty="0"/>
                  <a:t>8</a:t>
                </a:r>
              </a:p>
            </p:txBody>
          </p:sp>
          <p:sp>
            <p:nvSpPr>
              <p:cNvPr id="47" name="44 CuadroTexto"/>
              <p:cNvSpPr txBox="1"/>
              <p:nvPr/>
            </p:nvSpPr>
            <p:spPr>
              <a:xfrm>
                <a:off x="5505450" y="5943600"/>
                <a:ext cx="28575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200" dirty="0"/>
                  <a:t>9</a:t>
                </a:r>
              </a:p>
            </p:txBody>
          </p:sp>
          <p:sp>
            <p:nvSpPr>
              <p:cNvPr id="48" name="45 CuadroTexto"/>
              <p:cNvSpPr txBox="1"/>
              <p:nvPr/>
            </p:nvSpPr>
            <p:spPr>
              <a:xfrm>
                <a:off x="6010274" y="5943600"/>
                <a:ext cx="40957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200" dirty="0" smtClean="0"/>
                  <a:t>10</a:t>
                </a:r>
                <a:endParaRPr lang="es-ES" sz="1200" dirty="0"/>
              </a:p>
            </p:txBody>
          </p:sp>
          <p:sp>
            <p:nvSpPr>
              <p:cNvPr id="49" name="46 CuadroTexto"/>
              <p:cNvSpPr txBox="1"/>
              <p:nvPr/>
            </p:nvSpPr>
            <p:spPr>
              <a:xfrm>
                <a:off x="6553200" y="5934075"/>
                <a:ext cx="43815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200" dirty="0" smtClean="0"/>
                  <a:t>11</a:t>
                </a:r>
                <a:endParaRPr lang="es-ES" sz="1200" dirty="0"/>
              </a:p>
            </p:txBody>
          </p:sp>
          <p:sp>
            <p:nvSpPr>
              <p:cNvPr id="50" name="47 CuadroTexto"/>
              <p:cNvSpPr txBox="1"/>
              <p:nvPr/>
            </p:nvSpPr>
            <p:spPr>
              <a:xfrm>
                <a:off x="7124700" y="5943600"/>
                <a:ext cx="40005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200" dirty="0" smtClean="0"/>
                  <a:t>12</a:t>
                </a:r>
                <a:endParaRPr lang="es-ES" sz="1200" dirty="0"/>
              </a:p>
            </p:txBody>
          </p:sp>
          <p:sp>
            <p:nvSpPr>
              <p:cNvPr id="51" name="48 CuadroTexto"/>
              <p:cNvSpPr txBox="1"/>
              <p:nvPr/>
            </p:nvSpPr>
            <p:spPr>
              <a:xfrm>
                <a:off x="7648575" y="5934075"/>
                <a:ext cx="39052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200" dirty="0" smtClean="0"/>
                  <a:t>13</a:t>
                </a:r>
                <a:endParaRPr lang="es-ES" sz="1200" dirty="0"/>
              </a:p>
            </p:txBody>
          </p:sp>
          <p:sp>
            <p:nvSpPr>
              <p:cNvPr id="52" name="49 CuadroTexto"/>
              <p:cNvSpPr txBox="1"/>
              <p:nvPr/>
            </p:nvSpPr>
            <p:spPr>
              <a:xfrm>
                <a:off x="8162925" y="5934075"/>
                <a:ext cx="40005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200" dirty="0" smtClean="0"/>
                  <a:t>14</a:t>
                </a:r>
                <a:endParaRPr lang="es-ES" sz="1200" dirty="0"/>
              </a:p>
            </p:txBody>
          </p:sp>
        </p:grpSp>
        <p:sp>
          <p:nvSpPr>
            <p:cNvPr id="14" name="256 Flecha derecha"/>
            <p:cNvSpPr/>
            <p:nvPr/>
          </p:nvSpPr>
          <p:spPr>
            <a:xfrm>
              <a:off x="4505325" y="6115051"/>
              <a:ext cx="3733800" cy="314324"/>
            </a:xfrm>
            <a:prstGeom prst="rightArrow">
              <a:avLst/>
            </a:prstGeom>
            <a:gradFill>
              <a:gsLst>
                <a:gs pos="67000">
                  <a:srgbClr val="0070C0"/>
                </a:gs>
                <a:gs pos="0">
                  <a:srgbClr val="92D050"/>
                </a:gs>
                <a:gs pos="100000">
                  <a:srgbClr val="7030A0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5" name="255 CuadroTexto"/>
            <p:cNvSpPr txBox="1"/>
            <p:nvPr/>
          </p:nvSpPr>
          <p:spPr>
            <a:xfrm>
              <a:off x="5629275" y="6105525"/>
              <a:ext cx="209929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400" dirty="0">
                  <a:solidFill>
                    <a:schemeClr val="bg1"/>
                  </a:solidFill>
                </a:rPr>
                <a:t>a</a:t>
              </a:r>
              <a:r>
                <a:rPr lang="es-ES" sz="1400" dirty="0" smtClean="0">
                  <a:solidFill>
                    <a:schemeClr val="bg1"/>
                  </a:solidFill>
                </a:rPr>
                <a:t>umenta carácter básico</a:t>
              </a:r>
              <a:endParaRPr lang="es-ES" sz="1400" dirty="0">
                <a:solidFill>
                  <a:schemeClr val="bg1"/>
                </a:solidFill>
              </a:endParaRPr>
            </a:p>
          </p:txBody>
        </p:sp>
        <p:sp>
          <p:nvSpPr>
            <p:cNvPr id="16" name="55 Flecha derecha"/>
            <p:cNvSpPr/>
            <p:nvPr/>
          </p:nvSpPr>
          <p:spPr>
            <a:xfrm flipH="1">
              <a:off x="714375" y="6115051"/>
              <a:ext cx="3733800" cy="314324"/>
            </a:xfrm>
            <a:prstGeom prst="rightArrow">
              <a:avLst/>
            </a:prstGeom>
            <a:gradFill>
              <a:gsLst>
                <a:gs pos="99167">
                  <a:srgbClr val="FF0000"/>
                </a:gs>
                <a:gs pos="31000">
                  <a:srgbClr val="FFFF00"/>
                </a:gs>
                <a:gs pos="0">
                  <a:srgbClr val="92D050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7" name="54 CuadroTexto"/>
            <p:cNvSpPr txBox="1"/>
            <p:nvPr/>
          </p:nvSpPr>
          <p:spPr>
            <a:xfrm>
              <a:off x="1438275" y="6105525"/>
              <a:ext cx="201754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400" dirty="0">
                  <a:solidFill>
                    <a:srgbClr val="0070C0"/>
                  </a:solidFill>
                </a:rPr>
                <a:t>a</a:t>
              </a:r>
              <a:r>
                <a:rPr lang="es-ES" sz="1400" dirty="0" smtClean="0">
                  <a:solidFill>
                    <a:srgbClr val="0070C0"/>
                  </a:solidFill>
                </a:rPr>
                <a:t>umenta carácter ácido</a:t>
              </a:r>
              <a:endParaRPr lang="es-ES" sz="1400" dirty="0">
                <a:solidFill>
                  <a:srgbClr val="0070C0"/>
                </a:solidFill>
              </a:endParaRPr>
            </a:p>
          </p:txBody>
        </p:sp>
        <p:sp>
          <p:nvSpPr>
            <p:cNvPr id="18" name="56 CuadroTexto"/>
            <p:cNvSpPr txBox="1"/>
            <p:nvPr/>
          </p:nvSpPr>
          <p:spPr>
            <a:xfrm>
              <a:off x="4095750" y="6115050"/>
              <a:ext cx="68377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400" dirty="0" smtClean="0"/>
                <a:t>neutro</a:t>
              </a:r>
              <a:endParaRPr lang="es-ES" sz="1400" dirty="0"/>
            </a:p>
          </p:txBody>
        </p:sp>
      </p:grpSp>
      <p:pic>
        <p:nvPicPr>
          <p:cNvPr id="2050" name="Picture 2" descr="https://www.pce-instruments.com/espanol/slot/4/artimg/large/pce-instruments-ph-metro-pce-ph-22-388426_674922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369" y="1255157"/>
            <a:ext cx="1182158" cy="140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www.tplaboratorioquimico.com/wp-content/uploads/2014/12/papel_tornasol_ph-300x280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6946" y="2929699"/>
            <a:ext cx="1208509" cy="1127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/>
          <p:cNvSpPr txBox="1"/>
          <p:nvPr/>
        </p:nvSpPr>
        <p:spPr>
          <a:xfrm>
            <a:off x="857298" y="6036786"/>
            <a:ext cx="876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j</a:t>
            </a:r>
            <a:r>
              <a:rPr lang="es-ES" sz="1200" dirty="0" smtClean="0"/>
              <a:t>ugos gástricos</a:t>
            </a:r>
            <a:endParaRPr lang="es-ES" sz="1200" dirty="0"/>
          </a:p>
        </p:txBody>
      </p:sp>
      <p:sp>
        <p:nvSpPr>
          <p:cNvPr id="53" name="CuadroTexto 52"/>
          <p:cNvSpPr txBox="1"/>
          <p:nvPr/>
        </p:nvSpPr>
        <p:spPr>
          <a:xfrm>
            <a:off x="1563421" y="5684058"/>
            <a:ext cx="586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 smtClean="0"/>
              <a:t>zumo limón</a:t>
            </a:r>
            <a:endParaRPr lang="es-ES" sz="1200" dirty="0"/>
          </a:p>
        </p:txBody>
      </p:sp>
      <p:sp>
        <p:nvSpPr>
          <p:cNvPr id="54" name="CuadroTexto 53"/>
          <p:cNvSpPr txBox="1"/>
          <p:nvPr/>
        </p:nvSpPr>
        <p:spPr>
          <a:xfrm>
            <a:off x="1990121" y="6036785"/>
            <a:ext cx="7873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 smtClean="0"/>
              <a:t>zumo naranja</a:t>
            </a:r>
            <a:endParaRPr lang="es-ES" sz="1200" dirty="0"/>
          </a:p>
        </p:txBody>
      </p:sp>
      <p:sp>
        <p:nvSpPr>
          <p:cNvPr id="55" name="CuadroTexto 54"/>
          <p:cNvSpPr txBox="1"/>
          <p:nvPr/>
        </p:nvSpPr>
        <p:spPr>
          <a:xfrm>
            <a:off x="2565666" y="5684058"/>
            <a:ext cx="7750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 smtClean="0"/>
              <a:t>zumo tomate</a:t>
            </a:r>
            <a:endParaRPr lang="es-ES" sz="1200" dirty="0"/>
          </a:p>
        </p:txBody>
      </p:sp>
      <p:sp>
        <p:nvSpPr>
          <p:cNvPr id="56" name="CuadroTexto 55"/>
          <p:cNvSpPr txBox="1"/>
          <p:nvPr/>
        </p:nvSpPr>
        <p:spPr>
          <a:xfrm>
            <a:off x="3221641" y="6034947"/>
            <a:ext cx="586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 smtClean="0"/>
              <a:t>lluvia ácida</a:t>
            </a:r>
            <a:endParaRPr lang="es-ES" sz="1200" dirty="0"/>
          </a:p>
        </p:txBody>
      </p:sp>
      <p:sp>
        <p:nvSpPr>
          <p:cNvPr id="57" name="CuadroTexto 56"/>
          <p:cNvSpPr txBox="1"/>
          <p:nvPr/>
        </p:nvSpPr>
        <p:spPr>
          <a:xfrm>
            <a:off x="3764133" y="5676684"/>
            <a:ext cx="5868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 smtClean="0"/>
              <a:t>café</a:t>
            </a:r>
            <a:endParaRPr lang="es-ES" sz="1200" dirty="0"/>
          </a:p>
        </p:txBody>
      </p:sp>
      <p:sp>
        <p:nvSpPr>
          <p:cNvPr id="58" name="CuadroTexto 57"/>
          <p:cNvSpPr txBox="1"/>
          <p:nvPr/>
        </p:nvSpPr>
        <p:spPr>
          <a:xfrm>
            <a:off x="4346354" y="6007542"/>
            <a:ext cx="586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a</a:t>
            </a:r>
            <a:r>
              <a:rPr lang="es-ES" sz="1200" dirty="0" smtClean="0"/>
              <a:t>gua pura</a:t>
            </a:r>
            <a:endParaRPr lang="es-ES" sz="1200" dirty="0"/>
          </a:p>
        </p:txBody>
      </p:sp>
      <p:sp>
        <p:nvSpPr>
          <p:cNvPr id="59" name="CuadroTexto 58"/>
          <p:cNvSpPr txBox="1"/>
          <p:nvPr/>
        </p:nvSpPr>
        <p:spPr>
          <a:xfrm>
            <a:off x="4865335" y="5692177"/>
            <a:ext cx="6845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a</a:t>
            </a:r>
            <a:r>
              <a:rPr lang="es-ES" sz="1200" dirty="0" smtClean="0"/>
              <a:t>gua de mar</a:t>
            </a:r>
            <a:endParaRPr lang="es-ES" sz="1200" dirty="0"/>
          </a:p>
        </p:txBody>
      </p:sp>
      <p:sp>
        <p:nvSpPr>
          <p:cNvPr id="60" name="CuadroTexto 59"/>
          <p:cNvSpPr txBox="1"/>
          <p:nvPr/>
        </p:nvSpPr>
        <p:spPr>
          <a:xfrm>
            <a:off x="5286777" y="6027261"/>
            <a:ext cx="9524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 smtClean="0"/>
              <a:t>jabón de manos</a:t>
            </a:r>
            <a:endParaRPr lang="es-ES" sz="1200" dirty="0"/>
          </a:p>
        </p:txBody>
      </p:sp>
      <p:sp>
        <p:nvSpPr>
          <p:cNvPr id="61" name="CuadroTexto 60"/>
          <p:cNvSpPr txBox="1"/>
          <p:nvPr/>
        </p:nvSpPr>
        <p:spPr>
          <a:xfrm>
            <a:off x="5903472" y="5722850"/>
            <a:ext cx="9524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 smtClean="0"/>
              <a:t>jabón en polvo</a:t>
            </a:r>
            <a:endParaRPr lang="es-ES" sz="1200" dirty="0"/>
          </a:p>
        </p:txBody>
      </p:sp>
      <p:sp>
        <p:nvSpPr>
          <p:cNvPr id="62" name="CuadroTexto 61"/>
          <p:cNvSpPr txBox="1"/>
          <p:nvPr/>
        </p:nvSpPr>
        <p:spPr>
          <a:xfrm>
            <a:off x="6339394" y="6034947"/>
            <a:ext cx="1119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d</a:t>
            </a:r>
            <a:r>
              <a:rPr lang="es-ES" sz="1200" dirty="0" smtClean="0"/>
              <a:t>isolución diluida </a:t>
            </a:r>
            <a:r>
              <a:rPr lang="es-ES" sz="1200" dirty="0" err="1" smtClean="0"/>
              <a:t>NaOH</a:t>
            </a:r>
            <a:endParaRPr lang="es-ES" sz="1200" dirty="0"/>
          </a:p>
        </p:txBody>
      </p:sp>
      <p:sp>
        <p:nvSpPr>
          <p:cNvPr id="63" name="CuadroTexto 62"/>
          <p:cNvSpPr txBox="1"/>
          <p:nvPr/>
        </p:nvSpPr>
        <p:spPr>
          <a:xfrm>
            <a:off x="7093156" y="5692177"/>
            <a:ext cx="8775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 smtClean="0"/>
              <a:t>amoniaco doméstico</a:t>
            </a:r>
            <a:endParaRPr lang="es-ES" sz="1200" dirty="0"/>
          </a:p>
        </p:txBody>
      </p:sp>
      <p:sp>
        <p:nvSpPr>
          <p:cNvPr id="64" name="CuadroTexto 63"/>
          <p:cNvSpPr txBox="1"/>
          <p:nvPr/>
        </p:nvSpPr>
        <p:spPr>
          <a:xfrm>
            <a:off x="7509111" y="6015520"/>
            <a:ext cx="15492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d</a:t>
            </a:r>
            <a:r>
              <a:rPr lang="es-ES" sz="1200" dirty="0" smtClean="0"/>
              <a:t>isolución concentrada </a:t>
            </a:r>
            <a:r>
              <a:rPr lang="es-ES" sz="1200" dirty="0" err="1" smtClean="0"/>
              <a:t>NaOH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3401419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EJEMPLOS DE REACCIONES QUÍMICAS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11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1. Los ácidos y las bases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428625" y="820449"/>
            <a:ext cx="5100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Realizar una valoración ácido-base</a:t>
            </a:r>
            <a:endParaRPr lang="es-E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428625" y="1226582"/>
            <a:ext cx="83081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Se puede determinar la concentración molar de una disolución de base midiendo el volumen de una disolución de ácido de concentración conocida necesaria para neutralizarla (o viceversa).</a:t>
            </a:r>
            <a:endParaRPr lang="es-ES" dirty="0"/>
          </a:p>
        </p:txBody>
      </p:sp>
      <p:grpSp>
        <p:nvGrpSpPr>
          <p:cNvPr id="11" name="Grupo 10"/>
          <p:cNvGrpSpPr/>
          <p:nvPr/>
        </p:nvGrpSpPr>
        <p:grpSpPr>
          <a:xfrm>
            <a:off x="231210" y="2308503"/>
            <a:ext cx="4383652" cy="3355584"/>
            <a:chOff x="229250" y="2608541"/>
            <a:chExt cx="4383652" cy="3355584"/>
          </a:xfrm>
        </p:grpSpPr>
        <p:sp>
          <p:nvSpPr>
            <p:cNvPr id="10" name="Paralelogramo 9"/>
            <p:cNvSpPr/>
            <p:nvPr/>
          </p:nvSpPr>
          <p:spPr>
            <a:xfrm>
              <a:off x="229250" y="4626789"/>
              <a:ext cx="4383652" cy="1337336"/>
            </a:xfrm>
            <a:prstGeom prst="parallelogram">
              <a:avLst>
                <a:gd name="adj" fmla="val 100853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3074" name="Picture 2" descr="http://www.foto-r3.com/files/50cc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721" r="30874"/>
            <a:stretch/>
          </p:blipFill>
          <p:spPr bwMode="auto">
            <a:xfrm>
              <a:off x="851769" y="3989063"/>
              <a:ext cx="514349" cy="1831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upo 7"/>
            <p:cNvGrpSpPr/>
            <p:nvPr/>
          </p:nvGrpSpPr>
          <p:grpSpPr>
            <a:xfrm>
              <a:off x="1694732" y="2608541"/>
              <a:ext cx="1110698" cy="3345055"/>
              <a:chOff x="2057209" y="2718122"/>
              <a:chExt cx="1110698" cy="3345055"/>
            </a:xfrm>
          </p:grpSpPr>
          <p:sp>
            <p:nvSpPr>
              <p:cNvPr id="7" name="Trapecio 6"/>
              <p:cNvSpPr/>
              <p:nvPr/>
            </p:nvSpPr>
            <p:spPr>
              <a:xfrm>
                <a:off x="2287689" y="5358939"/>
                <a:ext cx="679350" cy="530696"/>
              </a:xfrm>
              <a:custGeom>
                <a:avLst/>
                <a:gdLst>
                  <a:gd name="connsiteX0" fmla="*/ 0 w 750788"/>
                  <a:gd name="connsiteY0" fmla="*/ 522406 h 522406"/>
                  <a:gd name="connsiteX1" fmla="*/ 154789 w 750788"/>
                  <a:gd name="connsiteY1" fmla="*/ 0 h 522406"/>
                  <a:gd name="connsiteX2" fmla="*/ 595999 w 750788"/>
                  <a:gd name="connsiteY2" fmla="*/ 0 h 522406"/>
                  <a:gd name="connsiteX3" fmla="*/ 750788 w 750788"/>
                  <a:gd name="connsiteY3" fmla="*/ 522406 h 522406"/>
                  <a:gd name="connsiteX4" fmla="*/ 0 w 750788"/>
                  <a:gd name="connsiteY4" fmla="*/ 522406 h 522406"/>
                  <a:gd name="connsiteX0" fmla="*/ 0 w 684113"/>
                  <a:gd name="connsiteY0" fmla="*/ 460493 h 522406"/>
                  <a:gd name="connsiteX1" fmla="*/ 88114 w 684113"/>
                  <a:gd name="connsiteY1" fmla="*/ 0 h 522406"/>
                  <a:gd name="connsiteX2" fmla="*/ 529324 w 684113"/>
                  <a:gd name="connsiteY2" fmla="*/ 0 h 522406"/>
                  <a:gd name="connsiteX3" fmla="*/ 684113 w 684113"/>
                  <a:gd name="connsiteY3" fmla="*/ 522406 h 522406"/>
                  <a:gd name="connsiteX4" fmla="*/ 0 w 684113"/>
                  <a:gd name="connsiteY4" fmla="*/ 460493 h 522406"/>
                  <a:gd name="connsiteX0" fmla="*/ 0 w 665063"/>
                  <a:gd name="connsiteY0" fmla="*/ 460493 h 460493"/>
                  <a:gd name="connsiteX1" fmla="*/ 88114 w 665063"/>
                  <a:gd name="connsiteY1" fmla="*/ 0 h 460493"/>
                  <a:gd name="connsiteX2" fmla="*/ 529324 w 665063"/>
                  <a:gd name="connsiteY2" fmla="*/ 0 h 460493"/>
                  <a:gd name="connsiteX3" fmla="*/ 665063 w 665063"/>
                  <a:gd name="connsiteY3" fmla="*/ 460493 h 460493"/>
                  <a:gd name="connsiteX4" fmla="*/ 0 w 665063"/>
                  <a:gd name="connsiteY4" fmla="*/ 460493 h 460493"/>
                  <a:gd name="connsiteX0" fmla="*/ 0 w 665063"/>
                  <a:gd name="connsiteY0" fmla="*/ 460493 h 500709"/>
                  <a:gd name="connsiteX1" fmla="*/ 88114 w 665063"/>
                  <a:gd name="connsiteY1" fmla="*/ 0 h 500709"/>
                  <a:gd name="connsiteX2" fmla="*/ 529324 w 665063"/>
                  <a:gd name="connsiteY2" fmla="*/ 0 h 500709"/>
                  <a:gd name="connsiteX3" fmla="*/ 665063 w 665063"/>
                  <a:gd name="connsiteY3" fmla="*/ 460493 h 500709"/>
                  <a:gd name="connsiteX4" fmla="*/ 0 w 665063"/>
                  <a:gd name="connsiteY4" fmla="*/ 460493 h 500709"/>
                  <a:gd name="connsiteX0" fmla="*/ 0 w 665063"/>
                  <a:gd name="connsiteY0" fmla="*/ 460493 h 509176"/>
                  <a:gd name="connsiteX1" fmla="*/ 88114 w 665063"/>
                  <a:gd name="connsiteY1" fmla="*/ 0 h 509176"/>
                  <a:gd name="connsiteX2" fmla="*/ 529324 w 665063"/>
                  <a:gd name="connsiteY2" fmla="*/ 0 h 509176"/>
                  <a:gd name="connsiteX3" fmla="*/ 665063 w 665063"/>
                  <a:gd name="connsiteY3" fmla="*/ 460493 h 509176"/>
                  <a:gd name="connsiteX4" fmla="*/ 0 w 665063"/>
                  <a:gd name="connsiteY4" fmla="*/ 460493 h 509176"/>
                  <a:gd name="connsiteX0" fmla="*/ 0 w 665063"/>
                  <a:gd name="connsiteY0" fmla="*/ 460493 h 530696"/>
                  <a:gd name="connsiteX1" fmla="*/ 88114 w 665063"/>
                  <a:gd name="connsiteY1" fmla="*/ 0 h 530696"/>
                  <a:gd name="connsiteX2" fmla="*/ 529324 w 665063"/>
                  <a:gd name="connsiteY2" fmla="*/ 0 h 530696"/>
                  <a:gd name="connsiteX3" fmla="*/ 665063 w 665063"/>
                  <a:gd name="connsiteY3" fmla="*/ 460493 h 530696"/>
                  <a:gd name="connsiteX4" fmla="*/ 0 w 665063"/>
                  <a:gd name="connsiteY4" fmla="*/ 460493 h 5306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5063" h="530696">
                    <a:moveTo>
                      <a:pt x="0" y="460493"/>
                    </a:moveTo>
                    <a:lnTo>
                      <a:pt x="88114" y="0"/>
                    </a:lnTo>
                    <a:lnTo>
                      <a:pt x="529324" y="0"/>
                    </a:lnTo>
                    <a:lnTo>
                      <a:pt x="665063" y="460493"/>
                    </a:lnTo>
                    <a:cubicBezTo>
                      <a:pt x="414800" y="570030"/>
                      <a:pt x="231213" y="536693"/>
                      <a:pt x="0" y="46049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0066"/>
                  </a:gs>
                  <a:gs pos="47000">
                    <a:srgbClr val="FF99CC"/>
                  </a:gs>
                  <a:gs pos="83000">
                    <a:schemeClr val="bg1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grpSp>
            <p:nvGrpSpPr>
              <p:cNvPr id="4" name="Grupo 3"/>
              <p:cNvGrpSpPr/>
              <p:nvPr/>
            </p:nvGrpSpPr>
            <p:grpSpPr>
              <a:xfrm>
                <a:off x="2057209" y="2718122"/>
                <a:ext cx="1110698" cy="3345055"/>
                <a:chOff x="2074927" y="2830297"/>
                <a:chExt cx="1110698" cy="3345055"/>
              </a:xfrm>
            </p:grpSpPr>
            <p:pic>
              <p:nvPicPr>
                <p:cNvPr id="3078" name="Picture 6" descr="http://upload.wikimedia.org/wikipedia/commons/thumb/4/4b/Burette.svg/88px-Burette.svg.png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42428" y="2830297"/>
                  <a:ext cx="357054" cy="241935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80" name="Picture 8" descr="http://static1.squarespace.com/static/55bcf858e4b0c50a1d86e83a/55bd1141e4b04e3f1467e1f2/55d7842fe4b0e4d2e8108ce4/1440187439922/2000+ml.jpg?format=500w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clrChange>
                    <a:clrFrom>
                      <a:srgbClr val="F2F2F2"/>
                    </a:clrFrom>
                    <a:clrTo>
                      <a:srgbClr val="F2F2F2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74927" y="4729974"/>
                  <a:ext cx="1110698" cy="144537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pic>
          <p:nvPicPr>
            <p:cNvPr id="3082" name="Picture 10" descr="http://www.restauro-online.com/WebRoot/Store6/Shops/63807438/56C5/D30B/39FB/3CD6/B693/C0A8/2BB8/8AD3/Z194-0001_Phenolphthaleinloesung_50_ml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653" t="3593" r="25944" b="5568"/>
            <a:stretch/>
          </p:blipFill>
          <p:spPr bwMode="auto">
            <a:xfrm>
              <a:off x="1402844" y="4080300"/>
              <a:ext cx="419071" cy="11597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8" name="Picture 16" descr="https://http2.mlstatic.com/S_885601-MLM20347612714_072015-O.jpg"/>
            <p:cNvPicPr>
              <a:picLocks noChangeAspect="1" noChangeArrowheads="1"/>
            </p:cNvPicPr>
            <p:nvPr/>
          </p:nvPicPr>
          <p:blipFill rotWithShape="1"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11" t="15031" r="25951" b="16648"/>
            <a:stretch/>
          </p:blipFill>
          <p:spPr bwMode="auto">
            <a:xfrm>
              <a:off x="2419287" y="2933348"/>
              <a:ext cx="1209781" cy="22324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4" name="Picture 12" descr="http://comercialgomez.net/wp-content/uploads/2015/11/Matraz-aforado.png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427" t="5341" r="33222" b="6872"/>
            <a:stretch/>
          </p:blipFill>
          <p:spPr bwMode="auto">
            <a:xfrm>
              <a:off x="2752338" y="3465759"/>
              <a:ext cx="914229" cy="23363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2" name="CuadroTexto 11"/>
          <p:cNvSpPr txBox="1"/>
          <p:nvPr/>
        </p:nvSpPr>
        <p:spPr>
          <a:xfrm>
            <a:off x="4651588" y="2186713"/>
            <a:ext cx="415532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es-ES" dirty="0" smtClean="0"/>
              <a:t>Se mide con la probeta 20 </a:t>
            </a:r>
            <a:r>
              <a:rPr lang="es-ES" dirty="0" err="1" smtClean="0"/>
              <a:t>mL</a:t>
            </a:r>
            <a:r>
              <a:rPr lang="es-ES" dirty="0" smtClean="0"/>
              <a:t> de la base (</a:t>
            </a:r>
            <a:r>
              <a:rPr lang="es-ES" dirty="0" err="1" smtClean="0"/>
              <a:t>NaOH</a:t>
            </a:r>
            <a:r>
              <a:rPr lang="es-ES" dirty="0" smtClean="0"/>
              <a:t>) que queremos valorar y se vierten en un Erlenmeyer.</a:t>
            </a:r>
          </a:p>
          <a:p>
            <a:pPr marL="342900" indent="-342900" algn="just">
              <a:buAutoNum type="arabicPeriod"/>
            </a:pPr>
            <a:r>
              <a:rPr lang="es-ES" dirty="0" smtClean="0"/>
              <a:t>Añadimos 2 gotas de indicador y observamos el color. Si es fenolftaleína se pondrá de color fucsia.</a:t>
            </a:r>
          </a:p>
          <a:p>
            <a:pPr marL="342900" indent="-342900" algn="just">
              <a:buAutoNum type="arabicPeriod"/>
            </a:pPr>
            <a:r>
              <a:rPr lang="es-ES" dirty="0" smtClean="0"/>
              <a:t>Con la llave de la bureta cerrada, llénala con la disolución de ácido de concentración conocida (</a:t>
            </a:r>
            <a:r>
              <a:rPr lang="es-ES" dirty="0" err="1" smtClean="0"/>
              <a:t>HCl</a:t>
            </a:r>
            <a:r>
              <a:rPr lang="es-ES" dirty="0" smtClean="0"/>
              <a:t>, 0,5 M).</a:t>
            </a:r>
          </a:p>
          <a:p>
            <a:pPr marL="342900" indent="-342900" algn="just">
              <a:buAutoNum type="arabicPeriod"/>
            </a:pPr>
            <a:r>
              <a:rPr lang="es-ES" dirty="0" smtClean="0"/>
              <a:t>Dejamos caer el ácido lentamente a la vez que remueves el Erlenmeyer.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1686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EJEMPLOS DE REACCIONES QUÍMICAS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12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1. Los ácidos y las bases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428625" y="820449"/>
            <a:ext cx="5100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Realizar una valoración ácido-base</a:t>
            </a:r>
            <a:endParaRPr lang="es-E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428625" y="1331691"/>
            <a:ext cx="81438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 algn="just"/>
            <a:r>
              <a:rPr lang="es-ES" dirty="0" smtClean="0"/>
              <a:t>5. 	Cuando se produzca el cambio de color, cierra la llave de la bureta y anotamos el volumen de ácido que se ha gastado. La fenolftaleína vira de color fucsia a transparente.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428625" y="2300614"/>
            <a:ext cx="4784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Cálculo de la concentración de la base</a:t>
            </a:r>
            <a:endParaRPr lang="es-ES" b="1" dirty="0"/>
          </a:p>
        </p:txBody>
      </p:sp>
      <p:sp>
        <p:nvSpPr>
          <p:cNvPr id="7" name="CuadroTexto 6"/>
          <p:cNvSpPr txBox="1"/>
          <p:nvPr/>
        </p:nvSpPr>
        <p:spPr>
          <a:xfrm>
            <a:off x="428624" y="2715539"/>
            <a:ext cx="81438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Supongamos que se han necesitado 17,4 </a:t>
            </a:r>
            <a:r>
              <a:rPr lang="es-ES" dirty="0" err="1" smtClean="0"/>
              <a:t>mL</a:t>
            </a:r>
            <a:r>
              <a:rPr lang="es-ES" dirty="0" smtClean="0"/>
              <a:t> de la disolución de ácido para provocar el viraje.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uadroTexto 7"/>
              <p:cNvSpPr txBox="1"/>
              <p:nvPr/>
            </p:nvSpPr>
            <p:spPr>
              <a:xfrm>
                <a:off x="2821118" y="3430629"/>
                <a:ext cx="335053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𝐻𝐶𝑙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𝑁𝑎𝑂𝐻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𝑁𝑎𝐶𝑙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8" name="Cuadro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1118" y="3430629"/>
                <a:ext cx="3350533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1275" r="-1093" b="-20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uadroTexto 8"/>
          <p:cNvSpPr txBox="1"/>
          <p:nvPr/>
        </p:nvSpPr>
        <p:spPr>
          <a:xfrm>
            <a:off x="2686050" y="3738406"/>
            <a:ext cx="91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17,4 </a:t>
            </a:r>
            <a:r>
              <a:rPr lang="es-ES" sz="1400" dirty="0" err="1" smtClean="0"/>
              <a:t>mL</a:t>
            </a:r>
            <a:endParaRPr lang="es-ES" sz="1400" dirty="0"/>
          </a:p>
        </p:txBody>
      </p:sp>
      <p:sp>
        <p:nvSpPr>
          <p:cNvPr id="11" name="CuadroTexto 10"/>
          <p:cNvSpPr txBox="1"/>
          <p:nvPr/>
        </p:nvSpPr>
        <p:spPr>
          <a:xfrm>
            <a:off x="3600450" y="3738405"/>
            <a:ext cx="7000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20 </a:t>
            </a:r>
            <a:r>
              <a:rPr lang="es-ES" sz="1400" dirty="0" err="1" smtClean="0"/>
              <a:t>mL</a:t>
            </a:r>
            <a:endParaRPr lang="es-E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uadroTexto 9"/>
              <p:cNvSpPr txBox="1"/>
              <p:nvPr/>
            </p:nvSpPr>
            <p:spPr>
              <a:xfrm>
                <a:off x="1889438" y="4313826"/>
                <a:ext cx="548291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𝐻𝐶𝑙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=0,5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·17,4·</m:t>
                      </m:r>
                      <m:sSup>
                        <m:sSup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=8,7·</m:t>
                      </m:r>
                      <m:sSup>
                        <m:sSup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𝑚𝑜𝑙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𝐻𝐶𝑙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10" name="Cuadro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9438" y="4313826"/>
                <a:ext cx="5482911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111" r="-556" b="-22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ángulo 12"/>
              <p:cNvSpPr/>
              <p:nvPr/>
            </p:nvSpPr>
            <p:spPr>
              <a:xfrm>
                <a:off x="1365255" y="4844251"/>
                <a:ext cx="6531275" cy="6768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i="1" smtClean="0">
                          <a:latin typeface="Cambria Math" panose="02040503050406030204" pitchFamily="18" charset="0"/>
                        </a:rPr>
                        <m:t>8,7·</m:t>
                      </m:r>
                      <m:sSup>
                        <m:sSup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r>
                        <a:rPr lang="es-ES" sz="20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2000" i="1">
                          <a:latin typeface="Cambria Math" panose="02040503050406030204" pitchFamily="18" charset="0"/>
                        </a:rPr>
                        <m:t>𝑚𝑜𝑙</m:t>
                      </m:r>
                      <m:r>
                        <a:rPr lang="es-ES" sz="20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2000" i="1">
                          <a:latin typeface="Cambria Math" panose="02040503050406030204" pitchFamily="18" charset="0"/>
                        </a:rPr>
                        <m:t>𝐻𝐶𝑙</m:t>
                      </m:r>
                      <m:r>
                        <a:rPr lang="es-ES" sz="2000" b="0" i="0" smtClean="0">
                          <a:latin typeface="Cambria Math" panose="02040503050406030204" pitchFamily="18" charset="0"/>
                        </a:rPr>
                        <m:t>·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1 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𝑚𝑜𝑙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𝑁𝑎𝑂𝐻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1 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𝑚𝑜𝑙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𝐻𝐶𝑙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2000" i="1">
                          <a:latin typeface="Cambria Math" panose="02040503050406030204" pitchFamily="18" charset="0"/>
                        </a:rPr>
                        <m:t>8,7·</m:t>
                      </m:r>
                      <m:sSup>
                        <m:sSup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r>
                        <a:rPr lang="es-ES" sz="20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2000" i="1">
                          <a:latin typeface="Cambria Math" panose="02040503050406030204" pitchFamily="18" charset="0"/>
                        </a:rPr>
                        <m:t>𝑚𝑜𝑙</m:t>
                      </m:r>
                      <m:r>
                        <a:rPr lang="es-ES" sz="20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𝑁𝑎𝑂𝐻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13" name="Rectángulo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5255" y="4844251"/>
                <a:ext cx="6531275" cy="67685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uadroTexto 13"/>
              <p:cNvSpPr txBox="1"/>
              <p:nvPr/>
            </p:nvSpPr>
            <p:spPr>
              <a:xfrm>
                <a:off x="2528039" y="5686777"/>
                <a:ext cx="4555478" cy="6721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𝑁𝑎𝑂𝐻</m:t>
                              </m:r>
                            </m:sub>
                          </m:sSub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8,7·</m:t>
                          </m:r>
                          <m:sSup>
                            <m:sSup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sup>
                          </m:sSup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𝑚𝑜𝑙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20·</m:t>
                          </m:r>
                          <m:sSup>
                            <m:sSup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sup>
                          </m:sSup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𝟒𝟑𝟓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𝑴</m:t>
                      </m:r>
                    </m:oMath>
                  </m:oMathPara>
                </a14:m>
                <a:endParaRPr lang="es-ES" sz="2000" b="1" dirty="0"/>
              </a:p>
            </p:txBody>
          </p:sp>
        </mc:Choice>
        <mc:Fallback xmlns="">
          <p:sp>
            <p:nvSpPr>
              <p:cNvPr id="14" name="CuadroTexto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8039" y="5686777"/>
                <a:ext cx="4555478" cy="67217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Conector recto 15"/>
          <p:cNvCxnSpPr/>
          <p:nvPr/>
        </p:nvCxnSpPr>
        <p:spPr>
          <a:xfrm flipV="1">
            <a:off x="2686050" y="5118617"/>
            <a:ext cx="793755" cy="15681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 flipV="1">
            <a:off x="4099506" y="5330142"/>
            <a:ext cx="793755" cy="15681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9155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EJEMPLOS DE REACCIONES QUÍMICAS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13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1. Los ácidos y las bases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8" name="Redondear rectángulo de esquina del mismo lado 17"/>
          <p:cNvSpPr/>
          <p:nvPr/>
        </p:nvSpPr>
        <p:spPr>
          <a:xfrm>
            <a:off x="538400" y="994351"/>
            <a:ext cx="1957388" cy="385763"/>
          </a:xfrm>
          <a:prstGeom prst="round2SameRect">
            <a:avLst>
              <a:gd name="adj1" fmla="val 31482"/>
              <a:gd name="adj2" fmla="val 0"/>
            </a:avLst>
          </a:prstGeom>
          <a:solidFill>
            <a:srgbClr val="FF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CuadroTexto 18"/>
          <p:cNvSpPr txBox="1"/>
          <p:nvPr/>
        </p:nvSpPr>
        <p:spPr>
          <a:xfrm>
            <a:off x="538400" y="1010782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ACTIVIDADES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0" name="CuadroTexto 19"/>
          <p:cNvSpPr txBox="1"/>
          <p:nvPr/>
        </p:nvSpPr>
        <p:spPr>
          <a:xfrm>
            <a:off x="538400" y="1380114"/>
            <a:ext cx="8105538" cy="3693319"/>
          </a:xfrm>
          <a:prstGeom prst="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pPr marL="357188" indent="-357188" algn="just">
              <a:buAutoNum type="arabicPeriod" startAt="2"/>
            </a:pPr>
            <a:r>
              <a:rPr lang="es-ES" b="1" dirty="0" smtClean="0"/>
              <a:t>Para valorar una disolución de </a:t>
            </a:r>
            <a:r>
              <a:rPr lang="es-ES" b="1" dirty="0" err="1" smtClean="0"/>
              <a:t>HCl</a:t>
            </a:r>
            <a:r>
              <a:rPr lang="es-ES" b="1" dirty="0" smtClean="0"/>
              <a:t> con una disolución de </a:t>
            </a:r>
            <a:r>
              <a:rPr lang="es-ES" b="1" dirty="0" err="1" smtClean="0"/>
              <a:t>NaOH</a:t>
            </a:r>
            <a:r>
              <a:rPr lang="es-ES" b="1" dirty="0" smtClean="0"/>
              <a:t> 0,5 M y fenolftaleína, de termina:</a:t>
            </a:r>
          </a:p>
          <a:p>
            <a:pPr marL="714375" indent="-357188" algn="just">
              <a:buAutoNum type="alphaLcParenR"/>
            </a:pPr>
            <a:r>
              <a:rPr lang="es-ES" dirty="0" smtClean="0"/>
              <a:t>Dónde colocas el ácido y dónde colocas la base.</a:t>
            </a:r>
          </a:p>
          <a:p>
            <a:pPr marL="714375" indent="-357188" algn="just">
              <a:buAutoNum type="alphaLcParenR"/>
            </a:pPr>
            <a:r>
              <a:rPr lang="es-ES" dirty="0" smtClean="0"/>
              <a:t>De qué disolución mides 20 </a:t>
            </a:r>
            <a:r>
              <a:rPr lang="es-ES" dirty="0" err="1" smtClean="0"/>
              <a:t>mL</a:t>
            </a:r>
            <a:r>
              <a:rPr lang="es-ES" dirty="0" smtClean="0"/>
              <a:t>.</a:t>
            </a:r>
          </a:p>
          <a:p>
            <a:pPr marL="714375" indent="-357188" algn="just">
              <a:buAutoNum type="alphaLcParenR"/>
            </a:pPr>
            <a:r>
              <a:rPr lang="es-ES" dirty="0" smtClean="0"/>
              <a:t>Que cambio de color se observa en el momento en que se produce la neutralización.</a:t>
            </a:r>
          </a:p>
          <a:p>
            <a:pPr marL="714375" indent="-357188" algn="just">
              <a:buAutoNum type="alphaLcParenR"/>
            </a:pPr>
            <a:r>
              <a:rPr lang="es-ES" dirty="0" smtClean="0"/>
              <a:t>Qué ocurre con el indicador si te olvidas de cerrar la bureta en el punto de neutralización.</a:t>
            </a:r>
          </a:p>
          <a:p>
            <a:pPr marL="714375" indent="-357188" algn="just">
              <a:buAutoNum type="alphaLcParenR"/>
            </a:pPr>
            <a:r>
              <a:rPr lang="es-ES" dirty="0" smtClean="0"/>
              <a:t>Que marca el pH-metro durante el viraje del indicador.</a:t>
            </a:r>
          </a:p>
          <a:p>
            <a:pPr marL="714375" indent="-357188" algn="just">
              <a:buAutoNum type="alphaLcParenR"/>
            </a:pPr>
            <a:endParaRPr lang="es-ES" dirty="0" smtClean="0"/>
          </a:p>
          <a:p>
            <a:pPr marL="357188" indent="-357188" algn="just"/>
            <a:r>
              <a:rPr lang="es-ES" b="1" dirty="0" smtClean="0"/>
              <a:t>3.	Determina la concentración molar de una disolución de Ca(OH)</a:t>
            </a:r>
            <a:r>
              <a:rPr lang="es-ES" b="1" baseline="-25000" dirty="0" smtClean="0"/>
              <a:t>2</a:t>
            </a:r>
            <a:r>
              <a:rPr lang="es-ES" b="1" dirty="0" smtClean="0"/>
              <a:t> si para neutralizar 15 </a:t>
            </a:r>
            <a:r>
              <a:rPr lang="es-ES" b="1" dirty="0" err="1" smtClean="0"/>
              <a:t>mL</a:t>
            </a:r>
            <a:r>
              <a:rPr lang="es-ES" b="1" dirty="0" smtClean="0"/>
              <a:t> de la misma han sido necesarios 28 </a:t>
            </a:r>
            <a:r>
              <a:rPr lang="es-ES" b="1" dirty="0" err="1" smtClean="0"/>
              <a:t>mL</a:t>
            </a:r>
            <a:r>
              <a:rPr lang="es-ES" b="1" dirty="0" smtClean="0"/>
              <a:t> de </a:t>
            </a:r>
            <a:r>
              <a:rPr lang="es-ES" b="1" dirty="0" err="1" smtClean="0"/>
              <a:t>HCl</a:t>
            </a:r>
            <a:r>
              <a:rPr lang="es-ES" b="1" dirty="0" smtClean="0"/>
              <a:t> 0,75 M.</a:t>
            </a:r>
          </a:p>
        </p:txBody>
      </p:sp>
    </p:spTree>
    <p:extLst>
      <p:ext uri="{BB962C8B-B14F-4D97-AF65-F5344CB8AC3E}">
        <p14:creationId xmlns:p14="http://schemas.microsoft.com/office/powerpoint/2010/main" val="1454337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EJEMPLOS DE REACCIONES QUÍMICAS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14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1. Los ácidos y las bases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42912" y="885825"/>
            <a:ext cx="6929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1.3. Reacciones de neutralización de importancia biológica</a:t>
            </a:r>
            <a:endParaRPr lang="es-ES" b="1" dirty="0">
              <a:solidFill>
                <a:srgbClr val="00B050"/>
              </a:solidFill>
            </a:endParaRP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623707886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122" name="Picture 2" descr="https://marialejandracamilo.files.wordpress.com/2014/11/mari.jpg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2203" y="1668053"/>
            <a:ext cx="1843096" cy="1941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remedios naturales para las picaduras de mosquitos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6846" y="5186700"/>
            <a:ext cx="2110879" cy="135096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blog.lafarmaciademodesta.com/wp-content/uploads/2015/01/Higiene-corporal-pieles-sensibles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4" y="1504298"/>
            <a:ext cx="2408858" cy="16078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459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EJEMPLOS DE REACCIONES QUÍMICAS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15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1. Los ácidos y las bases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42912" y="885825"/>
            <a:ext cx="6929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1.4. Ácidos y bases industriales. Problemas ambientales</a:t>
            </a:r>
            <a:endParaRPr lang="es-ES" b="1" dirty="0">
              <a:solidFill>
                <a:srgbClr val="00B050"/>
              </a:solidFill>
            </a:endParaRP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9573478"/>
              </p:ext>
            </p:extLst>
          </p:nvPr>
        </p:nvGraphicFramePr>
        <p:xfrm>
          <a:off x="585788" y="1462443"/>
          <a:ext cx="8058152" cy="39979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57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44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3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433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Nombre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Fórmula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Fabricado en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Utilidad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Ácido sulfúrico</a:t>
                      </a:r>
                      <a:endParaRPr lang="es-E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Huelva</a:t>
                      </a:r>
                      <a:endParaRPr lang="es-E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"/>
                      </a:pPr>
                      <a:r>
                        <a:rPr lang="es-ES" sz="1600" dirty="0" smtClean="0"/>
                        <a:t>Obtención de metales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"/>
                      </a:pPr>
                      <a:r>
                        <a:rPr lang="es-ES" sz="1600" dirty="0" smtClean="0"/>
                        <a:t>Fabricación de fertilizantes</a:t>
                      </a:r>
                      <a:endParaRPr lang="es-E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Hidróxido de sodio</a:t>
                      </a:r>
                      <a:endParaRPr lang="es-E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Cantabria</a:t>
                      </a:r>
                      <a:endParaRPr lang="es-E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"/>
                      </a:pPr>
                      <a:r>
                        <a:rPr lang="es-ES" sz="1600" dirty="0" smtClean="0">
                          <a:sym typeface="Wingdings" panose="05000000000000000000" pitchFamily="2" charset="2"/>
                        </a:rPr>
                        <a:t>Productos de limpieza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"/>
                      </a:pPr>
                      <a:r>
                        <a:rPr lang="es-ES" sz="1600" dirty="0" smtClean="0">
                          <a:sym typeface="Wingdings" panose="05000000000000000000" pitchFamily="2" charset="2"/>
                        </a:rPr>
                        <a:t>Industria papelera</a:t>
                      </a:r>
                      <a:endParaRPr lang="es-E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Amoniaco</a:t>
                      </a:r>
                      <a:endParaRPr lang="es-E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Huelva</a:t>
                      </a:r>
                    </a:p>
                    <a:p>
                      <a:r>
                        <a:rPr lang="es-ES" sz="1600" dirty="0" smtClean="0"/>
                        <a:t>Ciudad</a:t>
                      </a:r>
                      <a:r>
                        <a:rPr lang="es-ES" sz="1600" baseline="0" dirty="0" smtClean="0"/>
                        <a:t> Real</a:t>
                      </a:r>
                    </a:p>
                    <a:p>
                      <a:r>
                        <a:rPr lang="es-ES" sz="1600" baseline="0" dirty="0" smtClean="0"/>
                        <a:t>Huesca</a:t>
                      </a:r>
                      <a:endParaRPr lang="es-E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"/>
                      </a:pPr>
                      <a:r>
                        <a:rPr lang="es-ES" sz="1600" dirty="0" smtClean="0">
                          <a:sym typeface="Wingdings" panose="05000000000000000000" pitchFamily="2" charset="2"/>
                        </a:rPr>
                        <a:t>Productos de limpieza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"/>
                      </a:pPr>
                      <a:r>
                        <a:rPr lang="es-ES" sz="1600" dirty="0" smtClean="0">
                          <a:sym typeface="Wingdings" panose="05000000000000000000" pitchFamily="2" charset="2"/>
                        </a:rPr>
                        <a:t>Fabricación de fertilizantes</a:t>
                      </a:r>
                      <a:endParaRPr lang="es-E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Ácido clorhídrico</a:t>
                      </a:r>
                      <a:endParaRPr lang="es-E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Cantabria</a:t>
                      </a:r>
                    </a:p>
                    <a:p>
                      <a:r>
                        <a:rPr lang="es-ES" sz="1600" dirty="0" smtClean="0"/>
                        <a:t>Tarragona</a:t>
                      </a:r>
                    </a:p>
                    <a:p>
                      <a:r>
                        <a:rPr lang="es-ES" sz="1600" dirty="0" smtClean="0"/>
                        <a:t>Huelva</a:t>
                      </a:r>
                      <a:endParaRPr lang="es-E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"/>
                      </a:pPr>
                      <a:r>
                        <a:rPr lang="es-ES" sz="1600" dirty="0" smtClean="0">
                          <a:sym typeface="Wingdings" panose="05000000000000000000" pitchFamily="2" charset="2"/>
                        </a:rPr>
                        <a:t>Limpieza de metales (desoxidante)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"/>
                      </a:pPr>
                      <a:r>
                        <a:rPr lang="es-ES" sz="1600" dirty="0" smtClean="0">
                          <a:sym typeface="Wingdings" panose="05000000000000000000" pitchFamily="2" charset="2"/>
                        </a:rPr>
                        <a:t>Reactivo,</a:t>
                      </a:r>
                      <a:r>
                        <a:rPr lang="es-ES" sz="1600" baseline="0" dirty="0" smtClean="0">
                          <a:sym typeface="Wingdings" panose="05000000000000000000" pitchFamily="2" charset="2"/>
                        </a:rPr>
                        <a:t> utilizado en las industrias papelera, farmacéutica o agrícola</a:t>
                      </a:r>
                      <a:endParaRPr lang="es-E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Ácido nítrico</a:t>
                      </a:r>
                      <a:endParaRPr lang="es-E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Asturias</a:t>
                      </a:r>
                    </a:p>
                    <a:p>
                      <a:r>
                        <a:rPr lang="es-ES" sz="1600" dirty="0" smtClean="0"/>
                        <a:t>Valencia</a:t>
                      </a:r>
                    </a:p>
                    <a:p>
                      <a:r>
                        <a:rPr lang="es-ES" sz="1600" dirty="0" smtClean="0"/>
                        <a:t>Ciudad</a:t>
                      </a:r>
                      <a:r>
                        <a:rPr lang="es-ES" sz="1600" baseline="0" dirty="0" smtClean="0"/>
                        <a:t> Real</a:t>
                      </a:r>
                      <a:endParaRPr lang="es-E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"/>
                      </a:pPr>
                      <a:r>
                        <a:rPr lang="es-ES" sz="1600" dirty="0" smtClean="0">
                          <a:sym typeface="Wingdings" panose="05000000000000000000" pitchFamily="2" charset="2"/>
                        </a:rPr>
                        <a:t>Fabricación de explosivos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"/>
                      </a:pPr>
                      <a:r>
                        <a:rPr lang="es-ES" sz="1600" dirty="0" smtClean="0">
                          <a:sym typeface="Wingdings" panose="05000000000000000000" pitchFamily="2" charset="2"/>
                        </a:rPr>
                        <a:t>Fabricación de fertilizantes</a:t>
                      </a:r>
                      <a:endParaRPr lang="es-E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ángulo 8"/>
              <p:cNvSpPr/>
              <p:nvPr/>
            </p:nvSpPr>
            <p:spPr>
              <a:xfrm>
                <a:off x="2299873" y="1854395"/>
                <a:ext cx="88665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s-ES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s-ES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s-ES">
                          <a:latin typeface="Cambria Math" panose="02040503050406030204" pitchFamily="18" charset="0"/>
                        </a:rPr>
                        <m:t>S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s-ES"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es-ES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9" name="Rectá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9873" y="1854395"/>
                <a:ext cx="886653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ángulo 9"/>
              <p:cNvSpPr/>
              <p:nvPr/>
            </p:nvSpPr>
            <p:spPr>
              <a:xfrm>
                <a:off x="2299872" y="2431013"/>
                <a:ext cx="82747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s-ES" b="0" i="0" smtClean="0">
                          <a:latin typeface="Cambria Math" panose="02040503050406030204" pitchFamily="18" charset="0"/>
                        </a:rPr>
                        <m:t>NaOH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0" name="Rectángulo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9872" y="2431013"/>
                <a:ext cx="827471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ángulo 11"/>
              <p:cNvSpPr/>
              <p:nvPr/>
            </p:nvSpPr>
            <p:spPr>
              <a:xfrm>
                <a:off x="2398810" y="3195258"/>
                <a:ext cx="68877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𝑁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s-ES" b="0" i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s-ES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2" name="Rectángulo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8810" y="3195258"/>
                <a:ext cx="688778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ángulo 12"/>
              <p:cNvSpPr/>
              <p:nvPr/>
            </p:nvSpPr>
            <p:spPr>
              <a:xfrm>
                <a:off x="2487745" y="3984256"/>
                <a:ext cx="59984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s-ES" b="0" i="0" smtClean="0">
                          <a:latin typeface="Cambria Math" panose="02040503050406030204" pitchFamily="18" charset="0"/>
                        </a:rPr>
                        <m:t>HCl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3" name="Rectángulo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745" y="3984256"/>
                <a:ext cx="599843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ángulo 13"/>
              <p:cNvSpPr/>
              <p:nvPr/>
            </p:nvSpPr>
            <p:spPr>
              <a:xfrm>
                <a:off x="2398810" y="4781533"/>
                <a:ext cx="82259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s-ES" b="0" i="0" smtClean="0">
                          <a:latin typeface="Cambria Math" panose="02040503050406030204" pitchFamily="18" charset="0"/>
                        </a:rPr>
                        <m:t>HN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s-ES"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es-ES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4" name="Rectángulo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8810" y="4781533"/>
                <a:ext cx="822596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85499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EJEMPLOS DE REACCIONES QUÍMICAS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16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1. Los ácidos y las bases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42912" y="885825"/>
            <a:ext cx="6929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1.4. Ácidos y bases industriales. Problemas ambientales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42912" y="1277777"/>
            <a:ext cx="6129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Problemas medioambientales</a:t>
            </a:r>
            <a:endParaRPr lang="es-E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6146" name="Picture 2" descr="http://ichef.bbci.co.uk/news/ws/304/amz/worldservice/live/assets/images/2014/08/11/140811160429_sonora_river_624x351_agenciareform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2" y="1630703"/>
            <a:ext cx="4047064" cy="227647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tratamientodeaguasresiduales.net/wp-content/uploads/2014/06/Qu%C3%A9-es-el-tren-de-tratamiento-de-aguas-residual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8798" y="1552859"/>
            <a:ext cx="3773646" cy="223019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1.bp.blogspot.com/-i0h7GCkXQio/T8lamMwRjKI/AAAAAAAAAbc/qxsQvauemig/s400/imagesCAKGZQ2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8274" y="4404062"/>
            <a:ext cx="1981200" cy="213360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/>
          <p:cNvSpPr txBox="1"/>
          <p:nvPr/>
        </p:nvSpPr>
        <p:spPr>
          <a:xfrm>
            <a:off x="486836" y="3783050"/>
            <a:ext cx="41375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Si los residuos de ácidos y bases se vertiesen directamente al agua de los ríos, lagos o mar, podrían provocar cambios en el pH que impedirían el desarrollo de la vida</a:t>
            </a:r>
            <a:endParaRPr lang="es-ES" sz="1400" dirty="0"/>
          </a:p>
        </p:txBody>
      </p:sp>
      <p:sp>
        <p:nvSpPr>
          <p:cNvPr id="17" name="CuadroTexto 16"/>
          <p:cNvSpPr txBox="1"/>
          <p:nvPr/>
        </p:nvSpPr>
        <p:spPr>
          <a:xfrm>
            <a:off x="4758798" y="3783050"/>
            <a:ext cx="41375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Para evitarlo, se vierten en balsas donde se somete a tratamientos que intentan neutralizar los efectos contaminantes</a:t>
            </a:r>
            <a:endParaRPr lang="es-ES" sz="1400" dirty="0"/>
          </a:p>
        </p:txBody>
      </p:sp>
      <p:sp>
        <p:nvSpPr>
          <p:cNvPr id="18" name="CuadroTexto 17"/>
          <p:cNvSpPr txBox="1"/>
          <p:nvPr/>
        </p:nvSpPr>
        <p:spPr>
          <a:xfrm>
            <a:off x="1253598" y="5529688"/>
            <a:ext cx="41375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Se someten a análisis periódicos y, solo cuando las condiciones son adecuadas al entorno, se realiza el vertido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1522079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EJEMPLOS DE REACCIONES QUÍMICAS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17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2. Reacciones de combustión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571500" y="1014413"/>
            <a:ext cx="7872412" cy="1200329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Las </a:t>
            </a:r>
            <a:r>
              <a:rPr lang="es-ES" b="1" dirty="0" smtClean="0"/>
              <a:t>reacciones de combustión </a:t>
            </a:r>
            <a:r>
              <a:rPr lang="es-ES" dirty="0" smtClean="0"/>
              <a:t>son aquellas en las que una sustancia, el </a:t>
            </a:r>
            <a:r>
              <a:rPr lang="es-ES" b="1" dirty="0" smtClean="0"/>
              <a:t>combustible</a:t>
            </a:r>
            <a:r>
              <a:rPr lang="es-ES" dirty="0" smtClean="0"/>
              <a:t>, reacciona con otra, el </a:t>
            </a:r>
            <a:r>
              <a:rPr lang="es-ES" b="1" dirty="0" smtClean="0"/>
              <a:t>comburente</a:t>
            </a:r>
            <a:r>
              <a:rPr lang="es-ES" dirty="0" smtClean="0"/>
              <a:t>, desprendiendo una gran cantidad de energía. Se dice, por ello, que las reacciones de combustión son exotérmicas.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adroTexto 6"/>
              <p:cNvSpPr txBox="1"/>
              <p:nvPr/>
            </p:nvSpPr>
            <p:spPr>
              <a:xfrm>
                <a:off x="571500" y="2423531"/>
                <a:ext cx="8001000" cy="27392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s-ES" dirty="0" smtClean="0"/>
                  <a:t>Con frecuencia el combustibles es un producto orgánico y el comburente el oxígeno. Como resultado de la combustión se obtiene dióxido de carbono y agua, si el combustible tiene hidrógeno.</a:t>
                </a:r>
              </a:p>
              <a:p>
                <a:pPr algn="just"/>
                <a:endParaRPr lang="es-ES" dirty="0" smtClean="0"/>
              </a:p>
              <a:p>
                <a:pPr marL="285750" indent="-285750" algn="just">
                  <a:buFont typeface="Wingdings 2" panose="05020102010507070707" pitchFamily="18" charset="2"/>
                  <a:buChar char="C"/>
                </a:pPr>
                <a:r>
                  <a:rPr lang="es-ES" dirty="0" smtClean="0">
                    <a:sym typeface="Wingdings 2" panose="05020102010507070707" pitchFamily="18" charset="2"/>
                  </a:rPr>
                  <a:t>Carbón: </a:t>
                </a:r>
                <a14:m>
                  <m:oMath xmlns:m="http://schemas.openxmlformats.org/officeDocument/2006/math">
                    <m:r>
                      <a:rPr lang="es-ES" sz="2000" b="0" i="1" smtClean="0">
                        <a:latin typeface="Cambria Math" panose="02040503050406030204" pitchFamily="18" charset="0"/>
                        <a:sym typeface="Wingdings 2" panose="05020102010507070707" pitchFamily="18" charset="2"/>
                      </a:rPr>
                      <m:t>𝐶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sym typeface="Wingdings 2" panose="05020102010507070707" pitchFamily="18" charset="2"/>
                      </a:rPr>
                      <m:t> </m:t>
                    </m:r>
                    <m:d>
                      <m:dPr>
                        <m:ctrlPr>
                          <a:rPr lang="es-ES" sz="2000" b="0" i="1" smtClean="0">
                            <a:latin typeface="Cambria Math" panose="02040503050406030204" pitchFamily="18" charset="0"/>
                            <a:sym typeface="Wingdings 2" panose="05020102010507070707" pitchFamily="18" charset="2"/>
                          </a:rPr>
                        </m:ctrlPr>
                      </m:dPr>
                      <m:e>
                        <m:r>
                          <a:rPr lang="es-ES" sz="2000" b="0" i="1" smtClean="0">
                            <a:latin typeface="Cambria Math" panose="02040503050406030204" pitchFamily="18" charset="0"/>
                            <a:sym typeface="Wingdings 2" panose="05020102010507070707" pitchFamily="18" charset="2"/>
                          </a:rPr>
                          <m:t>𝑠</m:t>
                        </m:r>
                      </m:e>
                    </m:d>
                    <m:r>
                      <a:rPr lang="es-ES" sz="2000" b="0" i="1" smtClean="0">
                        <a:latin typeface="Cambria Math" panose="02040503050406030204" pitchFamily="18" charset="0"/>
                        <a:sym typeface="Wingdings 2" panose="05020102010507070707" pitchFamily="18" charset="2"/>
                      </a:rPr>
                      <m:t>+</m:t>
                    </m:r>
                    <m:sSub>
                      <m:sSubPr>
                        <m:ctrlPr>
                          <a:rPr lang="es-ES" sz="2000" b="0" i="1" smtClean="0">
                            <a:latin typeface="Cambria Math" panose="02040503050406030204" pitchFamily="18" charset="0"/>
                            <a:sym typeface="Wingdings 2" panose="05020102010507070707" pitchFamily="18" charset="2"/>
                          </a:rPr>
                        </m:ctrlPr>
                      </m:sSubPr>
                      <m:e>
                        <m:r>
                          <a:rPr lang="es-ES" sz="2000" b="0" i="1" smtClean="0">
                            <a:latin typeface="Cambria Math" panose="02040503050406030204" pitchFamily="18" charset="0"/>
                            <a:sym typeface="Wingdings 2" panose="05020102010507070707" pitchFamily="18" charset="2"/>
                          </a:rPr>
                          <m:t>𝑂</m:t>
                        </m:r>
                      </m:e>
                      <m:sub>
                        <m:r>
                          <a:rPr lang="es-ES" sz="2000" b="0" i="1" smtClean="0">
                            <a:latin typeface="Cambria Math" panose="02040503050406030204" pitchFamily="18" charset="0"/>
                            <a:sym typeface="Wingdings 2" panose="05020102010507070707" pitchFamily="18" charset="2"/>
                          </a:rPr>
                          <m:t>2</m:t>
                        </m:r>
                      </m:sub>
                    </m:sSub>
                    <m:r>
                      <a:rPr lang="es-ES" sz="2000" b="0" i="1" smtClean="0">
                        <a:latin typeface="Cambria Math" panose="02040503050406030204" pitchFamily="18" charset="0"/>
                        <a:sym typeface="Wingdings 2" panose="05020102010507070707" pitchFamily="18" charset="2"/>
                      </a:rPr>
                      <m:t> </m:t>
                    </m:r>
                    <m:d>
                      <m:dPr>
                        <m:ctrlPr>
                          <a:rPr lang="es-ES" sz="2000" b="0" i="1" smtClean="0">
                            <a:latin typeface="Cambria Math" panose="02040503050406030204" pitchFamily="18" charset="0"/>
                            <a:sym typeface="Wingdings 2" panose="05020102010507070707" pitchFamily="18" charset="2"/>
                          </a:rPr>
                        </m:ctrlPr>
                      </m:dPr>
                      <m:e>
                        <m:r>
                          <a:rPr lang="es-ES" sz="2000" b="0" i="1" smtClean="0">
                            <a:latin typeface="Cambria Math" panose="02040503050406030204" pitchFamily="18" charset="0"/>
                            <a:sym typeface="Wingdings 2" panose="05020102010507070707" pitchFamily="18" charset="2"/>
                          </a:rPr>
                          <m:t>𝑔</m:t>
                        </m:r>
                      </m:e>
                    </m:d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 2" panose="05020102010507070707" pitchFamily="18" charset="2"/>
                      </a:rPr>
                      <m:t>→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 2" panose="05020102010507070707" pitchFamily="18" charset="2"/>
                      </a:rPr>
                      <m:t>𝐶</m:t>
                    </m:r>
                    <m:sSub>
                      <m:sSubPr>
                        <m:ctrlPr>
                          <a:rPr lang="es-E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 2" panose="05020102010507070707" pitchFamily="18" charset="2"/>
                          </a:rPr>
                        </m:ctrlPr>
                      </m:sSubPr>
                      <m:e>
                        <m:r>
                          <a:rPr lang="es-E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 2" panose="05020102010507070707" pitchFamily="18" charset="2"/>
                          </a:rPr>
                          <m:t>𝑂</m:t>
                        </m:r>
                      </m:e>
                      <m:sub>
                        <m:r>
                          <a:rPr lang="es-E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 2" panose="05020102010507070707" pitchFamily="18" charset="2"/>
                          </a:rPr>
                          <m:t>2</m:t>
                        </m:r>
                      </m:sub>
                    </m:sSub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 2" panose="05020102010507070707" pitchFamily="18" charset="2"/>
                      </a:rPr>
                      <m:t> (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 2" panose="05020102010507070707" pitchFamily="18" charset="2"/>
                      </a:rPr>
                      <m:t>𝑔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 2" panose="05020102010507070707" pitchFamily="18" charset="2"/>
                      </a:rPr>
                      <m:t>)</m:t>
                    </m:r>
                  </m:oMath>
                </a14:m>
                <a:endParaRPr lang="es-ES" sz="2000" dirty="0" smtClean="0"/>
              </a:p>
              <a:p>
                <a:pPr marL="285750" indent="-285750" algn="just">
                  <a:buFont typeface="Wingdings 2" panose="05020102010507070707" pitchFamily="18" charset="2"/>
                  <a:buChar char="C"/>
                </a:pPr>
                <a:endParaRPr lang="es-ES" sz="2000" dirty="0" smtClean="0"/>
              </a:p>
              <a:p>
                <a:pPr marL="285750" indent="-285750" algn="just">
                  <a:buFont typeface="Wingdings 2" panose="05020102010507070707" pitchFamily="18" charset="2"/>
                  <a:buChar char="C"/>
                </a:pPr>
                <a:r>
                  <a:rPr lang="es-ES" dirty="0" smtClean="0"/>
                  <a:t>Butano: </a:t>
                </a:r>
                <a14:m>
                  <m:oMath xmlns:m="http://schemas.openxmlformats.org/officeDocument/2006/math"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2</m:t>
                    </m:r>
                    <m:sSub>
                      <m:sSubPr>
                        <m:ctrlPr>
                          <a:rPr lang="es-E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sSub>
                      <m:sSubPr>
                        <m:ctrlPr>
                          <a:rPr lang="es-E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b>
                    </m:sSub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s-E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d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+13</m:t>
                    </m:r>
                    <m:sSub>
                      <m:sSubPr>
                        <m:ctrlPr>
                          <a:rPr lang="es-E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s-E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d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→8</m:t>
                    </m:r>
                    <m:r>
                      <a:rPr lang="es-ES" sz="20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 2" panose="05020102010507070707" pitchFamily="18" charset="2"/>
                      </a:rPr>
                      <m:t>𝐶</m:t>
                    </m:r>
                    <m:sSub>
                      <m:sSubPr>
                        <m:ctrlPr>
                          <a:rPr lang="es-E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 2" panose="05020102010507070707" pitchFamily="18" charset="2"/>
                          </a:rPr>
                        </m:ctrlPr>
                      </m:sSubPr>
                      <m:e>
                        <m:r>
                          <a:rPr lang="es-E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 2" panose="05020102010507070707" pitchFamily="18" charset="2"/>
                          </a:rPr>
                          <m:t>𝑂</m:t>
                        </m:r>
                      </m:e>
                      <m:sub>
                        <m:r>
                          <a:rPr lang="es-E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 2" panose="05020102010507070707" pitchFamily="18" charset="2"/>
                          </a:rPr>
                          <m:t>2</m:t>
                        </m:r>
                      </m:sub>
                    </m:sSub>
                    <m:r>
                      <a:rPr lang="es-ES" sz="20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 2" panose="05020102010507070707" pitchFamily="18" charset="2"/>
                      </a:rPr>
                      <m:t> </m:t>
                    </m:r>
                    <m:d>
                      <m:dPr>
                        <m:ctrlPr>
                          <a:rPr lang="es-E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 2" panose="05020102010507070707" pitchFamily="18" charset="2"/>
                          </a:rPr>
                        </m:ctrlPr>
                      </m:dPr>
                      <m:e>
                        <m:r>
                          <a:rPr lang="es-E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 2" panose="05020102010507070707" pitchFamily="18" charset="2"/>
                          </a:rPr>
                          <m:t>𝑔</m:t>
                        </m:r>
                      </m:e>
                    </m:d>
                    <m:r>
                      <a:rPr lang="es-E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 2" panose="05020102010507070707" pitchFamily="18" charset="2"/>
                      </a:rPr>
                      <m:t>+10</m:t>
                    </m:r>
                    <m:sSub>
                      <m:sSubPr>
                        <m:ctrlPr>
                          <a:rPr lang="es-E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 2" panose="05020102010507070707" pitchFamily="18" charset="2"/>
                          </a:rPr>
                        </m:ctrlPr>
                      </m:sSubPr>
                      <m:e>
                        <m:r>
                          <a:rPr lang="es-E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 2" panose="05020102010507070707" pitchFamily="18" charset="2"/>
                          </a:rPr>
                          <m:t>𝐻</m:t>
                        </m:r>
                      </m:e>
                      <m:sub>
                        <m:r>
                          <a:rPr lang="es-E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 2" panose="05020102010507070707" pitchFamily="18" charset="2"/>
                          </a:rPr>
                          <m:t>2</m:t>
                        </m:r>
                      </m:sub>
                    </m:sSub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 2" panose="05020102010507070707" pitchFamily="18" charset="2"/>
                      </a:rPr>
                      <m:t>𝑂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 2" panose="05020102010507070707" pitchFamily="18" charset="2"/>
                      </a:rPr>
                      <m:t> (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 2" panose="05020102010507070707" pitchFamily="18" charset="2"/>
                      </a:rPr>
                      <m:t>𝑙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 2" panose="05020102010507070707" pitchFamily="18" charset="2"/>
                      </a:rPr>
                      <m:t>)</m:t>
                    </m:r>
                  </m:oMath>
                </a14:m>
                <a:endParaRPr lang="es-ES" sz="2000" dirty="0" smtClean="0"/>
              </a:p>
              <a:p>
                <a:pPr marL="285750" indent="-285750" algn="just">
                  <a:buFont typeface="Wingdings 2" panose="05020102010507070707" pitchFamily="18" charset="2"/>
                  <a:buChar char="C"/>
                </a:pPr>
                <a:endParaRPr lang="es-ES" sz="2000" dirty="0"/>
              </a:p>
              <a:p>
                <a:pPr marL="285750" indent="-285750" algn="just">
                  <a:buFont typeface="Wingdings 2" panose="05020102010507070707" pitchFamily="18" charset="2"/>
                  <a:buChar char="C"/>
                </a:pPr>
                <a:r>
                  <a:rPr lang="es-ES" dirty="0" smtClean="0"/>
                  <a:t>Glucosa: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sSub>
                      <m:sSubPr>
                        <m:ctrlPr>
                          <a:rPr lang="es-E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s-E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6 </m:t>
                        </m:r>
                      </m:sub>
                    </m:sSub>
                    <m:d>
                      <m:dPr>
                        <m:ctrlPr>
                          <a:rPr lang="es-E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+6</m:t>
                    </m:r>
                    <m:sSub>
                      <m:sSubPr>
                        <m:ctrlPr>
                          <a:rPr lang="es-E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s-ES" sz="2000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s-E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d>
                    <m:r>
                      <a:rPr lang="es-E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</m:t>
                    </m:r>
                    <m:r>
                      <a:rPr lang="es-ES" sz="20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 2" panose="05020102010507070707" pitchFamily="18" charset="2"/>
                      </a:rPr>
                      <m:t>𝐶</m:t>
                    </m:r>
                    <m:sSub>
                      <m:sSubPr>
                        <m:ctrlPr>
                          <a:rPr lang="es-E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 2" panose="05020102010507070707" pitchFamily="18" charset="2"/>
                          </a:rPr>
                        </m:ctrlPr>
                      </m:sSubPr>
                      <m:e>
                        <m:r>
                          <a:rPr lang="es-E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 2" panose="05020102010507070707" pitchFamily="18" charset="2"/>
                          </a:rPr>
                          <m:t>𝑂</m:t>
                        </m:r>
                      </m:e>
                      <m:sub>
                        <m:r>
                          <a:rPr lang="es-E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 2" panose="05020102010507070707" pitchFamily="18" charset="2"/>
                          </a:rPr>
                          <m:t>2</m:t>
                        </m:r>
                      </m:sub>
                    </m:sSub>
                    <m:r>
                      <a:rPr lang="es-ES" sz="20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 2" panose="05020102010507070707" pitchFamily="18" charset="2"/>
                      </a:rPr>
                      <m:t> </m:t>
                    </m:r>
                    <m:d>
                      <m:dPr>
                        <m:ctrlPr>
                          <a:rPr lang="es-E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 2" panose="05020102010507070707" pitchFamily="18" charset="2"/>
                          </a:rPr>
                        </m:ctrlPr>
                      </m:dPr>
                      <m:e>
                        <m:r>
                          <a:rPr lang="es-E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 2" panose="05020102010507070707" pitchFamily="18" charset="2"/>
                          </a:rPr>
                          <m:t>𝑔</m:t>
                        </m:r>
                      </m:e>
                    </m:d>
                    <m:r>
                      <a:rPr lang="es-ES" sz="200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 2" panose="05020102010507070707" pitchFamily="18" charset="2"/>
                      </a:rPr>
                      <m:t>+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 2" panose="05020102010507070707" pitchFamily="18" charset="2"/>
                      </a:rPr>
                      <m:t>6</m:t>
                    </m:r>
                    <m:sSub>
                      <m:sSubPr>
                        <m:ctrlPr>
                          <a:rPr lang="es-E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 2" panose="05020102010507070707" pitchFamily="18" charset="2"/>
                          </a:rPr>
                        </m:ctrlPr>
                      </m:sSubPr>
                      <m:e>
                        <m:r>
                          <a:rPr lang="es-E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 2" panose="05020102010507070707" pitchFamily="18" charset="2"/>
                          </a:rPr>
                          <m:t>𝐻</m:t>
                        </m:r>
                      </m:e>
                      <m:sub>
                        <m:r>
                          <a:rPr lang="es-E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 2" panose="05020102010507070707" pitchFamily="18" charset="2"/>
                          </a:rPr>
                          <m:t>2</m:t>
                        </m:r>
                      </m:sub>
                    </m:sSub>
                    <m:r>
                      <a:rPr lang="es-ES" sz="20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 2" panose="05020102010507070707" pitchFamily="18" charset="2"/>
                      </a:rPr>
                      <m:t>𝑂</m:t>
                    </m:r>
                    <m:r>
                      <a:rPr lang="es-ES" sz="20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 2" panose="05020102010507070707" pitchFamily="18" charset="2"/>
                      </a:rPr>
                      <m:t> (</m:t>
                    </m:r>
                    <m:r>
                      <a:rPr lang="es-ES" sz="20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 2" panose="05020102010507070707" pitchFamily="18" charset="2"/>
                      </a:rPr>
                      <m:t>𝑙</m:t>
                    </m:r>
                    <m:r>
                      <a:rPr lang="es-ES" sz="20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 2" panose="05020102010507070707" pitchFamily="18" charset="2"/>
                      </a:rPr>
                      <m:t>)</m:t>
                    </m:r>
                  </m:oMath>
                </a14:m>
                <a:endParaRPr lang="es-ES" sz="2000" dirty="0"/>
              </a:p>
            </p:txBody>
          </p:sp>
        </mc:Choice>
        <mc:Fallback xmlns="">
          <p:sp>
            <p:nvSpPr>
              <p:cNvPr id="7" name="Cuadro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" y="2423531"/>
                <a:ext cx="8001000" cy="2739211"/>
              </a:xfrm>
              <a:prstGeom prst="rect">
                <a:avLst/>
              </a:prstGeom>
              <a:blipFill rotWithShape="0">
                <a:blip r:embed="rId3"/>
                <a:stretch>
                  <a:fillRect l="-686" t="-1336" r="-610" b="-267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3314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EJEMPLOS DE REACCIONES QUÍMICAS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18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2. Reacciones de combustión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571500" y="900112"/>
            <a:ext cx="4743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Detección del CO</a:t>
            </a:r>
            <a:r>
              <a:rPr lang="es-ES" b="1" baseline="-25000" dirty="0" smtClean="0">
                <a:solidFill>
                  <a:schemeClr val="accent3">
                    <a:lumMod val="75000"/>
                  </a:schemeClr>
                </a:solidFill>
              </a:rPr>
              <a:t>2</a:t>
            </a:r>
            <a:endParaRPr lang="es-ES" b="1" baseline="-250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82216" y="1405471"/>
            <a:ext cx="806529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dirty="0" smtClean="0"/>
              <a:t>El CO</a:t>
            </a:r>
            <a:r>
              <a:rPr lang="es-ES" baseline="-25000" dirty="0" smtClean="0"/>
              <a:t>2</a:t>
            </a:r>
            <a:r>
              <a:rPr lang="es-ES" dirty="0" smtClean="0"/>
              <a:t> es un gas.</a:t>
            </a:r>
          </a:p>
          <a:p>
            <a:pPr marL="285750" indent="-285750" algn="just">
              <a:buFont typeface="Wingdings 2" panose="05020102010507070707" pitchFamily="18" charset="2"/>
              <a:buChar char="C"/>
            </a:pPr>
            <a:endParaRPr lang="es-ES" dirty="0"/>
          </a:p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dirty="0" smtClean="0"/>
              <a:t>Se puede detectar al ponerlo en contacto con una disolución acuosa de una base como el Ca(OH)</a:t>
            </a:r>
            <a:r>
              <a:rPr lang="es-ES" baseline="-25000" dirty="0" smtClean="0"/>
              <a:t>2</a:t>
            </a:r>
            <a:r>
              <a:rPr lang="es-ES" dirty="0" smtClean="0"/>
              <a:t> o el Ba(OH)</a:t>
            </a:r>
            <a:r>
              <a:rPr lang="es-ES" baseline="-25000" dirty="0" smtClean="0"/>
              <a:t>2</a:t>
            </a:r>
            <a:r>
              <a:rPr lang="es-ES" dirty="0" smtClean="0"/>
              <a:t>.</a:t>
            </a:r>
          </a:p>
          <a:p>
            <a:pPr marL="285750" indent="-285750" algn="just">
              <a:buFont typeface="Wingdings 2" panose="05020102010507070707" pitchFamily="18" charset="2"/>
              <a:buChar char="C"/>
            </a:pPr>
            <a:endParaRPr lang="es-ES" dirty="0"/>
          </a:p>
          <a:p>
            <a:pPr marL="285750" indent="-285750" algn="just">
              <a:buFont typeface="Wingdings 2" panose="05020102010507070707" pitchFamily="18" charset="2"/>
              <a:buChar char="C"/>
            </a:pPr>
            <a:endParaRPr lang="es-ES" dirty="0" smtClean="0"/>
          </a:p>
          <a:p>
            <a:pPr marL="285750" indent="-285750" algn="just">
              <a:buFont typeface="Wingdings 2" panose="05020102010507070707" pitchFamily="18" charset="2"/>
              <a:buChar char="C"/>
            </a:pPr>
            <a:endParaRPr lang="es-ES" dirty="0"/>
          </a:p>
          <a:p>
            <a:pPr marL="285750" indent="-285750" algn="just">
              <a:buFont typeface="Wingdings 2" panose="05020102010507070707" pitchFamily="18" charset="2"/>
              <a:buChar char="C"/>
            </a:pPr>
            <a:endParaRPr lang="es-ES" dirty="0" smtClean="0"/>
          </a:p>
          <a:p>
            <a:pPr marL="285750" indent="-285750" algn="just">
              <a:buFont typeface="Wingdings 2" panose="05020102010507070707" pitchFamily="18" charset="2"/>
              <a:buChar char="C"/>
            </a:pPr>
            <a:endParaRPr lang="es-ES" dirty="0"/>
          </a:p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dirty="0" smtClean="0"/>
              <a:t>Se forman dos sales muy poco solubles en agua que detectaremos como un polvo blanco en el agua.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uadroTexto 8"/>
              <p:cNvSpPr txBox="1"/>
              <p:nvPr/>
            </p:nvSpPr>
            <p:spPr>
              <a:xfrm>
                <a:off x="2025221" y="3359535"/>
                <a:ext cx="548259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𝐵𝑎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𝑂𝐻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𝑎𝑞</m:t>
                          </m:r>
                        </m:e>
                      </m:d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𝐵𝑎𝐶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𝑂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(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9" name="Cuadro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5221" y="3359535"/>
                <a:ext cx="5482590" cy="307777"/>
              </a:xfrm>
              <a:prstGeom prst="rect">
                <a:avLst/>
              </a:prstGeom>
              <a:blipFill rotWithShape="0">
                <a:blip r:embed="rId3"/>
                <a:stretch>
                  <a:fillRect r="-333" b="-3725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uadroTexto 9"/>
              <p:cNvSpPr txBox="1"/>
              <p:nvPr/>
            </p:nvSpPr>
            <p:spPr>
              <a:xfrm>
                <a:off x="2025221" y="2773710"/>
                <a:ext cx="545053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𝐶𝑎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𝑂𝐻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𝑎𝑞</m:t>
                          </m:r>
                        </m:e>
                      </m:d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𝐶𝑎𝐶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𝑂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(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10" name="Cuadro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5221" y="2773710"/>
                <a:ext cx="5450531" cy="307777"/>
              </a:xfrm>
              <a:prstGeom prst="rect">
                <a:avLst/>
              </a:prstGeom>
              <a:blipFill rotWithShape="0">
                <a:blip r:embed="rId4"/>
                <a:stretch>
                  <a:fillRect r="-447" b="-40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0557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EJEMPLOS DE REACCIONES QUÍMICAS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19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2. Reacciones de combustión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585788" y="871538"/>
            <a:ext cx="548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Ejemplo resuelto</a:t>
            </a:r>
            <a:endParaRPr lang="es-E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600074" y="1206118"/>
            <a:ext cx="80295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/>
              <a:t>En la combustión de butano (C</a:t>
            </a:r>
            <a:r>
              <a:rPr lang="es-ES" b="1" baseline="-25000" dirty="0" smtClean="0"/>
              <a:t>4</a:t>
            </a:r>
            <a:r>
              <a:rPr lang="es-ES" b="1" dirty="0" smtClean="0"/>
              <a:t>H</a:t>
            </a:r>
            <a:r>
              <a:rPr lang="es-ES" b="1" baseline="-25000" dirty="0" smtClean="0"/>
              <a:t>10</a:t>
            </a:r>
            <a:r>
              <a:rPr lang="es-ES" b="1" dirty="0" smtClean="0"/>
              <a:t>) se desprenden 2880 kJ/mol. Si se queman 10 kg de combustible, calcula:</a:t>
            </a:r>
          </a:p>
          <a:p>
            <a:pPr marL="342900" indent="-342900" algn="just">
              <a:buAutoNum type="alphaLcParenR"/>
            </a:pPr>
            <a:r>
              <a:rPr lang="es-ES" b="1" dirty="0" smtClean="0"/>
              <a:t>La cantidad de energía que se obtiene.</a:t>
            </a:r>
          </a:p>
          <a:p>
            <a:pPr marL="342900" indent="-342900" algn="just">
              <a:buAutoNum type="alphaLcParenR"/>
            </a:pPr>
            <a:r>
              <a:rPr lang="es-ES" b="1" dirty="0" smtClean="0"/>
              <a:t>La masa de CO2 que se libera a la atmósfera.</a:t>
            </a:r>
          </a:p>
          <a:p>
            <a:pPr algn="just"/>
            <a:r>
              <a:rPr lang="es-ES" b="1" dirty="0" smtClean="0"/>
              <a:t>Datos: M (C) = 12,01 u; M (H) = 1,008 u; M (O) = 16,00 u</a:t>
            </a:r>
            <a:endParaRPr lang="es-E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uadroTexto 8"/>
              <p:cNvSpPr txBox="1"/>
              <p:nvPr/>
            </p:nvSpPr>
            <p:spPr>
              <a:xfrm>
                <a:off x="1193091" y="3237828"/>
                <a:ext cx="684354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+13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→8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+10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𝑂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e>
                      </m:d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+2·2880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𝑘𝐽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9" name="Cuadro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3091" y="3237828"/>
                <a:ext cx="6843540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357" r="-713" b="-3333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uadroTexto 9"/>
          <p:cNvSpPr txBox="1"/>
          <p:nvPr/>
        </p:nvSpPr>
        <p:spPr>
          <a:xfrm>
            <a:off x="600074" y="2762569"/>
            <a:ext cx="3800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Escribimos la reacción ajustada:</a:t>
            </a:r>
            <a:endParaRPr lang="es-ES" dirty="0"/>
          </a:p>
        </p:txBody>
      </p:sp>
      <p:sp>
        <p:nvSpPr>
          <p:cNvPr id="11" name="CuadroTexto 10"/>
          <p:cNvSpPr txBox="1"/>
          <p:nvPr/>
        </p:nvSpPr>
        <p:spPr>
          <a:xfrm>
            <a:off x="600074" y="3973345"/>
            <a:ext cx="4057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Determinamos los moles de butano: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uadroTexto 11"/>
              <p:cNvSpPr txBox="1"/>
              <p:nvPr/>
            </p:nvSpPr>
            <p:spPr>
              <a:xfrm>
                <a:off x="1840898" y="4575520"/>
                <a:ext cx="553145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  <m:d>
                        <m:d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s-E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s-ES" sz="20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sSub>
                            <m:sSubPr>
                              <m:ctrlPr>
                                <a:rPr lang="es-E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sz="2000" i="1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e>
                      </m:d>
                      <m:r>
                        <a:rPr lang="es-ES" sz="2000" b="0" i="0" smtClean="0">
                          <a:latin typeface="Cambria Math" panose="02040503050406030204" pitchFamily="18" charset="0"/>
                        </a:rPr>
                        <m:t>=4·12,01+10·1,008=58,12 </m:t>
                      </m:r>
                      <m:r>
                        <m:rPr>
                          <m:sty m:val="p"/>
                        </m:rPr>
                        <a:rPr lang="es-ES" sz="2000" b="0" i="0" smtClean="0">
                          <a:latin typeface="Cambria Math" panose="02040503050406030204" pitchFamily="18" charset="0"/>
                        </a:rPr>
                        <m:t>g</m:t>
                      </m:r>
                      <m:r>
                        <a:rPr lang="es-ES" sz="2000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es-ES" sz="2000" b="0" i="0" smtClean="0">
                          <a:latin typeface="Cambria Math" panose="02040503050406030204" pitchFamily="18" charset="0"/>
                        </a:rPr>
                        <m:t>mol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12" name="Cuadro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0898" y="4575520"/>
                <a:ext cx="5531451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551" r="-662" b="-38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uadroTexto 12"/>
              <p:cNvSpPr txBox="1"/>
              <p:nvPr/>
            </p:nvSpPr>
            <p:spPr>
              <a:xfrm>
                <a:off x="1679699" y="5274896"/>
                <a:ext cx="5853847" cy="638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10·</m:t>
                      </m:r>
                      <m:sSup>
                        <m:sSup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1 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𝑚𝑜𝑙</m:t>
                          </m:r>
                          <m:sSub>
                            <m:sSubPr>
                              <m:ctrlPr>
                                <a:rPr lang="es-E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s-ES" sz="20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s-ES" sz="20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sSub>
                            <m:sSubPr>
                              <m:ctrlPr>
                                <a:rPr lang="es-E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sz="2000" i="1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58,12 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sSub>
                            <m:sSubPr>
                              <m:ctrlPr>
                                <a:rPr lang="es-E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s-ES" sz="20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s-ES" sz="20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sSub>
                            <m:sSubPr>
                              <m:ctrlPr>
                                <a:rPr lang="es-E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sz="2000" i="1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=172,06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𝑚𝑜𝑙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13" name="Cuadro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699" y="5274896"/>
                <a:ext cx="5853847" cy="638316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Conector recto 14"/>
          <p:cNvCxnSpPr/>
          <p:nvPr/>
        </p:nvCxnSpPr>
        <p:spPr>
          <a:xfrm flipV="1">
            <a:off x="2628899" y="5550972"/>
            <a:ext cx="808161" cy="1714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 flipV="1">
            <a:off x="4386260" y="5722422"/>
            <a:ext cx="808161" cy="1714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2752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EJEMPLOS DE REACCIONES QUÍMICAS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20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2. Reacciones de combustión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585788" y="871538"/>
            <a:ext cx="548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Ejemplo resuelto</a:t>
            </a:r>
            <a:endParaRPr lang="es-E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585788" y="1249203"/>
            <a:ext cx="7229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a) La energía que se obtiene: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adroTexto 6"/>
              <p:cNvSpPr txBox="1"/>
              <p:nvPr/>
            </p:nvSpPr>
            <p:spPr>
              <a:xfrm>
                <a:off x="2082951" y="1887194"/>
                <a:ext cx="5207901" cy="6365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i="1" smtClean="0">
                          <a:latin typeface="Cambria Math" panose="02040503050406030204" pitchFamily="18" charset="0"/>
                        </a:rPr>
                        <m:t>172,06 </m:t>
                      </m:r>
                      <m:r>
                        <a:rPr lang="es-ES" sz="2000" i="1" smtClean="0">
                          <a:latin typeface="Cambria Math" panose="02040503050406030204" pitchFamily="18" charset="0"/>
                        </a:rPr>
                        <m:t>𝑚𝑜𝑙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2·2880 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𝑘𝐽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2 </m:t>
                          </m:r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𝑚𝑜𝑙</m:t>
                          </m:r>
                          <m:sSub>
                            <m:sSubPr>
                              <m:ctrlPr>
                                <a:rPr lang="es-E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s-ES" sz="20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s-ES" sz="20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sSub>
                            <m:sSubPr>
                              <m:ctrlPr>
                                <a:rPr lang="es-E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sz="2000" i="1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𝟒𝟗𝟓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𝟓𝟑𝟗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𝒌𝑱</m:t>
                      </m:r>
                    </m:oMath>
                  </m:oMathPara>
                </a14:m>
                <a:endParaRPr lang="es-ES" sz="2000" b="1" dirty="0"/>
              </a:p>
            </p:txBody>
          </p:sp>
        </mc:Choice>
        <mc:Fallback xmlns="">
          <p:sp>
            <p:nvSpPr>
              <p:cNvPr id="7" name="Cuadro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2951" y="1887194"/>
                <a:ext cx="5207901" cy="63658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CuadroTexto 17"/>
          <p:cNvSpPr txBox="1"/>
          <p:nvPr/>
        </p:nvSpPr>
        <p:spPr>
          <a:xfrm>
            <a:off x="585788" y="2792438"/>
            <a:ext cx="7229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b</a:t>
            </a:r>
            <a:r>
              <a:rPr lang="es-ES" dirty="0" smtClean="0"/>
              <a:t>) Los moles de CO</a:t>
            </a:r>
            <a:r>
              <a:rPr lang="es-ES" baseline="-25000" dirty="0" smtClean="0"/>
              <a:t>2</a:t>
            </a:r>
            <a:r>
              <a:rPr lang="es-ES" dirty="0" smtClean="0"/>
              <a:t> que se liberan: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uadroTexto 18"/>
              <p:cNvSpPr txBox="1"/>
              <p:nvPr/>
            </p:nvSpPr>
            <p:spPr>
              <a:xfrm>
                <a:off x="1782580" y="3377534"/>
                <a:ext cx="5808641" cy="6365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i="1" smtClean="0">
                          <a:latin typeface="Cambria Math" panose="02040503050406030204" pitchFamily="18" charset="0"/>
                        </a:rPr>
                        <m:t>172,06 </m:t>
                      </m:r>
                      <m:r>
                        <a:rPr lang="es-ES" sz="2000" i="1" smtClean="0">
                          <a:latin typeface="Cambria Math" panose="02040503050406030204" pitchFamily="18" charset="0"/>
                        </a:rPr>
                        <m:t>𝑚𝑜𝑙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8 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𝑚𝑜𝑙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2 </m:t>
                          </m:r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𝑚𝑜𝑙</m:t>
                          </m:r>
                          <m:sSub>
                            <m:sSubPr>
                              <m:ctrlPr>
                                <a:rPr lang="es-E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s-ES" sz="20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s-ES" sz="20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sSub>
                            <m:sSubPr>
                              <m:ctrlPr>
                                <a:rPr lang="es-E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sz="2000" i="1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=688,24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𝑚𝑜𝑙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19" name="CuadroTexto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2580" y="3377534"/>
                <a:ext cx="5808641" cy="636585"/>
              </a:xfrm>
              <a:prstGeom prst="rect">
                <a:avLst/>
              </a:prstGeom>
              <a:blipFill rotWithShape="0">
                <a:blip r:embed="rId4"/>
                <a:stretch>
                  <a:fillRect b="-962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uadroTexto 19"/>
              <p:cNvSpPr txBox="1"/>
              <p:nvPr/>
            </p:nvSpPr>
            <p:spPr>
              <a:xfrm>
                <a:off x="2082951" y="4407110"/>
                <a:ext cx="485447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  <m:d>
                        <m:d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s-ES" sz="2000" b="0" i="0" smtClean="0">
                          <a:latin typeface="Cambria Math" panose="02040503050406030204" pitchFamily="18" charset="0"/>
                        </a:rPr>
                        <m:t>=12,01+2·16,00=44,01 </m:t>
                      </m:r>
                      <m:r>
                        <m:rPr>
                          <m:sty m:val="p"/>
                        </m:rPr>
                        <a:rPr lang="es-ES" sz="2000" b="0" i="0" smtClean="0">
                          <a:latin typeface="Cambria Math" panose="02040503050406030204" pitchFamily="18" charset="0"/>
                        </a:rPr>
                        <m:t>g</m:t>
                      </m:r>
                      <m:r>
                        <a:rPr lang="es-ES" sz="2000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es-ES" sz="2000" b="0" i="0" smtClean="0">
                          <a:latin typeface="Cambria Math" panose="02040503050406030204" pitchFamily="18" charset="0"/>
                        </a:rPr>
                        <m:t>mol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20" name="Cuadro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2951" y="4407110"/>
                <a:ext cx="4854470" cy="307777"/>
              </a:xfrm>
              <a:prstGeom prst="rect">
                <a:avLst/>
              </a:prstGeom>
              <a:blipFill rotWithShape="0">
                <a:blip r:embed="rId5"/>
                <a:stretch>
                  <a:fillRect l="-754" r="-754" b="-38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uadroTexto 20"/>
              <p:cNvSpPr txBox="1"/>
              <p:nvPr/>
            </p:nvSpPr>
            <p:spPr>
              <a:xfrm>
                <a:off x="1371665" y="5107879"/>
                <a:ext cx="6630469" cy="6285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688,24</m:t>
                      </m:r>
                      <m:r>
                        <a:rPr lang="es-ES" sz="200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2000" i="1" smtClean="0">
                          <a:latin typeface="Cambria Math" panose="02040503050406030204" pitchFamily="18" charset="0"/>
                        </a:rPr>
                        <m:t>𝑚𝑜𝑙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44,01 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i="1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e>
                            <m:sub>
                              <m:r>
                                <a:rPr lang="es-E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1 </m:t>
                          </m:r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𝑚𝑜𝑙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=30 289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𝟑𝟎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𝟐𝟗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𝒌𝒈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2000" b="1" i="1">
                          <a:latin typeface="Cambria Math" panose="02040503050406030204" pitchFamily="18" charset="0"/>
                        </a:rPr>
                        <m:t>𝑪</m:t>
                      </m:r>
                      <m:sSub>
                        <m:sSubPr>
                          <m:ctrlPr>
                            <a:rPr lang="es-ES" sz="20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1" i="1">
                              <a:latin typeface="Cambria Math" panose="02040503050406030204" pitchFamily="18" charset="0"/>
                            </a:rPr>
                            <m:t>𝑶</m:t>
                          </m:r>
                        </m:e>
                        <m:sub>
                          <m:r>
                            <a:rPr lang="es-ES" sz="20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es-ES" sz="2000" b="1" dirty="0"/>
              </a:p>
            </p:txBody>
          </p:sp>
        </mc:Choice>
        <mc:Fallback xmlns="">
          <p:sp>
            <p:nvSpPr>
              <p:cNvPr id="21" name="CuadroTexto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65" y="5107879"/>
                <a:ext cx="6630469" cy="62850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Conector recto 21"/>
          <p:cNvCxnSpPr/>
          <p:nvPr/>
        </p:nvCxnSpPr>
        <p:spPr>
          <a:xfrm flipV="1">
            <a:off x="2285999" y="5336406"/>
            <a:ext cx="808161" cy="1714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22"/>
          <p:cNvCxnSpPr/>
          <p:nvPr/>
        </p:nvCxnSpPr>
        <p:spPr>
          <a:xfrm flipV="1">
            <a:off x="3702025" y="5500629"/>
            <a:ext cx="808161" cy="1714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23"/>
          <p:cNvCxnSpPr/>
          <p:nvPr/>
        </p:nvCxnSpPr>
        <p:spPr>
          <a:xfrm flipV="1">
            <a:off x="2690079" y="3617539"/>
            <a:ext cx="1011946" cy="15696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24"/>
          <p:cNvCxnSpPr/>
          <p:nvPr/>
        </p:nvCxnSpPr>
        <p:spPr>
          <a:xfrm flipV="1">
            <a:off x="4200525" y="3766534"/>
            <a:ext cx="1011946" cy="15696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25"/>
          <p:cNvCxnSpPr/>
          <p:nvPr/>
        </p:nvCxnSpPr>
        <p:spPr>
          <a:xfrm flipV="1">
            <a:off x="2956779" y="2152431"/>
            <a:ext cx="1011946" cy="15696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26"/>
          <p:cNvCxnSpPr/>
          <p:nvPr/>
        </p:nvCxnSpPr>
        <p:spPr>
          <a:xfrm flipV="1">
            <a:off x="4453036" y="2283959"/>
            <a:ext cx="1011946" cy="15696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484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EJEMPLOS DE REACCIONES QUÍMICAS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21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2. Reacciones de combustión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0" name="Redondear rectángulo de esquina del mismo lado 29"/>
          <p:cNvSpPr/>
          <p:nvPr/>
        </p:nvSpPr>
        <p:spPr>
          <a:xfrm>
            <a:off x="538400" y="994351"/>
            <a:ext cx="1957388" cy="385763"/>
          </a:xfrm>
          <a:prstGeom prst="round2SameRect">
            <a:avLst>
              <a:gd name="adj1" fmla="val 31482"/>
              <a:gd name="adj2" fmla="val 0"/>
            </a:avLst>
          </a:prstGeom>
          <a:solidFill>
            <a:srgbClr val="FF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CuadroTexto 27"/>
          <p:cNvSpPr txBox="1"/>
          <p:nvPr/>
        </p:nvSpPr>
        <p:spPr>
          <a:xfrm>
            <a:off x="538400" y="1010782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ACTIVIDADES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9" name="CuadroTexto 28"/>
          <p:cNvSpPr txBox="1"/>
          <p:nvPr/>
        </p:nvSpPr>
        <p:spPr>
          <a:xfrm>
            <a:off x="538400" y="1380114"/>
            <a:ext cx="8105538" cy="2862322"/>
          </a:xfrm>
          <a:prstGeom prst="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pPr marL="357188" indent="-357188" algn="just"/>
            <a:r>
              <a:rPr lang="es-ES" b="1" dirty="0" smtClean="0"/>
              <a:t>4. 	En la combustión de metano (CH</a:t>
            </a:r>
            <a:r>
              <a:rPr lang="es-ES" b="1" baseline="-25000" dirty="0" smtClean="0"/>
              <a:t>4</a:t>
            </a:r>
            <a:r>
              <a:rPr lang="es-ES" b="1" dirty="0" smtClean="0"/>
              <a:t>) se liberan 890 kJ/mol. Si se queman 10 kg de metano, calcula:</a:t>
            </a:r>
          </a:p>
          <a:p>
            <a:pPr marL="714375" indent="-357188" algn="just">
              <a:buAutoNum type="alphaLcParenR"/>
            </a:pPr>
            <a:r>
              <a:rPr lang="es-ES" dirty="0" smtClean="0"/>
              <a:t>La cantidad de energía que se produce.</a:t>
            </a:r>
          </a:p>
          <a:p>
            <a:pPr marL="714375" indent="-357188" algn="just">
              <a:buAutoNum type="alphaLcParenR"/>
            </a:pPr>
            <a:r>
              <a:rPr lang="es-ES" dirty="0" smtClean="0"/>
              <a:t>La masa de CO</a:t>
            </a:r>
            <a:r>
              <a:rPr lang="es-ES" baseline="-25000" dirty="0" smtClean="0"/>
              <a:t>2</a:t>
            </a:r>
            <a:r>
              <a:rPr lang="es-ES" dirty="0" smtClean="0"/>
              <a:t> que se libera a la atmósfera.</a:t>
            </a:r>
          </a:p>
          <a:p>
            <a:pPr marL="357187" algn="just"/>
            <a:r>
              <a:rPr lang="es-ES" dirty="0" smtClean="0"/>
              <a:t>El gas natural está formado por metano en su mayor parte (</a:t>
            </a:r>
            <a:r>
              <a:rPr lang="es-ES" dirty="0" smtClean="0">
                <a:sym typeface="Symbol" panose="05050102010706020507" pitchFamily="18" charset="2"/>
              </a:rPr>
              <a:t> 95 %). Compara estos resultados con los del ejemplo resuelto y razona:</a:t>
            </a:r>
          </a:p>
          <a:p>
            <a:pPr marL="714375" indent="-358775" algn="just"/>
            <a:r>
              <a:rPr lang="es-ES" dirty="0" smtClean="0">
                <a:sym typeface="Symbol" panose="05050102010706020507" pitchFamily="18" charset="2"/>
              </a:rPr>
              <a:t>c) 	Qué compuesto es más eficiente energéticamente, el butano o el gas natural.</a:t>
            </a:r>
          </a:p>
          <a:p>
            <a:pPr marL="714375" indent="-358775" algn="just"/>
            <a:r>
              <a:rPr lang="es-ES" dirty="0" smtClean="0">
                <a:sym typeface="Symbol" panose="05050102010706020507" pitchFamily="18" charset="2"/>
              </a:rPr>
              <a:t>d) 	Quién provoca mayor contaminación atmosférica.</a:t>
            </a:r>
            <a:endParaRPr lang="es-ES" dirty="0" smtClean="0"/>
          </a:p>
          <a:p>
            <a:pPr marL="357187" algn="just"/>
            <a:r>
              <a:rPr lang="es-ES" dirty="0" smtClean="0"/>
              <a:t>Datos: </a:t>
            </a:r>
            <a:r>
              <a:rPr lang="pl-PL" dirty="0"/>
              <a:t>M (C) = 12,01 u; M (H) = 1,008 u; M (O) = 16,00 </a:t>
            </a:r>
            <a:r>
              <a:rPr lang="pl-PL" dirty="0" smtClean="0"/>
              <a:t>u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39164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EJEMPLOS DE REACCIONES QUÍMICAS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22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2. Reacciones de combustión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0" name="Redondear rectángulo de esquina del mismo lado 29"/>
          <p:cNvSpPr/>
          <p:nvPr/>
        </p:nvSpPr>
        <p:spPr>
          <a:xfrm>
            <a:off x="538400" y="994351"/>
            <a:ext cx="1957388" cy="385763"/>
          </a:xfrm>
          <a:prstGeom prst="round2SameRect">
            <a:avLst>
              <a:gd name="adj1" fmla="val 31482"/>
              <a:gd name="adj2" fmla="val 0"/>
            </a:avLst>
          </a:prstGeom>
          <a:solidFill>
            <a:srgbClr val="FF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CuadroTexto 27"/>
          <p:cNvSpPr txBox="1"/>
          <p:nvPr/>
        </p:nvSpPr>
        <p:spPr>
          <a:xfrm>
            <a:off x="538400" y="1010782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ACTIVIDADES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9" name="CuadroTexto 28"/>
          <p:cNvSpPr txBox="1"/>
          <p:nvPr/>
        </p:nvSpPr>
        <p:spPr>
          <a:xfrm>
            <a:off x="538400" y="1380114"/>
            <a:ext cx="8105538" cy="2862322"/>
          </a:xfrm>
          <a:prstGeom prst="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pPr marL="357188" indent="-357188" algn="just"/>
            <a:r>
              <a:rPr lang="es-ES" b="1" dirty="0"/>
              <a:t>5</a:t>
            </a:r>
            <a:r>
              <a:rPr lang="es-ES" b="1" dirty="0" smtClean="0"/>
              <a:t>. 	Aunque no es un combustible de uso común, el gas hidrógeno también reacciona con el oxígeno desprendiendo 285, kJ/mol.</a:t>
            </a:r>
          </a:p>
          <a:p>
            <a:pPr marL="714375" indent="-357188" algn="just">
              <a:buAutoNum type="alphaLcParenR"/>
            </a:pPr>
            <a:r>
              <a:rPr lang="es-ES" dirty="0" smtClean="0"/>
              <a:t>Escribe la ecuación química ajustada de la reacción de combustión.</a:t>
            </a:r>
          </a:p>
          <a:p>
            <a:pPr marL="714375" indent="-357188" algn="just">
              <a:buAutoNum type="alphaLcParenR"/>
            </a:pPr>
            <a:r>
              <a:rPr lang="es-ES" dirty="0" smtClean="0"/>
              <a:t>Calcula la energía que se produce cuando se queman 10 kg de gas hidrógeno.</a:t>
            </a:r>
          </a:p>
          <a:p>
            <a:pPr marL="714375" indent="-358775" algn="just"/>
            <a:r>
              <a:rPr lang="es-ES" dirty="0" smtClean="0">
                <a:sym typeface="Symbol" panose="05050102010706020507" pitchFamily="18" charset="2"/>
              </a:rPr>
              <a:t>c) 	Compara el resultado con el ejercicio resuelto y discute si es un combustible más o menos eficiente que el butano.</a:t>
            </a:r>
          </a:p>
          <a:p>
            <a:pPr marL="714375" indent="-358775" algn="just"/>
            <a:r>
              <a:rPr lang="es-ES" dirty="0" smtClean="0">
                <a:sym typeface="Symbol" panose="05050102010706020507" pitchFamily="18" charset="2"/>
              </a:rPr>
              <a:t>d) 	Se dice que el hidrógeno es un combustible no contaminante. Explica por qué.</a:t>
            </a:r>
            <a:endParaRPr lang="es-ES" dirty="0" smtClean="0"/>
          </a:p>
          <a:p>
            <a:pPr marL="357187" algn="just"/>
            <a:r>
              <a:rPr lang="es-ES" dirty="0" smtClean="0"/>
              <a:t>Datos: </a:t>
            </a:r>
            <a:r>
              <a:rPr lang="pl-PL" dirty="0" smtClean="0"/>
              <a:t>M </a:t>
            </a:r>
            <a:r>
              <a:rPr lang="pl-PL" dirty="0"/>
              <a:t>(H) = 1,008 u; M (O) = 16,00 </a:t>
            </a:r>
            <a:r>
              <a:rPr lang="pl-PL" dirty="0" smtClean="0"/>
              <a:t>u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97875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EJEMPLOS DE REACCIONES QUÍMICAS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23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3. Reacciones de síntesis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42912" y="914400"/>
            <a:ext cx="8243887" cy="923330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Se llaman </a:t>
            </a:r>
            <a:r>
              <a:rPr lang="es-ES" b="1" dirty="0" smtClean="0"/>
              <a:t>reacciones de síntesis </a:t>
            </a:r>
            <a:r>
              <a:rPr lang="es-ES" dirty="0" smtClean="0"/>
              <a:t>aquellas en las que dos sustancias con moléculas de pequeño tamaño se unen para dar otra sustancia de molécula mayor.</a:t>
            </a:r>
            <a:endParaRPr lang="es-ES" dirty="0"/>
          </a:p>
        </p:txBody>
      </p:sp>
      <p:sp>
        <p:nvSpPr>
          <p:cNvPr id="5" name="CuadroTexto 4"/>
          <p:cNvSpPr txBox="1"/>
          <p:nvPr/>
        </p:nvSpPr>
        <p:spPr>
          <a:xfrm>
            <a:off x="419099" y="1974443"/>
            <a:ext cx="8101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Ejemplos:</a:t>
            </a:r>
            <a:endParaRPr lang="es-E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adroTexto 6"/>
              <p:cNvSpPr txBox="1"/>
              <p:nvPr/>
            </p:nvSpPr>
            <p:spPr>
              <a:xfrm>
                <a:off x="2801961" y="2198151"/>
                <a:ext cx="362580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𝑁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𝐻𝐶𝑙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𝐶𝑙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(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7" name="Cuadro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1961" y="2198151"/>
                <a:ext cx="3625801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1178" r="-2020" b="-40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uadroTexto 10"/>
              <p:cNvSpPr txBox="1"/>
              <p:nvPr/>
            </p:nvSpPr>
            <p:spPr>
              <a:xfrm>
                <a:off x="2836392" y="2638604"/>
                <a:ext cx="331404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→2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𝑂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(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11" name="Cuadro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6392" y="2638604"/>
                <a:ext cx="3314048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551" r="-1471" b="-40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uadroTexto 7"/>
          <p:cNvSpPr txBox="1"/>
          <p:nvPr/>
        </p:nvSpPr>
        <p:spPr>
          <a:xfrm>
            <a:off x="427160" y="3079057"/>
            <a:ext cx="6186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En compuestos orgánicos, </a:t>
            </a:r>
            <a:r>
              <a:rPr lang="es-ES" b="1" dirty="0" smtClean="0"/>
              <a:t>reacciones de condensación</a:t>
            </a:r>
            <a:r>
              <a:rPr lang="es-ES" dirty="0" smtClean="0"/>
              <a:t>:</a:t>
            </a:r>
            <a:endParaRPr lang="es-ES" dirty="0"/>
          </a:p>
        </p:txBody>
      </p:sp>
      <p:grpSp>
        <p:nvGrpSpPr>
          <p:cNvPr id="18" name="Grupo 17"/>
          <p:cNvGrpSpPr/>
          <p:nvPr/>
        </p:nvGrpSpPr>
        <p:grpSpPr>
          <a:xfrm>
            <a:off x="339595" y="3461044"/>
            <a:ext cx="8260017" cy="1190508"/>
            <a:chOff x="363408" y="3871350"/>
            <a:chExt cx="8260017" cy="119050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CuadroTexto 8"/>
                <p:cNvSpPr txBox="1"/>
                <p:nvPr/>
              </p:nvSpPr>
              <p:spPr>
                <a:xfrm>
                  <a:off x="363408" y="4320360"/>
                  <a:ext cx="8260017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 + </m:t>
                        </m:r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 +  </m:t>
                        </m:r>
                        <m:sSub>
                          <m:sSubPr>
                            <m:ctrlPr>
                              <a:rPr lang="es-E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000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s-E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𝑂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9" name="CuadroTexto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3408" y="4320360"/>
                  <a:ext cx="8260017" cy="307777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b="-19608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" name="Conector recto 12"/>
            <p:cNvCxnSpPr/>
            <p:nvPr/>
          </p:nvCxnSpPr>
          <p:spPr>
            <a:xfrm rot="5400000" flipV="1">
              <a:off x="952500" y="4267200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ctor recto 23"/>
            <p:cNvCxnSpPr/>
            <p:nvPr/>
          </p:nvCxnSpPr>
          <p:spPr>
            <a:xfrm rot="5400000" flipV="1">
              <a:off x="946763" y="4699087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ctor recto 24"/>
            <p:cNvCxnSpPr/>
            <p:nvPr/>
          </p:nvCxnSpPr>
          <p:spPr>
            <a:xfrm rot="5400000" flipV="1">
              <a:off x="3472690" y="4267200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25"/>
            <p:cNvCxnSpPr/>
            <p:nvPr/>
          </p:nvCxnSpPr>
          <p:spPr>
            <a:xfrm rot="5400000" flipV="1">
              <a:off x="3472690" y="4699087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ector recto 26"/>
            <p:cNvCxnSpPr/>
            <p:nvPr/>
          </p:nvCxnSpPr>
          <p:spPr>
            <a:xfrm rot="5400000" flipV="1">
              <a:off x="3938588" y="4267200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ector recto 30"/>
            <p:cNvCxnSpPr/>
            <p:nvPr/>
          </p:nvCxnSpPr>
          <p:spPr>
            <a:xfrm rot="5400000" flipV="1">
              <a:off x="3938588" y="4699087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ector recto 31"/>
            <p:cNvCxnSpPr/>
            <p:nvPr/>
          </p:nvCxnSpPr>
          <p:spPr>
            <a:xfrm rot="5400000" flipV="1">
              <a:off x="5510213" y="4267200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ector recto 32"/>
            <p:cNvCxnSpPr/>
            <p:nvPr/>
          </p:nvCxnSpPr>
          <p:spPr>
            <a:xfrm rot="5400000" flipV="1">
              <a:off x="5510213" y="4699087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ector recto 33"/>
            <p:cNvCxnSpPr/>
            <p:nvPr/>
          </p:nvCxnSpPr>
          <p:spPr>
            <a:xfrm rot="5400000" flipV="1">
              <a:off x="6462713" y="4267200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ector recto 34"/>
            <p:cNvCxnSpPr/>
            <p:nvPr/>
          </p:nvCxnSpPr>
          <p:spPr>
            <a:xfrm rot="5400000" flipV="1">
              <a:off x="6457463" y="4699087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ector recto 35"/>
            <p:cNvCxnSpPr/>
            <p:nvPr/>
          </p:nvCxnSpPr>
          <p:spPr>
            <a:xfrm rot="5400000" flipV="1">
              <a:off x="6914663" y="4267200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ector recto 36"/>
            <p:cNvCxnSpPr/>
            <p:nvPr/>
          </p:nvCxnSpPr>
          <p:spPr>
            <a:xfrm rot="5400000" flipV="1">
              <a:off x="6914663" y="4699087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CuadroTexto 15"/>
                <p:cNvSpPr txBox="1"/>
                <p:nvPr/>
              </p:nvSpPr>
              <p:spPr>
                <a:xfrm>
                  <a:off x="940929" y="4754081"/>
                  <a:ext cx="263983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16" name="CuadroTexto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0929" y="4754081"/>
                  <a:ext cx="263983" cy="307777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18182" r="-18182" b="-1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CuadroTexto 37"/>
                <p:cNvSpPr txBox="1"/>
                <p:nvPr/>
              </p:nvSpPr>
              <p:spPr>
                <a:xfrm>
                  <a:off x="940930" y="3886639"/>
                  <a:ext cx="263983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38" name="CuadroTexto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0930" y="3886639"/>
                  <a:ext cx="263983" cy="307777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18182" r="-18182" b="-9804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CuadroTexto 38"/>
                <p:cNvSpPr txBox="1"/>
                <p:nvPr/>
              </p:nvSpPr>
              <p:spPr>
                <a:xfrm>
                  <a:off x="3444647" y="3886639"/>
                  <a:ext cx="263983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39" name="CuadroTexto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44647" y="3886639"/>
                  <a:ext cx="263983" cy="307777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18605" r="-20930" b="-9804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CuadroTexto 39"/>
                <p:cNvSpPr txBox="1"/>
                <p:nvPr/>
              </p:nvSpPr>
              <p:spPr>
                <a:xfrm>
                  <a:off x="3906949" y="3886639"/>
                  <a:ext cx="263983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40" name="CuadroTexto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06949" y="3886639"/>
                  <a:ext cx="263983" cy="307777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l="-20930" r="-18605" b="-9804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CuadroTexto 40"/>
                <p:cNvSpPr txBox="1"/>
                <p:nvPr/>
              </p:nvSpPr>
              <p:spPr>
                <a:xfrm>
                  <a:off x="3462430" y="4751246"/>
                  <a:ext cx="263983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41" name="CuadroTexto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62430" y="4751246"/>
                  <a:ext cx="263983" cy="307777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l="-18605" r="-20930" b="-9804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CuadroTexto 41"/>
                <p:cNvSpPr txBox="1"/>
                <p:nvPr/>
              </p:nvSpPr>
              <p:spPr>
                <a:xfrm>
                  <a:off x="5468221" y="3871350"/>
                  <a:ext cx="263983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42" name="CuadroTexto 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68221" y="3871350"/>
                  <a:ext cx="263983" cy="307777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l="-18605" r="-20930" b="-1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CuadroTexto 42"/>
                <p:cNvSpPr txBox="1"/>
                <p:nvPr/>
              </p:nvSpPr>
              <p:spPr>
                <a:xfrm>
                  <a:off x="3906462" y="4751245"/>
                  <a:ext cx="263983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43" name="CuadroTexto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06462" y="4751245"/>
                  <a:ext cx="263983" cy="307777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l="-20930" r="-18605" b="-9804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CuadroTexto 43"/>
                <p:cNvSpPr txBox="1"/>
                <p:nvPr/>
              </p:nvSpPr>
              <p:spPr>
                <a:xfrm>
                  <a:off x="5455562" y="4751245"/>
                  <a:ext cx="263983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44" name="CuadroTexto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55562" y="4751245"/>
                  <a:ext cx="263983" cy="307777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18605" r="-20930" b="-9804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CuadroTexto 44"/>
                <p:cNvSpPr txBox="1"/>
                <p:nvPr/>
              </p:nvSpPr>
              <p:spPr>
                <a:xfrm>
                  <a:off x="6415756" y="4745816"/>
                  <a:ext cx="263983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45" name="CuadroTexto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15756" y="4745816"/>
                  <a:ext cx="263983" cy="307777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 l="-20930" r="-18605" b="-9804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CuadroTexto 45"/>
                <p:cNvSpPr txBox="1"/>
                <p:nvPr/>
              </p:nvSpPr>
              <p:spPr>
                <a:xfrm>
                  <a:off x="6415756" y="3883969"/>
                  <a:ext cx="263983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46" name="CuadroTexto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15756" y="3883969"/>
                  <a:ext cx="263983" cy="307777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l="-20930" r="-18605" b="-1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CuadroTexto 46"/>
                <p:cNvSpPr txBox="1"/>
                <p:nvPr/>
              </p:nvSpPr>
              <p:spPr>
                <a:xfrm>
                  <a:off x="6872671" y="4745815"/>
                  <a:ext cx="263983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47" name="CuadroTexto 4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72671" y="4745815"/>
                  <a:ext cx="263983" cy="307777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 l="-20930" r="-18605" b="-9804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CuadroTexto 47"/>
                <p:cNvSpPr txBox="1"/>
                <p:nvPr/>
              </p:nvSpPr>
              <p:spPr>
                <a:xfrm>
                  <a:off x="6872671" y="3883969"/>
                  <a:ext cx="263983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48" name="CuadroTexto 4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72671" y="3883969"/>
                  <a:ext cx="263983" cy="307777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 l="-20930" r="-18605" b="-1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Rectángulo redondeado 16"/>
            <p:cNvSpPr/>
            <p:nvPr/>
          </p:nvSpPr>
          <p:spPr>
            <a:xfrm>
              <a:off x="1836380" y="4328625"/>
              <a:ext cx="1382052" cy="299512"/>
            </a:xfrm>
            <a:prstGeom prst="roundRect">
              <a:avLst/>
            </a:prstGeom>
            <a:noFill/>
            <a:ln w="127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50" name="CuadroTexto 49"/>
          <p:cNvSpPr txBox="1"/>
          <p:nvPr/>
        </p:nvSpPr>
        <p:spPr>
          <a:xfrm>
            <a:off x="544370" y="4630668"/>
            <a:ext cx="11736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metanol</a:t>
            </a:r>
            <a:endParaRPr lang="es-ES" dirty="0"/>
          </a:p>
        </p:txBody>
      </p:sp>
      <p:sp>
        <p:nvSpPr>
          <p:cNvPr id="51" name="CuadroTexto 50"/>
          <p:cNvSpPr txBox="1"/>
          <p:nvPr/>
        </p:nvSpPr>
        <p:spPr>
          <a:xfrm>
            <a:off x="5732566" y="4587158"/>
            <a:ext cx="158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err="1"/>
              <a:t>e</a:t>
            </a:r>
            <a:r>
              <a:rPr lang="es-ES" dirty="0" err="1" smtClean="0"/>
              <a:t>til</a:t>
            </a:r>
            <a:r>
              <a:rPr lang="es-ES" dirty="0" smtClean="0"/>
              <a:t> </a:t>
            </a:r>
            <a:r>
              <a:rPr lang="es-ES" dirty="0" err="1" smtClean="0"/>
              <a:t>metiléter</a:t>
            </a:r>
            <a:endParaRPr lang="es-ES" dirty="0"/>
          </a:p>
        </p:txBody>
      </p:sp>
      <p:sp>
        <p:nvSpPr>
          <p:cNvPr id="52" name="CuadroTexto 51"/>
          <p:cNvSpPr txBox="1"/>
          <p:nvPr/>
        </p:nvSpPr>
        <p:spPr>
          <a:xfrm>
            <a:off x="3098006" y="4587158"/>
            <a:ext cx="11736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etanol</a:t>
            </a:r>
            <a:endParaRPr lang="es-ES" dirty="0"/>
          </a:p>
        </p:txBody>
      </p:sp>
      <p:grpSp>
        <p:nvGrpSpPr>
          <p:cNvPr id="61" name="Grupo 60"/>
          <p:cNvGrpSpPr/>
          <p:nvPr/>
        </p:nvGrpSpPr>
        <p:grpSpPr>
          <a:xfrm>
            <a:off x="1059559" y="5236922"/>
            <a:ext cx="6867714" cy="728707"/>
            <a:chOff x="1086886" y="5454614"/>
            <a:chExt cx="6867714" cy="72870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CuadroTexto 52"/>
                <p:cNvSpPr txBox="1"/>
                <p:nvPr/>
              </p:nvSpPr>
              <p:spPr>
                <a:xfrm>
                  <a:off x="1086886" y="5875544"/>
                  <a:ext cx="6867714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𝑂𝐻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 + </m:t>
                        </m:r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𝐻𝑂</m:t>
                        </m:r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sSub>
                          <m:sSubPr>
                            <m:ctrlP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sSub>
                          <m:sSubPr>
                            <m:ctrlPr>
                              <a:rPr lang="es-E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s-E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𝐶</m:t>
                        </m:r>
                        <m:sSub>
                          <m:sSubPr>
                            <m:ctrlPr>
                              <a:rPr lang="es-E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 +  </m:t>
                        </m:r>
                        <m:sSub>
                          <m:sSubPr>
                            <m:ctrlPr>
                              <a:rPr lang="es-E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000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s-E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𝑂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53" name="CuadroTexto 5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6886" y="5875544"/>
                  <a:ext cx="6867714" cy="307777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 b="-19608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4" name="Conector recto 53"/>
            <p:cNvCxnSpPr/>
            <p:nvPr/>
          </p:nvCxnSpPr>
          <p:spPr>
            <a:xfrm rot="5400000" flipV="1">
              <a:off x="3448877" y="5834869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ector recto 54"/>
            <p:cNvCxnSpPr/>
            <p:nvPr/>
          </p:nvCxnSpPr>
          <p:spPr>
            <a:xfrm rot="5400000" flipV="1">
              <a:off x="3396976" y="5834869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ector recto 55"/>
            <p:cNvCxnSpPr/>
            <p:nvPr/>
          </p:nvCxnSpPr>
          <p:spPr>
            <a:xfrm rot="5400000" flipV="1">
              <a:off x="5996814" y="5834869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ector recto 56"/>
            <p:cNvCxnSpPr/>
            <p:nvPr/>
          </p:nvCxnSpPr>
          <p:spPr>
            <a:xfrm rot="5400000" flipV="1">
              <a:off x="5944913" y="5834869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CuadroTexto 57"/>
                <p:cNvSpPr txBox="1"/>
                <p:nvPr/>
              </p:nvSpPr>
              <p:spPr>
                <a:xfrm>
                  <a:off x="3395344" y="5454614"/>
                  <a:ext cx="249940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58" name="CuadroTexto 5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95344" y="5454614"/>
                  <a:ext cx="249940" cy="307777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 l="-19512" r="-19512" b="-9804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CuadroTexto 58"/>
                <p:cNvSpPr txBox="1"/>
                <p:nvPr/>
              </p:nvSpPr>
              <p:spPr>
                <a:xfrm>
                  <a:off x="5961844" y="5454614"/>
                  <a:ext cx="249940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59" name="CuadroTexto 5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61844" y="5454614"/>
                  <a:ext cx="249940" cy="307777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 l="-21951" r="-17073" b="-9804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0" name="Rectángulo redondeado 59"/>
            <p:cNvSpPr/>
            <p:nvPr/>
          </p:nvSpPr>
          <p:spPr>
            <a:xfrm>
              <a:off x="2138362" y="5873083"/>
              <a:ext cx="968495" cy="310235"/>
            </a:xfrm>
            <a:prstGeom prst="roundRect">
              <a:avLst/>
            </a:prstGeom>
            <a:noFill/>
            <a:ln w="127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62" name="CuadroTexto 61"/>
          <p:cNvSpPr txBox="1"/>
          <p:nvPr/>
        </p:nvSpPr>
        <p:spPr>
          <a:xfrm>
            <a:off x="1183734" y="6015854"/>
            <a:ext cx="11736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metanol</a:t>
            </a:r>
            <a:endParaRPr lang="es-ES" dirty="0"/>
          </a:p>
        </p:txBody>
      </p:sp>
      <p:sp>
        <p:nvSpPr>
          <p:cNvPr id="63" name="CuadroTexto 62"/>
          <p:cNvSpPr txBox="1"/>
          <p:nvPr/>
        </p:nvSpPr>
        <p:spPr>
          <a:xfrm>
            <a:off x="2743153" y="6015854"/>
            <a:ext cx="1619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á</a:t>
            </a:r>
            <a:r>
              <a:rPr lang="es-ES" dirty="0" smtClean="0"/>
              <a:t>cido acético</a:t>
            </a:r>
            <a:endParaRPr lang="es-ES" dirty="0"/>
          </a:p>
        </p:txBody>
      </p:sp>
      <p:sp>
        <p:nvSpPr>
          <p:cNvPr id="64" name="CuadroTexto 63"/>
          <p:cNvSpPr txBox="1"/>
          <p:nvPr/>
        </p:nvSpPr>
        <p:spPr>
          <a:xfrm>
            <a:off x="4748295" y="5995697"/>
            <a:ext cx="2282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err="1"/>
              <a:t>e</a:t>
            </a:r>
            <a:r>
              <a:rPr lang="es-ES" dirty="0" err="1" smtClean="0"/>
              <a:t>tanoato</a:t>
            </a:r>
            <a:r>
              <a:rPr lang="es-ES" dirty="0" smtClean="0"/>
              <a:t> de metilo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60705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EJEMPLOS DE REACCIONES QUÍMICAS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24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3. Reacciones de síntesis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457200" y="885826"/>
            <a:ext cx="7500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3.1. Reacciones de síntesis de interés industrial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21" name="CuadroTexto 20"/>
          <p:cNvSpPr txBox="1"/>
          <p:nvPr/>
        </p:nvSpPr>
        <p:spPr>
          <a:xfrm>
            <a:off x="457200" y="1360806"/>
            <a:ext cx="1300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Amoniaco</a:t>
            </a:r>
            <a:endParaRPr lang="es-E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uadroTexto 21"/>
              <p:cNvSpPr txBox="1"/>
              <p:nvPr/>
            </p:nvSpPr>
            <p:spPr>
              <a:xfrm>
                <a:off x="2957677" y="5437625"/>
                <a:ext cx="331436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+3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→2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22" name="CuadroTexto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7677" y="5437625"/>
                <a:ext cx="3314369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1103" r="-2022" b="-40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36" name="Picture 12" descr="http://html.rincondelvago.com/000593560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492" y="1835786"/>
            <a:ext cx="6644713" cy="3328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3706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EJEMPLOS DE REACCIONES QUÍMICAS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25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3. Reacciones de síntesis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457200" y="885826"/>
            <a:ext cx="7500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3.1. Reacciones de síntesis de interés industrial</a:t>
            </a:r>
            <a:endParaRPr lang="es-ES" b="1" dirty="0">
              <a:solidFill>
                <a:srgbClr val="00B050"/>
              </a:solidFill>
            </a:endParaRPr>
          </a:p>
        </p:txBody>
      </p:sp>
      <p:pic>
        <p:nvPicPr>
          <p:cNvPr id="1028" name="Picture 4" descr="http://www.100ciaquimica.net/images/temas/tema11/ima/sinh2so4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51" y="1797025"/>
            <a:ext cx="7458186" cy="4024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/>
          <p:cNvSpPr txBox="1"/>
          <p:nvPr/>
        </p:nvSpPr>
        <p:spPr>
          <a:xfrm>
            <a:off x="457200" y="1360806"/>
            <a:ext cx="1864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Ácido sulfúrico</a:t>
            </a:r>
            <a:endParaRPr lang="es-ES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4712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EJEMPLOS DE REACCIONES QUÍMICAS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26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3. Reacciones de síntesis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Redondear rectángulo de esquina del mismo lado 7"/>
          <p:cNvSpPr/>
          <p:nvPr/>
        </p:nvSpPr>
        <p:spPr>
          <a:xfrm>
            <a:off x="538400" y="994351"/>
            <a:ext cx="1957388" cy="385763"/>
          </a:xfrm>
          <a:prstGeom prst="round2SameRect">
            <a:avLst>
              <a:gd name="adj1" fmla="val 31482"/>
              <a:gd name="adj2" fmla="val 0"/>
            </a:avLst>
          </a:prstGeom>
          <a:solidFill>
            <a:srgbClr val="FF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8"/>
          <p:cNvSpPr txBox="1"/>
          <p:nvPr/>
        </p:nvSpPr>
        <p:spPr>
          <a:xfrm>
            <a:off x="538400" y="1010782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ACTIVIDADES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uadroTexto 10"/>
              <p:cNvSpPr txBox="1"/>
              <p:nvPr/>
            </p:nvSpPr>
            <p:spPr>
              <a:xfrm>
                <a:off x="538400" y="1380114"/>
                <a:ext cx="8105538" cy="4001095"/>
              </a:xfrm>
              <a:prstGeom prst="rect">
                <a:avLst/>
              </a:prstGeom>
              <a:solidFill>
                <a:srgbClr val="FFCC66"/>
              </a:solidFill>
            </p:spPr>
            <p:txBody>
              <a:bodyPr wrap="square" rtlCol="0">
                <a:spAutoFit/>
              </a:bodyPr>
              <a:lstStyle/>
              <a:p>
                <a:pPr marL="357188" indent="-357188" algn="just"/>
                <a:r>
                  <a:rPr lang="es-ES" b="1" dirty="0" smtClean="0"/>
                  <a:t>6. 	Ajusta las siguientes reacciones químicas y clasifícalas como </a:t>
                </a:r>
                <a:r>
                  <a:rPr lang="es-ES" b="1" dirty="0" err="1" smtClean="0"/>
                  <a:t>ácio</a:t>
                </a:r>
                <a:r>
                  <a:rPr lang="es-ES" b="1" dirty="0" smtClean="0"/>
                  <a:t>-base, combustión o síntesis (en alguna reacción puede ser de más de un tipo):</a:t>
                </a:r>
              </a:p>
              <a:p>
                <a:pPr marL="714375" indent="-357188" algn="just">
                  <a:buAutoNum type="alphaLcParenR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s-E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s-ES" sz="2000" b="0" i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s-ES" sz="2000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s-ES" sz="2000" b="0" i="0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s-E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s-ES" sz="2000" b="0" i="0" smtClean="0">
                            <a:latin typeface="Cambria Math" panose="02040503050406030204" pitchFamily="18" charset="0"/>
                          </a:rPr>
                          <m:t>Cl</m:t>
                        </m:r>
                      </m:e>
                      <m:sub>
                        <m:r>
                          <a:rPr lang="es-ES" sz="2000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s-E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es-E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HCl</m:t>
                    </m:r>
                  </m:oMath>
                </a14:m>
                <a:endParaRPr lang="es-ES" sz="2000" dirty="0" smtClean="0"/>
              </a:p>
              <a:p>
                <a:pPr marL="714375" indent="-357188" algn="just">
                  <a:buAutoNum type="alphaLcParenR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s-ES" sz="200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s-ES" sz="2000" b="0" i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C</m:t>
                        </m:r>
                      </m:e>
                      <m:sub>
                        <m:r>
                          <a:rPr lang="es-ES" sz="2000" b="0" i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8</m:t>
                        </m:r>
                      </m:sub>
                    </m:sSub>
                    <m:sSub>
                      <m:sSubPr>
                        <m:ctrlPr>
                          <a:rPr lang="es-ES" sz="200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s-ES" sz="2000" b="0" i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H</m:t>
                        </m:r>
                      </m:e>
                      <m:sub>
                        <m:r>
                          <a:rPr lang="es-ES" sz="2000" b="0" i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18</m:t>
                        </m:r>
                      </m:sub>
                    </m:sSub>
                    <m:r>
                      <a:rPr lang="es-ES" sz="2000" b="0" i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+</m:t>
                    </m:r>
                    <m:sSub>
                      <m:sSubPr>
                        <m:ctrlPr>
                          <a:rPr lang="es-ES" sz="20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s-ES" sz="2000" b="0" i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O</m:t>
                        </m:r>
                      </m:e>
                      <m:sub>
                        <m:r>
                          <a:rPr lang="es-ES" sz="2000" b="0" i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2</m:t>
                        </m:r>
                      </m:sub>
                    </m:sSub>
                    <m:r>
                      <a:rPr lang="es-E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→</m:t>
                    </m:r>
                    <m:r>
                      <m:rPr>
                        <m:sty m:val="p"/>
                      </m:rPr>
                      <a:rPr lang="es-E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C</m:t>
                    </m:r>
                    <m:sSub>
                      <m:sSubPr>
                        <m:ctrlPr>
                          <a:rPr lang="es-E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s-ES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O</m:t>
                        </m:r>
                      </m:e>
                      <m:sub>
                        <m:r>
                          <a:rPr lang="es-ES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2</m:t>
                        </m:r>
                      </m:sub>
                    </m:sSub>
                    <m:r>
                      <a:rPr lang="es-E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+</m:t>
                    </m:r>
                    <m:sSub>
                      <m:sSubPr>
                        <m:ctrlPr>
                          <a:rPr lang="es-E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s-ES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H</m:t>
                        </m:r>
                      </m:e>
                      <m:sub>
                        <m:r>
                          <a:rPr lang="es-ES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2</m:t>
                        </m:r>
                      </m:sub>
                    </m:sSub>
                    <m:r>
                      <m:rPr>
                        <m:sty m:val="p"/>
                      </m:rPr>
                      <a:rPr lang="es-E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O</m:t>
                    </m:r>
                  </m:oMath>
                </a14:m>
                <a:endParaRPr lang="es-ES" sz="2000" dirty="0" smtClean="0">
                  <a:sym typeface="Symbol" panose="05050102010706020507" pitchFamily="18" charset="2"/>
                </a:endParaRPr>
              </a:p>
              <a:p>
                <a:pPr marL="714375" indent="-357188" algn="just">
                  <a:buAutoNum type="alphaLcParenR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sz="2000" b="0" i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N</m:t>
                    </m:r>
                    <m:sSub>
                      <m:sSubPr>
                        <m:ctrlPr>
                          <a:rPr lang="es-ES" sz="20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s-ES" sz="2000" b="0" i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H</m:t>
                        </m:r>
                      </m:e>
                      <m:sub>
                        <m:r>
                          <a:rPr lang="es-ES" sz="2000" b="0" i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3</m:t>
                        </m:r>
                      </m:sub>
                    </m:sSub>
                    <m:r>
                      <a:rPr lang="es-ES" sz="2000" b="0" i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+</m:t>
                    </m:r>
                    <m:r>
                      <m:rPr>
                        <m:sty m:val="p"/>
                      </m:rPr>
                      <a:rPr lang="es-ES" sz="2000" b="0" i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HN</m:t>
                    </m:r>
                    <m:sSub>
                      <m:sSubPr>
                        <m:ctrlPr>
                          <a:rPr lang="es-ES" sz="20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s-ES" sz="2000" b="0" i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O</m:t>
                        </m:r>
                      </m:e>
                      <m:sub>
                        <m:r>
                          <a:rPr lang="es-ES" sz="2000" b="0" i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3</m:t>
                        </m:r>
                      </m:sub>
                    </m:sSub>
                    <m:r>
                      <a:rPr lang="es-E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→</m:t>
                    </m:r>
                    <m:r>
                      <m:rPr>
                        <m:sty m:val="p"/>
                      </m:rPr>
                      <a:rPr lang="es-E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N</m:t>
                    </m:r>
                    <m:sSub>
                      <m:sSubPr>
                        <m:ctrlPr>
                          <a:rPr lang="es-E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s-ES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H</m:t>
                        </m:r>
                      </m:e>
                      <m:sub>
                        <m:r>
                          <a:rPr lang="es-ES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4</m:t>
                        </m:r>
                      </m:sub>
                    </m:sSub>
                    <m:r>
                      <m:rPr>
                        <m:sty m:val="p"/>
                      </m:rPr>
                      <a:rPr lang="es-E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N</m:t>
                    </m:r>
                    <m:sSub>
                      <m:sSubPr>
                        <m:ctrlPr>
                          <a:rPr lang="es-E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s-ES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O</m:t>
                        </m:r>
                      </m:e>
                      <m:sub>
                        <m:r>
                          <a:rPr lang="es-ES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3</m:t>
                        </m:r>
                      </m:sub>
                    </m:sSub>
                  </m:oMath>
                </a14:m>
                <a:endParaRPr lang="es-ES" sz="2000" dirty="0" smtClean="0">
                  <a:sym typeface="Symbol" panose="05050102010706020507" pitchFamily="18" charset="2"/>
                </a:endParaRPr>
              </a:p>
              <a:p>
                <a:pPr marL="714375" indent="-357188" algn="just">
                  <a:buAutoNum type="alphaLcParenR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sz="2000" b="0" i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C</m:t>
                    </m:r>
                    <m:r>
                      <a:rPr lang="es-ES" sz="2000" b="0" i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+</m:t>
                    </m:r>
                    <m:sSub>
                      <m:sSubPr>
                        <m:ctrlPr>
                          <a:rPr lang="es-ES" sz="20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s-ES" sz="2000" b="0" i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O</m:t>
                        </m:r>
                      </m:e>
                      <m:sub>
                        <m:r>
                          <a:rPr lang="es-ES" sz="2000" b="0" i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2</m:t>
                        </m:r>
                      </m:sub>
                    </m:sSub>
                    <m:r>
                      <a:rPr lang="es-E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→</m:t>
                    </m:r>
                    <m:r>
                      <m:rPr>
                        <m:sty m:val="p"/>
                      </m:rPr>
                      <a:rPr lang="es-E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C</m:t>
                    </m:r>
                    <m:sSub>
                      <m:sSubPr>
                        <m:ctrlPr>
                          <a:rPr lang="es-E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s-ES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O</m:t>
                        </m:r>
                      </m:e>
                      <m:sub>
                        <m:r>
                          <a:rPr lang="es-ES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2</m:t>
                        </m:r>
                      </m:sub>
                    </m:sSub>
                  </m:oMath>
                </a14:m>
                <a:endParaRPr lang="es-ES" sz="2000" dirty="0" smtClean="0">
                  <a:sym typeface="Symbol" panose="05050102010706020507" pitchFamily="18" charset="2"/>
                </a:endParaRPr>
              </a:p>
              <a:p>
                <a:pPr marL="714375" indent="-357188" algn="just">
                  <a:buAutoNum type="alphaLcParenR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sz="2000" b="0" i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Ba</m:t>
                    </m:r>
                    <m:sSub>
                      <m:sSubPr>
                        <m:ctrlPr>
                          <a:rPr lang="es-ES" sz="20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s-ES" sz="2000" b="0" i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s-ES" sz="2000" b="0" i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OH</m:t>
                        </m:r>
                        <m:r>
                          <a:rPr lang="es-ES" sz="2000" b="0" i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)</m:t>
                        </m:r>
                      </m:e>
                      <m:sub>
                        <m:r>
                          <a:rPr lang="es-ES" sz="2000" b="0" i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2</m:t>
                        </m:r>
                      </m:sub>
                    </m:sSub>
                    <m:r>
                      <a:rPr lang="es-ES" sz="2000" b="0" i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+</m:t>
                    </m:r>
                    <m:r>
                      <m:rPr>
                        <m:sty m:val="p"/>
                      </m:rPr>
                      <a:rPr lang="es-ES" sz="2000" b="0" i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HI</m:t>
                    </m:r>
                    <m:r>
                      <a:rPr lang="es-E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→</m:t>
                    </m:r>
                    <m:r>
                      <m:rPr>
                        <m:sty m:val="p"/>
                      </m:rPr>
                      <a:rPr lang="es-E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Ba</m:t>
                    </m:r>
                    <m:sSub>
                      <m:sSubPr>
                        <m:ctrlPr>
                          <a:rPr lang="es-E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s-ES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I</m:t>
                        </m:r>
                      </m:e>
                      <m:sub>
                        <m:r>
                          <a:rPr lang="es-ES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2</m:t>
                        </m:r>
                      </m:sub>
                    </m:sSub>
                    <m:r>
                      <a:rPr lang="es-E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+</m:t>
                    </m:r>
                    <m:sSub>
                      <m:sSubPr>
                        <m:ctrlPr>
                          <a:rPr lang="es-E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s-ES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H</m:t>
                        </m:r>
                      </m:e>
                      <m:sub>
                        <m:r>
                          <a:rPr lang="es-ES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2</m:t>
                        </m:r>
                      </m:sub>
                    </m:sSub>
                    <m:r>
                      <m:rPr>
                        <m:sty m:val="p"/>
                      </m:rPr>
                      <a:rPr lang="es-E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O</m:t>
                    </m:r>
                  </m:oMath>
                </a14:m>
                <a:endParaRPr lang="es-ES" sz="2000" dirty="0" smtClean="0">
                  <a:sym typeface="Symbol" panose="05050102010706020507" pitchFamily="18" charset="2"/>
                </a:endParaRPr>
              </a:p>
              <a:p>
                <a:pPr marL="714375" indent="-357188" algn="just">
                  <a:buAutoNum type="alphaLcParenR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sz="2000" b="0" i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C</m:t>
                    </m:r>
                    <m:sSub>
                      <m:sSubPr>
                        <m:ctrlPr>
                          <a:rPr lang="es-ES" sz="20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s-ES" sz="2000" b="0" i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H</m:t>
                        </m:r>
                      </m:e>
                      <m:sub>
                        <m:r>
                          <a:rPr lang="es-ES" sz="2000" b="0" i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3</m:t>
                        </m:r>
                      </m:sub>
                    </m:sSub>
                    <m:r>
                      <m:rPr>
                        <m:sty m:val="p"/>
                      </m:rPr>
                      <a:rPr lang="es-ES" sz="2000" i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OH</m:t>
                    </m:r>
                    <m:r>
                      <a:rPr lang="es-ES" sz="2000" i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+</m:t>
                    </m:r>
                    <m:r>
                      <m:rPr>
                        <m:sty m:val="p"/>
                      </m:rPr>
                      <a:rPr lang="es-ES" sz="2000" i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C</m:t>
                    </m:r>
                    <m:sSub>
                      <m:sSubPr>
                        <m:ctrlPr>
                          <a:rPr lang="es-ES" sz="2000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s-ES" sz="2000" i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H</m:t>
                        </m:r>
                      </m:e>
                      <m:sub>
                        <m:r>
                          <a:rPr lang="es-ES" sz="2000" i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3</m:t>
                        </m:r>
                      </m:sub>
                    </m:sSub>
                    <m:r>
                      <m:rPr>
                        <m:sty m:val="p"/>
                      </m:rPr>
                      <a:rPr lang="es-ES" sz="2000" i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OH</m:t>
                    </m:r>
                    <m:r>
                      <a:rPr lang="es-ES" sz="200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→</m:t>
                    </m:r>
                    <m:r>
                      <m:rPr>
                        <m:sty m:val="p"/>
                      </m:rPr>
                      <a:rPr lang="es-ES" sz="2000" i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C</m:t>
                    </m:r>
                    <m:sSub>
                      <m:sSubPr>
                        <m:ctrlPr>
                          <a:rPr lang="es-ES" sz="2000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s-ES" sz="2000" i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H</m:t>
                        </m:r>
                      </m:e>
                      <m:sub>
                        <m:r>
                          <a:rPr lang="es-ES" sz="2000" i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3</m:t>
                        </m:r>
                      </m:sub>
                    </m:sSub>
                    <m:r>
                      <a:rPr lang="es-ES" sz="2000" b="0" i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−</m:t>
                    </m:r>
                    <m:r>
                      <m:rPr>
                        <m:sty m:val="p"/>
                      </m:rPr>
                      <a:rPr lang="es-ES" sz="2000" b="0" i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O</m:t>
                    </m:r>
                    <m:r>
                      <a:rPr lang="es-ES" sz="2000" b="0" i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−</m:t>
                    </m:r>
                    <m:r>
                      <m:rPr>
                        <m:sty m:val="p"/>
                      </m:rPr>
                      <a:rPr lang="es-ES" sz="2000" i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C</m:t>
                    </m:r>
                    <m:sSub>
                      <m:sSubPr>
                        <m:ctrlPr>
                          <a:rPr lang="es-ES" sz="2000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s-ES" sz="2000" i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H</m:t>
                        </m:r>
                      </m:e>
                      <m:sub>
                        <m:r>
                          <a:rPr lang="es-ES" sz="2000" i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3</m:t>
                        </m:r>
                      </m:sub>
                    </m:sSub>
                    <m:r>
                      <a:rPr lang="es-ES" sz="2000" b="0" i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+</m:t>
                    </m:r>
                    <m:sSub>
                      <m:sSubPr>
                        <m:ctrlPr>
                          <a:rPr lang="es-E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s-ES" sz="2000" i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H</m:t>
                        </m:r>
                      </m:e>
                      <m:sub>
                        <m:r>
                          <a:rPr lang="es-ES" sz="2000" i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2</m:t>
                        </m:r>
                      </m:sub>
                    </m:sSub>
                    <m:r>
                      <m:rPr>
                        <m:sty m:val="p"/>
                      </m:rPr>
                      <a:rPr lang="es-ES" sz="2000" i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O</m:t>
                    </m:r>
                  </m:oMath>
                </a14:m>
                <a:endParaRPr lang="es-ES" sz="2000" dirty="0" smtClean="0">
                  <a:ea typeface="Cambria Math" panose="02040503050406030204" pitchFamily="18" charset="0"/>
                  <a:sym typeface="Symbol" panose="05050102010706020507" pitchFamily="18" charset="2"/>
                </a:endParaRPr>
              </a:p>
              <a:p>
                <a:pPr marL="355600" indent="-355600" algn="just"/>
                <a:endParaRPr lang="es-ES" sz="2000" dirty="0" smtClean="0">
                  <a:sym typeface="Symbol" panose="05050102010706020507" pitchFamily="18" charset="2"/>
                </a:endParaRPr>
              </a:p>
              <a:p>
                <a:pPr marL="355600" indent="-355600" algn="just"/>
                <a:r>
                  <a:rPr lang="es-ES" b="1" dirty="0" smtClean="0">
                    <a:sym typeface="Symbol" panose="05050102010706020507" pitchFamily="18" charset="2"/>
                  </a:rPr>
                  <a:t>7.	Una planta industrial necesita producir una tonelada de amoniaco. Calcula la masa de nitrógeno y de hidrógeno que ha debido reaccionar para obtenerlo.</a:t>
                </a:r>
              </a:p>
            </p:txBody>
          </p:sp>
        </mc:Choice>
        <mc:Fallback xmlns="">
          <p:sp>
            <p:nvSpPr>
              <p:cNvPr id="11" name="Cuadro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400" y="1380114"/>
                <a:ext cx="8105538" cy="4001095"/>
              </a:xfrm>
              <a:prstGeom prst="rect">
                <a:avLst/>
              </a:prstGeom>
              <a:blipFill rotWithShape="0">
                <a:blip r:embed="rId3"/>
                <a:stretch>
                  <a:fillRect l="-602" t="-761" r="-602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63682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EJEMPLOS DE REACCIONES QUÍMICAS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27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3. Reacciones de síntesis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457200" y="885826"/>
            <a:ext cx="7500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3.2. Repercusión medioambiental de las emisiones gaseosas</a:t>
            </a:r>
            <a:endParaRPr lang="es-ES" b="1" dirty="0">
              <a:solidFill>
                <a:srgbClr val="00B050"/>
              </a:solidFill>
            </a:endParaRPr>
          </a:p>
        </p:txBody>
      </p:sp>
      <p:pic>
        <p:nvPicPr>
          <p:cNvPr id="3074" name="Picture 2" descr="Trafico contaminan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469" y="1462445"/>
            <a:ext cx="3410708" cy="2335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956470" y="3835380"/>
            <a:ext cx="3410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dirty="0" smtClean="0"/>
              <a:t>La emisión de CO</a:t>
            </a:r>
            <a:r>
              <a:rPr lang="es-ES" sz="1400" baseline="-25000" dirty="0" smtClean="0"/>
              <a:t>2</a:t>
            </a:r>
            <a:r>
              <a:rPr lang="es-ES" sz="1400" dirty="0" smtClean="0"/>
              <a:t> produce un aumento de la temperatura media del planeta</a:t>
            </a:r>
            <a:endParaRPr lang="es-ES" sz="1400" dirty="0"/>
          </a:p>
        </p:txBody>
      </p:sp>
      <p:pic>
        <p:nvPicPr>
          <p:cNvPr id="3076" name="Picture 4" descr="http://www.monografias.com/trabajos99/lluvias-acidas-y-gases-invernadero/image003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2" t="2916" r="2286" b="5098"/>
          <a:stretch/>
        </p:blipFill>
        <p:spPr bwMode="auto">
          <a:xfrm>
            <a:off x="4986338" y="1462445"/>
            <a:ext cx="3027615" cy="2323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/>
          <p:cNvSpPr txBox="1"/>
          <p:nvPr/>
        </p:nvSpPr>
        <p:spPr>
          <a:xfrm>
            <a:off x="4986338" y="3815330"/>
            <a:ext cx="30276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dirty="0" smtClean="0"/>
              <a:t>La lluvia ácida tiene un efecto destructor en el medio vegetal, rocas, metales y materiales de construcción</a:t>
            </a:r>
            <a:endParaRPr lang="es-ES" sz="1400" dirty="0"/>
          </a:p>
        </p:txBody>
      </p:sp>
      <p:pic>
        <p:nvPicPr>
          <p:cNvPr id="3078" name="Picture 6" descr="http://elpais.com/elpais/imagenes/2015/12/03/planeta_futuro/1449142554_320396_1449142961_sumario_normal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043" y="4609437"/>
            <a:ext cx="3039571" cy="1807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uadroTexto 13"/>
          <p:cNvSpPr txBox="1"/>
          <p:nvPr/>
        </p:nvSpPr>
        <p:spPr>
          <a:xfrm>
            <a:off x="4024614" y="5513167"/>
            <a:ext cx="41906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dirty="0" smtClean="0"/>
              <a:t>En algunas ciudades los niveles de contaminación son tan elevados que muchas personas se ven obligadas a usar mascarillas para cuidar su salud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3937910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0"/>
  <p:tag name="MMPROD_UIDATA" val="&lt;database version=&quot;7.0&quot;&gt;&lt;object type=&quot;1&quot; unique_id=&quot;10001&quot;&gt;&lt;object type=&quot;2&quot; unique_id=&quot;10011&quot;&gt;&lt;object type=&quot;3&quot; unique_id=&quot;10012&quot;&gt;&lt;property id=&quot;20148&quot; value=&quot;5&quot;/&gt;&lt;property id=&quot;20300&quot; value=&quot;Diapositiva 1&quot;/&gt;&lt;property id=&quot;20307&quot; value=&quot;256&quot;/&gt;&lt;/object&gt;&lt;object type=&quot;3&quot; unique_id=&quot;10013&quot;&gt;&lt;property id=&quot;20148&quot; value=&quot;5&quot;/&gt;&lt;property id=&quot;20300&quot; value=&quot;Diapositiva 2&quot;/&gt;&lt;property id=&quot;20307&quot; value=&quot;257&quot;/&gt;&lt;/object&gt;&lt;object type=&quot;3&quot; unique_id=&quot;10034&quot;&gt;&lt;property id=&quot;20148&quot; value=&quot;5&quot;/&gt;&lt;property id=&quot;20300&quot; value=&quot;Diapositiva 3&quot;/&gt;&lt;property id=&quot;20307&quot; value=&quot;258&quot;/&gt;&lt;/object&gt;&lt;object type=&quot;3&quot; unique_id=&quot;10054&quot;&gt;&lt;property id=&quot;20148&quot; value=&quot;5&quot;/&gt;&lt;property id=&quot;20300&quot; value=&quot;Diapositiva 4&quot;/&gt;&lt;property id=&quot;20307&quot; value=&quot;259&quot;/&gt;&lt;/object&gt;&lt;object type=&quot;3&quot; unique_id=&quot;10086&quot;&gt;&lt;property id=&quot;20148&quot; value=&quot;5&quot;/&gt;&lt;property id=&quot;20300&quot; value=&quot;Diapositiva 5&quot;/&gt;&lt;property id=&quot;20307&quot; value=&quot;260&quot;/&gt;&lt;/object&gt;&lt;object type=&quot;3&quot; unique_id=&quot;10087&quot;&gt;&lt;property id=&quot;20148&quot; value=&quot;5&quot;/&gt;&lt;property id=&quot;20300&quot; value=&quot;Diapositiva 6&quot;/&gt;&lt;property id=&quot;20307&quot; value=&quot;261&quot;/&gt;&lt;/object&gt;&lt;object type=&quot;3&quot; unique_id=&quot;10088&quot;&gt;&lt;property id=&quot;20148&quot; value=&quot;5&quot;/&gt;&lt;property id=&quot;20300&quot; value=&quot;Diapositiva 7&quot;/&gt;&lt;property id=&quot;20307&quot; value=&quot;262&quot;/&gt;&lt;/object&gt;&lt;object type=&quot;3&quot; unique_id=&quot;10107&quot;&gt;&lt;property id=&quot;20148&quot; value=&quot;5&quot;/&gt;&lt;property id=&quot;20300&quot; value=&quot;Diapositiva 8&quot;/&gt;&lt;property id=&quot;20307&quot; value=&quot;263&quot;/&gt;&lt;/object&gt;&lt;object type=&quot;3&quot; unique_id=&quot;10108&quot;&gt;&lt;property id=&quot;20148&quot; value=&quot;5&quot;/&gt;&lt;property id=&quot;20300&quot; value=&quot;Diapositiva 9&quot;/&gt;&lt;property id=&quot;20307&quot; value=&quot;264&quot;/&gt;&lt;/object&gt;&lt;object type=&quot;3&quot; unique_id=&quot;10109&quot;&gt;&lt;property id=&quot;20148&quot; value=&quot;5&quot;/&gt;&lt;property id=&quot;20300&quot; value=&quot;Diapositiva 10&quot;/&gt;&lt;property id=&quot;20307&quot; value=&quot;265&quot;/&gt;&lt;/object&gt;&lt;object type=&quot;3&quot; unique_id=&quot;10110&quot;&gt;&lt;property id=&quot;20148&quot; value=&quot;5&quot;/&gt;&lt;property id=&quot;20300&quot; value=&quot;Diapositiva 11&quot;/&gt;&lt;property id=&quot;20307&quot; value=&quot;266&quot;/&gt;&lt;/object&gt;&lt;object type=&quot;3&quot; unique_id=&quot;10112&quot;&gt;&lt;property id=&quot;20148&quot; value=&quot;5&quot;/&gt;&lt;property id=&quot;20300&quot; value=&quot;Diapositiva 12&quot;/&gt;&lt;property id=&quot;20307&quot; value=&quot;267&quot;/&gt;&lt;/object&gt;&lt;object type=&quot;3&quot; unique_id=&quot;10113&quot;&gt;&lt;property id=&quot;20148&quot; value=&quot;5&quot;/&gt;&lt;property id=&quot;20300&quot; value=&quot;Diapositiva 13&quot;/&gt;&lt;property id=&quot;20307&quot; value=&quot;268&quot;/&gt;&lt;/object&gt;&lt;object type=&quot;3&quot; unique_id=&quot;10114&quot;&gt;&lt;property id=&quot;20148&quot; value=&quot;5&quot;/&gt;&lt;property id=&quot;20300&quot; value=&quot;Diapositiva 14&quot;/&gt;&lt;property id=&quot;20307&quot; value=&quot;269&quot;/&gt;&lt;/object&gt;&lt;object type=&quot;3&quot; unique_id=&quot;10116&quot;&gt;&lt;property id=&quot;20148&quot; value=&quot;5&quot;/&gt;&lt;property id=&quot;20300&quot; value=&quot;Diapositiva 15&quot;/&gt;&lt;property id=&quot;20307&quot; value=&quot;270&quot;/&gt;&lt;/object&gt;&lt;object type=&quot;3&quot; unique_id=&quot;10117&quot;&gt;&lt;property id=&quot;20148&quot; value=&quot;5&quot;/&gt;&lt;property id=&quot;20300&quot; value=&quot;Diapositiva 16&quot;/&gt;&lt;property id=&quot;20307&quot; value=&quot;271&quot;/&gt;&lt;/object&gt;&lt;/object&gt;&lt;object type=&quot;8&quot; unique_id=&quot;10017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1343</TotalTime>
  <Words>2148</Words>
  <Application>Microsoft Office PowerPoint</Application>
  <PresentationFormat>Presentación en pantalla (4:3)</PresentationFormat>
  <Paragraphs>447</Paragraphs>
  <Slides>27</Slides>
  <Notes>26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4" baseType="lpstr">
      <vt:lpstr>Arial</vt:lpstr>
      <vt:lpstr>Calibri</vt:lpstr>
      <vt:lpstr>Cambria Math</vt:lpstr>
      <vt:lpstr>Symbol</vt:lpstr>
      <vt:lpstr>Wingdings</vt:lpstr>
      <vt:lpstr>Wingdings 2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Rafael Artacho Cañadas</dc:creator>
  <cp:lastModifiedBy>Rafael Artacho Cañadas</cp:lastModifiedBy>
  <cp:revision>189</cp:revision>
  <dcterms:created xsi:type="dcterms:W3CDTF">2012-04-21T04:58:29Z</dcterms:created>
  <dcterms:modified xsi:type="dcterms:W3CDTF">2017-06-17T11:48:57Z</dcterms:modified>
</cp:coreProperties>
</file>