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98" r:id="rId3"/>
    <p:sldId id="29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7" r:id="rId40"/>
    <p:sldId id="294" r:id="rId41"/>
    <p:sldId id="295" r:id="rId42"/>
  </p:sldIdLst>
  <p:sldSz cx="9144000" cy="6858000" type="screen4x3"/>
  <p:notesSz cx="6858000" cy="9144000"/>
  <p:custDataLst>
    <p:tags r:id="rId44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FFCC66"/>
    <a:srgbClr val="99CC00"/>
    <a:srgbClr val="CCFF33"/>
    <a:srgbClr val="B3F2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after"/>
          <m:brkBinSub m:val="--"/>
        </m:mathPr>
      </a14:m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34925" cap="flat" cmpd="sng" algn="ctr">
                <a:solidFill>
                  <a:srgbClr val="FF000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A7-4CBF-9576-1C5F351FE89A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4925" cap="flat" cmpd="sng" algn="ctr">
                <a:solidFill>
                  <a:srgbClr val="FF000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A7-4CBF-9576-1C5F351FE89A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flat" cmpd="sng" algn="ctr">
                <a:solidFill>
                  <a:srgbClr val="FF000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E3A7-4CBF-9576-1C5F351FE89A}"/>
              </c:ext>
            </c:extLst>
          </c:dPt>
          <c:cat>
            <c:numRef>
              <c:f>Hoja1!$A$2:$A$5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20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3A7-4CBF-9576-1C5F351FE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614300736"/>
        <c:axId val="-1614300192"/>
      </c:lineChart>
      <c:catAx>
        <c:axId val="-1614300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cap="none" dirty="0" smtClean="0"/>
                  <a:t>t (s)</a:t>
                </a:r>
                <a:endParaRPr lang="es-ES" cap="none" dirty="0"/>
              </a:p>
            </c:rich>
          </c:tx>
          <c:layout>
            <c:manualLayout>
              <c:xMode val="edge"/>
              <c:yMode val="edge"/>
              <c:x val="0.90803399653163286"/>
              <c:y val="0.590809791886331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614300192"/>
        <c:crossesAt val="0"/>
        <c:auto val="1"/>
        <c:lblAlgn val="ctr"/>
        <c:lblOffset val="100"/>
        <c:noMultiLvlLbl val="0"/>
      </c:catAx>
      <c:valAx>
        <c:axId val="-161430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cap="none" dirty="0" smtClean="0"/>
                  <a:t>x</a:t>
                </a:r>
                <a:r>
                  <a:rPr lang="es-ES" cap="none" baseline="0" dirty="0" smtClean="0"/>
                  <a:t> (m)</a:t>
                </a:r>
                <a:endParaRPr lang="es-ES" cap="none" dirty="0"/>
              </a:p>
            </c:rich>
          </c:tx>
          <c:layout>
            <c:manualLayout>
              <c:xMode val="edge"/>
              <c:yMode val="edge"/>
              <c:x val="3.1663472487818298E-2"/>
              <c:y val="2.842944591493206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6143007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38100" cap="flat" cmpd="dbl" algn="ctr">
              <a:solidFill>
                <a:srgbClr val="00B050"/>
              </a:solidFill>
              <a:miter lim="800000"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34925" cap="flat" cmpd="sng" algn="ctr">
                <a:solidFill>
                  <a:srgbClr val="00B05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8A-4592-AB39-14B09CC10D7A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4925" cap="flat" cmpd="sng" algn="ctr">
                <a:solidFill>
                  <a:srgbClr val="00B05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8A-4592-AB39-14B09CC10D7A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flat" cmpd="sng" algn="ctr">
                <a:solidFill>
                  <a:srgbClr val="00B05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208A-4592-AB39-14B09CC10D7A}"/>
              </c:ext>
            </c:extLst>
          </c:dPt>
          <c:cat>
            <c:numRef>
              <c:f>Hoja1!$A$2:$A$5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08A-4592-AB39-14B09CC10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614312160"/>
        <c:axId val="-1614299104"/>
      </c:lineChart>
      <c:catAx>
        <c:axId val="-1614312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cap="none" dirty="0" smtClean="0"/>
                  <a:t>t (s)</a:t>
                </a:r>
                <a:endParaRPr lang="es-ES" cap="none" dirty="0"/>
              </a:p>
            </c:rich>
          </c:tx>
          <c:layout>
            <c:manualLayout>
              <c:xMode val="edge"/>
              <c:yMode val="edge"/>
              <c:x val="0.90803399653163286"/>
              <c:y val="0.590809791886331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614299104"/>
        <c:crossesAt val="0"/>
        <c:auto val="1"/>
        <c:lblAlgn val="ctr"/>
        <c:lblOffset val="100"/>
        <c:noMultiLvlLbl val="0"/>
      </c:catAx>
      <c:valAx>
        <c:axId val="-161429910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cap="none" baseline="0" dirty="0" smtClean="0"/>
                  <a:t>v (m/s)</a:t>
                </a:r>
                <a:endParaRPr lang="es-ES" cap="none" dirty="0"/>
              </a:p>
            </c:rich>
          </c:tx>
          <c:layout>
            <c:manualLayout>
              <c:xMode val="edge"/>
              <c:yMode val="edge"/>
              <c:x val="3.5009587806018053E-2"/>
              <c:y val="4.747137213821339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6143121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34925" cap="flat" cmpd="sng" algn="ctr">
                <a:solidFill>
                  <a:srgbClr val="FF000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0B-4428-920F-B7789D02FC43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4925" cap="flat" cmpd="sng" algn="ctr">
                <a:solidFill>
                  <a:srgbClr val="FF000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0B-4428-920F-B7789D02FC43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flat" cmpd="sng" algn="ctr">
                <a:solidFill>
                  <a:srgbClr val="FF000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0B-4428-920F-B7789D02FC43}"/>
              </c:ext>
            </c:extLst>
          </c:dPt>
          <c:cat>
            <c:numRef>
              <c:f>Hoja1!$A$2:$A$5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100</c:v>
                </c:pt>
                <c:pt idx="1">
                  <c:v>88</c:v>
                </c:pt>
                <c:pt idx="2">
                  <c:v>76</c:v>
                </c:pt>
                <c:pt idx="3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90B-4428-920F-B7789D02F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614306720"/>
        <c:axId val="-1614306176"/>
      </c:lineChart>
      <c:catAx>
        <c:axId val="-1614306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cap="none" dirty="0" smtClean="0"/>
                  <a:t>t (s)</a:t>
                </a:r>
                <a:endParaRPr lang="es-ES" cap="none" dirty="0"/>
              </a:p>
            </c:rich>
          </c:tx>
          <c:layout>
            <c:manualLayout>
              <c:xMode val="edge"/>
              <c:yMode val="edge"/>
              <c:x val="0.90803399653163286"/>
              <c:y val="0.590809791886331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614306176"/>
        <c:crossesAt val="0"/>
        <c:auto val="1"/>
        <c:lblAlgn val="ctr"/>
        <c:lblOffset val="100"/>
        <c:noMultiLvlLbl val="0"/>
      </c:catAx>
      <c:valAx>
        <c:axId val="-161430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cap="none" dirty="0" smtClean="0"/>
                  <a:t>x</a:t>
                </a:r>
                <a:r>
                  <a:rPr lang="es-ES" cap="none" baseline="0" dirty="0" smtClean="0"/>
                  <a:t> (m)</a:t>
                </a:r>
                <a:endParaRPr lang="es-ES" cap="none" dirty="0"/>
              </a:p>
            </c:rich>
          </c:tx>
          <c:layout>
            <c:manualLayout>
              <c:xMode val="edge"/>
              <c:yMode val="edge"/>
              <c:x val="3.1663472487818298E-2"/>
              <c:y val="2.842944591493206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614306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38100" cap="flat" cmpd="dbl" algn="ctr">
              <a:solidFill>
                <a:srgbClr val="00B050"/>
              </a:solidFill>
              <a:miter lim="800000"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34925" cap="flat" cmpd="sng" algn="ctr">
                <a:solidFill>
                  <a:srgbClr val="00B05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A3-43B3-808A-BD5B40E86614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4925" cap="flat" cmpd="sng" algn="ctr">
                <a:solidFill>
                  <a:srgbClr val="00B05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A3-43B3-808A-BD5B40E86614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flat" cmpd="sng" algn="ctr">
                <a:solidFill>
                  <a:srgbClr val="00B050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A0A3-43B3-808A-BD5B40E86614}"/>
              </c:ext>
            </c:extLst>
          </c:dPt>
          <c:cat>
            <c:numRef>
              <c:f>Hoja1!$A$2:$A$5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-6</c:v>
                </c:pt>
                <c:pt idx="1">
                  <c:v>-6</c:v>
                </c:pt>
                <c:pt idx="2">
                  <c:v>-6</c:v>
                </c:pt>
                <c:pt idx="3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0A3-43B3-808A-BD5B40E86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20138992"/>
        <c:axId val="-1520130288"/>
      </c:lineChart>
      <c:catAx>
        <c:axId val="-1520138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cap="none" dirty="0" smtClean="0"/>
                  <a:t>t (s)</a:t>
                </a:r>
                <a:endParaRPr lang="es-ES" cap="none" dirty="0"/>
              </a:p>
            </c:rich>
          </c:tx>
          <c:layout>
            <c:manualLayout>
              <c:xMode val="edge"/>
              <c:yMode val="edge"/>
              <c:x val="0.88795730462243438"/>
              <c:y val="0.18458223713145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0288"/>
        <c:crossesAt val="0"/>
        <c:auto val="1"/>
        <c:lblAlgn val="ctr"/>
        <c:lblOffset val="100"/>
        <c:noMultiLvlLbl val="0"/>
      </c:catAx>
      <c:valAx>
        <c:axId val="-1520130288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cap="none" baseline="0" dirty="0" smtClean="0"/>
                  <a:t>v (m/s)</a:t>
                </a:r>
                <a:endParaRPr lang="es-ES" cap="none" dirty="0"/>
              </a:p>
            </c:rich>
          </c:tx>
          <c:layout>
            <c:manualLayout>
              <c:xMode val="edge"/>
              <c:yMode val="edge"/>
              <c:x val="3.5009587806018053E-2"/>
              <c:y val="4.747137213821339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8992"/>
        <c:crosses val="autoZero"/>
        <c:crossBetween val="midCat"/>
        <c:majorUnit val="2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Hoja1!$A$2:$A$16</c:f>
              <c:numCache>
                <c:formatCode>General</c:formatCode>
                <c:ptCount val="15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</c:numCache>
            </c:numRef>
          </c:cat>
          <c:val>
            <c:numRef>
              <c:f>Hoja1!$B$2:$B$16</c:f>
              <c:numCache>
                <c:formatCode>General</c:formatCode>
                <c:ptCount val="15"/>
                <c:pt idx="0">
                  <c:v>20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84</c:v>
                </c:pt>
                <c:pt idx="11">
                  <c:v>68</c:v>
                </c:pt>
                <c:pt idx="12">
                  <c:v>52</c:v>
                </c:pt>
                <c:pt idx="13">
                  <c:v>36</c:v>
                </c:pt>
                <c:pt idx="1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8F-40BA-B738-D7D07DB81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20140080"/>
        <c:axId val="-1520136272"/>
      </c:lineChart>
      <c:catAx>
        <c:axId val="-1520140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 (s)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92729872047244077"/>
              <c:y val="0.90532800196850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6272"/>
        <c:crossesAt val="0"/>
        <c:auto val="1"/>
        <c:lblAlgn val="ctr"/>
        <c:lblOffset val="100"/>
        <c:noMultiLvlLbl val="0"/>
      </c:catAx>
      <c:valAx>
        <c:axId val="-152013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x (m)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2.0833333333333332E-2"/>
              <c:y val="1.874999999999999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40080"/>
        <c:crossesAt val="1"/>
        <c:crossBetween val="midCat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Hoja1!$A$2:$A$16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</c:numCache>
            </c:numRef>
          </c:cat>
          <c:val>
            <c:numRef>
              <c:f>Hoja1!$B$2:$B$16</c:f>
              <c:numCache>
                <c:formatCode>General</c:formatCode>
                <c:ptCount val="15"/>
                <c:pt idx="0">
                  <c:v>10</c:v>
                </c:pt>
                <c:pt idx="1">
                  <c:v>17.5</c:v>
                </c:pt>
                <c:pt idx="2">
                  <c:v>25</c:v>
                </c:pt>
                <c:pt idx="3">
                  <c:v>32.5</c:v>
                </c:pt>
                <c:pt idx="4">
                  <c:v>40</c:v>
                </c:pt>
                <c:pt idx="5">
                  <c:v>40</c:v>
                </c:pt>
                <c:pt idx="6">
                  <c:v>40</c:v>
                </c:pt>
                <c:pt idx="7">
                  <c:v>40</c:v>
                </c:pt>
                <c:pt idx="8">
                  <c:v>40</c:v>
                </c:pt>
                <c:pt idx="9">
                  <c:v>40</c:v>
                </c:pt>
                <c:pt idx="10">
                  <c:v>30</c:v>
                </c:pt>
                <c:pt idx="11">
                  <c:v>20</c:v>
                </c:pt>
                <c:pt idx="12">
                  <c:v>10</c:v>
                </c:pt>
                <c:pt idx="13">
                  <c:v>0</c:v>
                </c:pt>
                <c:pt idx="14">
                  <c:v>-10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04-4819-9996-68931FD33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20129200"/>
        <c:axId val="-1520135728"/>
      </c:lineChart>
      <c:catAx>
        <c:axId val="-1520129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 (s)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92729872047244077"/>
              <c:y val="0.90532800196850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5728"/>
        <c:crossesAt val="0"/>
        <c:auto val="1"/>
        <c:lblAlgn val="ctr"/>
        <c:lblOffset val="100"/>
        <c:noMultiLvlLbl val="0"/>
      </c:catAx>
      <c:valAx>
        <c:axId val="-152013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x (m)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2.0833333333333332E-2"/>
              <c:y val="1.874999999999999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29200"/>
        <c:crossesAt val="1"/>
        <c:crossBetween val="midCat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Ignacio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Hoja1!$A$2:$A$33</c:f>
              <c:numCache>
                <c:formatCode>General</c:formatCode>
                <c:ptCount val="32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  <c:pt idx="26">
                  <c:v>2600</c:v>
                </c:pt>
                <c:pt idx="27">
                  <c:v>2700</c:v>
                </c:pt>
                <c:pt idx="28">
                  <c:v>2800</c:v>
                </c:pt>
                <c:pt idx="29">
                  <c:v>2900</c:v>
                </c:pt>
                <c:pt idx="30">
                  <c:v>3000</c:v>
                </c:pt>
                <c:pt idx="31">
                  <c:v>3100</c:v>
                </c:pt>
              </c:numCache>
            </c:numRef>
          </c:cat>
          <c:val>
            <c:numRef>
              <c:f>Hoja1!$B$2:$B$33</c:f>
              <c:numCache>
                <c:formatCode>General</c:formatCode>
                <c:ptCount val="3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6F-428A-A2C9-1825F8E2BF0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Alejandro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Hoja1!$A$2:$A$33</c:f>
              <c:numCache>
                <c:formatCode>General</c:formatCode>
                <c:ptCount val="32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  <c:pt idx="26">
                  <c:v>2600</c:v>
                </c:pt>
                <c:pt idx="27">
                  <c:v>2700</c:v>
                </c:pt>
                <c:pt idx="28">
                  <c:v>2800</c:v>
                </c:pt>
                <c:pt idx="29">
                  <c:v>2900</c:v>
                </c:pt>
                <c:pt idx="30">
                  <c:v>3000</c:v>
                </c:pt>
                <c:pt idx="31">
                  <c:v>3100</c:v>
                </c:pt>
              </c:numCache>
            </c:numRef>
          </c:cat>
          <c:val>
            <c:numRef>
              <c:f>Hoja1!$C$2:$C$33</c:f>
              <c:numCache>
                <c:formatCode>General</c:formatCode>
                <c:ptCount val="32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20000</c:v>
                </c:pt>
                <c:pt idx="5">
                  <c:v>20000</c:v>
                </c:pt>
                <c:pt idx="6">
                  <c:v>20000</c:v>
                </c:pt>
                <c:pt idx="7">
                  <c:v>19200</c:v>
                </c:pt>
                <c:pt idx="8">
                  <c:v>18400</c:v>
                </c:pt>
                <c:pt idx="9">
                  <c:v>17600</c:v>
                </c:pt>
                <c:pt idx="10">
                  <c:v>16800</c:v>
                </c:pt>
                <c:pt idx="11">
                  <c:v>16000</c:v>
                </c:pt>
                <c:pt idx="12">
                  <c:v>15200</c:v>
                </c:pt>
                <c:pt idx="13">
                  <c:v>14400</c:v>
                </c:pt>
                <c:pt idx="14">
                  <c:v>13600</c:v>
                </c:pt>
                <c:pt idx="15">
                  <c:v>12800</c:v>
                </c:pt>
                <c:pt idx="16">
                  <c:v>12000</c:v>
                </c:pt>
                <c:pt idx="17">
                  <c:v>11200</c:v>
                </c:pt>
                <c:pt idx="18">
                  <c:v>10400</c:v>
                </c:pt>
                <c:pt idx="19">
                  <c:v>9600</c:v>
                </c:pt>
                <c:pt idx="20">
                  <c:v>8800</c:v>
                </c:pt>
                <c:pt idx="21">
                  <c:v>8000</c:v>
                </c:pt>
                <c:pt idx="22">
                  <c:v>7200</c:v>
                </c:pt>
                <c:pt idx="23">
                  <c:v>6400</c:v>
                </c:pt>
                <c:pt idx="24">
                  <c:v>5600</c:v>
                </c:pt>
                <c:pt idx="25">
                  <c:v>4800</c:v>
                </c:pt>
                <c:pt idx="26">
                  <c:v>4000</c:v>
                </c:pt>
                <c:pt idx="27">
                  <c:v>3200</c:v>
                </c:pt>
                <c:pt idx="28">
                  <c:v>2400</c:v>
                </c:pt>
                <c:pt idx="29">
                  <c:v>1600</c:v>
                </c:pt>
                <c:pt idx="30">
                  <c:v>800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6F-428A-A2C9-1825F8E2B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20132464"/>
        <c:axId val="-1520135184"/>
      </c:lineChart>
      <c:catAx>
        <c:axId val="-1520132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5184"/>
        <c:crosses val="autoZero"/>
        <c:auto val="1"/>
        <c:lblAlgn val="ctr"/>
        <c:lblOffset val="100"/>
        <c:tickMarkSkip val="1"/>
        <c:noMultiLvlLbl val="0"/>
      </c:catAx>
      <c:valAx>
        <c:axId val="-152013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2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11</c:v>
                </c:pt>
                <c:pt idx="5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74-43EB-97E0-3D187646A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20130832"/>
        <c:axId val="-1520127024"/>
      </c:lineChart>
      <c:catAx>
        <c:axId val="-1520130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 (s)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8934781381985798"/>
              <c:y val="0.861099765329491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27024"/>
        <c:crosses val="autoZero"/>
        <c:auto val="1"/>
        <c:lblAlgn val="ctr"/>
        <c:lblOffset val="100"/>
        <c:noMultiLvlLbl val="0"/>
      </c:catAx>
      <c:valAx>
        <c:axId val="-152012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v (m/s)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3.2136497622784828E-3"/>
              <c:y val="2.168483836406616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0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4</c:v>
                </c:pt>
                <c:pt idx="1">
                  <c:v>8</c:v>
                </c:pt>
                <c:pt idx="2">
                  <c:v>14</c:v>
                </c:pt>
                <c:pt idx="3">
                  <c:v>22</c:v>
                </c:pt>
                <c:pt idx="4">
                  <c:v>32</c:v>
                </c:pt>
                <c:pt idx="5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F-43CC-A7F9-516122A1D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20136816"/>
        <c:axId val="-1520128656"/>
      </c:lineChart>
      <c:catAx>
        <c:axId val="-1520136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 (s)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8934781381985798"/>
              <c:y val="0.861099765329491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28656"/>
        <c:crosses val="autoZero"/>
        <c:auto val="1"/>
        <c:lblAlgn val="ctr"/>
        <c:lblOffset val="100"/>
        <c:noMultiLvlLbl val="0"/>
      </c:catAx>
      <c:valAx>
        <c:axId val="-152012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x (m)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3.2136497622784828E-3"/>
              <c:y val="2.168483836406616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68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-1</c:v>
                </c:pt>
                <c:pt idx="3">
                  <c:v>-3</c:v>
                </c:pt>
                <c:pt idx="4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6C-41EB-86EB-0A0D2971B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20133552"/>
        <c:axId val="-1520127568"/>
      </c:lineChart>
      <c:catAx>
        <c:axId val="-1520133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 (s)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90147286774532742"/>
              <c:y val="0.275651332117886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27568"/>
        <c:crosses val="autoZero"/>
        <c:auto val="1"/>
        <c:lblAlgn val="ctr"/>
        <c:lblOffset val="100"/>
        <c:noMultiLvlLbl val="0"/>
      </c:catAx>
      <c:valAx>
        <c:axId val="-152012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v (m/s)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3.2136497622784828E-3"/>
              <c:y val="2.168483836406616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201335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</c:numCache>
            </c:numRef>
          </c:cat>
          <c:val>
            <c:numRef>
              <c:f>Hoja1!$B$2:$B$12</c:f>
              <c:numCache>
                <c:formatCode>General</c:formatCode>
                <c:ptCount val="11"/>
                <c:pt idx="0">
                  <c:v>4</c:v>
                </c:pt>
                <c:pt idx="1">
                  <c:v>5.25</c:v>
                </c:pt>
                <c:pt idx="2">
                  <c:v>6</c:v>
                </c:pt>
                <c:pt idx="3">
                  <c:v>6.25</c:v>
                </c:pt>
                <c:pt idx="4">
                  <c:v>6</c:v>
                </c:pt>
                <c:pt idx="5">
                  <c:v>5.25</c:v>
                </c:pt>
                <c:pt idx="6">
                  <c:v>4</c:v>
                </c:pt>
                <c:pt idx="7">
                  <c:v>2.25</c:v>
                </c:pt>
                <c:pt idx="8">
                  <c:v>0</c:v>
                </c:pt>
                <c:pt idx="9">
                  <c:v>-2.75</c:v>
                </c:pt>
                <c:pt idx="10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15-4548-86C1-0136B6937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12597120"/>
        <c:axId val="-1512593856"/>
      </c:lineChart>
      <c:catAx>
        <c:axId val="-1512597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 (s)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8934781381985798"/>
              <c:y val="0.861099765329491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12593856"/>
        <c:crosses val="autoZero"/>
        <c:auto val="1"/>
        <c:lblAlgn val="ctr"/>
        <c:lblOffset val="100"/>
        <c:noMultiLvlLbl val="0"/>
      </c:catAx>
      <c:valAx>
        <c:axId val="-151259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x (m)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3.2136497622784828E-3"/>
              <c:y val="2.168483836406616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12597120"/>
        <c:crosses val="autoZero"/>
        <c:crossBetween val="midCat"/>
        <c:majorUnit val="1"/>
        <c:min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coche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Hoja1!$A$2:$A$17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cat>
          <c:val>
            <c:numRef>
              <c:f>Hoja1!$B$2:$B$17</c:f>
              <c:numCache>
                <c:formatCode>General</c:formatCode>
                <c:ptCount val="1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  <c:pt idx="4">
                  <c:v>60</c:v>
                </c:pt>
                <c:pt idx="5">
                  <c:v>75</c:v>
                </c:pt>
                <c:pt idx="6">
                  <c:v>90</c:v>
                </c:pt>
                <c:pt idx="7">
                  <c:v>105</c:v>
                </c:pt>
                <c:pt idx="8">
                  <c:v>120</c:v>
                </c:pt>
                <c:pt idx="9">
                  <c:v>135</c:v>
                </c:pt>
                <c:pt idx="10">
                  <c:v>150</c:v>
                </c:pt>
                <c:pt idx="11">
                  <c:v>165</c:v>
                </c:pt>
                <c:pt idx="12">
                  <c:v>180</c:v>
                </c:pt>
                <c:pt idx="13">
                  <c:v>195</c:v>
                </c:pt>
                <c:pt idx="14">
                  <c:v>210</c:v>
                </c:pt>
                <c:pt idx="15">
                  <c:v>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CE-4A2A-98EC-873720BD18E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moto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Hoja1!$A$2:$A$17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cat>
          <c:val>
            <c:numRef>
              <c:f>Hoja1!$C$2:$C$17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  <c:pt idx="6">
                  <c:v>36</c:v>
                </c:pt>
                <c:pt idx="7">
                  <c:v>49</c:v>
                </c:pt>
                <c:pt idx="8">
                  <c:v>64</c:v>
                </c:pt>
                <c:pt idx="9">
                  <c:v>81</c:v>
                </c:pt>
                <c:pt idx="10">
                  <c:v>100</c:v>
                </c:pt>
                <c:pt idx="11">
                  <c:v>121</c:v>
                </c:pt>
                <c:pt idx="12">
                  <c:v>144</c:v>
                </c:pt>
                <c:pt idx="13">
                  <c:v>169</c:v>
                </c:pt>
                <c:pt idx="14">
                  <c:v>196</c:v>
                </c:pt>
                <c:pt idx="15">
                  <c:v>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CE-4A2A-98EC-873720BD1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12590048"/>
        <c:axId val="-1512596576"/>
      </c:lineChart>
      <c:catAx>
        <c:axId val="-1512590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aseline="0" dirty="0" smtClean="0"/>
                  <a:t>t (s)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90079943564366682"/>
              <c:y val="0.882781741970933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12596576"/>
        <c:crosses val="autoZero"/>
        <c:auto val="1"/>
        <c:lblAlgn val="ctr"/>
        <c:lblOffset val="100"/>
        <c:noMultiLvlLbl val="0"/>
      </c:catAx>
      <c:valAx>
        <c:axId val="-151259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x (m)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1.0540184453227932E-2"/>
              <c:y val="3.587244735926762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5125900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0.52816</cdr:x>
      <cdr:y>0.35207</cdr:y>
    </cdr:from>
    <cdr:to>
      <cdr:x>0.87945</cdr:x>
      <cdr:y>0.43895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372003" y="1155382"/>
          <a:ext cx="1577646" cy="285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200" dirty="0"/>
            <a:t>p</a:t>
          </a:r>
          <a:r>
            <a:rPr lang="es-ES" sz="1200" dirty="0" smtClean="0"/>
            <a:t>unto de encuentro</a:t>
          </a:r>
          <a:endParaRPr lang="es-ES" sz="1200" dirty="0"/>
        </a:p>
      </cdr:txBody>
    </cdr:sp>
  </cdr:relSizeAnchor>
  <cdr:relSizeAnchor xmlns:cdr="http://schemas.openxmlformats.org/drawingml/2006/chartDrawing">
    <cdr:from>
      <cdr:x>0.26483</cdr:x>
      <cdr:y>0.67071</cdr:y>
    </cdr:from>
    <cdr:to>
      <cdr:x>0.46978</cdr:x>
      <cdr:y>0.76117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1189366" y="2201069"/>
          <a:ext cx="920421" cy="2968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200" dirty="0" smtClean="0">
              <a:solidFill>
                <a:srgbClr val="0070C0"/>
              </a:solidFill>
            </a:rPr>
            <a:t>Ignacio</a:t>
          </a:r>
          <a:endParaRPr lang="es-ES" sz="1200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0.32052</cdr:x>
      <cdr:y>0.14515</cdr:y>
    </cdr:from>
    <cdr:to>
      <cdr:x>0.52547</cdr:x>
      <cdr:y>0.23561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1439467" y="476348"/>
          <a:ext cx="920421" cy="2968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200" dirty="0" smtClean="0">
              <a:solidFill>
                <a:srgbClr val="FF0000"/>
              </a:solidFill>
            </a:rPr>
            <a:t>Alejandro</a:t>
          </a:r>
          <a:endParaRPr lang="es-ES" sz="1200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A3937-13FA-4BBE-9607-4FD8AD970000}" type="datetimeFigureOut">
              <a:rPr lang="es-ES" smtClean="0"/>
              <a:t>17/06/2017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D99F-99BB-40F6-9597-7D2DF4E88E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8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7316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231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276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7249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4817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9530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1142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934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6313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0086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976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4914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5461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2565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6999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33628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878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9401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7902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27140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839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3342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61750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9858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09508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16580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81674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42168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15500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08609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3717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6269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12142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72556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19004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1081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78100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9414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885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A248-2D24-4E24-B127-E3B886AA6B0C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693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AAA2-C65D-4B79-B05B-0D5CB129EB5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2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EBE4-774C-41B9-BBAF-C022C67D8F9B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620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9153-E2B6-4BCD-A57F-F371DA83EDAF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9E183-9E38-4F32-8690-44BFF7B01AB7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7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4EEE1-E4BC-4BC1-95D1-5883DA0DA96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846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2B95-909D-4C64-B95F-435602505E05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23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6376-D4FB-4FE1-BF85-B81A05EEE1D5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00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1D55-E50E-4EEE-BAE6-827D110139B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082F-DA1E-43D4-965F-725E5233388F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55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194D6-3E72-4877-8C7E-B943E2E382DE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01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F59CA-C6BA-4FBD-9EAF-A43FC7668E30}" type="datetime1">
              <a:rPr lang="es-ES" smtClean="0"/>
              <a:t>17/06/2017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911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9" Type="http://schemas.openxmlformats.org/officeDocument/2006/relationships/image" Target="../media/image22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6.png"/><Relationship Id="rId3" Type="http://schemas.openxmlformats.org/officeDocument/2006/relationships/image" Target="../media/image24.png"/><Relationship Id="rId12" Type="http://schemas.openxmlformats.org/officeDocument/2006/relationships/image" Target="../media/image15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3" Type="http://schemas.openxmlformats.org/officeDocument/2006/relationships/image" Target="../media/image27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png"/><Relationship Id="rId15" Type="http://schemas.openxmlformats.org/officeDocument/2006/relationships/image" Target="../media/image31.png"/><Relationship Id="rId10" Type="http://schemas.openxmlformats.org/officeDocument/2006/relationships/image" Target="../media/image13.png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79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7.png"/><Relationship Id="rId10" Type="http://schemas.openxmlformats.org/officeDocument/2006/relationships/image" Target="../media/image63.png"/><Relationship Id="rId4" Type="http://schemas.openxmlformats.org/officeDocument/2006/relationships/image" Target="../media/image44.png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58.jpe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58.png"/><Relationship Id="rId10" Type="http://schemas.openxmlformats.org/officeDocument/2006/relationships/image" Target="../media/image71.png"/><Relationship Id="rId4" Type="http://schemas.openxmlformats.org/officeDocument/2006/relationships/image" Target="../media/image59.jpeg"/><Relationship Id="rId9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5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5.png"/><Relationship Id="rId3" Type="http://schemas.openxmlformats.org/officeDocument/2006/relationships/image" Target="../media/image83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png"/><Relationship Id="rId15" Type="http://schemas.openxmlformats.org/officeDocument/2006/relationships/image" Target="../media/image87.png"/><Relationship Id="rId10" Type="http://schemas.openxmlformats.org/officeDocument/2006/relationships/image" Target="../media/image13.png"/><Relationship Id="rId1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1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3" Type="http://schemas.openxmlformats.org/officeDocument/2006/relationships/image" Target="../media/image61.jpe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10" Type="http://schemas.openxmlformats.org/officeDocument/2006/relationships/image" Target="../media/image127.png"/><Relationship Id="rId4" Type="http://schemas.openxmlformats.org/officeDocument/2006/relationships/image" Target="../media/image62.jpe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3" Type="http://schemas.openxmlformats.org/officeDocument/2006/relationships/image" Target="../media/image63.jpe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65.jpeg"/><Relationship Id="rId15" Type="http://schemas.openxmlformats.org/officeDocument/2006/relationships/image" Target="../media/image148.png"/><Relationship Id="rId10" Type="http://schemas.openxmlformats.org/officeDocument/2006/relationships/image" Target="../media/image143.png"/><Relationship Id="rId4" Type="http://schemas.openxmlformats.org/officeDocument/2006/relationships/image" Target="../media/image64.jpe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66.jpe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11" Type="http://schemas.openxmlformats.org/officeDocument/2006/relationships/image" Target="../media/image138.png"/><Relationship Id="rId5" Type="http://schemas.openxmlformats.org/officeDocument/2006/relationships/image" Target="../media/image152.png"/><Relationship Id="rId10" Type="http://schemas.openxmlformats.org/officeDocument/2006/relationships/image" Target="../media/image137.png"/><Relationship Id="rId4" Type="http://schemas.openxmlformats.org/officeDocument/2006/relationships/image" Target="../media/image151.png"/><Relationship Id="rId9" Type="http://schemas.openxmlformats.org/officeDocument/2006/relationships/image" Target="../media/image1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6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0"/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8475" y="98474"/>
            <a:ext cx="6569612" cy="665401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12542" y="1171362"/>
            <a:ext cx="6527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4º E.S.O.</a:t>
            </a:r>
            <a:endParaRPr lang="es-E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9398" y="2111203"/>
            <a:ext cx="5390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 Y QUÍMICA</a:t>
            </a:r>
            <a:endParaRPr lang="es-E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719374" y="99207"/>
            <a:ext cx="2367476" cy="66540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23 Marcador de texto"/>
          <p:cNvSpPr txBox="1">
            <a:spLocks/>
          </p:cNvSpPr>
          <p:nvPr/>
        </p:nvSpPr>
        <p:spPr>
          <a:xfrm>
            <a:off x="6833002" y="5259248"/>
            <a:ext cx="2068699" cy="105966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 Artacho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Dpto. de Física y Química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45911" y="3325855"/>
            <a:ext cx="573206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</a:rPr>
              <a:t>8</a:t>
            </a:r>
            <a:r>
              <a:rPr lang="es-ES" sz="2400" b="1" dirty="0" smtClean="0">
                <a:solidFill>
                  <a:srgbClr val="C00000"/>
                </a:solidFill>
                <a:effectLst/>
              </a:rPr>
              <a:t>. </a:t>
            </a:r>
            <a:r>
              <a:rPr lang="es-ES" sz="2400" b="1" dirty="0" smtClean="0">
                <a:solidFill>
                  <a:srgbClr val="C00000"/>
                </a:solidFill>
                <a:effectLst/>
              </a:rPr>
              <a:t>EL MOVIMIENTO</a:t>
            </a:r>
            <a:endParaRPr lang="es-ES" sz="24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55" y="3141512"/>
            <a:ext cx="1439565" cy="1801549"/>
          </a:xfrm>
          <a:prstGeom prst="rect">
            <a:avLst/>
          </a:prstGeom>
        </p:spPr>
      </p:pic>
      <p:pic>
        <p:nvPicPr>
          <p:cNvPr id="2" name="Picture 2" descr="http://2.bp.blogspot.com/-xbeqC55qGTo/TdhtJ0SkOPI/AAAAAAAAABs/wKuN_E6APl4/s1600/MOVIMIENTO%2BSEMIPARABOLIC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946" y="3886393"/>
            <a:ext cx="2969989" cy="212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9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01519"/>
              </p:ext>
            </p:extLst>
          </p:nvPr>
        </p:nvGraphicFramePr>
        <p:xfrm>
          <a:off x="420289" y="928688"/>
          <a:ext cx="8389146" cy="5318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6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CONTENIDOS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 gridSpan="2"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1. Magnitudes que describen el movimiento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2.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La velocidad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 3.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Movimiento rectilíneo uniforme (MRU)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 4. La aceleración  5. Movimiento rectilíneo uniformemente acelerado (MRUA)  6. Movimiento circular uniforme (MCU)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1. Justificar el carácter relativo del movimiento y la necesidad de un sistema de referencia y de vectores para describirlo adecuadamente, aplicando lo anterior a la representación de distintos tipos de desplazamiento.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1.1. Representa la trayectoria y los vectores de posición, desplazamiento y velocidad en distintos tipos de movimiento, utilizando un sistema de referencia.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2. Distinguir los conceptos de velocidad media y velocidad instantánea justificando su necesidad según el tipo de movimiento.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2.1. Clasifica distintos tipos de movimientos en función de su trayectoria y su velocidad.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2.2. Justifica la insuficiencia del valor medio de la velocidad en un estudio cualitativo del movimiento rectilíneo uniformemente acelerado (M.R.U.A), razonando el concepto de velocidad instantánea.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3. Expresar correctamente las relaciones matemáticas que existen entre las magnitudes que definen los movimientos rectilíneos y circulares.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3.1. Deduce las expresiones matemáticas que relacionan las distintas variables en los movimientos rectilíneo uniforme (M.R.U.), rectilíneo uniformemente acelerado (M.R.U.A.), y circular uniforme (M.C.U.), así como las relaciones entre las magnitudes lineales y angulares.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21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921742"/>
              </p:ext>
            </p:extLst>
          </p:nvPr>
        </p:nvGraphicFramePr>
        <p:xfrm>
          <a:off x="420289" y="892985"/>
          <a:ext cx="8389146" cy="5623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026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476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4. Resolver problemas de movimientos rectilíneos y circulares, utilizando una representación esquemática con las magnitudes vectoriales implicadas, expresando el resultado en las unidades del Sistema Internacional.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4.1. Resuelve problemas de movimiento rectilíneo uniforme (M.R.U.), rectilíneo uniformemente acelerado (M.R.U.A.), y circular uniforme (M.C.U.), incluyendo movimiento de graves, teniendo en cuenta valores positivos y negativos de las magnitudes, y expresando el resultado en unidades del Sistema Internacional.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4.2. Determina tiempos y distancias de frenado de vehículos y justifica, a partir de los resultados, la importancia de mantener la distancia de seguridad en carretera.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4.3. Argumenta la existencia de vector aceleración en todo movimiento curvilíneo y calcula su valor en el caso del movimiento circular uniforme.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121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5. Elaborar e interpretar gráficas que relacionen las variables del movimiento partiendo de experiencias de laboratorio o de aplicaciones virtuales interactivas y relacionar los resultados obtenidos con las ecuaciones matemáticas que vinculan estas variables.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5.1. Determina el valor de la velocidad y la aceleración a partir de gráficas posición-tiempo y velocidad-tiempo en movimientos rectilíneos.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5.2. Diseña y describe experiencias realizables bien en el laboratorio o empleando aplicaciones virtuales interactivas, para determinar la variación de la posición y la velocidad de un cuerpo en función del tiempo y representa e interpreta los resultados obtenidos.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381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Magnitudes que describen el movimiento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3" y="3166930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1.1. Sistemas de referencia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8623" y="999405"/>
            <a:ext cx="81724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Decimos que un cuerpo se mueve cuando su posición cambia con el tiempo.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El movimiento es relativo, depende del punto de vista del observador.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Para poder afirmar si existe o no movimiento tenemos que elegir un punto que suponemos fijo.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/>
              <a:t>El cuerpo se mueve si su posición con respecto a ese punto varía con el tiempo.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501942" y="3686176"/>
            <a:ext cx="8099132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</a:t>
            </a:r>
            <a:r>
              <a:rPr lang="es-ES" b="1" dirty="0" smtClean="0"/>
              <a:t>sistema de referencia </a:t>
            </a:r>
            <a:r>
              <a:rPr lang="es-ES" dirty="0" smtClean="0"/>
              <a:t>es un punto o conjunto de puntos que utilizamos para indicar la posición de un cuerpo.</a:t>
            </a:r>
            <a:endParaRPr lang="es-ES" dirty="0"/>
          </a:p>
        </p:txBody>
      </p:sp>
      <p:pic>
        <p:nvPicPr>
          <p:cNvPr id="2050" name="Picture 2" descr="http://www.educarchile.cl/UserFiles/P0001/Image/Mod_2_contenidos_estudiantes_ciencias_fisica/i%2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72" y="4586288"/>
            <a:ext cx="2728915" cy="145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2.bp.blogspot.com/-xbeqC55qGTo/TdhtJ0SkOPI/AAAAAAAAABs/wKuN_E6APl4/s1600/MOVIMIENTO%2BSEMIPARABOLIC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334" y="4482421"/>
            <a:ext cx="2187853" cy="156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el movimiento fisi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4465247"/>
            <a:ext cx="2209800" cy="16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Conector recto 23"/>
          <p:cNvCxnSpPr/>
          <p:nvPr/>
        </p:nvCxnSpPr>
        <p:spPr>
          <a:xfrm>
            <a:off x="705375" y="5457215"/>
            <a:ext cx="230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890870" y="6089903"/>
            <a:ext cx="227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unidimensional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3874042" y="4770764"/>
            <a:ext cx="1226595" cy="126331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/>
          <p:cNvSpPr txBox="1"/>
          <p:nvPr/>
        </p:nvSpPr>
        <p:spPr>
          <a:xfrm>
            <a:off x="3842403" y="6072541"/>
            <a:ext cx="227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bidimensional</a:t>
            </a:r>
            <a:endParaRPr lang="es-ES" dirty="0"/>
          </a:p>
        </p:txBody>
      </p:sp>
      <p:sp>
        <p:nvSpPr>
          <p:cNvPr id="27" name="CuadroTexto 26"/>
          <p:cNvSpPr txBox="1"/>
          <p:nvPr/>
        </p:nvSpPr>
        <p:spPr>
          <a:xfrm>
            <a:off x="6260052" y="6072541"/>
            <a:ext cx="227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tridimensional</a:t>
            </a:r>
            <a:endParaRPr lang="es-ES" dirty="0"/>
          </a:p>
        </p:txBody>
      </p:sp>
      <p:grpSp>
        <p:nvGrpSpPr>
          <p:cNvPr id="12" name="Grupo 11"/>
          <p:cNvGrpSpPr/>
          <p:nvPr/>
        </p:nvGrpSpPr>
        <p:grpSpPr>
          <a:xfrm>
            <a:off x="3726931" y="4465247"/>
            <a:ext cx="2304000" cy="1692000"/>
            <a:chOff x="885825" y="4718270"/>
            <a:chExt cx="2304000" cy="1692000"/>
          </a:xfrm>
        </p:grpSpPr>
        <p:cxnSp>
          <p:nvCxnSpPr>
            <p:cNvPr id="11" name="Conector recto 10"/>
            <p:cNvCxnSpPr/>
            <p:nvPr/>
          </p:nvCxnSpPr>
          <p:spPr>
            <a:xfrm>
              <a:off x="885825" y="6300788"/>
              <a:ext cx="230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/>
            <p:cNvCxnSpPr/>
            <p:nvPr/>
          </p:nvCxnSpPr>
          <p:spPr>
            <a:xfrm rot="5400000">
              <a:off x="186937" y="5564270"/>
              <a:ext cx="169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bo 8"/>
          <p:cNvSpPr/>
          <p:nvPr/>
        </p:nvSpPr>
        <p:spPr>
          <a:xfrm>
            <a:off x="6374759" y="5368343"/>
            <a:ext cx="1924051" cy="682736"/>
          </a:xfrm>
          <a:prstGeom prst="cub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4" name="Grupo 13"/>
          <p:cNvGrpSpPr/>
          <p:nvPr/>
        </p:nvGrpSpPr>
        <p:grpSpPr>
          <a:xfrm>
            <a:off x="6244162" y="4482421"/>
            <a:ext cx="2304000" cy="1692000"/>
            <a:chOff x="2247508" y="4787847"/>
            <a:chExt cx="2304000" cy="1692000"/>
          </a:xfrm>
        </p:grpSpPr>
        <p:cxnSp>
          <p:nvCxnSpPr>
            <p:cNvPr id="17" name="Conector recto 16"/>
            <p:cNvCxnSpPr/>
            <p:nvPr/>
          </p:nvCxnSpPr>
          <p:spPr>
            <a:xfrm flipV="1">
              <a:off x="2319180" y="5448926"/>
              <a:ext cx="726821" cy="101374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o 18"/>
            <p:cNvGrpSpPr/>
            <p:nvPr/>
          </p:nvGrpSpPr>
          <p:grpSpPr>
            <a:xfrm>
              <a:off x="2247508" y="4787847"/>
              <a:ext cx="2304000" cy="1692000"/>
              <a:chOff x="885825" y="4718270"/>
              <a:chExt cx="2304000" cy="1692000"/>
            </a:xfrm>
          </p:grpSpPr>
          <p:cxnSp>
            <p:nvCxnSpPr>
              <p:cNvPr id="20" name="Conector recto 19"/>
              <p:cNvCxnSpPr/>
              <p:nvPr/>
            </p:nvCxnSpPr>
            <p:spPr>
              <a:xfrm>
                <a:off x="885825" y="6300788"/>
                <a:ext cx="2304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/>
              <p:cNvCxnSpPr/>
              <p:nvPr/>
            </p:nvCxnSpPr>
            <p:spPr>
              <a:xfrm rot="5400000">
                <a:off x="186937" y="5564270"/>
                <a:ext cx="169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887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Magnitudes que describen el movimiento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83867" y="845554"/>
            <a:ext cx="519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1.2. El vector de posición y el desplazamiento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414337" y="1371616"/>
                <a:ext cx="8177709" cy="946991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/>
                  <a:t>El </a:t>
                </a:r>
                <a:r>
                  <a:rPr lang="es-ES" b="1" dirty="0" smtClean="0"/>
                  <a:t>vector de posición </a:t>
                </a:r>
                <a:r>
                  <a:rPr lang="es-ES" dirty="0" smtClean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s-ES" dirty="0" smtClean="0"/>
                  <a:t>) es un vector que tiene su origen en el origen del sistema de referencia y su extremo en el punto donde se encuentra el cuerpo en un momento.</a:t>
                </a:r>
                <a:endParaRPr lang="es-ES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37" y="1371616"/>
                <a:ext cx="8177709" cy="94699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upo 12"/>
          <p:cNvGrpSpPr/>
          <p:nvPr/>
        </p:nvGrpSpPr>
        <p:grpSpPr>
          <a:xfrm>
            <a:off x="866544" y="2437217"/>
            <a:ext cx="3100575" cy="3015598"/>
            <a:chOff x="923694" y="2372875"/>
            <a:chExt cx="3100575" cy="3015598"/>
          </a:xfrm>
        </p:grpSpPr>
        <p:grpSp>
          <p:nvGrpSpPr>
            <p:cNvPr id="8" name="Grupo 7"/>
            <p:cNvGrpSpPr/>
            <p:nvPr/>
          </p:nvGrpSpPr>
          <p:grpSpPr>
            <a:xfrm>
              <a:off x="923694" y="2372875"/>
              <a:ext cx="2941089" cy="3015598"/>
              <a:chOff x="1037993" y="1093878"/>
              <a:chExt cx="2941089" cy="3015598"/>
            </a:xfrm>
          </p:grpSpPr>
          <p:cxnSp>
            <p:nvCxnSpPr>
              <p:cNvPr id="23" name="7 Conector recto"/>
              <p:cNvCxnSpPr/>
              <p:nvPr/>
            </p:nvCxnSpPr>
            <p:spPr>
              <a:xfrm>
                <a:off x="1346200" y="1333500"/>
                <a:ext cx="0" cy="24638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32 Conector recto"/>
              <p:cNvCxnSpPr/>
              <p:nvPr/>
            </p:nvCxnSpPr>
            <p:spPr>
              <a:xfrm rot="5400000">
                <a:off x="2579688" y="2560638"/>
                <a:ext cx="0" cy="24638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33 Conector recto de flecha"/>
              <p:cNvCxnSpPr/>
              <p:nvPr/>
            </p:nvCxnSpPr>
            <p:spPr>
              <a:xfrm flipV="1">
                <a:off x="1374775" y="1600211"/>
                <a:ext cx="654049" cy="218438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9 Conector recto de flecha"/>
              <p:cNvCxnSpPr/>
              <p:nvPr/>
            </p:nvCxnSpPr>
            <p:spPr>
              <a:xfrm>
                <a:off x="1360488" y="3798888"/>
                <a:ext cx="1781175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40 Conector recto de flecha"/>
              <p:cNvCxnSpPr/>
              <p:nvPr/>
            </p:nvCxnSpPr>
            <p:spPr>
              <a:xfrm flipV="1">
                <a:off x="1360488" y="1350888"/>
                <a:ext cx="0" cy="24480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54 CuadroTexto"/>
                  <p:cNvSpPr txBox="1"/>
                  <p:nvPr/>
                </p:nvSpPr>
                <p:spPr>
                  <a:xfrm>
                    <a:off x="3581987" y="3740144"/>
                    <a:ext cx="39709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𝑋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5" name="5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81987" y="3740144"/>
                    <a:ext cx="397095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57 CuadroTexto"/>
                  <p:cNvSpPr txBox="1"/>
                  <p:nvPr/>
                </p:nvSpPr>
                <p:spPr>
                  <a:xfrm>
                    <a:off x="1038789" y="1093878"/>
                    <a:ext cx="38747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𝑌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6" name="5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8789" y="1093878"/>
                    <a:ext cx="387478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58 CuadroTexto"/>
                  <p:cNvSpPr txBox="1"/>
                  <p:nvPr/>
                </p:nvSpPr>
                <p:spPr>
                  <a:xfrm>
                    <a:off x="1860770" y="3698907"/>
                    <a:ext cx="37279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7" name="5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60770" y="3698907"/>
                    <a:ext cx="372794" cy="369332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59 CuadroTexto"/>
                  <p:cNvSpPr txBox="1"/>
                  <p:nvPr/>
                </p:nvSpPr>
                <p:spPr>
                  <a:xfrm>
                    <a:off x="1037993" y="1398892"/>
                    <a:ext cx="37619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8" name="5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7993" y="1398892"/>
                    <a:ext cx="376193" cy="36933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b="-8333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60 CuadroTexto"/>
                  <p:cNvSpPr txBox="1"/>
                  <p:nvPr/>
                </p:nvSpPr>
                <p:spPr>
                  <a:xfrm>
                    <a:off x="1713766" y="1192082"/>
                    <a:ext cx="78553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,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)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9" name="6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13766" y="1192082"/>
                    <a:ext cx="785536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b="-1311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61 CuadroTexto"/>
                  <p:cNvSpPr txBox="1"/>
                  <p:nvPr/>
                </p:nvSpPr>
                <p:spPr>
                  <a:xfrm>
                    <a:off x="1631122" y="2607690"/>
                    <a:ext cx="35644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0" name="6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31122" y="2607690"/>
                    <a:ext cx="356443" cy="369332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t="-21311" r="-2542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" name="Forma libre 6"/>
            <p:cNvSpPr/>
            <p:nvPr/>
          </p:nvSpPr>
          <p:spPr>
            <a:xfrm>
              <a:off x="1595394" y="2820810"/>
              <a:ext cx="2428875" cy="835117"/>
            </a:xfrm>
            <a:custGeom>
              <a:avLst/>
              <a:gdLst>
                <a:gd name="connsiteX0" fmla="*/ 0 w 2428875"/>
                <a:gd name="connsiteY0" fmla="*/ 235042 h 835117"/>
                <a:gd name="connsiteX1" fmla="*/ 571500 w 2428875"/>
                <a:gd name="connsiteY1" fmla="*/ 6442 h 835117"/>
                <a:gd name="connsiteX2" fmla="*/ 1100138 w 2428875"/>
                <a:gd name="connsiteY2" fmla="*/ 92167 h 835117"/>
                <a:gd name="connsiteX3" fmla="*/ 1600200 w 2428875"/>
                <a:gd name="connsiteY3" fmla="*/ 392205 h 835117"/>
                <a:gd name="connsiteX4" fmla="*/ 1985963 w 2428875"/>
                <a:gd name="connsiteY4" fmla="*/ 663667 h 835117"/>
                <a:gd name="connsiteX5" fmla="*/ 2428875 w 2428875"/>
                <a:gd name="connsiteY5" fmla="*/ 835117 h 83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835117">
                  <a:moveTo>
                    <a:pt x="0" y="235042"/>
                  </a:moveTo>
                  <a:cubicBezTo>
                    <a:pt x="194072" y="132648"/>
                    <a:pt x="388144" y="30254"/>
                    <a:pt x="571500" y="6442"/>
                  </a:cubicBezTo>
                  <a:cubicBezTo>
                    <a:pt x="754856" y="-17370"/>
                    <a:pt x="928688" y="27873"/>
                    <a:pt x="1100138" y="92167"/>
                  </a:cubicBezTo>
                  <a:cubicBezTo>
                    <a:pt x="1271588" y="156461"/>
                    <a:pt x="1452563" y="296955"/>
                    <a:pt x="1600200" y="392205"/>
                  </a:cubicBezTo>
                  <a:cubicBezTo>
                    <a:pt x="1747837" y="487455"/>
                    <a:pt x="1847851" y="589848"/>
                    <a:pt x="1985963" y="663667"/>
                  </a:cubicBezTo>
                  <a:cubicBezTo>
                    <a:pt x="2124076" y="737486"/>
                    <a:pt x="2276475" y="786301"/>
                    <a:pt x="2428875" y="83511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42134" y="2879208"/>
              <a:ext cx="672392" cy="2198678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uadroTexto 73"/>
              <p:cNvSpPr txBox="1"/>
              <p:nvPr/>
            </p:nvSpPr>
            <p:spPr>
              <a:xfrm>
                <a:off x="557213" y="5586413"/>
                <a:ext cx="8034833" cy="66999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/>
                  <a:t>Se llama </a:t>
                </a:r>
                <a:r>
                  <a:rPr lang="es-ES" b="1" dirty="0" smtClean="0"/>
                  <a:t>desplazamiento</a:t>
                </a:r>
                <a:r>
                  <a:rPr lang="es-ES" dirty="0" smtClean="0"/>
                  <a:t> (</a:t>
                </a:r>
                <a14:m>
                  <m:oMath xmlns:m="http://schemas.openxmlformats.org/officeDocument/2006/math">
                    <m:r>
                      <a:rPr lang="es-E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s-ES" dirty="0" smtClean="0"/>
                  <a:t>) de un móvil a un vector que tiene su origen en el punto inicial del movimiento y su extremo en el punto final.</a:t>
                </a:r>
                <a:endParaRPr lang="es-ES" dirty="0"/>
              </a:p>
            </p:txBody>
          </p:sp>
        </mc:Choice>
        <mc:Fallback xmlns="">
          <p:sp>
            <p:nvSpPr>
              <p:cNvPr id="74" name="CuadroTexto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13" y="5586413"/>
                <a:ext cx="8034833" cy="66999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o 4"/>
          <p:cNvGrpSpPr/>
          <p:nvPr/>
        </p:nvGrpSpPr>
        <p:grpSpPr>
          <a:xfrm>
            <a:off x="4988562" y="2443230"/>
            <a:ext cx="3100575" cy="3015598"/>
            <a:chOff x="4988562" y="2443230"/>
            <a:chExt cx="3100575" cy="3015598"/>
          </a:xfrm>
        </p:grpSpPr>
        <p:grpSp>
          <p:nvGrpSpPr>
            <p:cNvPr id="54" name="Grupo 53"/>
            <p:cNvGrpSpPr/>
            <p:nvPr/>
          </p:nvGrpSpPr>
          <p:grpSpPr>
            <a:xfrm>
              <a:off x="4988562" y="2443230"/>
              <a:ext cx="3100575" cy="3015598"/>
              <a:chOff x="923694" y="2372875"/>
              <a:chExt cx="3100575" cy="3015598"/>
            </a:xfrm>
          </p:grpSpPr>
          <p:grpSp>
            <p:nvGrpSpPr>
              <p:cNvPr id="55" name="Grupo 54"/>
              <p:cNvGrpSpPr/>
              <p:nvPr/>
            </p:nvGrpSpPr>
            <p:grpSpPr>
              <a:xfrm>
                <a:off x="923694" y="2372875"/>
                <a:ext cx="2941089" cy="3015598"/>
                <a:chOff x="1037993" y="1093878"/>
                <a:chExt cx="2941089" cy="3015598"/>
              </a:xfrm>
            </p:grpSpPr>
            <p:cxnSp>
              <p:nvCxnSpPr>
                <p:cNvPr id="58" name="7 Conector recto"/>
                <p:cNvCxnSpPr/>
                <p:nvPr/>
              </p:nvCxnSpPr>
              <p:spPr>
                <a:xfrm>
                  <a:off x="1346200" y="1333500"/>
                  <a:ext cx="0" cy="2463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32 Conector recto"/>
                <p:cNvCxnSpPr/>
                <p:nvPr/>
              </p:nvCxnSpPr>
              <p:spPr>
                <a:xfrm rot="5400000">
                  <a:off x="2579688" y="2560638"/>
                  <a:ext cx="0" cy="2463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33 Conector recto de flecha"/>
                <p:cNvCxnSpPr/>
                <p:nvPr/>
              </p:nvCxnSpPr>
              <p:spPr>
                <a:xfrm flipV="1">
                  <a:off x="1374775" y="1600211"/>
                  <a:ext cx="654049" cy="2184389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39 Conector recto de flecha"/>
                <p:cNvCxnSpPr/>
                <p:nvPr/>
              </p:nvCxnSpPr>
              <p:spPr>
                <a:xfrm>
                  <a:off x="1360488" y="3798888"/>
                  <a:ext cx="1781175" cy="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40 Conector recto de flecha"/>
                <p:cNvCxnSpPr/>
                <p:nvPr/>
              </p:nvCxnSpPr>
              <p:spPr>
                <a:xfrm flipV="1">
                  <a:off x="1360488" y="1350888"/>
                  <a:ext cx="0" cy="244800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54 CuadroTexto"/>
                    <p:cNvSpPr txBox="1"/>
                    <p:nvPr/>
                  </p:nvSpPr>
                  <p:spPr>
                    <a:xfrm>
                      <a:off x="3581987" y="3740144"/>
                      <a:ext cx="39709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𝑋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3" name="5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81987" y="3740144"/>
                      <a:ext cx="397095" cy="369332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57 CuadroTexto"/>
                    <p:cNvSpPr txBox="1"/>
                    <p:nvPr/>
                  </p:nvSpPr>
                  <p:spPr>
                    <a:xfrm>
                      <a:off x="1038789" y="1093878"/>
                      <a:ext cx="38747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𝑌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4" name="57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8789" y="1093878"/>
                      <a:ext cx="387478" cy="369332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58 CuadroTexto"/>
                    <p:cNvSpPr txBox="1"/>
                    <p:nvPr/>
                  </p:nvSpPr>
                  <p:spPr>
                    <a:xfrm>
                      <a:off x="1860770" y="3698907"/>
                      <a:ext cx="37279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𝑥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5" name="58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60770" y="3698907"/>
                      <a:ext cx="372794" cy="369332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6" name="59 CuadroTexto"/>
                    <p:cNvSpPr txBox="1"/>
                    <p:nvPr/>
                  </p:nvSpPr>
                  <p:spPr>
                    <a:xfrm>
                      <a:off x="1037993" y="1398892"/>
                      <a:ext cx="37619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𝑦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6" name="59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7993" y="1398892"/>
                      <a:ext cx="376193" cy="369332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6" name="Forma libre 55"/>
              <p:cNvSpPr/>
              <p:nvPr/>
            </p:nvSpPr>
            <p:spPr>
              <a:xfrm>
                <a:off x="1595394" y="2820810"/>
                <a:ext cx="2428875" cy="835117"/>
              </a:xfrm>
              <a:custGeom>
                <a:avLst/>
                <a:gdLst>
                  <a:gd name="connsiteX0" fmla="*/ 0 w 2428875"/>
                  <a:gd name="connsiteY0" fmla="*/ 235042 h 835117"/>
                  <a:gd name="connsiteX1" fmla="*/ 571500 w 2428875"/>
                  <a:gd name="connsiteY1" fmla="*/ 6442 h 835117"/>
                  <a:gd name="connsiteX2" fmla="*/ 1100138 w 2428875"/>
                  <a:gd name="connsiteY2" fmla="*/ 92167 h 835117"/>
                  <a:gd name="connsiteX3" fmla="*/ 1600200 w 2428875"/>
                  <a:gd name="connsiteY3" fmla="*/ 392205 h 835117"/>
                  <a:gd name="connsiteX4" fmla="*/ 1985963 w 2428875"/>
                  <a:gd name="connsiteY4" fmla="*/ 663667 h 835117"/>
                  <a:gd name="connsiteX5" fmla="*/ 2428875 w 2428875"/>
                  <a:gd name="connsiteY5" fmla="*/ 835117 h 835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28875" h="835117">
                    <a:moveTo>
                      <a:pt x="0" y="235042"/>
                    </a:moveTo>
                    <a:cubicBezTo>
                      <a:pt x="194072" y="132648"/>
                      <a:pt x="388144" y="30254"/>
                      <a:pt x="571500" y="6442"/>
                    </a:cubicBezTo>
                    <a:cubicBezTo>
                      <a:pt x="754856" y="-17370"/>
                      <a:pt x="928688" y="27873"/>
                      <a:pt x="1100138" y="92167"/>
                    </a:cubicBezTo>
                    <a:cubicBezTo>
                      <a:pt x="1271588" y="156461"/>
                      <a:pt x="1452563" y="296955"/>
                      <a:pt x="1600200" y="392205"/>
                    </a:cubicBezTo>
                    <a:cubicBezTo>
                      <a:pt x="1747837" y="487455"/>
                      <a:pt x="1847851" y="589848"/>
                      <a:pt x="1985963" y="663667"/>
                    </a:cubicBezTo>
                    <a:cubicBezTo>
                      <a:pt x="2124076" y="737486"/>
                      <a:pt x="2276475" y="786301"/>
                      <a:pt x="2428875" y="83511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69" name="33 Conector recto de flecha"/>
            <p:cNvCxnSpPr/>
            <p:nvPr/>
          </p:nvCxnSpPr>
          <p:spPr>
            <a:xfrm flipV="1">
              <a:off x="5325343" y="3175974"/>
              <a:ext cx="1779589" cy="196625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33 Conector recto de flecha"/>
            <p:cNvCxnSpPr/>
            <p:nvPr/>
          </p:nvCxnSpPr>
          <p:spPr>
            <a:xfrm>
              <a:off x="5979393" y="2983629"/>
              <a:ext cx="1139824" cy="186334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CuadroTexto 23"/>
                <p:cNvSpPr txBox="1"/>
                <p:nvPr/>
              </p:nvSpPr>
              <p:spPr>
                <a:xfrm>
                  <a:off x="5772007" y="3674030"/>
                  <a:ext cx="24974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4" name="CuadroTexto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72007" y="3674030"/>
                  <a:ext cx="249747" cy="276999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6829" t="-46667" r="-73171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CuadroTexto 70"/>
                <p:cNvSpPr txBox="1"/>
                <p:nvPr/>
              </p:nvSpPr>
              <p:spPr>
                <a:xfrm>
                  <a:off x="6381336" y="3991234"/>
                  <a:ext cx="25507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1" name="CuadroTexto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336" y="3991234"/>
                  <a:ext cx="255070" cy="276999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6190" t="-46667" r="-71429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25"/>
                <p:cNvSpPr txBox="1"/>
                <p:nvPr/>
              </p:nvSpPr>
              <p:spPr>
                <a:xfrm>
                  <a:off x="6201644" y="3111563"/>
                  <a:ext cx="31604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6" name="CuadroTex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1644" y="3111563"/>
                  <a:ext cx="316048" cy="27699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5385" t="-43478" r="-103846" b="-1087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CuadroTexto 71"/>
                <p:cNvSpPr txBox="1"/>
                <p:nvPr/>
              </p:nvSpPr>
              <p:spPr>
                <a:xfrm>
                  <a:off x="5837784" y="2672226"/>
                  <a:ext cx="1923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2" name="CuadroTexto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7784" y="2672226"/>
                  <a:ext cx="192360" cy="276999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29032" r="-25806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CuadroTexto 72"/>
                <p:cNvSpPr txBox="1"/>
                <p:nvPr/>
              </p:nvSpPr>
              <p:spPr>
                <a:xfrm>
                  <a:off x="7107385" y="2912654"/>
                  <a:ext cx="1923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3" name="CuadroTexto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7385" y="2912654"/>
                  <a:ext cx="192360" cy="27699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9032" r="-25806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CuadroTexto 74"/>
                <p:cNvSpPr txBox="1"/>
                <p:nvPr/>
              </p:nvSpPr>
              <p:spPr>
                <a:xfrm>
                  <a:off x="6814480" y="4488055"/>
                  <a:ext cx="1269707" cy="27699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5" name="CuadroTexto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4480" y="4488055"/>
                  <a:ext cx="1269707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3333" t="-39583" r="-20952" b="-14583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8797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Magnitudes que describen el movimiento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12454" y="854691"/>
            <a:ext cx="519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1.2. El vector de posición y el desplazamiento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12453" y="1400175"/>
            <a:ext cx="813147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desplazamiento es una magnitud vectorial, por tanto, además de la cantidad hay que determinar la dirección y sentido.</a:t>
            </a:r>
          </a:p>
          <a:p>
            <a:pPr algn="just"/>
            <a:endParaRPr lang="es-ES" dirty="0"/>
          </a:p>
          <a:p>
            <a:pPr marL="285750" indent="-285750" algn="just">
              <a:buFont typeface="Wingdings" panose="05000000000000000000" pitchFamily="2" charset="2"/>
              <a:buChar char=""/>
            </a:pPr>
            <a:r>
              <a:rPr lang="es-ES" dirty="0" smtClean="0">
                <a:sym typeface="Wingdings" panose="05000000000000000000" pitchFamily="2" charset="2"/>
              </a:rPr>
              <a:t>En general, el vector desplazamiento no coincide con la distancia recorrida por el móvil a lo largo de la trayectoria.</a:t>
            </a:r>
          </a:p>
          <a:p>
            <a:pPr marL="285750" indent="-285750" algn="just">
              <a:buFont typeface="Wingdings" panose="05000000000000000000" pitchFamily="2" charset="2"/>
              <a:buChar char="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 algn="just">
              <a:buFont typeface="Wingdings" panose="05000000000000000000" pitchFamily="2" charset="2"/>
              <a:buChar char=""/>
            </a:pPr>
            <a:r>
              <a:rPr lang="es-ES" dirty="0" smtClean="0">
                <a:sym typeface="Wingdings" panose="05000000000000000000" pitchFamily="2" charset="2"/>
              </a:rPr>
              <a:t>El desplazamiento solo coincide con la distancia recorrida cuando la trayectoria es una línea recta y no hay cambio en el sentido del movimiento.</a:t>
            </a:r>
          </a:p>
          <a:p>
            <a:pPr marL="285750" indent="-285750" algn="just">
              <a:buFont typeface="Wingdings" panose="05000000000000000000" pitchFamily="2" charset="2"/>
              <a:buChar char="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 algn="just">
              <a:buFont typeface="Wingdings" panose="05000000000000000000" pitchFamily="2" charset="2"/>
              <a:buChar char=""/>
            </a:pPr>
            <a:r>
              <a:rPr lang="es-ES" dirty="0" smtClean="0">
                <a:sym typeface="Wingdings" panose="05000000000000000000" pitchFamily="2" charset="2"/>
              </a:rPr>
              <a:t>Cuando el móvil recorre un camino cerrado, de forma que vuelve a su punto de partida, el desplazamiento es nulo, aunque no lo es la distancia recorrida.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430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La velocidad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42938" y="1028700"/>
            <a:ext cx="7900987" cy="1754326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Velocidad media </a:t>
            </a:r>
            <a:r>
              <a:rPr lang="es-ES" dirty="0" smtClean="0"/>
              <a:t>de un móvil en un intervalo es el desplazamiento que experimenta por unidad de tiempo.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2295109" y="1891796"/>
                <a:ext cx="4596643" cy="6589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𝑑𝑒𝑠𝑝𝑙𝑎𝑧𝑎𝑚𝑖𝑒𝑛𝑡𝑜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𝑡𝑖𝑒𝑚𝑝𝑜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𝑒𝑚𝑝𝑙𝑒𝑎𝑑𝑜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109" y="1891796"/>
                <a:ext cx="4596643" cy="6589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upo 20"/>
          <p:cNvGrpSpPr/>
          <p:nvPr/>
        </p:nvGrpSpPr>
        <p:grpSpPr>
          <a:xfrm>
            <a:off x="2916875" y="2971868"/>
            <a:ext cx="3100575" cy="3015598"/>
            <a:chOff x="4988562" y="2443230"/>
            <a:chExt cx="3100575" cy="3015598"/>
          </a:xfrm>
        </p:grpSpPr>
        <p:grpSp>
          <p:nvGrpSpPr>
            <p:cNvPr id="22" name="Grupo 21"/>
            <p:cNvGrpSpPr/>
            <p:nvPr/>
          </p:nvGrpSpPr>
          <p:grpSpPr>
            <a:xfrm>
              <a:off x="4988562" y="2443230"/>
              <a:ext cx="3100575" cy="3015598"/>
              <a:chOff x="923694" y="2372875"/>
              <a:chExt cx="3100575" cy="3015598"/>
            </a:xfrm>
          </p:grpSpPr>
          <p:grpSp>
            <p:nvGrpSpPr>
              <p:cNvPr id="31" name="Grupo 30"/>
              <p:cNvGrpSpPr/>
              <p:nvPr/>
            </p:nvGrpSpPr>
            <p:grpSpPr>
              <a:xfrm>
                <a:off x="923694" y="2372875"/>
                <a:ext cx="2941089" cy="3015598"/>
                <a:chOff x="1037993" y="1093878"/>
                <a:chExt cx="2941089" cy="3015598"/>
              </a:xfrm>
            </p:grpSpPr>
            <p:cxnSp>
              <p:nvCxnSpPr>
                <p:cNvPr id="33" name="7 Conector recto"/>
                <p:cNvCxnSpPr/>
                <p:nvPr/>
              </p:nvCxnSpPr>
              <p:spPr>
                <a:xfrm>
                  <a:off x="1346200" y="1333500"/>
                  <a:ext cx="0" cy="2463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32 Conector recto"/>
                <p:cNvCxnSpPr/>
                <p:nvPr/>
              </p:nvCxnSpPr>
              <p:spPr>
                <a:xfrm rot="5400000">
                  <a:off x="2579688" y="2560638"/>
                  <a:ext cx="0" cy="2463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33 Conector recto de flecha"/>
                <p:cNvCxnSpPr/>
                <p:nvPr/>
              </p:nvCxnSpPr>
              <p:spPr>
                <a:xfrm flipV="1">
                  <a:off x="1374775" y="1600211"/>
                  <a:ext cx="654049" cy="2184389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39 Conector recto de flecha"/>
                <p:cNvCxnSpPr/>
                <p:nvPr/>
              </p:nvCxnSpPr>
              <p:spPr>
                <a:xfrm>
                  <a:off x="1360488" y="3798888"/>
                  <a:ext cx="1781175" cy="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40 Conector recto de flecha"/>
                <p:cNvCxnSpPr/>
                <p:nvPr/>
              </p:nvCxnSpPr>
              <p:spPr>
                <a:xfrm flipV="1">
                  <a:off x="1360488" y="1350888"/>
                  <a:ext cx="0" cy="244800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54 CuadroTexto"/>
                    <p:cNvSpPr txBox="1"/>
                    <p:nvPr/>
                  </p:nvSpPr>
                  <p:spPr>
                    <a:xfrm>
                      <a:off x="3581987" y="3740144"/>
                      <a:ext cx="39709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𝑋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3" name="5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81987" y="3740144"/>
                      <a:ext cx="397095" cy="369332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57 CuadroTexto"/>
                    <p:cNvSpPr txBox="1"/>
                    <p:nvPr/>
                  </p:nvSpPr>
                  <p:spPr>
                    <a:xfrm>
                      <a:off x="1038789" y="1093878"/>
                      <a:ext cx="38747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𝑌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4" name="57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8789" y="1093878"/>
                      <a:ext cx="387478" cy="369332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58 CuadroTexto"/>
                    <p:cNvSpPr txBox="1"/>
                    <p:nvPr/>
                  </p:nvSpPr>
                  <p:spPr>
                    <a:xfrm>
                      <a:off x="1860770" y="3698907"/>
                      <a:ext cx="37279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𝑥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5" name="58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60770" y="3698907"/>
                      <a:ext cx="372794" cy="369332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59 CuadroTexto"/>
                    <p:cNvSpPr txBox="1"/>
                    <p:nvPr/>
                  </p:nvSpPr>
                  <p:spPr>
                    <a:xfrm>
                      <a:off x="1037993" y="1398892"/>
                      <a:ext cx="37619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𝑦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6" name="59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7993" y="1398892"/>
                      <a:ext cx="376193" cy="369332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2" name="Forma libre 31"/>
              <p:cNvSpPr/>
              <p:nvPr/>
            </p:nvSpPr>
            <p:spPr>
              <a:xfrm>
                <a:off x="1595394" y="2820810"/>
                <a:ext cx="2428875" cy="835117"/>
              </a:xfrm>
              <a:custGeom>
                <a:avLst/>
                <a:gdLst>
                  <a:gd name="connsiteX0" fmla="*/ 0 w 2428875"/>
                  <a:gd name="connsiteY0" fmla="*/ 235042 h 835117"/>
                  <a:gd name="connsiteX1" fmla="*/ 571500 w 2428875"/>
                  <a:gd name="connsiteY1" fmla="*/ 6442 h 835117"/>
                  <a:gd name="connsiteX2" fmla="*/ 1100138 w 2428875"/>
                  <a:gd name="connsiteY2" fmla="*/ 92167 h 835117"/>
                  <a:gd name="connsiteX3" fmla="*/ 1600200 w 2428875"/>
                  <a:gd name="connsiteY3" fmla="*/ 392205 h 835117"/>
                  <a:gd name="connsiteX4" fmla="*/ 1985963 w 2428875"/>
                  <a:gd name="connsiteY4" fmla="*/ 663667 h 835117"/>
                  <a:gd name="connsiteX5" fmla="*/ 2428875 w 2428875"/>
                  <a:gd name="connsiteY5" fmla="*/ 835117 h 835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28875" h="835117">
                    <a:moveTo>
                      <a:pt x="0" y="235042"/>
                    </a:moveTo>
                    <a:cubicBezTo>
                      <a:pt x="194072" y="132648"/>
                      <a:pt x="388144" y="30254"/>
                      <a:pt x="571500" y="6442"/>
                    </a:cubicBezTo>
                    <a:cubicBezTo>
                      <a:pt x="754856" y="-17370"/>
                      <a:pt x="928688" y="27873"/>
                      <a:pt x="1100138" y="92167"/>
                    </a:cubicBezTo>
                    <a:cubicBezTo>
                      <a:pt x="1271588" y="156461"/>
                      <a:pt x="1452563" y="296955"/>
                      <a:pt x="1600200" y="392205"/>
                    </a:cubicBezTo>
                    <a:cubicBezTo>
                      <a:pt x="1747837" y="487455"/>
                      <a:pt x="1847851" y="589848"/>
                      <a:pt x="1985963" y="663667"/>
                    </a:cubicBezTo>
                    <a:cubicBezTo>
                      <a:pt x="2124076" y="737486"/>
                      <a:pt x="2276475" y="786301"/>
                      <a:pt x="2428875" y="83511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23" name="33 Conector recto de flecha"/>
            <p:cNvCxnSpPr/>
            <p:nvPr/>
          </p:nvCxnSpPr>
          <p:spPr>
            <a:xfrm flipV="1">
              <a:off x="5325343" y="3175974"/>
              <a:ext cx="1779589" cy="196625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33 Conector recto de flecha"/>
            <p:cNvCxnSpPr/>
            <p:nvPr/>
          </p:nvCxnSpPr>
          <p:spPr>
            <a:xfrm>
              <a:off x="5979393" y="2983629"/>
              <a:ext cx="1139824" cy="186334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CuadroTexto 24"/>
                <p:cNvSpPr txBox="1"/>
                <p:nvPr/>
              </p:nvSpPr>
              <p:spPr>
                <a:xfrm>
                  <a:off x="5772007" y="3674030"/>
                  <a:ext cx="24974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4" name="CuadroTexto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72007" y="3674030"/>
                  <a:ext cx="249747" cy="276999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6829" t="-46667" r="-73171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25"/>
                <p:cNvSpPr txBox="1"/>
                <p:nvPr/>
              </p:nvSpPr>
              <p:spPr>
                <a:xfrm>
                  <a:off x="6381336" y="3991234"/>
                  <a:ext cx="25507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1" name="CuadroTexto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336" y="3991234"/>
                  <a:ext cx="255070" cy="276999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6190" t="-46667" r="-71429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uadroTexto 26"/>
                <p:cNvSpPr txBox="1"/>
                <p:nvPr/>
              </p:nvSpPr>
              <p:spPr>
                <a:xfrm>
                  <a:off x="6201644" y="3111563"/>
                  <a:ext cx="31604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6" name="CuadroTexto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1644" y="3111563"/>
                  <a:ext cx="316048" cy="27699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5385" t="-43478" r="-103846" b="-1087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uadroTexto 27"/>
                <p:cNvSpPr txBox="1"/>
                <p:nvPr/>
              </p:nvSpPr>
              <p:spPr>
                <a:xfrm>
                  <a:off x="5870681" y="2615496"/>
                  <a:ext cx="2541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8" name="CuadroTexto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0681" y="2615496"/>
                  <a:ext cx="254109" cy="276999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16667" r="-4762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uadroTexto 28"/>
                <p:cNvSpPr txBox="1"/>
                <p:nvPr/>
              </p:nvSpPr>
              <p:spPr>
                <a:xfrm>
                  <a:off x="7107385" y="2912654"/>
                  <a:ext cx="25943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9" name="CuadroTexto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7385" y="2912654"/>
                  <a:ext cx="259430" cy="27699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16279" r="-4651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4537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La velocidad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64368" y="1064020"/>
            <a:ext cx="7900987" cy="1754326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Rapidez o celeridad media </a:t>
            </a:r>
            <a:r>
              <a:rPr lang="es-ES" dirty="0" smtClean="0"/>
              <a:t>de un móvil en un intervalo es la distancia recorrida por unidad de tiempo.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2295109" y="1941183"/>
                <a:ext cx="4839979" cy="6565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𝑑𝑖𝑠𝑡𝑎𝑛𝑐𝑖𝑎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𝑟𝑒𝑐𝑜𝑟𝑟𝑖𝑑𝑎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𝑡𝑖𝑒𝑚𝑝𝑜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𝑒𝑚𝑝𝑙𝑒𝑎𝑑𝑜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109" y="1941183"/>
                <a:ext cx="4839979" cy="65659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/>
          <p:nvPr/>
        </p:nvGrpSpPr>
        <p:grpSpPr>
          <a:xfrm>
            <a:off x="2917671" y="2971868"/>
            <a:ext cx="3099779" cy="3015598"/>
            <a:chOff x="4989358" y="2443230"/>
            <a:chExt cx="3099779" cy="3015598"/>
          </a:xfrm>
        </p:grpSpPr>
        <p:grpSp>
          <p:nvGrpSpPr>
            <p:cNvPr id="10" name="Grupo 9"/>
            <p:cNvGrpSpPr/>
            <p:nvPr/>
          </p:nvGrpSpPr>
          <p:grpSpPr>
            <a:xfrm>
              <a:off x="4989358" y="2443230"/>
              <a:ext cx="3099779" cy="3015598"/>
              <a:chOff x="924490" y="2372875"/>
              <a:chExt cx="3099779" cy="3015598"/>
            </a:xfrm>
          </p:grpSpPr>
          <p:grpSp>
            <p:nvGrpSpPr>
              <p:cNvPr id="18" name="Grupo 17"/>
              <p:cNvGrpSpPr/>
              <p:nvPr/>
            </p:nvGrpSpPr>
            <p:grpSpPr>
              <a:xfrm>
                <a:off x="924490" y="2372875"/>
                <a:ext cx="2940293" cy="3015598"/>
                <a:chOff x="1038789" y="1093878"/>
                <a:chExt cx="2940293" cy="3015598"/>
              </a:xfrm>
            </p:grpSpPr>
            <p:cxnSp>
              <p:nvCxnSpPr>
                <p:cNvPr id="20" name="7 Conector recto"/>
                <p:cNvCxnSpPr/>
                <p:nvPr/>
              </p:nvCxnSpPr>
              <p:spPr>
                <a:xfrm>
                  <a:off x="1346200" y="1333500"/>
                  <a:ext cx="0" cy="2463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32 Conector recto"/>
                <p:cNvCxnSpPr/>
                <p:nvPr/>
              </p:nvCxnSpPr>
              <p:spPr>
                <a:xfrm rot="5400000">
                  <a:off x="2579688" y="2560638"/>
                  <a:ext cx="0" cy="2463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33 Conector recto de flecha"/>
                <p:cNvCxnSpPr/>
                <p:nvPr/>
              </p:nvCxnSpPr>
              <p:spPr>
                <a:xfrm flipV="1">
                  <a:off x="1374775" y="1600211"/>
                  <a:ext cx="654049" cy="2184389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39 Conector recto de flecha"/>
                <p:cNvCxnSpPr/>
                <p:nvPr/>
              </p:nvCxnSpPr>
              <p:spPr>
                <a:xfrm>
                  <a:off x="1360488" y="3798888"/>
                  <a:ext cx="1781175" cy="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40 Conector recto de flecha"/>
                <p:cNvCxnSpPr/>
                <p:nvPr/>
              </p:nvCxnSpPr>
              <p:spPr>
                <a:xfrm flipV="1">
                  <a:off x="1360488" y="1350888"/>
                  <a:ext cx="0" cy="244800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54 CuadroTexto"/>
                    <p:cNvSpPr txBox="1"/>
                    <p:nvPr/>
                  </p:nvSpPr>
                  <p:spPr>
                    <a:xfrm>
                      <a:off x="3581987" y="3740144"/>
                      <a:ext cx="39709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𝑋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3" name="5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81987" y="3740144"/>
                      <a:ext cx="397095" cy="369332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57 CuadroTexto"/>
                    <p:cNvSpPr txBox="1"/>
                    <p:nvPr/>
                  </p:nvSpPr>
                  <p:spPr>
                    <a:xfrm>
                      <a:off x="1038789" y="1093878"/>
                      <a:ext cx="38747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𝑌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4" name="57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8789" y="1093878"/>
                      <a:ext cx="387478" cy="369332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9" name="Forma libre 18"/>
              <p:cNvSpPr/>
              <p:nvPr/>
            </p:nvSpPr>
            <p:spPr>
              <a:xfrm>
                <a:off x="1595394" y="2820810"/>
                <a:ext cx="2428875" cy="835117"/>
              </a:xfrm>
              <a:custGeom>
                <a:avLst/>
                <a:gdLst>
                  <a:gd name="connsiteX0" fmla="*/ 0 w 2428875"/>
                  <a:gd name="connsiteY0" fmla="*/ 235042 h 835117"/>
                  <a:gd name="connsiteX1" fmla="*/ 571500 w 2428875"/>
                  <a:gd name="connsiteY1" fmla="*/ 6442 h 835117"/>
                  <a:gd name="connsiteX2" fmla="*/ 1100138 w 2428875"/>
                  <a:gd name="connsiteY2" fmla="*/ 92167 h 835117"/>
                  <a:gd name="connsiteX3" fmla="*/ 1600200 w 2428875"/>
                  <a:gd name="connsiteY3" fmla="*/ 392205 h 835117"/>
                  <a:gd name="connsiteX4" fmla="*/ 1985963 w 2428875"/>
                  <a:gd name="connsiteY4" fmla="*/ 663667 h 835117"/>
                  <a:gd name="connsiteX5" fmla="*/ 2428875 w 2428875"/>
                  <a:gd name="connsiteY5" fmla="*/ 835117 h 835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28875" h="835117">
                    <a:moveTo>
                      <a:pt x="0" y="235042"/>
                    </a:moveTo>
                    <a:cubicBezTo>
                      <a:pt x="194072" y="132648"/>
                      <a:pt x="388144" y="30254"/>
                      <a:pt x="571500" y="6442"/>
                    </a:cubicBezTo>
                    <a:cubicBezTo>
                      <a:pt x="754856" y="-17370"/>
                      <a:pt x="928688" y="27873"/>
                      <a:pt x="1100138" y="92167"/>
                    </a:cubicBezTo>
                    <a:cubicBezTo>
                      <a:pt x="1271588" y="156461"/>
                      <a:pt x="1452563" y="296955"/>
                      <a:pt x="1600200" y="392205"/>
                    </a:cubicBezTo>
                    <a:cubicBezTo>
                      <a:pt x="1747837" y="487455"/>
                      <a:pt x="1847851" y="589848"/>
                      <a:pt x="1985963" y="663667"/>
                    </a:cubicBezTo>
                    <a:cubicBezTo>
                      <a:pt x="2124076" y="737486"/>
                      <a:pt x="2276475" y="786301"/>
                      <a:pt x="2428875" y="83511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11" name="33 Conector recto de flecha"/>
            <p:cNvCxnSpPr/>
            <p:nvPr/>
          </p:nvCxnSpPr>
          <p:spPr>
            <a:xfrm flipV="1">
              <a:off x="5325343" y="3175974"/>
              <a:ext cx="1779589" cy="196625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CuadroTexto 15"/>
                <p:cNvSpPr txBox="1"/>
                <p:nvPr/>
              </p:nvSpPr>
              <p:spPr>
                <a:xfrm>
                  <a:off x="5811339" y="2573591"/>
                  <a:ext cx="5444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6" name="CuadroTexto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1339" y="2573591"/>
                  <a:ext cx="544444" cy="27699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4444" r="-2222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uadroTexto 16"/>
                <p:cNvSpPr txBox="1"/>
                <p:nvPr/>
              </p:nvSpPr>
              <p:spPr>
                <a:xfrm>
                  <a:off x="7107385" y="2912654"/>
                  <a:ext cx="55508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7" name="CuadroTexto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7385" y="2912654"/>
                  <a:ext cx="555088" cy="27699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4396" r="-3297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0" name="Conector recto 29"/>
          <p:cNvCxnSpPr/>
          <p:nvPr/>
        </p:nvCxnSpPr>
        <p:spPr>
          <a:xfrm rot="3540000">
            <a:off x="3593883" y="3544046"/>
            <a:ext cx="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uadroTexto 31"/>
              <p:cNvSpPr txBox="1"/>
              <p:nvPr/>
            </p:nvSpPr>
            <p:spPr>
              <a:xfrm>
                <a:off x="3490064" y="3244980"/>
                <a:ext cx="1923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2" name="Cuadro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064" y="3244980"/>
                <a:ext cx="192360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29032" r="-25806" b="-869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orma libre 32"/>
          <p:cNvSpPr/>
          <p:nvPr/>
        </p:nvSpPr>
        <p:spPr>
          <a:xfrm>
            <a:off x="3894205" y="3397639"/>
            <a:ext cx="1128730" cy="291696"/>
          </a:xfrm>
          <a:custGeom>
            <a:avLst/>
            <a:gdLst>
              <a:gd name="connsiteX0" fmla="*/ 0 w 2428875"/>
              <a:gd name="connsiteY0" fmla="*/ 235042 h 835117"/>
              <a:gd name="connsiteX1" fmla="*/ 571500 w 2428875"/>
              <a:gd name="connsiteY1" fmla="*/ 6442 h 835117"/>
              <a:gd name="connsiteX2" fmla="*/ 1100138 w 2428875"/>
              <a:gd name="connsiteY2" fmla="*/ 92167 h 835117"/>
              <a:gd name="connsiteX3" fmla="*/ 1600200 w 2428875"/>
              <a:gd name="connsiteY3" fmla="*/ 392205 h 835117"/>
              <a:gd name="connsiteX4" fmla="*/ 1985963 w 2428875"/>
              <a:gd name="connsiteY4" fmla="*/ 663667 h 835117"/>
              <a:gd name="connsiteX5" fmla="*/ 2428875 w 2428875"/>
              <a:gd name="connsiteY5" fmla="*/ 835117 h 835117"/>
              <a:gd name="connsiteX0" fmla="*/ 0 w 1985963"/>
              <a:gd name="connsiteY0" fmla="*/ 235042 h 663667"/>
              <a:gd name="connsiteX1" fmla="*/ 571500 w 1985963"/>
              <a:gd name="connsiteY1" fmla="*/ 6442 h 663667"/>
              <a:gd name="connsiteX2" fmla="*/ 1100138 w 1985963"/>
              <a:gd name="connsiteY2" fmla="*/ 92167 h 663667"/>
              <a:gd name="connsiteX3" fmla="*/ 1600200 w 1985963"/>
              <a:gd name="connsiteY3" fmla="*/ 392205 h 663667"/>
              <a:gd name="connsiteX4" fmla="*/ 1985963 w 1985963"/>
              <a:gd name="connsiteY4" fmla="*/ 663667 h 663667"/>
              <a:gd name="connsiteX0" fmla="*/ 0 w 1600200"/>
              <a:gd name="connsiteY0" fmla="*/ 235042 h 392205"/>
              <a:gd name="connsiteX1" fmla="*/ 571500 w 1600200"/>
              <a:gd name="connsiteY1" fmla="*/ 6442 h 392205"/>
              <a:gd name="connsiteX2" fmla="*/ 1100138 w 1600200"/>
              <a:gd name="connsiteY2" fmla="*/ 92167 h 392205"/>
              <a:gd name="connsiteX3" fmla="*/ 1600200 w 1600200"/>
              <a:gd name="connsiteY3" fmla="*/ 392205 h 392205"/>
              <a:gd name="connsiteX0" fmla="*/ 0 w 1600200"/>
              <a:gd name="connsiteY0" fmla="*/ 233553 h 390716"/>
              <a:gd name="connsiteX1" fmla="*/ 571500 w 1600200"/>
              <a:gd name="connsiteY1" fmla="*/ 4953 h 390716"/>
              <a:gd name="connsiteX2" fmla="*/ 1100138 w 1600200"/>
              <a:gd name="connsiteY2" fmla="*/ 90678 h 390716"/>
              <a:gd name="connsiteX3" fmla="*/ 1396892 w 1600200"/>
              <a:gd name="connsiteY3" fmla="*/ 256869 h 390716"/>
              <a:gd name="connsiteX4" fmla="*/ 1600200 w 1600200"/>
              <a:gd name="connsiteY4" fmla="*/ 390716 h 390716"/>
              <a:gd name="connsiteX0" fmla="*/ 0 w 1396892"/>
              <a:gd name="connsiteY0" fmla="*/ 233553 h 256869"/>
              <a:gd name="connsiteX1" fmla="*/ 571500 w 1396892"/>
              <a:gd name="connsiteY1" fmla="*/ 4953 h 256869"/>
              <a:gd name="connsiteX2" fmla="*/ 1100138 w 1396892"/>
              <a:gd name="connsiteY2" fmla="*/ 90678 h 256869"/>
              <a:gd name="connsiteX3" fmla="*/ 1396892 w 1396892"/>
              <a:gd name="connsiteY3" fmla="*/ 256869 h 256869"/>
              <a:gd name="connsiteX0" fmla="*/ 0 w 1396892"/>
              <a:gd name="connsiteY0" fmla="*/ 229489 h 252805"/>
              <a:gd name="connsiteX1" fmla="*/ 314519 w 1396892"/>
              <a:gd name="connsiteY1" fmla="*/ 53698 h 252805"/>
              <a:gd name="connsiteX2" fmla="*/ 571500 w 1396892"/>
              <a:gd name="connsiteY2" fmla="*/ 889 h 252805"/>
              <a:gd name="connsiteX3" fmla="*/ 1100138 w 1396892"/>
              <a:gd name="connsiteY3" fmla="*/ 86614 h 252805"/>
              <a:gd name="connsiteX4" fmla="*/ 1396892 w 1396892"/>
              <a:gd name="connsiteY4" fmla="*/ 252805 h 252805"/>
              <a:gd name="connsiteX0" fmla="*/ 0 w 1082373"/>
              <a:gd name="connsiteY0" fmla="*/ 53698 h 252805"/>
              <a:gd name="connsiteX1" fmla="*/ 256981 w 1082373"/>
              <a:gd name="connsiteY1" fmla="*/ 889 h 252805"/>
              <a:gd name="connsiteX2" fmla="*/ 785619 w 1082373"/>
              <a:gd name="connsiteY2" fmla="*/ 86614 h 252805"/>
              <a:gd name="connsiteX3" fmla="*/ 1082373 w 1082373"/>
              <a:gd name="connsiteY3" fmla="*/ 252805 h 252805"/>
              <a:gd name="connsiteX0" fmla="*/ 0 w 1082373"/>
              <a:gd name="connsiteY0" fmla="*/ 53982 h 253089"/>
              <a:gd name="connsiteX1" fmla="*/ 256981 w 1082373"/>
              <a:gd name="connsiteY1" fmla="*/ 1173 h 253089"/>
              <a:gd name="connsiteX2" fmla="*/ 448258 w 1082373"/>
              <a:gd name="connsiteY2" fmla="*/ 23002 h 253089"/>
              <a:gd name="connsiteX3" fmla="*/ 785619 w 1082373"/>
              <a:gd name="connsiteY3" fmla="*/ 86898 h 253089"/>
              <a:gd name="connsiteX4" fmla="*/ 1082373 w 1082373"/>
              <a:gd name="connsiteY4" fmla="*/ 253089 h 253089"/>
              <a:gd name="connsiteX0" fmla="*/ 0 w 1082373"/>
              <a:gd name="connsiteY0" fmla="*/ 57528 h 256635"/>
              <a:gd name="connsiteX1" fmla="*/ 256981 w 1082373"/>
              <a:gd name="connsiteY1" fmla="*/ 4719 h 256635"/>
              <a:gd name="connsiteX2" fmla="*/ 448258 w 1082373"/>
              <a:gd name="connsiteY2" fmla="*/ 12261 h 256635"/>
              <a:gd name="connsiteX3" fmla="*/ 785619 w 1082373"/>
              <a:gd name="connsiteY3" fmla="*/ 90444 h 256635"/>
              <a:gd name="connsiteX4" fmla="*/ 1082373 w 1082373"/>
              <a:gd name="connsiteY4" fmla="*/ 256635 h 256635"/>
              <a:gd name="connsiteX0" fmla="*/ 0 w 1082373"/>
              <a:gd name="connsiteY0" fmla="*/ 66365 h 265472"/>
              <a:gd name="connsiteX1" fmla="*/ 256981 w 1082373"/>
              <a:gd name="connsiteY1" fmla="*/ 13556 h 265472"/>
              <a:gd name="connsiteX2" fmla="*/ 448258 w 1082373"/>
              <a:gd name="connsiteY2" fmla="*/ 6811 h 265472"/>
              <a:gd name="connsiteX3" fmla="*/ 785619 w 1082373"/>
              <a:gd name="connsiteY3" fmla="*/ 99281 h 265472"/>
              <a:gd name="connsiteX4" fmla="*/ 1082373 w 1082373"/>
              <a:gd name="connsiteY4" fmla="*/ 265472 h 265472"/>
              <a:gd name="connsiteX0" fmla="*/ 0 w 1082373"/>
              <a:gd name="connsiteY0" fmla="*/ 76281 h 275388"/>
              <a:gd name="connsiteX1" fmla="*/ 256981 w 1082373"/>
              <a:gd name="connsiteY1" fmla="*/ 4422 h 275388"/>
              <a:gd name="connsiteX2" fmla="*/ 448258 w 1082373"/>
              <a:gd name="connsiteY2" fmla="*/ 16727 h 275388"/>
              <a:gd name="connsiteX3" fmla="*/ 785619 w 1082373"/>
              <a:gd name="connsiteY3" fmla="*/ 109197 h 275388"/>
              <a:gd name="connsiteX4" fmla="*/ 1082373 w 1082373"/>
              <a:gd name="connsiteY4" fmla="*/ 275388 h 275388"/>
              <a:gd name="connsiteX0" fmla="*/ 0 w 1082373"/>
              <a:gd name="connsiteY0" fmla="*/ 86202 h 285309"/>
              <a:gd name="connsiteX1" fmla="*/ 256981 w 1082373"/>
              <a:gd name="connsiteY1" fmla="*/ 14343 h 285309"/>
              <a:gd name="connsiteX2" fmla="*/ 462545 w 1082373"/>
              <a:gd name="connsiteY2" fmla="*/ 7598 h 285309"/>
              <a:gd name="connsiteX3" fmla="*/ 785619 w 1082373"/>
              <a:gd name="connsiteY3" fmla="*/ 119118 h 285309"/>
              <a:gd name="connsiteX4" fmla="*/ 1082373 w 1082373"/>
              <a:gd name="connsiteY4" fmla="*/ 285309 h 285309"/>
              <a:gd name="connsiteX0" fmla="*/ 0 w 1082373"/>
              <a:gd name="connsiteY0" fmla="*/ 82946 h 282053"/>
              <a:gd name="connsiteX1" fmla="*/ 256981 w 1082373"/>
              <a:gd name="connsiteY1" fmla="*/ 11087 h 282053"/>
              <a:gd name="connsiteX2" fmla="*/ 462545 w 1082373"/>
              <a:gd name="connsiteY2" fmla="*/ 9105 h 282053"/>
              <a:gd name="connsiteX3" fmla="*/ 785619 w 1082373"/>
              <a:gd name="connsiteY3" fmla="*/ 115862 h 282053"/>
              <a:gd name="connsiteX4" fmla="*/ 1082373 w 1082373"/>
              <a:gd name="connsiteY4" fmla="*/ 282053 h 282053"/>
              <a:gd name="connsiteX0" fmla="*/ 0 w 1082373"/>
              <a:gd name="connsiteY0" fmla="*/ 82946 h 282053"/>
              <a:gd name="connsiteX1" fmla="*/ 256981 w 1082373"/>
              <a:gd name="connsiteY1" fmla="*/ 11087 h 282053"/>
              <a:gd name="connsiteX2" fmla="*/ 462545 w 1082373"/>
              <a:gd name="connsiteY2" fmla="*/ 9105 h 282053"/>
              <a:gd name="connsiteX3" fmla="*/ 795144 w 1082373"/>
              <a:gd name="connsiteY3" fmla="*/ 106337 h 282053"/>
              <a:gd name="connsiteX4" fmla="*/ 1082373 w 1082373"/>
              <a:gd name="connsiteY4" fmla="*/ 282053 h 282053"/>
              <a:gd name="connsiteX0" fmla="*/ 0 w 1101423"/>
              <a:gd name="connsiteY0" fmla="*/ 82946 h 267765"/>
              <a:gd name="connsiteX1" fmla="*/ 256981 w 1101423"/>
              <a:gd name="connsiteY1" fmla="*/ 11087 h 267765"/>
              <a:gd name="connsiteX2" fmla="*/ 462545 w 1101423"/>
              <a:gd name="connsiteY2" fmla="*/ 9105 h 267765"/>
              <a:gd name="connsiteX3" fmla="*/ 795144 w 1101423"/>
              <a:gd name="connsiteY3" fmla="*/ 106337 h 267765"/>
              <a:gd name="connsiteX4" fmla="*/ 1101423 w 1101423"/>
              <a:gd name="connsiteY4" fmla="*/ 267765 h 267765"/>
              <a:gd name="connsiteX0" fmla="*/ 0 w 1101423"/>
              <a:gd name="connsiteY0" fmla="*/ 82946 h 267765"/>
              <a:gd name="connsiteX1" fmla="*/ 256981 w 1101423"/>
              <a:gd name="connsiteY1" fmla="*/ 11087 h 267765"/>
              <a:gd name="connsiteX2" fmla="*/ 462545 w 1101423"/>
              <a:gd name="connsiteY2" fmla="*/ 9105 h 267765"/>
              <a:gd name="connsiteX3" fmla="*/ 795144 w 1101423"/>
              <a:gd name="connsiteY3" fmla="*/ 101574 h 267765"/>
              <a:gd name="connsiteX4" fmla="*/ 1101423 w 1101423"/>
              <a:gd name="connsiteY4" fmla="*/ 267765 h 267765"/>
              <a:gd name="connsiteX0" fmla="*/ 0 w 1096661"/>
              <a:gd name="connsiteY0" fmla="*/ 82946 h 272528"/>
              <a:gd name="connsiteX1" fmla="*/ 256981 w 1096661"/>
              <a:gd name="connsiteY1" fmla="*/ 11087 h 272528"/>
              <a:gd name="connsiteX2" fmla="*/ 462545 w 1096661"/>
              <a:gd name="connsiteY2" fmla="*/ 9105 h 272528"/>
              <a:gd name="connsiteX3" fmla="*/ 795144 w 1096661"/>
              <a:gd name="connsiteY3" fmla="*/ 101574 h 272528"/>
              <a:gd name="connsiteX4" fmla="*/ 1096661 w 1096661"/>
              <a:gd name="connsiteY4" fmla="*/ 272528 h 272528"/>
              <a:gd name="connsiteX0" fmla="*/ 0 w 1096661"/>
              <a:gd name="connsiteY0" fmla="*/ 77925 h 272269"/>
              <a:gd name="connsiteX1" fmla="*/ 256981 w 1096661"/>
              <a:gd name="connsiteY1" fmla="*/ 10828 h 272269"/>
              <a:gd name="connsiteX2" fmla="*/ 462545 w 1096661"/>
              <a:gd name="connsiteY2" fmla="*/ 8846 h 272269"/>
              <a:gd name="connsiteX3" fmla="*/ 795144 w 1096661"/>
              <a:gd name="connsiteY3" fmla="*/ 101315 h 272269"/>
              <a:gd name="connsiteX4" fmla="*/ 1096661 w 1096661"/>
              <a:gd name="connsiteY4" fmla="*/ 272269 h 272269"/>
              <a:gd name="connsiteX0" fmla="*/ 0 w 1096661"/>
              <a:gd name="connsiteY0" fmla="*/ 83065 h 277409"/>
              <a:gd name="connsiteX1" fmla="*/ 256981 w 1096661"/>
              <a:gd name="connsiteY1" fmla="*/ 6443 h 277409"/>
              <a:gd name="connsiteX2" fmla="*/ 462545 w 1096661"/>
              <a:gd name="connsiteY2" fmla="*/ 13986 h 277409"/>
              <a:gd name="connsiteX3" fmla="*/ 795144 w 1096661"/>
              <a:gd name="connsiteY3" fmla="*/ 106455 h 277409"/>
              <a:gd name="connsiteX4" fmla="*/ 1096661 w 1096661"/>
              <a:gd name="connsiteY4" fmla="*/ 277409 h 277409"/>
              <a:gd name="connsiteX0" fmla="*/ 0 w 1134476"/>
              <a:gd name="connsiteY0" fmla="*/ 83065 h 291696"/>
              <a:gd name="connsiteX1" fmla="*/ 256981 w 1134476"/>
              <a:gd name="connsiteY1" fmla="*/ 6443 h 291696"/>
              <a:gd name="connsiteX2" fmla="*/ 462545 w 1134476"/>
              <a:gd name="connsiteY2" fmla="*/ 13986 h 291696"/>
              <a:gd name="connsiteX3" fmla="*/ 795144 w 1134476"/>
              <a:gd name="connsiteY3" fmla="*/ 106455 h 291696"/>
              <a:gd name="connsiteX4" fmla="*/ 1134476 w 1134476"/>
              <a:gd name="connsiteY4" fmla="*/ 291696 h 291696"/>
              <a:gd name="connsiteX0" fmla="*/ 0 w 1120296"/>
              <a:gd name="connsiteY0" fmla="*/ 83065 h 291696"/>
              <a:gd name="connsiteX1" fmla="*/ 256981 w 1120296"/>
              <a:gd name="connsiteY1" fmla="*/ 6443 h 291696"/>
              <a:gd name="connsiteX2" fmla="*/ 462545 w 1120296"/>
              <a:gd name="connsiteY2" fmla="*/ 13986 h 291696"/>
              <a:gd name="connsiteX3" fmla="*/ 795144 w 1120296"/>
              <a:gd name="connsiteY3" fmla="*/ 106455 h 291696"/>
              <a:gd name="connsiteX4" fmla="*/ 1120296 w 1120296"/>
              <a:gd name="connsiteY4" fmla="*/ 291696 h 291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296" h="291696">
                <a:moveTo>
                  <a:pt x="0" y="83065"/>
                </a:moveTo>
                <a:cubicBezTo>
                  <a:pt x="95250" y="44965"/>
                  <a:pt x="179890" y="17956"/>
                  <a:pt x="256981" y="6443"/>
                </a:cubicBezTo>
                <a:cubicBezTo>
                  <a:pt x="334072" y="-5070"/>
                  <a:pt x="374439" y="-301"/>
                  <a:pt x="462545" y="13986"/>
                </a:cubicBezTo>
                <a:cubicBezTo>
                  <a:pt x="550651" y="28274"/>
                  <a:pt x="685519" y="60170"/>
                  <a:pt x="795144" y="106455"/>
                </a:cubicBezTo>
                <a:cubicBezTo>
                  <a:pt x="904769" y="152740"/>
                  <a:pt x="1036952" y="241690"/>
                  <a:pt x="1120296" y="291696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33"/>
              <p:cNvSpPr txBox="1"/>
              <p:nvPr/>
            </p:nvSpPr>
            <p:spPr>
              <a:xfrm>
                <a:off x="4284096" y="3427613"/>
                <a:ext cx="3141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4" name="Cuadro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096" y="3427613"/>
                <a:ext cx="314125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7647" r="-9804" b="-869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3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La velocidad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57187" y="857251"/>
            <a:ext cx="808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2.1. Velocidad media y velocidad instantánea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79931" y="1606431"/>
            <a:ext cx="3136900" cy="2776954"/>
            <a:chOff x="990600" y="1485900"/>
            <a:chExt cx="3136900" cy="2776954"/>
          </a:xfrm>
        </p:grpSpPr>
        <p:cxnSp>
          <p:nvCxnSpPr>
            <p:cNvPr id="8" name="30 Conector recto"/>
            <p:cNvCxnSpPr/>
            <p:nvPr/>
          </p:nvCxnSpPr>
          <p:spPr>
            <a:xfrm>
              <a:off x="1295400" y="1689100"/>
              <a:ext cx="0" cy="22225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31 Conector recto"/>
            <p:cNvCxnSpPr/>
            <p:nvPr/>
          </p:nvCxnSpPr>
          <p:spPr>
            <a:xfrm rot="5400000">
              <a:off x="2401887" y="2797175"/>
              <a:ext cx="0" cy="22225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34 Conector recto de flecha"/>
            <p:cNvCxnSpPr>
              <a:endCxn id="20" idx="0"/>
            </p:cNvCxnSpPr>
            <p:nvPr/>
          </p:nvCxnSpPr>
          <p:spPr>
            <a:xfrm flipV="1">
              <a:off x="1298575" y="2206617"/>
              <a:ext cx="365853" cy="1700221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35 Conector recto de flecha"/>
            <p:cNvCxnSpPr>
              <a:endCxn id="20" idx="2"/>
            </p:cNvCxnSpPr>
            <p:nvPr/>
          </p:nvCxnSpPr>
          <p:spPr>
            <a:xfrm flipV="1">
              <a:off x="1298575" y="2641600"/>
              <a:ext cx="2828925" cy="1270000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37 Conector recto de flecha"/>
            <p:cNvCxnSpPr>
              <a:endCxn id="20" idx="2"/>
            </p:cNvCxnSpPr>
            <p:nvPr/>
          </p:nvCxnSpPr>
          <p:spPr>
            <a:xfrm>
              <a:off x="1651000" y="2222500"/>
              <a:ext cx="2476500" cy="4191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38 CuadroTexto"/>
            <p:cNvSpPr txBox="1"/>
            <p:nvPr/>
          </p:nvSpPr>
          <p:spPr>
            <a:xfrm>
              <a:off x="3162300" y="3924300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smtClean="0"/>
                <a:t>X</a:t>
              </a:r>
              <a:endParaRPr lang="es-ES" sz="1600" dirty="0"/>
            </a:p>
          </p:txBody>
        </p:sp>
        <p:sp>
          <p:nvSpPr>
            <p:cNvPr id="15" name="40 CuadroTexto"/>
            <p:cNvSpPr txBox="1"/>
            <p:nvPr/>
          </p:nvSpPr>
          <p:spPr>
            <a:xfrm>
              <a:off x="990600" y="1663700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/>
                <a:t>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59 CuadroTexto"/>
                <p:cNvSpPr txBox="1"/>
                <p:nvPr/>
              </p:nvSpPr>
              <p:spPr>
                <a:xfrm>
                  <a:off x="1229931" y="2326640"/>
                  <a:ext cx="4344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7" name="5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9931" y="2326640"/>
                  <a:ext cx="434413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21311" r="-2112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60 CuadroTexto"/>
                <p:cNvSpPr txBox="1"/>
                <p:nvPr/>
              </p:nvSpPr>
              <p:spPr>
                <a:xfrm>
                  <a:off x="3350831" y="2910840"/>
                  <a:ext cx="43973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8" name="6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0831" y="2910840"/>
                  <a:ext cx="439736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21311" r="-2083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61 CuadroTexto"/>
                <p:cNvSpPr txBox="1"/>
                <p:nvPr/>
              </p:nvSpPr>
              <p:spPr>
                <a:xfrm rot="21272427">
                  <a:off x="2131632" y="2326640"/>
                  <a:ext cx="49430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  <a:ea typeface="Cambria Math"/>
                          </a:rPr>
                          <m:t>∆</m:t>
                        </m:r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62" name="6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272427">
                  <a:off x="2131632" y="2326640"/>
                  <a:ext cx="494301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23188" r="-420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2 Arco"/>
            <p:cNvSpPr/>
            <p:nvPr/>
          </p:nvSpPr>
          <p:spPr>
            <a:xfrm>
              <a:off x="1422400" y="1879600"/>
              <a:ext cx="2705100" cy="1524000"/>
            </a:xfrm>
            <a:prstGeom prst="arc">
              <a:avLst>
                <a:gd name="adj1" fmla="val 12083395"/>
                <a:gd name="adj2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1" name="63 Conector recto de flecha"/>
            <p:cNvCxnSpPr/>
            <p:nvPr/>
          </p:nvCxnSpPr>
          <p:spPr>
            <a:xfrm flipV="1">
              <a:off x="1308100" y="2222500"/>
              <a:ext cx="2603500" cy="1689100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64 Conector recto de flecha"/>
            <p:cNvCxnSpPr/>
            <p:nvPr/>
          </p:nvCxnSpPr>
          <p:spPr>
            <a:xfrm flipV="1">
              <a:off x="1663700" y="2209800"/>
              <a:ext cx="2260600" cy="254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65 Conector recto de flecha"/>
            <p:cNvCxnSpPr/>
            <p:nvPr/>
          </p:nvCxnSpPr>
          <p:spPr>
            <a:xfrm flipV="1">
              <a:off x="1295400" y="1943100"/>
              <a:ext cx="2070100" cy="196850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66 Conector recto de flecha"/>
            <p:cNvCxnSpPr/>
            <p:nvPr/>
          </p:nvCxnSpPr>
          <p:spPr>
            <a:xfrm flipV="1">
              <a:off x="1295400" y="1905000"/>
              <a:ext cx="1130300" cy="2019300"/>
            </a:xfrm>
            <a:prstGeom prst="straightConnector1">
              <a:avLst/>
            </a:prstGeom>
            <a:ln w="28575">
              <a:solidFill>
                <a:srgbClr val="CCCC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67 Conector recto de flecha"/>
            <p:cNvCxnSpPr/>
            <p:nvPr/>
          </p:nvCxnSpPr>
          <p:spPr>
            <a:xfrm flipV="1">
              <a:off x="1663700" y="1968500"/>
              <a:ext cx="1689100" cy="2667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68 Conector recto de flecha"/>
            <p:cNvCxnSpPr/>
            <p:nvPr/>
          </p:nvCxnSpPr>
          <p:spPr>
            <a:xfrm flipV="1">
              <a:off x="1663700" y="1917700"/>
              <a:ext cx="736600" cy="3175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69 Conector recto de flecha"/>
            <p:cNvCxnSpPr/>
            <p:nvPr/>
          </p:nvCxnSpPr>
          <p:spPr>
            <a:xfrm flipV="1">
              <a:off x="1651000" y="1485900"/>
              <a:ext cx="914400" cy="736600"/>
            </a:xfrm>
            <a:prstGeom prst="straightConnector1">
              <a:avLst/>
            </a:prstGeom>
            <a:ln w="38100">
              <a:solidFill>
                <a:srgbClr val="800000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uadroTexto 27"/>
              <p:cNvSpPr txBox="1"/>
              <p:nvPr/>
            </p:nvSpPr>
            <p:spPr>
              <a:xfrm>
                <a:off x="2248381" y="2856409"/>
                <a:ext cx="1958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8" name="Cuadro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8381" y="2856409"/>
                <a:ext cx="19588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8125" t="-46667" r="-100000" b="-111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/>
              <p:cNvSpPr txBox="1"/>
              <p:nvPr/>
            </p:nvSpPr>
            <p:spPr>
              <a:xfrm>
                <a:off x="4156308" y="1463759"/>
                <a:ext cx="4287603" cy="3186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7188" indent="-357188" algn="just"/>
                <a:r>
                  <a:rPr lang="es-ES" dirty="0" smtClean="0">
                    <a:sym typeface="Wingdings 2" panose="05020102010507070707" pitchFamily="18" charset="2"/>
                  </a:rPr>
                  <a:t> 	La </a:t>
                </a:r>
                <a:r>
                  <a:rPr lang="es-ES" b="1" dirty="0" smtClean="0">
                    <a:sym typeface="Wingdings 2" panose="05020102010507070707" pitchFamily="18" charset="2"/>
                  </a:rPr>
                  <a:t>velocidad media </a:t>
                </a:r>
                <a:r>
                  <a:rPr lang="es-ES" dirty="0" smtClean="0">
                    <a:sym typeface="Wingdings 2" panose="05020102010507070707" pitchFamily="18" charset="2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s-ES" sz="2000" i="1" smtClean="0">
                                <a:latin typeface="Cambria Math" panose="02040503050406030204" pitchFamily="18" charset="0"/>
                                <a:sym typeface="Wingdings 2" panose="05020102010507070707" pitchFamily="18" charset="2"/>
                              </a:rPr>
                            </m:ctrlPr>
                          </m:acc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  <a:sym typeface="Wingdings 2" panose="05020102010507070707" pitchFamily="18" charset="2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s-ES" dirty="0" smtClean="0"/>
                  <a:t>) en un intervalo es un vector que tiene la dirección del vector desplazamiento y el sentido del movimiento.</a:t>
                </a:r>
              </a:p>
              <a:p>
                <a:pPr marL="357188" indent="-357188" algn="just"/>
                <a:endParaRPr lang="es-ES" dirty="0"/>
              </a:p>
              <a:p>
                <a:pPr marL="357188" indent="-357188" algn="just"/>
                <a:r>
                  <a:rPr lang="es-ES" dirty="0" smtClean="0">
                    <a:sym typeface="Wingdings 2" panose="05020102010507070707" pitchFamily="18" charset="2"/>
                  </a:rPr>
                  <a:t> 	La </a:t>
                </a:r>
                <a:r>
                  <a:rPr lang="es-ES" b="1" dirty="0" smtClean="0">
                    <a:sym typeface="Wingdings 2" panose="05020102010507070707" pitchFamily="18" charset="2"/>
                  </a:rPr>
                  <a:t>velocidad instantánea </a:t>
                </a:r>
                <a:r>
                  <a:rPr lang="es-ES" dirty="0" smtClean="0">
                    <a:sym typeface="Wingdings 2" panose="05020102010507070707" pitchFamily="18" charset="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𝑣</m:t>
                        </m:r>
                      </m:e>
                    </m:acc>
                  </m:oMath>
                </a14:m>
                <a:r>
                  <a:rPr lang="es-ES" dirty="0" smtClean="0"/>
                  <a:t>) es la velocidad del móvil en un instante determinado. Es un vector que tiene la dirección de la tangente de la trayectoria en ese instante y el sentido del movimiento. </a:t>
                </a:r>
                <a:endParaRPr lang="es-ES" dirty="0"/>
              </a:p>
            </p:txBody>
          </p:sp>
        </mc:Choice>
        <mc:Fallback xmlns="">
          <p:sp>
            <p:nvSpPr>
              <p:cNvPr id="31" name="Cuadro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308" y="1463759"/>
                <a:ext cx="4287603" cy="3186642"/>
              </a:xfrm>
              <a:prstGeom prst="rect">
                <a:avLst/>
              </a:prstGeom>
              <a:blipFill rotWithShape="0">
                <a:blip r:embed="rId7"/>
                <a:stretch>
                  <a:fillRect l="-1280" t="-2103" r="-1138" b="-210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25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14350" y="914400"/>
            <a:ext cx="8129588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móvil tiene </a:t>
            </a:r>
            <a:r>
              <a:rPr lang="es-ES" b="1" dirty="0" smtClean="0"/>
              <a:t>movimiento rectilíneo uniforme (MRU) </a:t>
            </a:r>
            <a:r>
              <a:rPr lang="es-ES" dirty="0" smtClean="0"/>
              <a:t>cuando se mueve con velocidad constante.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514350" y="1796592"/>
            <a:ext cx="812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Ecuaciones del movimiento rectilíneo uniforme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28650" y="2328863"/>
            <a:ext cx="76438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En el movimiento rectilíneo uniforme la trayectoria es una línea recta.</a:t>
            </a:r>
          </a:p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El vector desplazamiento tiene solo una dimensión:</a:t>
            </a:r>
          </a:p>
          <a:p>
            <a:pPr marL="285750" indent="-285750">
              <a:buFont typeface="Wingdings 2" panose="05020102010507070707" pitchFamily="18" charset="2"/>
              <a:buChar char="P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>
              <a:buFont typeface="Wingdings 2" panose="05020102010507070707" pitchFamily="18" charset="2"/>
              <a:buChar char="P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>
              <a:buFont typeface="Wingdings 2" panose="05020102010507070707" pitchFamily="18" charset="2"/>
              <a:buChar char="P"/>
            </a:pPr>
            <a:endParaRPr lang="es-ES" dirty="0">
              <a:sym typeface="Wingdings 2" panose="05020102010507070707" pitchFamily="18" charset="2"/>
            </a:endParaRPr>
          </a:p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Las ecuaciones del movimiento son aquellas que permiten conocer la velocidad y la posición en un instante determinado.</a:t>
            </a:r>
          </a:p>
          <a:p>
            <a:pPr marL="285750" indent="-285750">
              <a:buFont typeface="Wingdings 2" panose="05020102010507070707" pitchFamily="18" charset="2"/>
              <a:buChar char="P"/>
            </a:pPr>
            <a:r>
              <a:rPr lang="es-ES" dirty="0" smtClean="0">
                <a:sym typeface="Wingdings 2" panose="05020102010507070707" pitchFamily="18" charset="2"/>
              </a:rPr>
              <a:t>Usando la definición de velocidad media: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/>
              <p:cNvSpPr txBox="1"/>
              <p:nvPr/>
            </p:nvSpPr>
            <p:spPr>
              <a:xfrm>
                <a:off x="3225156" y="3190636"/>
                <a:ext cx="245079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0" name="Cuadro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156" y="3190636"/>
                <a:ext cx="2450799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493" t="-33333" r="-498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uadroTexto 31"/>
              <p:cNvSpPr txBox="1"/>
              <p:nvPr/>
            </p:nvSpPr>
            <p:spPr>
              <a:xfrm>
                <a:off x="1528926" y="5096550"/>
                <a:ext cx="2539733" cy="577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2" name="Cuadro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926" y="5096550"/>
                <a:ext cx="2539733" cy="57740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ángulo 38"/>
              <p:cNvSpPr/>
              <p:nvPr/>
            </p:nvSpPr>
            <p:spPr>
              <a:xfrm>
                <a:off x="4614862" y="4698958"/>
                <a:ext cx="400782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𝑝𝑜𝑠𝑖𝑐𝑖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ó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𝑒𝑛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𝑐𝑢𝑎𝑙𝑞𝑢𝑖𝑒𝑟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𝑖𝑛𝑠𝑡𝑎𝑛𝑡𝑒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9" name="Rectángulo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862" y="4698958"/>
                <a:ext cx="4007828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ángulo 39"/>
              <p:cNvSpPr/>
              <p:nvPr/>
            </p:nvSpPr>
            <p:spPr>
              <a:xfrm>
                <a:off x="4614862" y="5098850"/>
                <a:ext cx="23864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𝑝𝑜𝑠𝑖𝑐𝑖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ó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𝑖𝑛𝑖𝑐𝑖𝑎𝑙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0" name="Rectá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862" y="5098850"/>
                <a:ext cx="2386487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ángulo 40"/>
              <p:cNvSpPr/>
              <p:nvPr/>
            </p:nvSpPr>
            <p:spPr>
              <a:xfrm>
                <a:off x="4579142" y="5541250"/>
                <a:ext cx="311489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𝑣𝑒𝑙𝑜𝑐𝑖𝑑𝑎𝑑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𝑐𝑜𝑛𝑠𝑡𝑎𝑛𝑡𝑒</m:t>
                      </m:r>
                      <m:r>
                        <a:rPr lang="es-E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1" name="Rectángulo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142" y="5541250"/>
                <a:ext cx="3114892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brir llave 41"/>
          <p:cNvSpPr/>
          <p:nvPr/>
        </p:nvSpPr>
        <p:spPr>
          <a:xfrm>
            <a:off x="4436647" y="4741249"/>
            <a:ext cx="349666" cy="1200112"/>
          </a:xfrm>
          <a:prstGeom prst="leftBrace">
            <a:avLst>
              <a:gd name="adj1" fmla="val 36152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99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85761" y="799789"/>
            <a:ext cx="812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3.1. Ecuaciones del movimiento rectilíneo uniforme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/>
              <p:cNvSpPr txBox="1"/>
              <p:nvPr/>
            </p:nvSpPr>
            <p:spPr>
              <a:xfrm>
                <a:off x="385761" y="1301785"/>
                <a:ext cx="8236929" cy="970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Si ponemos el cronómetro en marcha en el momento inicial,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𝑡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0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=0</m:t>
                    </m:r>
                  </m:oMath>
                </a14:m>
                <a:r>
                  <a:rPr lang="es-ES" dirty="0" smtClean="0">
                    <a:sym typeface="Wingdings 2" panose="05020102010507070707" pitchFamily="18" charset="2"/>
                  </a:rPr>
                  <a:t>, sustituyendo y despejando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𝑥</m:t>
                    </m:r>
                  </m:oMath>
                </a14:m>
                <a:r>
                  <a:rPr lang="es-ES" dirty="0" smtClean="0">
                    <a:sym typeface="Wingdings 2" panose="05020102010507070707" pitchFamily="18" charset="2"/>
                  </a:rPr>
                  <a:t> en la ecuación anterior, nos permite conocer la posición del móvil en cualquier instante:</a:t>
                </a:r>
              </a:p>
            </p:txBody>
          </p:sp>
        </mc:Choice>
        <mc:Fallback xmlns="">
          <p:sp>
            <p:nvSpPr>
              <p:cNvPr id="16" name="Cuadro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61" y="1301785"/>
                <a:ext cx="8236929" cy="970650"/>
              </a:xfrm>
              <a:prstGeom prst="rect">
                <a:avLst/>
              </a:prstGeom>
              <a:blipFill rotWithShape="0">
                <a:blip r:embed="rId3"/>
                <a:stretch>
                  <a:fillRect l="-370" t="-1258" r="-666" b="-943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o 4"/>
          <p:cNvGrpSpPr/>
          <p:nvPr/>
        </p:nvGrpSpPr>
        <p:grpSpPr>
          <a:xfrm>
            <a:off x="5445653" y="2308392"/>
            <a:ext cx="2083859" cy="1005521"/>
            <a:chOff x="3388253" y="2405099"/>
            <a:chExt cx="2083859" cy="10055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ángulo 38"/>
                <p:cNvSpPr/>
                <p:nvPr/>
              </p:nvSpPr>
              <p:spPr>
                <a:xfrm>
                  <a:off x="3737919" y="2537277"/>
                  <a:ext cx="1734193" cy="400110"/>
                </a:xfrm>
                <a:prstGeom prst="rect">
                  <a:avLst/>
                </a:prstGeom>
                <a:solidFill>
                  <a:srgbClr val="FF0000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s-ES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E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s-E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s-E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E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s-E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Rectángulo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7919" y="2537277"/>
                  <a:ext cx="1734193" cy="40011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ángulo 40"/>
                <p:cNvSpPr/>
                <p:nvPr/>
              </p:nvSpPr>
              <p:spPr>
                <a:xfrm>
                  <a:off x="3657600" y="3010510"/>
                  <a:ext cx="119789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s-ES" sz="20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00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𝑐𝑡𝑒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41" name="Rectángulo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7600" y="3010510"/>
                  <a:ext cx="1197892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Abrir llave 41"/>
            <p:cNvSpPr/>
            <p:nvPr/>
          </p:nvSpPr>
          <p:spPr>
            <a:xfrm>
              <a:off x="3388253" y="2405099"/>
              <a:ext cx="349666" cy="1005521"/>
            </a:xfrm>
            <a:prstGeom prst="leftBrace">
              <a:avLst>
                <a:gd name="adj1" fmla="val 36152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676274" y="2440570"/>
            <a:ext cx="3938588" cy="3286932"/>
            <a:chOff x="676274" y="2440570"/>
            <a:chExt cx="3938588" cy="3286932"/>
          </a:xfrm>
        </p:grpSpPr>
        <p:pic>
          <p:nvPicPr>
            <p:cNvPr id="1026" name="Picture 2" descr="http://2.bp.blogspot.com/-xXR4ANaOCHY/T44CwKOoJzI/AAAAAAAAAAk/VIuREMFNcQM/s1600/2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936"/>
            <a:stretch/>
          </p:blipFill>
          <p:spPr bwMode="auto">
            <a:xfrm>
              <a:off x="676274" y="2440570"/>
              <a:ext cx="3938588" cy="2360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Conector recto 7"/>
            <p:cNvCxnSpPr/>
            <p:nvPr/>
          </p:nvCxnSpPr>
          <p:spPr>
            <a:xfrm>
              <a:off x="995363" y="4800600"/>
              <a:ext cx="0" cy="671512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/>
            <p:cNvCxnSpPr/>
            <p:nvPr/>
          </p:nvCxnSpPr>
          <p:spPr>
            <a:xfrm>
              <a:off x="2000250" y="4800600"/>
              <a:ext cx="0" cy="360000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>
              <a:off x="3929063" y="4800600"/>
              <a:ext cx="0" cy="671512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de flecha 10"/>
            <p:cNvCxnSpPr/>
            <p:nvPr/>
          </p:nvCxnSpPr>
          <p:spPr>
            <a:xfrm>
              <a:off x="995363" y="5033963"/>
              <a:ext cx="100488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/>
            <p:cNvCxnSpPr/>
            <p:nvPr/>
          </p:nvCxnSpPr>
          <p:spPr>
            <a:xfrm>
              <a:off x="995362" y="5434013"/>
              <a:ext cx="2934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uadroTexto 11"/>
                <p:cNvSpPr txBox="1"/>
                <p:nvPr/>
              </p:nvSpPr>
              <p:spPr>
                <a:xfrm>
                  <a:off x="1335839" y="4963418"/>
                  <a:ext cx="32393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2" name="CuadroTexto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5839" y="4963418"/>
                  <a:ext cx="323935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7547" r="-7547" b="-1960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uadroTexto 12"/>
                <p:cNvSpPr txBox="1"/>
                <p:nvPr/>
              </p:nvSpPr>
              <p:spPr>
                <a:xfrm>
                  <a:off x="2354940" y="5419725"/>
                  <a:ext cx="21454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" name="CuadroTexto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4940" y="5419725"/>
                  <a:ext cx="214546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1111" r="-8333" b="-196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CuadroTexto 13"/>
            <p:cNvSpPr txBox="1"/>
            <p:nvPr/>
          </p:nvSpPr>
          <p:spPr>
            <a:xfrm>
              <a:off x="676274" y="2913803"/>
              <a:ext cx="86709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ES" sz="1600" dirty="0" smtClean="0"/>
                <a:t>origen</a:t>
              </a:r>
              <a:endParaRPr lang="es-ES" sz="1600" dirty="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1523598" y="3590882"/>
              <a:ext cx="953304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s-ES" sz="1600" dirty="0"/>
                <a:t>i</a:t>
              </a:r>
              <a:r>
                <a:rPr lang="es-ES" sz="1600" dirty="0" smtClean="0"/>
                <a:t>nstante</a:t>
              </a:r>
            </a:p>
            <a:p>
              <a:pPr algn="ctr"/>
              <a:r>
                <a:rPr lang="es-ES" sz="1600" dirty="0" smtClean="0"/>
                <a:t>inicial</a:t>
              </a:r>
              <a:endParaRPr lang="es-ES" sz="1600" dirty="0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452411" y="3590883"/>
              <a:ext cx="953304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s-ES" sz="1600" dirty="0"/>
                <a:t>i</a:t>
              </a:r>
              <a:r>
                <a:rPr lang="es-ES" sz="1600" dirty="0" smtClean="0"/>
                <a:t>nstante</a:t>
              </a:r>
            </a:p>
            <a:p>
              <a:pPr algn="ctr"/>
              <a:r>
                <a:rPr lang="es-ES" sz="1600" dirty="0" smtClean="0"/>
                <a:t>final</a:t>
              </a:r>
              <a:endParaRPr lang="es-E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4142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57200" y="885826"/>
            <a:ext cx="404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resueltos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57199" y="1357312"/>
            <a:ext cx="8172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1. En un entrenamiento de la carrera de 100 m ponemos el cronómetro en marcha cuando un atleta pasa por la marca de 20 m, y 4 s después está en la marca de 60 m. ¿Cuál es su velocidad? Si sigue corriendo al mismo ritmo, ¿en qué marca estará cuando el cronómetro indique 7 s?</a:t>
            </a:r>
            <a:endParaRPr lang="es-ES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2659795"/>
            <a:ext cx="2914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Calculamos la velocidad: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1485901" y="3252894"/>
                <a:ext cx="6488699" cy="6362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𝑑𝑒𝑠𝑝𝑙𝑎𝑧𝑎𝑚𝑖𝑒𝑛𝑡𝑜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𝑡𝑖𝑒𝑚𝑝𝑜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𝑒𝑚𝑝𝑙𝑒𝑎𝑑𝑜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60 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−20 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901" y="3252894"/>
                <a:ext cx="6488699" cy="636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uadroTexto 27"/>
          <p:cNvSpPr txBox="1"/>
          <p:nvPr/>
        </p:nvSpPr>
        <p:spPr>
          <a:xfrm>
            <a:off x="464344" y="4866791"/>
            <a:ext cx="3543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posición en el instante t = 7 s: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/>
              <p:cNvSpPr txBox="1"/>
              <p:nvPr/>
            </p:nvSpPr>
            <p:spPr>
              <a:xfrm>
                <a:off x="2385982" y="5463128"/>
                <a:ext cx="4702826" cy="527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=20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+10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·7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20" name="Cuadro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982" y="5463128"/>
                <a:ext cx="4702826" cy="5272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ector recto 22"/>
          <p:cNvCxnSpPr/>
          <p:nvPr/>
        </p:nvCxnSpPr>
        <p:spPr>
          <a:xfrm flipV="1">
            <a:off x="5386388" y="5890375"/>
            <a:ext cx="207169" cy="1000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 flipV="1">
            <a:off x="5938838" y="5726758"/>
            <a:ext cx="207169" cy="1000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464344" y="4131675"/>
            <a:ext cx="8165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/>
              <a:t>velocidad positiva </a:t>
            </a:r>
            <a:r>
              <a:rPr lang="es-ES" dirty="0" smtClean="0"/>
              <a:t>significa que se va alejando hacia la derecha del origen.</a:t>
            </a:r>
          </a:p>
        </p:txBody>
      </p:sp>
    </p:spTree>
    <p:extLst>
      <p:ext uri="{BB962C8B-B14F-4D97-AF65-F5344CB8AC3E}">
        <p14:creationId xmlns:p14="http://schemas.microsoft.com/office/powerpoint/2010/main" val="16906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57200" y="885826"/>
            <a:ext cx="404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resueltos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57199" y="1357312"/>
            <a:ext cx="8172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2</a:t>
            </a:r>
            <a:r>
              <a:rPr lang="es-ES" b="1" dirty="0" smtClean="0"/>
              <a:t>. En un entrenamiento de la carrera de 100 m ponemos el cronómetro en marcha cuando un atleta pasa por la marca de 100 m, y 5 s después está en la marca de 70 m. ¿Cuál es su velocidad? Si sigue corriendo al mismo ritmo, ¿en qué marca estará cuando el cronómetro indique 7 s?</a:t>
            </a:r>
            <a:endParaRPr lang="es-ES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2659795"/>
            <a:ext cx="2914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Calculamos la velocidad: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1485901" y="3252894"/>
                <a:ext cx="6818918" cy="6362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𝑑𝑒𝑠𝑝𝑙𝑎𝑧𝑎𝑚𝑖𝑒𝑛𝑡𝑜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𝑡𝑖𝑒𝑚𝑝𝑜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𝑒𝑚𝑝𝑙𝑒𝑎𝑑𝑜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70 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−100 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901" y="3252894"/>
                <a:ext cx="6818918" cy="636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uadroTexto 27"/>
          <p:cNvSpPr txBox="1"/>
          <p:nvPr/>
        </p:nvSpPr>
        <p:spPr>
          <a:xfrm>
            <a:off x="464344" y="4866791"/>
            <a:ext cx="3543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posición en el instante t = 7 s: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/>
              <p:cNvSpPr txBox="1"/>
              <p:nvPr/>
            </p:nvSpPr>
            <p:spPr>
              <a:xfrm>
                <a:off x="2385982" y="5463128"/>
                <a:ext cx="4743350" cy="527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=100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−6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·7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𝟓𝟖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20" name="Cuadro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982" y="5463128"/>
                <a:ext cx="4743350" cy="5272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ector recto 22"/>
          <p:cNvCxnSpPr/>
          <p:nvPr/>
        </p:nvCxnSpPr>
        <p:spPr>
          <a:xfrm flipV="1">
            <a:off x="5386388" y="5890375"/>
            <a:ext cx="207169" cy="1000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 flipV="1">
            <a:off x="5938838" y="5726758"/>
            <a:ext cx="207169" cy="1000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464344" y="4131675"/>
            <a:ext cx="8165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/>
              <a:t>velocidad negativa </a:t>
            </a:r>
            <a:r>
              <a:rPr lang="es-ES" dirty="0" smtClean="0"/>
              <a:t>significa que se va acercando al origen.</a:t>
            </a:r>
          </a:p>
        </p:txBody>
      </p:sp>
    </p:spTree>
    <p:extLst>
      <p:ext uri="{BB962C8B-B14F-4D97-AF65-F5344CB8AC3E}">
        <p14:creationId xmlns:p14="http://schemas.microsoft.com/office/powerpoint/2010/main" val="248450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Redondear rectángulo de esquina del mismo lado 13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538400" y="1380114"/>
            <a:ext cx="8105538" cy="5078313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/>
            </a:pPr>
            <a:r>
              <a:rPr lang="es-ES" b="1" dirty="0" smtClean="0"/>
              <a:t>Si el tiempo de reacción (tiempo mínimo que necesita una persona para percibir el hecho y tomar una decisión al respecto) medio de un adulto es de 3/4 s, calcula: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La distancia que recorre un conductor, como mínimo, desde que observa una situación de peligro hasta que toma la decisión, si viaja a 120 km/h. ¿Y si viaja a 50 km/h? Teniendo en cuenta el resultado, justifica la norma que limita a 50 km/h la velocidad de los coches en las vías urbanas.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La distancia de seguridad (debe ser, como mínimo, el doble de la distancia que recorre a una velocidad en el tiempo de reacción) de un coche que circula a 120 km/h. ¿Y si el coche circula a 50 km/h?</a:t>
            </a:r>
          </a:p>
          <a:p>
            <a:pPr marL="714375" indent="-358775" algn="just">
              <a:buAutoNum type="alphaLcParenR"/>
            </a:pPr>
            <a:endParaRPr lang="es-ES" dirty="0"/>
          </a:p>
          <a:p>
            <a:pPr marL="357188" indent="-357188" algn="just">
              <a:buAutoNum type="arabicPeriod" startAt="2"/>
            </a:pPr>
            <a:r>
              <a:rPr lang="es-ES" b="1" dirty="0" smtClean="0"/>
              <a:t>Un coche con MRU pasa frente a nosotros a una velocidad de 72 km/h. ¿Qué distancia habrá recorrido en media hora?</a:t>
            </a:r>
          </a:p>
          <a:p>
            <a:pPr marL="357188" indent="-357188" algn="just">
              <a:buAutoNum type="arabicPeriod" startAt="2"/>
            </a:pPr>
            <a:endParaRPr lang="es-ES" b="1" dirty="0"/>
          </a:p>
          <a:p>
            <a:pPr marL="714375" indent="-714375" algn="just">
              <a:tabLst>
                <a:tab pos="357188" algn="l"/>
              </a:tabLst>
            </a:pPr>
            <a:r>
              <a:rPr lang="es-ES" b="1" dirty="0" smtClean="0"/>
              <a:t>3.	a) 	El nadador David Meca logró cruzar el estrecho de Gibraltar (14,4 km) en 7 h y 18 min. ¿Cuál fue su velocidad media?</a:t>
            </a:r>
          </a:p>
          <a:p>
            <a:pPr marL="714375" indent="-714375" algn="just">
              <a:tabLst>
                <a:tab pos="357188" algn="l"/>
              </a:tabLst>
            </a:pPr>
            <a:r>
              <a:rPr lang="es-ES" b="1" dirty="0" smtClean="0"/>
              <a:t>	b)	¿Cuánto tiempo tardaría un pez que se mueve a 130 km/h?</a:t>
            </a:r>
          </a:p>
        </p:txBody>
      </p:sp>
    </p:spTree>
    <p:extLst>
      <p:ext uri="{BB962C8B-B14F-4D97-AF65-F5344CB8AC3E}">
        <p14:creationId xmlns:p14="http://schemas.microsoft.com/office/powerpoint/2010/main" val="211866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42962"/>
            <a:ext cx="782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3.2. </a:t>
            </a:r>
            <a:r>
              <a:rPr lang="es-ES" b="1" dirty="0">
                <a:solidFill>
                  <a:srgbClr val="00B050"/>
                </a:solidFill>
              </a:rPr>
              <a:t>R</a:t>
            </a:r>
            <a:r>
              <a:rPr lang="es-ES" b="1" dirty="0" smtClean="0">
                <a:solidFill>
                  <a:srgbClr val="00B050"/>
                </a:solidFill>
              </a:rPr>
              <a:t>epresentación gráfica del MRU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14337" y="1281612"/>
            <a:ext cx="802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resueltos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14337" y="1710624"/>
            <a:ext cx="8208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1. Un atleta lleva una velocidad constante de 10 m/s. Ponemos el cronómetro en marcha cuando pasa por la marca de 20 m. Escribe las ecuaciones del movimiento y represéntalas gráficamente.</a:t>
            </a:r>
            <a:endParaRPr lang="es-ES" b="1" dirty="0"/>
          </a:p>
        </p:txBody>
      </p:sp>
      <p:grpSp>
        <p:nvGrpSpPr>
          <p:cNvPr id="11" name="Grupo 10"/>
          <p:cNvGrpSpPr/>
          <p:nvPr/>
        </p:nvGrpSpPr>
        <p:grpSpPr>
          <a:xfrm>
            <a:off x="514350" y="2693634"/>
            <a:ext cx="3296627" cy="836244"/>
            <a:chOff x="3600450" y="2253846"/>
            <a:chExt cx="3296627" cy="8362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ángulo 11"/>
                <p:cNvSpPr/>
                <p:nvPr/>
              </p:nvSpPr>
              <p:spPr>
                <a:xfrm>
                  <a:off x="3657600" y="2253846"/>
                  <a:ext cx="3239477" cy="40011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s-E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s-E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=20+10·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s-E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Rectángulo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7600" y="2253846"/>
                  <a:ext cx="3239477" cy="40011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ángulo 12"/>
                <p:cNvSpPr/>
                <p:nvPr/>
              </p:nvSpPr>
              <p:spPr>
                <a:xfrm>
                  <a:off x="3600450" y="2689980"/>
                  <a:ext cx="107843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s-ES" sz="20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00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=10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" name="Rectángulo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0450" y="2689980"/>
                  <a:ext cx="1078437" cy="40011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CuadroTexto 7"/>
          <p:cNvSpPr txBox="1"/>
          <p:nvPr/>
        </p:nvSpPr>
        <p:spPr>
          <a:xfrm>
            <a:off x="440800" y="3635385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Para obtener la </a:t>
            </a:r>
            <a:r>
              <a:rPr lang="es-ES" b="1" dirty="0" smtClean="0"/>
              <a:t>gráfica</a:t>
            </a:r>
            <a:r>
              <a:rPr lang="es-ES" dirty="0" smtClean="0"/>
              <a:t> </a:t>
            </a:r>
            <a:r>
              <a:rPr lang="es-ES" b="1" dirty="0" smtClean="0"/>
              <a:t>posición-tiempo</a:t>
            </a:r>
            <a:r>
              <a:rPr lang="es-ES" dirty="0" smtClean="0"/>
              <a:t>:</a:t>
            </a:r>
            <a:endParaRPr lang="es-ES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880668"/>
              </p:ext>
            </p:extLst>
          </p:nvPr>
        </p:nvGraphicFramePr>
        <p:xfrm>
          <a:off x="514350" y="4110224"/>
          <a:ext cx="4262440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5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</a:t>
                      </a:r>
                      <a:r>
                        <a:rPr lang="es-ES" sz="1600" baseline="0" dirty="0" smtClean="0"/>
                        <a:t> </a:t>
                      </a:r>
                      <a:r>
                        <a:rPr lang="es-ES" sz="1600" dirty="0" smtClean="0"/>
                        <a:t>(s)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x (m)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" name="Gráfico 19"/>
          <p:cNvGraphicFramePr/>
          <p:nvPr>
            <p:extLst>
              <p:ext uri="{D42A27DB-BD31-4B8C-83A1-F6EECF244321}">
                <p14:modId xmlns:p14="http://schemas.microsoft.com/office/powerpoint/2010/main" val="2446139703"/>
              </p:ext>
            </p:extLst>
          </p:nvPr>
        </p:nvGraphicFramePr>
        <p:xfrm>
          <a:off x="4941359" y="2916350"/>
          <a:ext cx="3795446" cy="2000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CuadroTexto 20"/>
          <p:cNvSpPr txBox="1"/>
          <p:nvPr/>
        </p:nvSpPr>
        <p:spPr>
          <a:xfrm>
            <a:off x="414337" y="4953222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Para obtener la </a:t>
            </a:r>
            <a:r>
              <a:rPr lang="es-ES" b="1" dirty="0" smtClean="0"/>
              <a:t>gráfica</a:t>
            </a:r>
            <a:r>
              <a:rPr lang="es-ES" dirty="0" smtClean="0"/>
              <a:t> </a:t>
            </a:r>
            <a:r>
              <a:rPr lang="es-ES" b="1" dirty="0" smtClean="0"/>
              <a:t>velocidad-tiempo</a:t>
            </a:r>
            <a:r>
              <a:rPr lang="es-ES" dirty="0" smtClean="0"/>
              <a:t>:</a:t>
            </a:r>
            <a:endParaRPr lang="es-ES" dirty="0"/>
          </a:p>
        </p:txBody>
      </p:sp>
      <p:graphicFrame>
        <p:nvGraphicFramePr>
          <p:cNvPr id="22" name="Gráfico 21"/>
          <p:cNvGraphicFramePr/>
          <p:nvPr>
            <p:extLst>
              <p:ext uri="{D42A27DB-BD31-4B8C-83A1-F6EECF244321}">
                <p14:modId xmlns:p14="http://schemas.microsoft.com/office/powerpoint/2010/main" val="641442286"/>
              </p:ext>
            </p:extLst>
          </p:nvPr>
        </p:nvGraphicFramePr>
        <p:xfrm>
          <a:off x="4941359" y="4601736"/>
          <a:ext cx="3795446" cy="2000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3982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14337" y="779857"/>
            <a:ext cx="802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Ejemplos resueltos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40800" y="1181200"/>
            <a:ext cx="8208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2</a:t>
            </a:r>
            <a:r>
              <a:rPr lang="es-ES" b="1" dirty="0" smtClean="0"/>
              <a:t>. Un atleta se dirige hacia la línea de salida a 6 m/s. Cuando pasa por la marca de 100 m, ponemos el cronómetro en marcha. Escribe las ecuaciones del movimiento re represéntalas gráficamente.</a:t>
            </a:r>
            <a:endParaRPr lang="es-ES" b="1" dirty="0"/>
          </a:p>
        </p:txBody>
      </p:sp>
      <p:grpSp>
        <p:nvGrpSpPr>
          <p:cNvPr id="11" name="Grupo 10"/>
          <p:cNvGrpSpPr/>
          <p:nvPr/>
        </p:nvGrpSpPr>
        <p:grpSpPr>
          <a:xfrm>
            <a:off x="440800" y="2104530"/>
            <a:ext cx="3296627" cy="836244"/>
            <a:chOff x="3600450" y="2253846"/>
            <a:chExt cx="3296627" cy="8362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ángulo 11"/>
                <p:cNvSpPr/>
                <p:nvPr/>
              </p:nvSpPr>
              <p:spPr>
                <a:xfrm>
                  <a:off x="3657600" y="2253846"/>
                  <a:ext cx="3239477" cy="40011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s-E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s-E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=100−6·</m:t>
                        </m:r>
                        <m:r>
                          <a:rPr lang="es-E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s-E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Rectángulo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7600" y="2253846"/>
                  <a:ext cx="3239477" cy="40011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ángulo 12"/>
                <p:cNvSpPr/>
                <p:nvPr/>
              </p:nvSpPr>
              <p:spPr>
                <a:xfrm>
                  <a:off x="3600450" y="2689980"/>
                  <a:ext cx="112812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s-ES" sz="20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00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=−6</m:t>
                        </m:r>
                      </m:oMath>
                    </m:oMathPara>
                  </a14:m>
                  <a:endParaRPr lang="es-ES" sz="2000" dirty="0"/>
                </a:p>
              </p:txBody>
            </p:sp>
          </mc:Choice>
          <mc:Fallback xmlns="">
            <p:sp>
              <p:nvSpPr>
                <p:cNvPr id="13" name="Rectángulo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0450" y="2689980"/>
                  <a:ext cx="1128129" cy="40011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CuadroTexto 7"/>
          <p:cNvSpPr txBox="1"/>
          <p:nvPr/>
        </p:nvSpPr>
        <p:spPr>
          <a:xfrm>
            <a:off x="467263" y="2976798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Para obtener la </a:t>
            </a:r>
            <a:r>
              <a:rPr lang="es-ES" b="1" dirty="0" smtClean="0"/>
              <a:t>gráfica</a:t>
            </a:r>
            <a:r>
              <a:rPr lang="es-ES" dirty="0" smtClean="0"/>
              <a:t> </a:t>
            </a:r>
            <a:r>
              <a:rPr lang="es-ES" b="1" dirty="0" smtClean="0"/>
              <a:t>posición-tiempo</a:t>
            </a:r>
            <a:r>
              <a:rPr lang="es-ES" dirty="0" smtClean="0"/>
              <a:t>:</a:t>
            </a:r>
            <a:endParaRPr lang="es-ES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859866"/>
              </p:ext>
            </p:extLst>
          </p:nvPr>
        </p:nvGraphicFramePr>
        <p:xfrm>
          <a:off x="540813" y="3451637"/>
          <a:ext cx="4262440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5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</a:t>
                      </a:r>
                      <a:r>
                        <a:rPr lang="es-ES" sz="1600" baseline="0" dirty="0" smtClean="0"/>
                        <a:t> </a:t>
                      </a:r>
                      <a:r>
                        <a:rPr lang="es-ES" sz="1600" dirty="0" smtClean="0"/>
                        <a:t>(s)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x (m)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88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76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64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" name="Gráfico 19"/>
          <p:cNvGraphicFramePr/>
          <p:nvPr>
            <p:extLst>
              <p:ext uri="{D42A27DB-BD31-4B8C-83A1-F6EECF244321}">
                <p14:modId xmlns:p14="http://schemas.microsoft.com/office/powerpoint/2010/main" val="1987061041"/>
              </p:ext>
            </p:extLst>
          </p:nvPr>
        </p:nvGraphicFramePr>
        <p:xfrm>
          <a:off x="4853521" y="2411631"/>
          <a:ext cx="3795446" cy="2000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CuadroTexto 20"/>
          <p:cNvSpPr txBox="1"/>
          <p:nvPr/>
        </p:nvSpPr>
        <p:spPr>
          <a:xfrm>
            <a:off x="440800" y="4479281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Para obtener la </a:t>
            </a:r>
            <a:r>
              <a:rPr lang="es-ES" b="1" dirty="0" smtClean="0"/>
              <a:t>gráfica</a:t>
            </a:r>
            <a:r>
              <a:rPr lang="es-ES" dirty="0" smtClean="0"/>
              <a:t> </a:t>
            </a:r>
            <a:r>
              <a:rPr lang="es-ES" b="1" dirty="0" smtClean="0"/>
              <a:t>velocidad-tiempo</a:t>
            </a:r>
            <a:r>
              <a:rPr lang="es-ES" dirty="0" smtClean="0"/>
              <a:t>:</a:t>
            </a:r>
            <a:endParaRPr lang="es-ES" dirty="0"/>
          </a:p>
        </p:txBody>
      </p:sp>
      <p:graphicFrame>
        <p:nvGraphicFramePr>
          <p:cNvPr id="22" name="Gráfico 21"/>
          <p:cNvGraphicFramePr/>
          <p:nvPr>
            <p:extLst>
              <p:ext uri="{D42A27DB-BD31-4B8C-83A1-F6EECF244321}">
                <p14:modId xmlns:p14="http://schemas.microsoft.com/office/powerpoint/2010/main" val="4275281998"/>
              </p:ext>
            </p:extLst>
          </p:nvPr>
        </p:nvGraphicFramePr>
        <p:xfrm>
          <a:off x="4941359" y="4412479"/>
          <a:ext cx="3795446" cy="2000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9251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00050" y="842962"/>
            <a:ext cx="782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3.3. Estudio de un movimiento a partir de su gráfica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34" name="Grupo 33"/>
          <p:cNvGrpSpPr/>
          <p:nvPr/>
        </p:nvGrpSpPr>
        <p:grpSpPr>
          <a:xfrm>
            <a:off x="400050" y="1376717"/>
            <a:ext cx="4533900" cy="3117850"/>
            <a:chOff x="400050" y="1376717"/>
            <a:chExt cx="4533900" cy="3117850"/>
          </a:xfrm>
        </p:grpSpPr>
        <p:graphicFrame>
          <p:nvGraphicFramePr>
            <p:cNvPr id="26" name="Gráfico 25"/>
            <p:cNvGraphicFramePr/>
            <p:nvPr>
              <p:extLst>
                <p:ext uri="{D42A27DB-BD31-4B8C-83A1-F6EECF244321}">
                  <p14:modId xmlns:p14="http://schemas.microsoft.com/office/powerpoint/2010/main" val="571852710"/>
                </p:ext>
              </p:extLst>
            </p:nvPr>
          </p:nvGraphicFramePr>
          <p:xfrm>
            <a:off x="400050" y="1376717"/>
            <a:ext cx="4533900" cy="31178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8" name="Conector recto 27"/>
            <p:cNvCxnSpPr/>
            <p:nvPr/>
          </p:nvCxnSpPr>
          <p:spPr>
            <a:xfrm>
              <a:off x="1171575" y="1908530"/>
              <a:ext cx="1008000" cy="0"/>
            </a:xfrm>
            <a:prstGeom prst="line">
              <a:avLst/>
            </a:prstGeom>
            <a:ln w="19050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 rot="5400000">
              <a:off x="1234275" y="2862530"/>
              <a:ext cx="1908000" cy="0"/>
            </a:xfrm>
            <a:prstGeom prst="line">
              <a:avLst/>
            </a:prstGeom>
            <a:ln w="19050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 rot="5400000">
              <a:off x="2491575" y="2862530"/>
              <a:ext cx="1908000" cy="0"/>
            </a:xfrm>
            <a:prstGeom prst="line">
              <a:avLst/>
            </a:prstGeom>
            <a:ln w="19050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uadroTexto 30"/>
            <p:cNvSpPr txBox="1"/>
            <p:nvPr/>
          </p:nvSpPr>
          <p:spPr>
            <a:xfrm>
              <a:off x="1597201" y="2862530"/>
              <a:ext cx="360000" cy="360000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2636925" y="1952208"/>
              <a:ext cx="360000" cy="389513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chemeClr val="bg1"/>
                  </a:solidFill>
                </a:rPr>
                <a:t>B</a:t>
              </a:r>
              <a:endParaRPr lang="es-ES" dirty="0">
                <a:solidFill>
                  <a:schemeClr val="bg1"/>
                </a:solidFill>
              </a:endParaRP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3796501" y="2834930"/>
              <a:ext cx="360000" cy="389513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chemeClr val="bg1"/>
                  </a:solidFill>
                </a:rPr>
                <a:t>C</a:t>
              </a:r>
              <a:endParaRPr lang="es-ES" dirty="0">
                <a:solidFill>
                  <a:schemeClr val="bg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uadroTexto 34"/>
              <p:cNvSpPr txBox="1"/>
              <p:nvPr/>
            </p:nvSpPr>
            <p:spPr>
              <a:xfrm>
                <a:off x="5122068" y="1334370"/>
                <a:ext cx="3614737" cy="3724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r>
                  <a:rPr lang="es-ES" b="1" dirty="0" smtClean="0">
                    <a:sym typeface="Wingdings" panose="05000000000000000000" pitchFamily="2" charset="2"/>
                  </a:rPr>
                  <a:t>Tramo A</a:t>
                </a:r>
                <a:r>
                  <a:rPr lang="es-ES" dirty="0" smtClean="0">
                    <a:sym typeface="Wingdings" panose="05000000000000000000" pitchFamily="2" charset="2"/>
                  </a:rPr>
                  <a:t>: La gráfica es una línea creciente, por lo que es un MRU con velocidad positiva. El móvil se aleja del origen.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 smtClean="0">
                  <a:sym typeface="Wingdings" panose="05000000000000000000" pitchFamily="2" charset="2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r>
                  <a:rPr lang="es-ES" b="1" dirty="0" smtClean="0">
                    <a:sym typeface="Wingdings" panose="05000000000000000000" pitchFamily="2" charset="2"/>
                  </a:rPr>
                  <a:t>Tramo B</a:t>
                </a:r>
                <a:r>
                  <a:rPr lang="es-ES" dirty="0" smtClean="0">
                    <a:sym typeface="Wingdings" panose="05000000000000000000" pitchFamily="2" charset="2"/>
                  </a:rPr>
                  <a:t>: La gráfica es una línea paralela al eje de abscisas, por lo que su posición no varía con el tiempo. El móvil está parado. Su ecuación del movimiento 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s-E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b>
                        <m:r>
                          <a:rPr lang="es-E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  <m:r>
                      <a:rPr lang="es-E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s-E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𝟏𝟎𝟎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</m:oMath>
                </a14:m>
                <a:endParaRPr lang="es-ES" sz="2000" dirty="0" smtClean="0"/>
              </a:p>
            </p:txBody>
          </p:sp>
        </mc:Choice>
        <mc:Fallback xmlns="">
          <p:sp>
            <p:nvSpPr>
              <p:cNvPr id="35" name="Cuadro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068" y="1334370"/>
                <a:ext cx="3614737" cy="3724096"/>
              </a:xfrm>
              <a:prstGeom prst="rect">
                <a:avLst/>
              </a:prstGeom>
              <a:blipFill rotWithShape="0">
                <a:blip r:embed="rId4"/>
                <a:stretch>
                  <a:fillRect l="-1012" t="-982" r="-1518" b="-16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uadroTexto 35"/>
          <p:cNvSpPr txBox="1"/>
          <p:nvPr/>
        </p:nvSpPr>
        <p:spPr>
          <a:xfrm>
            <a:off x="414337" y="5206413"/>
            <a:ext cx="8029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 algn="just"/>
            <a:r>
              <a:rPr lang="es-ES" dirty="0" smtClean="0">
                <a:sym typeface="Wingdings" panose="05000000000000000000" pitchFamily="2" charset="2"/>
              </a:rPr>
              <a:t> 	</a:t>
            </a:r>
            <a:r>
              <a:rPr lang="es-ES" b="1" dirty="0" smtClean="0"/>
              <a:t>Tramo C</a:t>
            </a:r>
            <a:r>
              <a:rPr lang="es-ES" dirty="0" smtClean="0"/>
              <a:t>: La gráfica es una línea decreciente, por lo que es un MRU con velocidad negativa. El móvil se acerca al origen.</a:t>
            </a:r>
          </a:p>
        </p:txBody>
      </p:sp>
    </p:spTree>
    <p:extLst>
      <p:ext uri="{BB962C8B-B14F-4D97-AF65-F5344CB8AC3E}">
        <p14:creationId xmlns:p14="http://schemas.microsoft.com/office/powerpoint/2010/main" val="7592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00050" y="842962"/>
            <a:ext cx="782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3.3. Estudio de un movimiento a partir de su gráfica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357961" y="1299318"/>
            <a:ext cx="1843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Tramo A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ángulo 17"/>
              <p:cNvSpPr/>
              <p:nvPr/>
            </p:nvSpPr>
            <p:spPr>
              <a:xfrm>
                <a:off x="4429126" y="2345961"/>
                <a:ext cx="3352328" cy="4001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=20+10·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E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á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26" y="2345961"/>
                <a:ext cx="3352328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ángulo 18"/>
              <p:cNvSpPr/>
              <p:nvPr/>
            </p:nvSpPr>
            <p:spPr>
              <a:xfrm>
                <a:off x="4372248" y="1603900"/>
                <a:ext cx="4603889" cy="7543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80 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−40 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" name="Rectá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248" y="1603900"/>
                <a:ext cx="4603889" cy="7543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upo 12"/>
          <p:cNvGrpSpPr/>
          <p:nvPr/>
        </p:nvGrpSpPr>
        <p:grpSpPr>
          <a:xfrm>
            <a:off x="54166" y="1245652"/>
            <a:ext cx="4350080" cy="3007547"/>
            <a:chOff x="846968" y="2722191"/>
            <a:chExt cx="4535817" cy="3127519"/>
          </a:xfrm>
        </p:grpSpPr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6968" y="2722191"/>
              <a:ext cx="4535817" cy="3127519"/>
            </a:xfrm>
            <a:prstGeom prst="rect">
              <a:avLst/>
            </a:prstGeom>
          </p:spPr>
        </p:pic>
        <p:grpSp>
          <p:nvGrpSpPr>
            <p:cNvPr id="10" name="Grupo 9"/>
            <p:cNvGrpSpPr/>
            <p:nvPr/>
          </p:nvGrpSpPr>
          <p:grpSpPr>
            <a:xfrm>
              <a:off x="1637996" y="3339787"/>
              <a:ext cx="774491" cy="1871895"/>
              <a:chOff x="3876371" y="3730792"/>
              <a:chExt cx="774491" cy="1871895"/>
            </a:xfrm>
          </p:grpSpPr>
          <p:cxnSp>
            <p:nvCxnSpPr>
              <p:cNvPr id="47" name="Conector recto 46"/>
              <p:cNvCxnSpPr/>
              <p:nvPr/>
            </p:nvCxnSpPr>
            <p:spPr>
              <a:xfrm rot="5400000">
                <a:off x="3858862" y="4800487"/>
                <a:ext cx="1512000" cy="0"/>
              </a:xfrm>
              <a:prstGeom prst="line">
                <a:avLst/>
              </a:prstGeom>
              <a:ln w="19050">
                <a:solidFill>
                  <a:srgbClr val="7030A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cto 47"/>
              <p:cNvCxnSpPr/>
              <p:nvPr/>
            </p:nvCxnSpPr>
            <p:spPr>
              <a:xfrm rot="5400000">
                <a:off x="3715157" y="5206687"/>
                <a:ext cx="792000" cy="0"/>
              </a:xfrm>
              <a:prstGeom prst="line">
                <a:avLst/>
              </a:prstGeom>
              <a:ln w="19050">
                <a:solidFill>
                  <a:srgbClr val="7030A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CuadroTexto 8"/>
                  <p:cNvSpPr txBox="1"/>
                  <p:nvPr/>
                </p:nvSpPr>
                <p:spPr>
                  <a:xfrm>
                    <a:off x="3958367" y="4498340"/>
                    <a:ext cx="21243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" name="CuadroTexto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8367" y="4498340"/>
                    <a:ext cx="212430" cy="276999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23529" r="-26471" b="-1136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CuadroTexto 48"/>
                  <p:cNvSpPr txBox="1"/>
                  <p:nvPr/>
                </p:nvSpPr>
                <p:spPr>
                  <a:xfrm>
                    <a:off x="4424518" y="3730792"/>
                    <a:ext cx="2263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9" name="CuadroTexto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24518" y="3730792"/>
                    <a:ext cx="226344" cy="276999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l="-34286" r="-37143" b="-3953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0" name="Conector recto 49"/>
              <p:cNvCxnSpPr/>
              <p:nvPr/>
            </p:nvCxnSpPr>
            <p:spPr>
              <a:xfrm rot="10800000">
                <a:off x="3880310" y="4810687"/>
                <a:ext cx="216000" cy="0"/>
              </a:xfrm>
              <a:prstGeom prst="line">
                <a:avLst/>
              </a:prstGeom>
              <a:ln w="19050">
                <a:solidFill>
                  <a:srgbClr val="7030A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cto 50"/>
              <p:cNvCxnSpPr/>
              <p:nvPr/>
            </p:nvCxnSpPr>
            <p:spPr>
              <a:xfrm rot="10800000">
                <a:off x="3876371" y="4031971"/>
                <a:ext cx="720000" cy="0"/>
              </a:xfrm>
              <a:prstGeom prst="line">
                <a:avLst/>
              </a:prstGeom>
              <a:ln w="19050">
                <a:solidFill>
                  <a:srgbClr val="7030A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Elipse 45"/>
              <p:cNvSpPr/>
              <p:nvPr/>
            </p:nvSpPr>
            <p:spPr>
              <a:xfrm>
                <a:off x="4578862" y="40077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Elipse 7"/>
              <p:cNvSpPr/>
              <p:nvPr/>
            </p:nvSpPr>
            <p:spPr>
              <a:xfrm>
                <a:off x="4064582" y="478820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69" name="Conector recto 68"/>
            <p:cNvCxnSpPr/>
            <p:nvPr/>
          </p:nvCxnSpPr>
          <p:spPr>
            <a:xfrm rot="5400000">
              <a:off x="4974144" y="4990207"/>
              <a:ext cx="360000" cy="0"/>
            </a:xfrm>
            <a:prstGeom prst="line">
              <a:avLst/>
            </a:prstGeom>
            <a:ln w="19050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ector recto 69"/>
            <p:cNvCxnSpPr/>
            <p:nvPr/>
          </p:nvCxnSpPr>
          <p:spPr>
            <a:xfrm rot="10800000">
              <a:off x="1626144" y="4811726"/>
              <a:ext cx="3528000" cy="0"/>
            </a:xfrm>
            <a:prstGeom prst="line">
              <a:avLst/>
            </a:prstGeom>
            <a:ln w="19050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Elipse 70"/>
            <p:cNvSpPr/>
            <p:nvPr/>
          </p:nvSpPr>
          <p:spPr>
            <a:xfrm>
              <a:off x="5118144" y="4767624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2" name="Elipse 71"/>
            <p:cNvSpPr/>
            <p:nvPr/>
          </p:nvSpPr>
          <p:spPr>
            <a:xfrm>
              <a:off x="3861043" y="3229829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CuadroTexto 72"/>
                <p:cNvSpPr txBox="1"/>
                <p:nvPr/>
              </p:nvSpPr>
              <p:spPr>
                <a:xfrm>
                  <a:off x="3933043" y="3089773"/>
                  <a:ext cx="21833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3" name="CuadroTexto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3043" y="3089773"/>
                  <a:ext cx="218330" cy="27699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2857" r="-22857" b="-1363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CuadroTexto 73"/>
                <p:cNvSpPr txBox="1"/>
                <p:nvPr/>
              </p:nvSpPr>
              <p:spPr>
                <a:xfrm>
                  <a:off x="5118144" y="4489865"/>
                  <a:ext cx="19043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4" name="CuadroTexto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8144" y="4489865"/>
                  <a:ext cx="190437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30000" r="-26667" b="-1363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5" name="CuadroTexto 74"/>
          <p:cNvSpPr txBox="1"/>
          <p:nvPr/>
        </p:nvSpPr>
        <p:spPr>
          <a:xfrm>
            <a:off x="4403683" y="2922448"/>
            <a:ext cx="1843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Tramo C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ángulo 76"/>
              <p:cNvSpPr/>
              <p:nvPr/>
            </p:nvSpPr>
            <p:spPr>
              <a:xfrm>
                <a:off x="4457700" y="4001092"/>
                <a:ext cx="3361882" cy="4001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=100−8·</m:t>
                      </m:r>
                      <m:r>
                        <a:rPr lang="es-E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E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Rectángulo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700" y="4001092"/>
                <a:ext cx="3361882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ángulo 77"/>
              <p:cNvSpPr/>
              <p:nvPr/>
            </p:nvSpPr>
            <p:spPr>
              <a:xfrm>
                <a:off x="4404245" y="3278202"/>
                <a:ext cx="4625454" cy="7228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−100 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−18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=−8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78" name="Rectángulo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4245" y="3278202"/>
                <a:ext cx="4625454" cy="72289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uadroTexto 13"/>
          <p:cNvSpPr txBox="1"/>
          <p:nvPr/>
        </p:nvSpPr>
        <p:spPr>
          <a:xfrm>
            <a:off x="398291" y="4341765"/>
            <a:ext cx="4014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</a:t>
            </a:r>
            <a:r>
              <a:rPr lang="es-ES" b="1" dirty="0" smtClean="0"/>
              <a:t>velocidad media</a:t>
            </a:r>
            <a:r>
              <a:rPr lang="es-ES" dirty="0" smtClean="0"/>
              <a:t>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ángulo 78"/>
              <p:cNvSpPr/>
              <p:nvPr/>
            </p:nvSpPr>
            <p:spPr>
              <a:xfrm>
                <a:off x="1347074" y="4715452"/>
                <a:ext cx="6752874" cy="728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𝑑𝑒𝑠𝑝𝑙𝑎𝑧𝑎𝑚𝑖𝑒𝑛𝑡𝑜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𝑡𝑖𝑒𝑚𝑝𝑜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𝑒𝑚𝑝𝑙𝑒𝑎𝑑𝑜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−20 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28 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79" name="Rectángulo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074" y="4715452"/>
                <a:ext cx="6752874" cy="72853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CuadroTexto 79"/>
          <p:cNvSpPr txBox="1"/>
          <p:nvPr/>
        </p:nvSpPr>
        <p:spPr>
          <a:xfrm>
            <a:off x="398291" y="5443985"/>
            <a:ext cx="4014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</a:t>
            </a:r>
            <a:r>
              <a:rPr lang="es-ES" b="1" dirty="0" smtClean="0"/>
              <a:t>celeridad media</a:t>
            </a:r>
            <a:r>
              <a:rPr lang="es-ES" dirty="0" smtClean="0"/>
              <a:t>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ángulo 80"/>
              <p:cNvSpPr/>
              <p:nvPr/>
            </p:nvSpPr>
            <p:spPr>
              <a:xfrm>
                <a:off x="1486526" y="5801689"/>
                <a:ext cx="6179512" cy="728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𝑑𝑖𝑠𝑡𝑎𝑛𝑐𝑖𝑎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𝑟𝑒𝑐𝑜𝑟𝑟𝑖𝑑𝑎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𝑡𝑖𝑒𝑚𝑝𝑜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𝑒𝑚𝑝𝑙𝑒𝑎𝑑𝑜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80 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+80 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28 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=5,7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1" name="Rectángulo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526" y="5801689"/>
                <a:ext cx="6179512" cy="72853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913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Redondear rectángulo de esquina del mismo lado 32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CuadroTexto 33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538400" y="1380114"/>
            <a:ext cx="8105538" cy="5078313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 startAt="4"/>
            </a:pPr>
            <a:r>
              <a:rPr lang="es-ES" b="1" dirty="0" smtClean="0"/>
              <a:t>La gráfica representa el movimiento de un móvil.</a:t>
            </a:r>
          </a:p>
          <a:p>
            <a:pPr marL="357188" indent="-357188" algn="just">
              <a:buAutoNum type="arabicPeriod" startAt="4"/>
            </a:pPr>
            <a:endParaRPr lang="es-ES" b="1" dirty="0"/>
          </a:p>
          <a:p>
            <a:pPr marL="357188" indent="-357188" algn="just">
              <a:buAutoNum type="arabicPeriod" startAt="4"/>
            </a:pPr>
            <a:endParaRPr lang="es-ES" b="1" dirty="0" smtClean="0"/>
          </a:p>
          <a:p>
            <a:pPr marL="357188" indent="-357188" algn="just">
              <a:buAutoNum type="arabicPeriod" startAt="4"/>
            </a:pPr>
            <a:endParaRPr lang="es-ES" b="1" dirty="0"/>
          </a:p>
          <a:p>
            <a:pPr marL="357188" indent="-357188" algn="just">
              <a:buAutoNum type="arabicPeriod" startAt="4"/>
            </a:pPr>
            <a:endParaRPr lang="es-ES" b="1" dirty="0" smtClean="0"/>
          </a:p>
          <a:p>
            <a:pPr marL="357188" indent="-357188" algn="just">
              <a:buAutoNum type="arabicPeriod" startAt="4"/>
            </a:pPr>
            <a:endParaRPr lang="es-ES" b="1" dirty="0"/>
          </a:p>
          <a:p>
            <a:pPr marL="357188" indent="-357188" algn="just">
              <a:buAutoNum type="arabicPeriod" startAt="4"/>
            </a:pPr>
            <a:endParaRPr lang="es-ES" b="1" dirty="0" smtClean="0"/>
          </a:p>
          <a:p>
            <a:pPr marL="357188" indent="-357188" algn="just">
              <a:buAutoNum type="arabicPeriod" startAt="4"/>
            </a:pPr>
            <a:endParaRPr lang="es-ES" b="1" dirty="0" smtClean="0"/>
          </a:p>
          <a:p>
            <a:pPr marL="357188" indent="-357188" algn="just">
              <a:buAutoNum type="arabicPeriod" startAt="4"/>
            </a:pPr>
            <a:endParaRPr lang="es-ES" b="1" dirty="0"/>
          </a:p>
          <a:p>
            <a:pPr marL="357188" indent="-357188" algn="just">
              <a:buAutoNum type="arabicPeriod" startAt="4"/>
            </a:pPr>
            <a:endParaRPr lang="es-ES" b="1" dirty="0" smtClean="0"/>
          </a:p>
          <a:p>
            <a:pPr marL="357188" indent="-357188" algn="just">
              <a:buAutoNum type="arabicPeriod" startAt="4"/>
            </a:pPr>
            <a:endParaRPr lang="es-ES" b="1" dirty="0"/>
          </a:p>
          <a:p>
            <a:pPr marL="357188" indent="-357188" algn="just">
              <a:buAutoNum type="arabicPeriod" startAt="4"/>
            </a:pPr>
            <a:endParaRPr lang="es-ES" b="1" dirty="0" smtClean="0"/>
          </a:p>
          <a:p>
            <a:pPr marL="357188" indent="-357188" algn="just">
              <a:buAutoNum type="arabicPeriod" startAt="4"/>
            </a:pPr>
            <a:endParaRPr lang="es-ES" b="1" dirty="0"/>
          </a:p>
          <a:p>
            <a:pPr marL="357188" indent="-357188" algn="just">
              <a:buAutoNum type="arabicPeriod" startAt="4"/>
            </a:pPr>
            <a:endParaRPr lang="es-ES" b="1" dirty="0" smtClean="0"/>
          </a:p>
          <a:p>
            <a:pPr marL="714375" indent="-358775" algn="just">
              <a:buAutoNum type="alphaLcParenR"/>
            </a:pPr>
            <a:r>
              <a:rPr lang="es-ES" dirty="0" smtClean="0"/>
              <a:t>Determina sus ecuaciones del movimiento.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Calcula su velocidad media y celeridad media.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Redacta el enunciado de un ejercicio acorde con la situación que representa la gráfica.</a:t>
            </a:r>
          </a:p>
        </p:txBody>
      </p:sp>
      <p:graphicFrame>
        <p:nvGraphicFramePr>
          <p:cNvPr id="37" name="Gráfico 36"/>
          <p:cNvGraphicFramePr/>
          <p:nvPr>
            <p:extLst>
              <p:ext uri="{D42A27DB-BD31-4B8C-83A1-F6EECF244321}">
                <p14:modId xmlns:p14="http://schemas.microsoft.com/office/powerpoint/2010/main" val="1050159764"/>
              </p:ext>
            </p:extLst>
          </p:nvPr>
        </p:nvGraphicFramePr>
        <p:xfrm>
          <a:off x="2171699" y="2030506"/>
          <a:ext cx="4533900" cy="311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106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050" y="842962"/>
            <a:ext cx="782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3.4. Dos móviles con movimiento relacionado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1212294"/>
            <a:ext cx="2557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00050" y="1581626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err="1" smtClean="0"/>
              <a:t>Villarriba</a:t>
            </a:r>
            <a:r>
              <a:rPr lang="es-ES" b="1" dirty="0" smtClean="0"/>
              <a:t> y </a:t>
            </a:r>
            <a:r>
              <a:rPr lang="es-ES" b="1" dirty="0" err="1" smtClean="0"/>
              <a:t>Villabajo</a:t>
            </a:r>
            <a:r>
              <a:rPr lang="es-ES" b="1" dirty="0" smtClean="0"/>
              <a:t> están separadas 20 km. Ignacio, que vive en </a:t>
            </a:r>
            <a:r>
              <a:rPr lang="es-ES" b="1" dirty="0" err="1" smtClean="0"/>
              <a:t>Villarriba</a:t>
            </a:r>
            <a:r>
              <a:rPr lang="es-ES" b="1" dirty="0" smtClean="0"/>
              <a:t>, lama a Alejandro, que vive en </a:t>
            </a:r>
            <a:r>
              <a:rPr lang="es-ES" b="1" dirty="0" err="1" smtClean="0"/>
              <a:t>Villabajo</a:t>
            </a:r>
            <a:r>
              <a:rPr lang="es-ES" b="1" dirty="0" smtClean="0"/>
              <a:t>, y deciden coger sus bicis para encontrase en el camino entre los dos pueblos. Ignacio sale a las once en punto y pedalea a 10 m/s. Alejandro tiene que terminar de recoger la cocina y sale a las once y diez; además, su bici no le permite ir más que a 8 m/s. Calcula donde se encuentran y a qué hora.</a:t>
            </a:r>
            <a:endParaRPr lang="es-ES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400050" y="3520618"/>
            <a:ext cx="474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1. Hacemos un esquema del problema:</a:t>
            </a:r>
            <a:endParaRPr lang="es-ES" dirty="0"/>
          </a:p>
        </p:txBody>
      </p:sp>
      <p:cxnSp>
        <p:nvCxnSpPr>
          <p:cNvPr id="10" name="Conector recto 9"/>
          <p:cNvCxnSpPr/>
          <p:nvPr/>
        </p:nvCxnSpPr>
        <p:spPr>
          <a:xfrm flipV="1">
            <a:off x="1564481" y="4857751"/>
            <a:ext cx="61007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https://s-media-cache-ak0.pinimg.com/736x/b2/2a/73/b22a73dbb2e7ab3bb9dae322aec91ec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 t="9288" r="25933" b="16284"/>
          <a:stretch/>
        </p:blipFill>
        <p:spPr bwMode="auto">
          <a:xfrm>
            <a:off x="578899" y="4148289"/>
            <a:ext cx="1099882" cy="7885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omps.canstockphoto.com/can-stock-photo_csp2648024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04" t="33022" b="8747"/>
          <a:stretch/>
        </p:blipFill>
        <p:spPr bwMode="auto">
          <a:xfrm>
            <a:off x="7602538" y="4133376"/>
            <a:ext cx="1027112" cy="818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689489" y="3889950"/>
            <a:ext cx="8787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 smtClean="0"/>
              <a:t>Villarriba</a:t>
            </a:r>
            <a:endParaRPr lang="es-ES" sz="14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7688263" y="3889950"/>
            <a:ext cx="859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 smtClean="0"/>
              <a:t>Villabajo</a:t>
            </a:r>
            <a:endParaRPr lang="es-ES" sz="1400" dirty="0"/>
          </a:p>
        </p:txBody>
      </p:sp>
      <p:cxnSp>
        <p:nvCxnSpPr>
          <p:cNvPr id="14" name="Conector recto de flecha 13"/>
          <p:cNvCxnSpPr>
            <a:stCxn id="1030" idx="3"/>
          </p:cNvCxnSpPr>
          <p:nvPr/>
        </p:nvCxnSpPr>
        <p:spPr>
          <a:xfrm>
            <a:off x="1678781" y="4542548"/>
            <a:ext cx="79295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H="1">
            <a:off x="6872286" y="4542548"/>
            <a:ext cx="79295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ipse 15"/>
          <p:cNvSpPr/>
          <p:nvPr/>
        </p:nvSpPr>
        <p:spPr>
          <a:xfrm>
            <a:off x="5743575" y="4749751"/>
            <a:ext cx="216000" cy="21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/>
          <p:cNvSpPr txBox="1"/>
          <p:nvPr/>
        </p:nvSpPr>
        <p:spPr>
          <a:xfrm>
            <a:off x="4971948" y="3882653"/>
            <a:ext cx="17251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p</a:t>
            </a:r>
            <a:r>
              <a:rPr lang="es-ES" sz="1400" dirty="0" smtClean="0"/>
              <a:t>unto de encuentro</a:t>
            </a:r>
            <a:endParaRPr lang="es-ES" sz="1400" dirty="0"/>
          </a:p>
        </p:txBody>
      </p:sp>
      <p:cxnSp>
        <p:nvCxnSpPr>
          <p:cNvPr id="19" name="Conector recto de flecha 18"/>
          <p:cNvCxnSpPr/>
          <p:nvPr/>
        </p:nvCxnSpPr>
        <p:spPr>
          <a:xfrm>
            <a:off x="5834524" y="4133376"/>
            <a:ext cx="0" cy="5593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/>
              <p:cNvSpPr txBox="1"/>
              <p:nvPr/>
            </p:nvSpPr>
            <p:spPr>
              <a:xfrm>
                <a:off x="816767" y="4965751"/>
                <a:ext cx="6241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1" name="Cuadro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67" y="4965751"/>
                <a:ext cx="62414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922" r="-7843" b="-88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23"/>
              <p:cNvSpPr txBox="1"/>
              <p:nvPr/>
            </p:nvSpPr>
            <p:spPr>
              <a:xfrm>
                <a:off x="816767" y="5248074"/>
                <a:ext cx="12289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4" name="Cuadro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67" y="5248074"/>
                <a:ext cx="122892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980" r="-1980" b="-3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uadroTexto 24"/>
          <p:cNvSpPr txBox="1"/>
          <p:nvPr/>
        </p:nvSpPr>
        <p:spPr>
          <a:xfrm>
            <a:off x="795335" y="5528563"/>
            <a:ext cx="769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Ignacio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uadroTexto 25"/>
              <p:cNvSpPr txBox="1"/>
              <p:nvPr/>
            </p:nvSpPr>
            <p:spPr>
              <a:xfrm>
                <a:off x="7623970" y="4962261"/>
                <a:ext cx="11282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=20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6" name="Cuadro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970" y="4962261"/>
                <a:ext cx="112825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162" r="-4324" b="-111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uadroTexto 26"/>
              <p:cNvSpPr txBox="1"/>
              <p:nvPr/>
            </p:nvSpPr>
            <p:spPr>
              <a:xfrm>
                <a:off x="7623970" y="5244584"/>
                <a:ext cx="1100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=8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7" name="Cuadro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970" y="5244584"/>
                <a:ext cx="1100686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2222" r="-2778" b="-3478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uadroTexto 27"/>
          <p:cNvSpPr txBox="1"/>
          <p:nvPr/>
        </p:nvSpPr>
        <p:spPr>
          <a:xfrm>
            <a:off x="7602538" y="5525073"/>
            <a:ext cx="1027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Alejandro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28"/>
              <p:cNvSpPr txBox="1"/>
              <p:nvPr/>
            </p:nvSpPr>
            <p:spPr>
              <a:xfrm>
                <a:off x="5754305" y="4962260"/>
                <a:ext cx="1945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9" name="Cuadro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305" y="4962260"/>
                <a:ext cx="194540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15625" r="-9375" b="-222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1"/>
              <p:cNvSpPr txBox="1"/>
              <p:nvPr/>
            </p:nvSpPr>
            <p:spPr>
              <a:xfrm>
                <a:off x="5449250" y="5178801"/>
                <a:ext cx="6310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2" name="Cuadro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9250" y="5178801"/>
                <a:ext cx="631070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6796" r="-5825" b="-1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uadroTexto 22"/>
              <p:cNvSpPr txBox="1"/>
              <p:nvPr/>
            </p:nvSpPr>
            <p:spPr>
              <a:xfrm>
                <a:off x="5449250" y="5456179"/>
                <a:ext cx="16506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−10 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3" name="Cuadro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9250" y="5456179"/>
                <a:ext cx="1650645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583" r="-2583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/>
              <p:cNvSpPr txBox="1"/>
              <p:nvPr/>
            </p:nvSpPr>
            <p:spPr>
              <a:xfrm>
                <a:off x="838542" y="5904608"/>
                <a:ext cx="54836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𝑡𝑖𝑒𝑚𝑝𝑜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𝑞𝑢𝑒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𝑡𝑎𝑟𝑑𝑎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𝐼𝑔𝑛𝑎𝑐𝑖𝑜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𝑒𝑛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𝑙𝑙𝑒𝑔𝑎𝑟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𝑎𝑙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𝑒𝑛𝑐𝑢𝑒𝑛𝑡𝑟𝑜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0" name="Cuadro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42" y="5904608"/>
                <a:ext cx="5483681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334" t="-2222" r="-334" b="-3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uadroTexto 32"/>
              <p:cNvSpPr txBox="1"/>
              <p:nvPr/>
            </p:nvSpPr>
            <p:spPr>
              <a:xfrm>
                <a:off x="838542" y="6143158"/>
                <a:ext cx="58350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𝑡𝑖𝑒𝑚𝑝𝑜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𝑞𝑢𝑒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𝑡𝑎𝑟𝑑𝑎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𝐴𝑙𝑒𝑗𝑎𝑛𝑑𝑟𝑜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𝑒𝑛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𝑙𝑙𝑒𝑔𝑎𝑟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𝑎𝑙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𝑒𝑛𝑐𝑢𝑒𝑛𝑡𝑟𝑜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3" name="Cuadro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42" y="6143158"/>
                <a:ext cx="5835059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313" t="-2222" r="-209" b="-3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09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050" y="842962"/>
            <a:ext cx="782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3.4. Dos móviles con movimiento relacionado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1212294"/>
            <a:ext cx="2557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0050" y="1581626"/>
            <a:ext cx="794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2. Planteamos las ecuaciones del movimiento: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685800" y="2012513"/>
                <a:ext cx="26546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𝐼𝑔𝑛𝑎𝑐𝑖𝑜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=0+10·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012513"/>
                <a:ext cx="2654637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529" r="-920" b="-3529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uadroTexto 31"/>
              <p:cNvSpPr txBox="1"/>
              <p:nvPr/>
            </p:nvSpPr>
            <p:spPr>
              <a:xfrm>
                <a:off x="685800" y="2381845"/>
                <a:ext cx="43963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𝐴𝑙𝑒𝑗𝑎𝑛𝑑𝑟𝑜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=20 000−8·(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−600)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2" name="Cuadro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381845"/>
                <a:ext cx="4396396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6" r="-1387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/>
              <p:cNvSpPr txBox="1"/>
              <p:nvPr/>
            </p:nvSpPr>
            <p:spPr>
              <a:xfrm>
                <a:off x="685800" y="2751177"/>
                <a:ext cx="5272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En el momento del encuentro: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13" name="Cuadro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751177"/>
                <a:ext cx="5272088" cy="400110"/>
              </a:xfrm>
              <a:prstGeom prst="rect">
                <a:avLst/>
              </a:prstGeom>
              <a:blipFill rotWithShape="0">
                <a:blip r:embed="rId5"/>
                <a:stretch>
                  <a:fillRect l="-1042" b="-227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872857" y="3335952"/>
                <a:ext cx="715913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10·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=20 000−8·</m:t>
                      </m:r>
                      <m:d>
                        <m:d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−600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→10·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=20 000−8·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−4 800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857" y="3335952"/>
                <a:ext cx="7159139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255" r="-170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uadroTexto 34"/>
              <p:cNvSpPr txBox="1"/>
              <p:nvPr/>
            </p:nvSpPr>
            <p:spPr>
              <a:xfrm>
                <a:off x="872857" y="3951506"/>
                <a:ext cx="22640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18·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=24 800    →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5" name="Cuadro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857" y="3951506"/>
                <a:ext cx="2264018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613" r="-806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/>
              <p:cNvSpPr txBox="1"/>
              <p:nvPr/>
            </p:nvSpPr>
            <p:spPr>
              <a:xfrm>
                <a:off x="3321844" y="3785433"/>
                <a:ext cx="4577215" cy="578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24 800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=1 377,8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60 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=23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1" name="Cuadro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844" y="3785433"/>
                <a:ext cx="4577215" cy="57836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ctor recto 35"/>
          <p:cNvCxnSpPr/>
          <p:nvPr/>
        </p:nvCxnSpPr>
        <p:spPr>
          <a:xfrm flipV="1">
            <a:off x="5757863" y="4065208"/>
            <a:ext cx="171450" cy="1143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V="1">
            <a:off x="6481763" y="4249496"/>
            <a:ext cx="171450" cy="1143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adroTexto 36"/>
          <p:cNvSpPr txBox="1"/>
          <p:nvPr/>
        </p:nvSpPr>
        <p:spPr>
          <a:xfrm>
            <a:off x="685799" y="4643571"/>
            <a:ext cx="6185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 encontrarán a las 11 h y 23 min.</a:t>
            </a:r>
            <a:endParaRPr lang="es-ES" b="1" dirty="0"/>
          </a:p>
        </p:txBody>
      </p:sp>
      <p:sp>
        <p:nvSpPr>
          <p:cNvPr id="40" name="CuadroTexto 39"/>
          <p:cNvSpPr txBox="1"/>
          <p:nvPr/>
        </p:nvSpPr>
        <p:spPr>
          <a:xfrm>
            <a:off x="710421" y="5114000"/>
            <a:ext cx="3742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Para calcular la posición: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uadroTexto 40"/>
              <p:cNvSpPr txBox="1"/>
              <p:nvPr/>
            </p:nvSpPr>
            <p:spPr>
              <a:xfrm>
                <a:off x="3440907" y="5012903"/>
                <a:ext cx="4976812" cy="527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=10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·1 377,8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=13 778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=13,8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41" name="Cuadro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907" y="5012903"/>
                <a:ext cx="4976812" cy="52726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uadroTexto 43"/>
          <p:cNvSpPr txBox="1"/>
          <p:nvPr/>
        </p:nvSpPr>
        <p:spPr>
          <a:xfrm>
            <a:off x="700086" y="5662010"/>
            <a:ext cx="6185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 encontrarán a 13,8 km de </a:t>
            </a:r>
            <a:r>
              <a:rPr lang="es-ES" b="1" dirty="0" err="1" smtClean="0"/>
              <a:t>Villarriba</a:t>
            </a:r>
            <a:r>
              <a:rPr lang="es-ES" b="1" dirty="0" smtClean="0"/>
              <a:t>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14275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050" y="842962"/>
            <a:ext cx="782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3.4. Dos móviles con movimiento relacionado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1212294"/>
            <a:ext cx="2557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0050" y="1581626"/>
            <a:ext cx="794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  <a:r>
              <a:rPr lang="es-ES" dirty="0" smtClean="0"/>
              <a:t>. Respuesta gráfica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109252"/>
              </p:ext>
            </p:extLst>
          </p:nvPr>
        </p:nvGraphicFramePr>
        <p:xfrm>
          <a:off x="552446" y="2082800"/>
          <a:ext cx="1704978" cy="2595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52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Ignacio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 (s)</a:t>
                      </a:r>
                      <a:endParaRPr lang="es-E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x (m)</a:t>
                      </a:r>
                      <a:endParaRPr lang="es-E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5000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1000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10 000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1500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15 000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2000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20 000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786694"/>
              </p:ext>
            </p:extLst>
          </p:nvPr>
        </p:nvGraphicFramePr>
        <p:xfrm>
          <a:off x="2433633" y="2082800"/>
          <a:ext cx="1704978" cy="2966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52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Alejandro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 (s)</a:t>
                      </a:r>
                      <a:endParaRPr lang="es-E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x (m)</a:t>
                      </a:r>
                      <a:endParaRPr lang="es-E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20 000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20</a:t>
                      </a:r>
                      <a:r>
                        <a:rPr lang="es-ES" sz="1600" baseline="0" dirty="0" smtClean="0"/>
                        <a:t> 000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1000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16 800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1500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12 800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2000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8800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3100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4238623" y="1853289"/>
            <a:ext cx="4776788" cy="3511231"/>
            <a:chOff x="4238623" y="1853289"/>
            <a:chExt cx="4776788" cy="3511231"/>
          </a:xfrm>
        </p:grpSpPr>
        <p:graphicFrame>
          <p:nvGraphicFramePr>
            <p:cNvPr id="14" name="Gráfico 13"/>
            <p:cNvGraphicFramePr/>
            <p:nvPr>
              <p:extLst>
                <p:ext uri="{D42A27DB-BD31-4B8C-83A1-F6EECF244321}">
                  <p14:modId xmlns:p14="http://schemas.microsoft.com/office/powerpoint/2010/main" val="1199798634"/>
                </p:ext>
              </p:extLst>
            </p:nvPr>
          </p:nvGraphicFramePr>
          <p:xfrm>
            <a:off x="4238623" y="2082800"/>
            <a:ext cx="4491040" cy="3281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Elipse 14"/>
            <p:cNvSpPr/>
            <p:nvPr/>
          </p:nvSpPr>
          <p:spPr>
            <a:xfrm>
              <a:off x="6476155" y="335930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8" name="Conector recto 17"/>
            <p:cNvCxnSpPr/>
            <p:nvPr/>
          </p:nvCxnSpPr>
          <p:spPr>
            <a:xfrm flipH="1">
              <a:off x="4872038" y="3414713"/>
              <a:ext cx="161210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 rot="5400000" flipH="1">
              <a:off x="5810155" y="4133302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18"/>
            <p:cNvSpPr txBox="1"/>
            <p:nvPr/>
          </p:nvSpPr>
          <p:spPr>
            <a:xfrm>
              <a:off x="4471987" y="1853289"/>
              <a:ext cx="557213" cy="285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i="1" dirty="0" smtClean="0"/>
                <a:t>x (m)</a:t>
              </a:r>
              <a:endParaRPr lang="es-ES" sz="1200" i="1" dirty="0"/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8458198" y="4535805"/>
              <a:ext cx="557213" cy="285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i="1" dirty="0"/>
                <a:t>t</a:t>
              </a:r>
              <a:r>
                <a:rPr lang="es-ES" sz="1200" i="1" dirty="0" smtClean="0"/>
                <a:t> (s)</a:t>
              </a:r>
              <a:endParaRPr lang="es-ES" sz="12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945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3. Movimiento rectilíneo uniforme (MRU)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Redondear rectángulo de esquina del mismo lado 16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538400" y="1380114"/>
            <a:ext cx="8105538" cy="1754326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5. 	Ana vive a 3 km del instituto, y María, en la misma carretera, 500 m más lejos. Todas las mañanas, a las ocho y cuarto, cogen la bici para ir a clase. Ana pedalea a 6 m/s, y María, a 8 m/s.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¿Cuándo y dónde se encuentran?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¿A qué velocidad tendría que pedalear Ana, como mínimo, para que María no la alcanzase antes de llegar al Instituto?</a:t>
            </a:r>
          </a:p>
        </p:txBody>
      </p:sp>
    </p:spTree>
    <p:extLst>
      <p:ext uri="{BB962C8B-B14F-4D97-AF65-F5344CB8AC3E}">
        <p14:creationId xmlns:p14="http://schemas.microsoft.com/office/powerpoint/2010/main" val="30375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La aceleración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4129088" y="1214506"/>
            <a:ext cx="4500562" cy="2031325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Aceleración media </a:t>
            </a:r>
            <a:r>
              <a:rPr lang="es-ES" dirty="0" smtClean="0"/>
              <a:t>de un móvil en un intervalo es la variación de velocidad que experimenta por unidad de tiempo: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/>
              <p:cNvSpPr txBox="1"/>
              <p:nvPr/>
            </p:nvSpPr>
            <p:spPr>
              <a:xfrm>
                <a:off x="5188033" y="2357252"/>
                <a:ext cx="2184316" cy="657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20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1" name="Cuadro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033" y="2357252"/>
                <a:ext cx="2184316" cy="65755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1" name="Grupo 80"/>
          <p:cNvGrpSpPr/>
          <p:nvPr/>
        </p:nvGrpSpPr>
        <p:grpSpPr>
          <a:xfrm>
            <a:off x="499836" y="971618"/>
            <a:ext cx="3099779" cy="3015598"/>
            <a:chOff x="499836" y="971618"/>
            <a:chExt cx="3099779" cy="3015598"/>
          </a:xfrm>
        </p:grpSpPr>
        <p:grpSp>
          <p:nvGrpSpPr>
            <p:cNvPr id="29" name="Grupo 28"/>
            <p:cNvGrpSpPr/>
            <p:nvPr/>
          </p:nvGrpSpPr>
          <p:grpSpPr>
            <a:xfrm>
              <a:off x="499836" y="971618"/>
              <a:ext cx="3099779" cy="3015598"/>
              <a:chOff x="688821" y="1214506"/>
              <a:chExt cx="3099779" cy="3015598"/>
            </a:xfrm>
          </p:grpSpPr>
          <p:grpSp>
            <p:nvGrpSpPr>
              <p:cNvPr id="8" name="Grupo 7"/>
              <p:cNvGrpSpPr/>
              <p:nvPr/>
            </p:nvGrpSpPr>
            <p:grpSpPr>
              <a:xfrm>
                <a:off x="688821" y="1214506"/>
                <a:ext cx="3099779" cy="3015598"/>
                <a:chOff x="4989358" y="2443230"/>
                <a:chExt cx="3099779" cy="3015598"/>
              </a:xfrm>
            </p:grpSpPr>
            <p:grpSp>
              <p:nvGrpSpPr>
                <p:cNvPr id="9" name="Grupo 8"/>
                <p:cNvGrpSpPr/>
                <p:nvPr/>
              </p:nvGrpSpPr>
              <p:grpSpPr>
                <a:xfrm>
                  <a:off x="4989358" y="2443230"/>
                  <a:ext cx="3099779" cy="3015598"/>
                  <a:chOff x="924490" y="2372875"/>
                  <a:chExt cx="3099779" cy="3015598"/>
                </a:xfrm>
              </p:grpSpPr>
              <p:grpSp>
                <p:nvGrpSpPr>
                  <p:cNvPr id="13" name="Grupo 12"/>
                  <p:cNvGrpSpPr/>
                  <p:nvPr/>
                </p:nvGrpSpPr>
                <p:grpSpPr>
                  <a:xfrm>
                    <a:off x="924490" y="2372875"/>
                    <a:ext cx="2940293" cy="3015598"/>
                    <a:chOff x="1038789" y="1093878"/>
                    <a:chExt cx="2940293" cy="3015598"/>
                  </a:xfrm>
                </p:grpSpPr>
                <p:cxnSp>
                  <p:nvCxnSpPr>
                    <p:cNvPr id="15" name="7 Conector recto"/>
                    <p:cNvCxnSpPr/>
                    <p:nvPr/>
                  </p:nvCxnSpPr>
                  <p:spPr>
                    <a:xfrm>
                      <a:off x="1346200" y="1333500"/>
                      <a:ext cx="0" cy="246380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" name="32 Conector recto"/>
                    <p:cNvCxnSpPr/>
                    <p:nvPr/>
                  </p:nvCxnSpPr>
                  <p:spPr>
                    <a:xfrm rot="5400000">
                      <a:off x="2579688" y="2560638"/>
                      <a:ext cx="0" cy="246380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1" name="54 CuadroTexto"/>
                        <p:cNvSpPr txBox="1"/>
                        <p:nvPr/>
                      </p:nvSpPr>
                      <p:spPr>
                        <a:xfrm>
                          <a:off x="3581987" y="3740144"/>
                          <a:ext cx="397095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b="0" i="1" smtClean="0">
                                    <a:latin typeface="Cambria Math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s-ES" dirty="0"/>
                        </a:p>
                      </p:txBody>
                    </p:sp>
                  </mc:Choice>
                  <mc:Fallback xmlns="">
                    <p:sp>
                      <p:nvSpPr>
                        <p:cNvPr id="63" name="54 CuadroTexto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581987" y="3740144"/>
                          <a:ext cx="397095" cy="369332"/>
                        </a:xfrm>
                        <a:prstGeom prst="rect">
                          <a:avLst/>
                        </a:prstGeom>
                        <a:blipFill rotWithShape="0">
                          <a:blip r:embed="rId10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s-E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4" name="57 CuadroTexto"/>
                        <p:cNvSpPr txBox="1"/>
                        <p:nvPr/>
                      </p:nvSpPr>
                      <p:spPr>
                        <a:xfrm>
                          <a:off x="1038789" y="1093878"/>
                          <a:ext cx="387478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b="0" i="1" smtClean="0">
                                    <a:latin typeface="Cambria Math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es-ES" dirty="0"/>
                        </a:p>
                      </p:txBody>
                    </p:sp>
                  </mc:Choice>
                  <mc:Fallback xmlns="">
                    <p:sp>
                      <p:nvSpPr>
                        <p:cNvPr id="64" name="57 CuadroTexto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1038789" y="1093878"/>
                          <a:ext cx="387478" cy="369332"/>
                        </a:xfrm>
                        <a:prstGeom prst="rect">
                          <a:avLst/>
                        </a:prstGeom>
                        <a:blipFill rotWithShape="0">
                          <a:blip r:embed="rId11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s-E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p:sp>
                <p:nvSpPr>
                  <p:cNvPr id="14" name="Forma libre 13"/>
                  <p:cNvSpPr/>
                  <p:nvPr/>
                </p:nvSpPr>
                <p:spPr>
                  <a:xfrm>
                    <a:off x="1595394" y="2820810"/>
                    <a:ext cx="2428875" cy="835117"/>
                  </a:xfrm>
                  <a:custGeom>
                    <a:avLst/>
                    <a:gdLst>
                      <a:gd name="connsiteX0" fmla="*/ 0 w 2428875"/>
                      <a:gd name="connsiteY0" fmla="*/ 235042 h 835117"/>
                      <a:gd name="connsiteX1" fmla="*/ 571500 w 2428875"/>
                      <a:gd name="connsiteY1" fmla="*/ 6442 h 835117"/>
                      <a:gd name="connsiteX2" fmla="*/ 1100138 w 2428875"/>
                      <a:gd name="connsiteY2" fmla="*/ 92167 h 835117"/>
                      <a:gd name="connsiteX3" fmla="*/ 1600200 w 2428875"/>
                      <a:gd name="connsiteY3" fmla="*/ 392205 h 835117"/>
                      <a:gd name="connsiteX4" fmla="*/ 1985963 w 2428875"/>
                      <a:gd name="connsiteY4" fmla="*/ 663667 h 835117"/>
                      <a:gd name="connsiteX5" fmla="*/ 2428875 w 2428875"/>
                      <a:gd name="connsiteY5" fmla="*/ 835117 h 8351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28875" h="835117">
                        <a:moveTo>
                          <a:pt x="0" y="235042"/>
                        </a:moveTo>
                        <a:cubicBezTo>
                          <a:pt x="194072" y="132648"/>
                          <a:pt x="388144" y="30254"/>
                          <a:pt x="571500" y="6442"/>
                        </a:cubicBezTo>
                        <a:cubicBezTo>
                          <a:pt x="754856" y="-17370"/>
                          <a:pt x="928688" y="27873"/>
                          <a:pt x="1100138" y="92167"/>
                        </a:cubicBezTo>
                        <a:cubicBezTo>
                          <a:pt x="1271588" y="156461"/>
                          <a:pt x="1452563" y="296955"/>
                          <a:pt x="1600200" y="392205"/>
                        </a:cubicBezTo>
                        <a:cubicBezTo>
                          <a:pt x="1747837" y="487455"/>
                          <a:pt x="1847851" y="589848"/>
                          <a:pt x="1985963" y="663667"/>
                        </a:cubicBezTo>
                        <a:cubicBezTo>
                          <a:pt x="2124076" y="737486"/>
                          <a:pt x="2276475" y="786301"/>
                          <a:pt x="2428875" y="835117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CuadroTexto 11"/>
                    <p:cNvSpPr txBox="1"/>
                    <p:nvPr/>
                  </p:nvSpPr>
                  <p:spPr>
                    <a:xfrm>
                      <a:off x="5875174" y="2489396"/>
                      <a:ext cx="56547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s-E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s-ES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2" name="CuadroTexto 1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875174" y="2489396"/>
                      <a:ext cx="565475" cy="276999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 l="-7527" t="-46667" r="-2151" b="-1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7" name="Conector recto de flecha 6"/>
              <p:cNvCxnSpPr/>
              <p:nvPr/>
            </p:nvCxnSpPr>
            <p:spPr>
              <a:xfrm flipV="1">
                <a:off x="1678856" y="1455727"/>
                <a:ext cx="618802" cy="257175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de flecha 24"/>
              <p:cNvCxnSpPr/>
              <p:nvPr/>
            </p:nvCxnSpPr>
            <p:spPr>
              <a:xfrm>
                <a:off x="2807752" y="1946461"/>
                <a:ext cx="596983" cy="562295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CuadroTexto 27"/>
                  <p:cNvSpPr txBox="1"/>
                  <p:nvPr/>
                </p:nvSpPr>
                <p:spPr>
                  <a:xfrm>
                    <a:off x="2804395" y="1669462"/>
                    <a:ext cx="57612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8" name="CuadroTexto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04395" y="1669462"/>
                    <a:ext cx="576120" cy="27699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7368" t="-44444" r="-2105" b="-2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0" name="Grupo 79"/>
            <p:cNvGrpSpPr/>
            <p:nvPr/>
          </p:nvGrpSpPr>
          <p:grpSpPr>
            <a:xfrm>
              <a:off x="2227446" y="1665755"/>
              <a:ext cx="959592" cy="1021096"/>
              <a:chOff x="2227446" y="1665755"/>
              <a:chExt cx="959592" cy="1021096"/>
            </a:xfrm>
          </p:grpSpPr>
          <p:cxnSp>
            <p:nvCxnSpPr>
              <p:cNvPr id="50" name="Conector recto de flecha 49"/>
              <p:cNvCxnSpPr/>
              <p:nvPr/>
            </p:nvCxnSpPr>
            <p:spPr>
              <a:xfrm flipH="1">
                <a:off x="2568236" y="1665755"/>
                <a:ext cx="10119" cy="839859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CuadroTexto 52"/>
                  <p:cNvSpPr txBox="1"/>
                  <p:nvPr/>
                </p:nvSpPr>
                <p:spPr>
                  <a:xfrm>
                    <a:off x="2227446" y="1839357"/>
                    <a:ext cx="36189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3" name="CuadroTexto 5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27446" y="1839357"/>
                    <a:ext cx="361894" cy="276999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l="-15000" t="-46667" r="-46667"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CuadroTexto 53"/>
                  <p:cNvSpPr txBox="1"/>
                  <p:nvPr/>
                </p:nvSpPr>
                <p:spPr>
                  <a:xfrm>
                    <a:off x="2660400" y="2409852"/>
                    <a:ext cx="46205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4" name="CuadroTexto 5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60400" y="2409852"/>
                    <a:ext cx="462050" cy="276999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t="-43478" r="-55263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5" name="Conector recto de flecha 54"/>
              <p:cNvCxnSpPr/>
              <p:nvPr/>
            </p:nvCxnSpPr>
            <p:spPr>
              <a:xfrm flipV="1">
                <a:off x="2568236" y="2253134"/>
                <a:ext cx="618802" cy="257175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CuadroTexto 78"/>
          <p:cNvSpPr txBox="1"/>
          <p:nvPr/>
        </p:nvSpPr>
        <p:spPr>
          <a:xfrm>
            <a:off x="503138" y="3914662"/>
            <a:ext cx="8126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aceleración puede ser del mismo sentido que la velocidad o de sentido contrario:</a:t>
            </a:r>
          </a:p>
          <a:p>
            <a:pPr algn="just"/>
            <a:endParaRPr lang="es-ES" dirty="0" smtClean="0"/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Si es del mismo sentido, la velocidad aumenta su módulo y mantiene su sentido.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endParaRPr lang="es-ES" dirty="0" smtClean="0">
              <a:sym typeface="Wingdings 2" panose="05020102010507070707" pitchFamily="18" charset="2"/>
            </a:endParaRP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Si es de sentido contrario, la velocidad va disminuyendo su módulo y puede llegar a cambiar de sentido.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93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La aceleración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615152" y="1647289"/>
            <a:ext cx="2484445" cy="2086900"/>
            <a:chOff x="693575" y="3818989"/>
            <a:chExt cx="2484445" cy="2086900"/>
          </a:xfrm>
        </p:grpSpPr>
        <p:sp>
          <p:nvSpPr>
            <p:cNvPr id="42" name="Forma libre 41"/>
            <p:cNvSpPr/>
            <p:nvPr/>
          </p:nvSpPr>
          <p:spPr>
            <a:xfrm>
              <a:off x="693575" y="4438772"/>
              <a:ext cx="2428875" cy="835117"/>
            </a:xfrm>
            <a:custGeom>
              <a:avLst/>
              <a:gdLst>
                <a:gd name="connsiteX0" fmla="*/ 0 w 2428875"/>
                <a:gd name="connsiteY0" fmla="*/ 235042 h 835117"/>
                <a:gd name="connsiteX1" fmla="*/ 571500 w 2428875"/>
                <a:gd name="connsiteY1" fmla="*/ 6442 h 835117"/>
                <a:gd name="connsiteX2" fmla="*/ 1100138 w 2428875"/>
                <a:gd name="connsiteY2" fmla="*/ 92167 h 835117"/>
                <a:gd name="connsiteX3" fmla="*/ 1600200 w 2428875"/>
                <a:gd name="connsiteY3" fmla="*/ 392205 h 835117"/>
                <a:gd name="connsiteX4" fmla="*/ 1985963 w 2428875"/>
                <a:gd name="connsiteY4" fmla="*/ 663667 h 835117"/>
                <a:gd name="connsiteX5" fmla="*/ 2428875 w 2428875"/>
                <a:gd name="connsiteY5" fmla="*/ 835117 h 83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835117">
                  <a:moveTo>
                    <a:pt x="0" y="235042"/>
                  </a:moveTo>
                  <a:cubicBezTo>
                    <a:pt x="194072" y="132648"/>
                    <a:pt x="388144" y="30254"/>
                    <a:pt x="571500" y="6442"/>
                  </a:cubicBezTo>
                  <a:cubicBezTo>
                    <a:pt x="754856" y="-17370"/>
                    <a:pt x="928688" y="27873"/>
                    <a:pt x="1100138" y="92167"/>
                  </a:cubicBezTo>
                  <a:cubicBezTo>
                    <a:pt x="1271588" y="156461"/>
                    <a:pt x="1452563" y="296955"/>
                    <a:pt x="1600200" y="392205"/>
                  </a:cubicBezTo>
                  <a:cubicBezTo>
                    <a:pt x="1747837" y="487455"/>
                    <a:pt x="1847851" y="589848"/>
                    <a:pt x="1985963" y="663667"/>
                  </a:cubicBezTo>
                  <a:cubicBezTo>
                    <a:pt x="2124076" y="737486"/>
                    <a:pt x="2276475" y="786301"/>
                    <a:pt x="2428875" y="83511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56" name="Conector recto de flecha 55"/>
            <p:cNvCxnSpPr/>
            <p:nvPr/>
          </p:nvCxnSpPr>
          <p:spPr>
            <a:xfrm flipH="1">
              <a:off x="2123584" y="4723489"/>
              <a:ext cx="10119" cy="839859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CuadroTexto 56"/>
                <p:cNvSpPr txBox="1"/>
                <p:nvPr/>
              </p:nvSpPr>
              <p:spPr>
                <a:xfrm>
                  <a:off x="2066720" y="5533906"/>
                  <a:ext cx="19800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7" name="CuadroTexto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6720" y="5533906"/>
                  <a:ext cx="198003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7273" t="-46667" r="-93939" b="-1111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Conector recto 58"/>
            <p:cNvCxnSpPr/>
            <p:nvPr/>
          </p:nvCxnSpPr>
          <p:spPr>
            <a:xfrm>
              <a:off x="1091120" y="4078906"/>
              <a:ext cx="2086900" cy="1289167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cto 65"/>
            <p:cNvCxnSpPr/>
            <p:nvPr/>
          </p:nvCxnSpPr>
          <p:spPr>
            <a:xfrm rot="5400000">
              <a:off x="997284" y="4217855"/>
              <a:ext cx="2086900" cy="1289167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ector recto 68"/>
            <p:cNvCxnSpPr/>
            <p:nvPr/>
          </p:nvCxnSpPr>
          <p:spPr>
            <a:xfrm flipH="1">
              <a:off x="2132960" y="4961072"/>
              <a:ext cx="373654" cy="597534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ector recto 69"/>
            <p:cNvCxnSpPr/>
            <p:nvPr/>
          </p:nvCxnSpPr>
          <p:spPr>
            <a:xfrm flipH="1" flipV="1">
              <a:off x="1755733" y="5320125"/>
              <a:ext cx="367851" cy="238481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/>
            <p:cNvCxnSpPr/>
            <p:nvPr/>
          </p:nvCxnSpPr>
          <p:spPr>
            <a:xfrm flipH="1">
              <a:off x="1756527" y="4714791"/>
              <a:ext cx="373654" cy="597534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/>
            <p:cNvCxnSpPr/>
            <p:nvPr/>
          </p:nvCxnSpPr>
          <p:spPr>
            <a:xfrm>
              <a:off x="2122330" y="4721691"/>
              <a:ext cx="405396" cy="251151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CuadroTexto 76"/>
                <p:cNvSpPr txBox="1"/>
                <p:nvPr/>
              </p:nvSpPr>
              <p:spPr>
                <a:xfrm>
                  <a:off x="1485468" y="5022883"/>
                  <a:ext cx="31380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7" name="CuadroTexto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5468" y="5022883"/>
                  <a:ext cx="313804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608" t="-46667" r="-60784" b="-1333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CuadroTexto 77"/>
                <p:cNvSpPr txBox="1"/>
                <p:nvPr/>
              </p:nvSpPr>
              <p:spPr>
                <a:xfrm>
                  <a:off x="2460963" y="4652610"/>
                  <a:ext cx="28014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8" name="CuadroTexto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0963" y="4652610"/>
                  <a:ext cx="280141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21739" t="-46667" r="-67391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CuadroTexto 4"/>
          <p:cNvSpPr txBox="1"/>
          <p:nvPr/>
        </p:nvSpPr>
        <p:spPr>
          <a:xfrm>
            <a:off x="429414" y="902591"/>
            <a:ext cx="812165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4.1. Componentes intrínsecas de la aceleración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3800475" y="1647288"/>
                <a:ext cx="4750592" cy="3463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r>
                  <a:rPr lang="es-ES" b="1" dirty="0" smtClean="0">
                    <a:sym typeface="Wingdings" panose="05000000000000000000" pitchFamily="2" charset="2"/>
                  </a:rPr>
                  <a:t>Aceleración tangencial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s-ES" sz="20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s-ES" sz="20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𝒂</m:t>
                            </m:r>
                          </m:e>
                        </m:acc>
                      </m:e>
                      <m:sub>
                        <m:r>
                          <a:rPr lang="es-E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es-ES" b="1" dirty="0" smtClean="0"/>
                  <a:t>). </a:t>
                </a:r>
                <a:r>
                  <a:rPr lang="es-ES" dirty="0" smtClean="0"/>
                  <a:t>Mide lo que varía el módulo de la velocidad por unidad de tiempo. Es tangente a la trayectoria: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/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 smtClean="0"/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endParaRPr lang="es-ES" dirty="0"/>
              </a:p>
              <a:p>
                <a:pPr marL="285750" indent="-285750" algn="just">
                  <a:buFont typeface="Wingdings" panose="05000000000000000000" pitchFamily="2" charset="2"/>
                  <a:buChar char=""/>
                </a:pPr>
                <a:r>
                  <a:rPr lang="es-ES" b="1" dirty="0" smtClean="0"/>
                  <a:t>Aceleración centrípeta o normal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s-ES" sz="20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sz="2000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acc>
                      </m:e>
                      <m:sub>
                        <m:r>
                          <a:rPr lang="es-ES" sz="20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s-ES" b="1" dirty="0" smtClean="0"/>
                  <a:t>)</a:t>
                </a:r>
                <a:r>
                  <a:rPr lang="es-ES" dirty="0" smtClean="0"/>
                  <a:t>. Mide lo que varía la dirección del vector velocidad por unidad de tiempo. Es perpendicular a la trayectoria y se dirige hacia el centro de la misma:</a:t>
                </a:r>
                <a:endParaRPr lang="es-ES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475" y="1647288"/>
                <a:ext cx="4750592" cy="3463640"/>
              </a:xfrm>
              <a:prstGeom prst="rect">
                <a:avLst/>
              </a:prstGeom>
              <a:blipFill rotWithShape="0">
                <a:blip r:embed="rId6"/>
                <a:stretch>
                  <a:fillRect l="-769" t="-176" r="-1026" b="-19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5129202" y="2851183"/>
                <a:ext cx="2093137" cy="628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202" y="2851183"/>
                <a:ext cx="2093137" cy="62850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uadroTexto 38"/>
              <p:cNvSpPr txBox="1"/>
              <p:nvPr/>
            </p:nvSpPr>
            <p:spPr>
              <a:xfrm>
                <a:off x="5843576" y="5310994"/>
                <a:ext cx="957826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9" name="Cuadro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576" y="5310994"/>
                <a:ext cx="957826" cy="61555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1275506" y="4107646"/>
                <a:ext cx="142558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506" y="4107646"/>
                <a:ext cx="1425582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855" t="-36000" r="-15385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77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4. La aceleración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9414" y="902591"/>
            <a:ext cx="812165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4.1. Componentes intrínsecas de la aceleración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29414" y="1498118"/>
            <a:ext cx="8307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dirty="0" smtClean="0">
                <a:sym typeface="Wingdings 2" panose="05020102010507070707" pitchFamily="18" charset="2"/>
              </a:rPr>
              <a:t> 	</a:t>
            </a:r>
            <a:r>
              <a:rPr lang="es-ES" dirty="0" smtClean="0"/>
              <a:t>En general, un móvil con un movimiento acelerado tiene dos tipos de aceleración.</a:t>
            </a:r>
          </a:p>
          <a:p>
            <a:pPr marL="357188" indent="-357188" algn="just"/>
            <a:r>
              <a:rPr lang="es-ES" dirty="0" smtClean="0">
                <a:sym typeface="Wingdings 2" panose="05020102010507070707" pitchFamily="18" charset="2"/>
              </a:rPr>
              <a:t> 	</a:t>
            </a:r>
            <a:r>
              <a:rPr lang="es-ES" dirty="0" smtClean="0"/>
              <a:t>En este curso estudiaremos movimientos con aceleración constante en los que solo existe una de las dos componentes.</a:t>
            </a:r>
            <a:endParaRPr lang="es-ES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288393"/>
              </p:ext>
            </p:extLst>
          </p:nvPr>
        </p:nvGraphicFramePr>
        <p:xfrm>
          <a:off x="581025" y="3111500"/>
          <a:ext cx="8155780" cy="3144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7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7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Movimiento rectilíneo acelerado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Movimiento circular uniforme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La dirección de la</a:t>
                      </a:r>
                      <a:r>
                        <a:rPr lang="es-ES" sz="1600" baseline="0" dirty="0" smtClean="0"/>
                        <a:t> velocidad permanece constante. En este caso la velocidad únicamente puede cambiar en módulo y sentido.</a:t>
                      </a:r>
                    </a:p>
                    <a:p>
                      <a:r>
                        <a:rPr lang="es-ES" sz="1600" baseline="0" dirty="0" smtClean="0"/>
                        <a:t>Por tanto este movimiento solo tiene aceleración tangencial.</a:t>
                      </a:r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baseline="0" dirty="0" smtClean="0"/>
                    </a:p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El módulo de la velocidad permanece constante (movimiento uniforme),</a:t>
                      </a:r>
                      <a:r>
                        <a:rPr lang="es-ES" sz="1600" baseline="0" dirty="0" smtClean="0"/>
                        <a:t> pero su dirección cambia continuamente.</a:t>
                      </a:r>
                    </a:p>
                    <a:p>
                      <a:r>
                        <a:rPr lang="es-ES" sz="1600" baseline="0" dirty="0" smtClean="0"/>
                        <a:t>Un MCU solo tiene aceleración centrípeta o normal.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4" name="Grupo 23"/>
          <p:cNvGrpSpPr/>
          <p:nvPr/>
        </p:nvGrpSpPr>
        <p:grpSpPr>
          <a:xfrm>
            <a:off x="742950" y="5256606"/>
            <a:ext cx="3657600" cy="358382"/>
            <a:chOff x="742950" y="5256606"/>
            <a:chExt cx="3657600" cy="358382"/>
          </a:xfrm>
        </p:grpSpPr>
        <p:cxnSp>
          <p:nvCxnSpPr>
            <p:cNvPr id="12" name="Conector recto 11"/>
            <p:cNvCxnSpPr/>
            <p:nvPr/>
          </p:nvCxnSpPr>
          <p:spPr>
            <a:xfrm flipV="1">
              <a:off x="742950" y="5614988"/>
              <a:ext cx="3657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/>
            <p:cNvCxnSpPr/>
            <p:nvPr/>
          </p:nvCxnSpPr>
          <p:spPr>
            <a:xfrm>
              <a:off x="742950" y="5614988"/>
              <a:ext cx="540000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de flecha 27"/>
            <p:cNvCxnSpPr/>
            <p:nvPr/>
          </p:nvCxnSpPr>
          <p:spPr>
            <a:xfrm>
              <a:off x="1857375" y="5614988"/>
              <a:ext cx="720000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de flecha 28"/>
            <p:cNvCxnSpPr/>
            <p:nvPr/>
          </p:nvCxnSpPr>
          <p:spPr>
            <a:xfrm>
              <a:off x="3138489" y="5614988"/>
              <a:ext cx="900000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uadroTexto 14"/>
                <p:cNvSpPr txBox="1"/>
                <p:nvPr/>
              </p:nvSpPr>
              <p:spPr>
                <a:xfrm>
                  <a:off x="868487" y="5256606"/>
                  <a:ext cx="28892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5" name="CuadroTexto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8487" y="5256606"/>
                  <a:ext cx="288925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6667" t="-43478" r="-66667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CuadroTexto 30"/>
                <p:cNvSpPr txBox="1"/>
                <p:nvPr/>
              </p:nvSpPr>
              <p:spPr>
                <a:xfrm>
                  <a:off x="2072912" y="5269962"/>
                  <a:ext cx="29424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1" name="Cuadro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2912" y="5269962"/>
                  <a:ext cx="294247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6667" t="-43478" r="-68750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CuadroTexto 31"/>
                <p:cNvSpPr txBox="1"/>
                <p:nvPr/>
              </p:nvSpPr>
              <p:spPr>
                <a:xfrm>
                  <a:off x="3444026" y="5269961"/>
                  <a:ext cx="29424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2" name="CuadroTexto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4026" y="5269961"/>
                  <a:ext cx="294247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8750" t="-43478" r="-66667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upo 22"/>
          <p:cNvGrpSpPr/>
          <p:nvPr/>
        </p:nvGrpSpPr>
        <p:grpSpPr>
          <a:xfrm>
            <a:off x="6024887" y="4683760"/>
            <a:ext cx="1381134" cy="1218500"/>
            <a:chOff x="-1419848" y="1869782"/>
            <a:chExt cx="1381134" cy="1218500"/>
          </a:xfrm>
        </p:grpSpPr>
        <p:sp>
          <p:nvSpPr>
            <p:cNvPr id="16" name="Elipse 15"/>
            <p:cNvSpPr/>
            <p:nvPr/>
          </p:nvSpPr>
          <p:spPr>
            <a:xfrm>
              <a:off x="-1171575" y="2098282"/>
              <a:ext cx="900000" cy="90000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9" name="Conector recto 18"/>
            <p:cNvCxnSpPr>
              <a:stCxn id="16" idx="2"/>
              <a:endCxn id="16" idx="6"/>
            </p:cNvCxnSpPr>
            <p:nvPr/>
          </p:nvCxnSpPr>
          <p:spPr>
            <a:xfrm>
              <a:off x="-1171575" y="2548282"/>
              <a:ext cx="9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cto de flecha 37"/>
            <p:cNvCxnSpPr/>
            <p:nvPr/>
          </p:nvCxnSpPr>
          <p:spPr>
            <a:xfrm rot="5400000">
              <a:off x="-1441575" y="2818282"/>
              <a:ext cx="540000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de flecha 39"/>
            <p:cNvCxnSpPr/>
            <p:nvPr/>
          </p:nvCxnSpPr>
          <p:spPr>
            <a:xfrm rot="16200000" flipV="1">
              <a:off x="-546337" y="2278282"/>
              <a:ext cx="540000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de flecha 40"/>
            <p:cNvCxnSpPr/>
            <p:nvPr/>
          </p:nvCxnSpPr>
          <p:spPr>
            <a:xfrm rot="10800000" flipV="1">
              <a:off x="-636337" y="2545670"/>
              <a:ext cx="360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de flecha 42"/>
            <p:cNvCxnSpPr/>
            <p:nvPr/>
          </p:nvCxnSpPr>
          <p:spPr>
            <a:xfrm rot="10800000" flipH="1" flipV="1">
              <a:off x="-1171575" y="2545670"/>
              <a:ext cx="360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CuadroTexto 43"/>
                <p:cNvSpPr txBox="1"/>
                <p:nvPr/>
              </p:nvSpPr>
              <p:spPr>
                <a:xfrm>
                  <a:off x="-1419848" y="2803345"/>
                  <a:ext cx="19588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4" name="CuadroTexto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19848" y="2803345"/>
                  <a:ext cx="195886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5000" t="-43478" r="-103125" b="-1087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CuadroTexto 44"/>
                <p:cNvSpPr txBox="1"/>
                <p:nvPr/>
              </p:nvSpPr>
              <p:spPr>
                <a:xfrm>
                  <a:off x="-234600" y="1869782"/>
                  <a:ext cx="19588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5" name="CuadroTexto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34600" y="1869782"/>
                  <a:ext cx="195886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8125" t="-43478" r="-100000" b="-1087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CuadroTexto 45"/>
                <p:cNvSpPr txBox="1"/>
                <p:nvPr/>
              </p:nvSpPr>
              <p:spPr>
                <a:xfrm>
                  <a:off x="-1113039" y="2223671"/>
                  <a:ext cx="31380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6" name="CuadroTexto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113039" y="2223671"/>
                  <a:ext cx="313804" cy="27699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9608" t="-43478" r="-60784" b="-130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CuadroTexto 46"/>
                <p:cNvSpPr txBox="1"/>
                <p:nvPr/>
              </p:nvSpPr>
              <p:spPr>
                <a:xfrm>
                  <a:off x="-590141" y="2223671"/>
                  <a:ext cx="31380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7" name="CuadroTexto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90141" y="2223671"/>
                  <a:ext cx="313804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7308" t="-43478" r="-59615" b="-130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Elipse 21"/>
            <p:cNvSpPr/>
            <p:nvPr/>
          </p:nvSpPr>
          <p:spPr>
            <a:xfrm>
              <a:off x="-757575" y="2509670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11863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2913" y="942975"/>
            <a:ext cx="8293892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móvil tiene un </a:t>
            </a:r>
            <a:r>
              <a:rPr lang="es-ES" b="1" dirty="0" smtClean="0"/>
              <a:t>movimiento rectilíneo uniformemente acelerado (MRUA) </a:t>
            </a:r>
            <a:r>
              <a:rPr lang="es-ES" dirty="0" smtClean="0"/>
              <a:t>cuando se mueve con aceleración constante en una trayectoria rectilínea.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442913" y="1800225"/>
            <a:ext cx="591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5.1. Ecuaciones del MRUA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42914" y="2264139"/>
            <a:ext cx="301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Ecuación de la velocidad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1969506" y="2863759"/>
                <a:ext cx="2923172" cy="5779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506" y="2863759"/>
                <a:ext cx="2923172" cy="57791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12"/>
              <p:cNvSpPr/>
              <p:nvPr/>
            </p:nvSpPr>
            <p:spPr>
              <a:xfrm>
                <a:off x="5308689" y="2907618"/>
                <a:ext cx="1779270" cy="40011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𝒗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689" y="2907618"/>
                <a:ext cx="1779270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14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uadroTexto 32"/>
          <p:cNvSpPr txBox="1"/>
          <p:nvPr/>
        </p:nvSpPr>
        <p:spPr>
          <a:xfrm>
            <a:off x="462175" y="3642529"/>
            <a:ext cx="301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Ecuación de la posición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62175" y="4069797"/>
            <a:ext cx="8274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Cuando la aceleración es constante, la velocidad media coincide con la media aritmética de las velocidades: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/>
              <p:cNvSpPr txBox="1"/>
              <p:nvPr/>
            </p:nvSpPr>
            <p:spPr>
              <a:xfrm>
                <a:off x="2371725" y="4774064"/>
                <a:ext cx="4878580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s-ES" sz="2000" dirty="0"/>
                            <m:t> 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8" name="Cuadro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725" y="4774064"/>
                <a:ext cx="4878580" cy="57618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uadroTexto 35"/>
              <p:cNvSpPr txBox="1"/>
              <p:nvPr/>
            </p:nvSpPr>
            <p:spPr>
              <a:xfrm>
                <a:off x="1748785" y="5678252"/>
                <a:ext cx="3303277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6" name="Cuadro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785" y="5678252"/>
                <a:ext cx="3303277" cy="57817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ángulo 19"/>
              <p:cNvSpPr/>
              <p:nvPr/>
            </p:nvSpPr>
            <p:spPr>
              <a:xfrm>
                <a:off x="5308689" y="5629269"/>
                <a:ext cx="2962606" cy="66851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  <m:sup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20" name="Rectá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689" y="5629269"/>
                <a:ext cx="2962606" cy="66851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1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71500" y="928688"/>
            <a:ext cx="3714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71500" y="1298020"/>
            <a:ext cx="8029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Calcula la velocidad media de un móvil que se mueve 5 s a 10 m/s y los siguientes 10 s a 8 m/s.</a:t>
            </a:r>
            <a:endParaRPr lang="es-ES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607219" y="1944351"/>
            <a:ext cx="73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Calculamos la distancia recorrida en cada tramo: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/>
              <p:cNvSpPr txBox="1"/>
              <p:nvPr/>
            </p:nvSpPr>
            <p:spPr>
              <a:xfrm>
                <a:off x="1857375" y="2435774"/>
                <a:ext cx="22434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=10·5=50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2" name="Cuadro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375" y="2435774"/>
                <a:ext cx="2243435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174" r="-543" b="-2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/>
              <p:cNvSpPr txBox="1"/>
              <p:nvPr/>
            </p:nvSpPr>
            <p:spPr>
              <a:xfrm>
                <a:off x="4850457" y="2434835"/>
                <a:ext cx="22493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=8·10=80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9" name="Cuadro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457" y="2434835"/>
                <a:ext cx="2249398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168" r="-542" b="-196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uadroTexto 20"/>
          <p:cNvSpPr txBox="1"/>
          <p:nvPr/>
        </p:nvSpPr>
        <p:spPr>
          <a:xfrm>
            <a:off x="607219" y="3151320"/>
            <a:ext cx="73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velocidad media: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/>
              <p:cNvSpPr txBox="1"/>
              <p:nvPr/>
            </p:nvSpPr>
            <p:spPr>
              <a:xfrm>
                <a:off x="3206695" y="3018592"/>
                <a:ext cx="4634730" cy="6347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50+80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5+10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𝟔𝟔𝟔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4" name="Cuadro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695" y="3018592"/>
                <a:ext cx="4634730" cy="634789"/>
              </a:xfrm>
              <a:prstGeom prst="rect">
                <a:avLst/>
              </a:prstGeom>
              <a:blipFill rotWithShape="0">
                <a:blip r:embed="rId5"/>
                <a:stretch>
                  <a:fillRect b="-96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dondear rectángulo de esquina del mismo lado 21"/>
          <p:cNvSpPr/>
          <p:nvPr/>
        </p:nvSpPr>
        <p:spPr>
          <a:xfrm>
            <a:off x="495537" y="3907916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/>
          <p:cNvSpPr txBox="1"/>
          <p:nvPr/>
        </p:nvSpPr>
        <p:spPr>
          <a:xfrm>
            <a:off x="495537" y="3924347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495537" y="4293679"/>
            <a:ext cx="8105538" cy="203132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/>
              <a:t>6</a:t>
            </a:r>
            <a:r>
              <a:rPr lang="es-ES" b="1" dirty="0" smtClean="0"/>
              <a:t>. 	Calcula la velocidad media de un móvil que se mueve según los siguientes casos: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9 s a 10 m/s y 1 s a 6 m/s.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9 s a 6 m/s y 1 s a 10 m/s.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5 s a 6 m/s y 5 s a 10 m/s.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¿En qué caso la velocidad media coincide con la media aritmética de las velocidades? Justifica este resultado.</a:t>
            </a:r>
          </a:p>
        </p:txBody>
      </p:sp>
    </p:spTree>
    <p:extLst>
      <p:ext uri="{BB962C8B-B14F-4D97-AF65-F5344CB8AC3E}">
        <p14:creationId xmlns:p14="http://schemas.microsoft.com/office/powerpoint/2010/main" val="308303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57250"/>
            <a:ext cx="821531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5.2 Representación gráfica del MRUA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050" y="1228725"/>
            <a:ext cx="465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00050" y="1699332"/>
            <a:ext cx="8343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Un móvil situado a 4 m del origen se desplaza en línea recta alejándose con una aceleración, a, siendo su velocidad de 3 m/s. Escribe sus ecuaciones del movimiento y represéntalas gráficamente en los siguientes casos:</a:t>
            </a:r>
          </a:p>
          <a:p>
            <a:pPr algn="just"/>
            <a:r>
              <a:rPr lang="es-ES" b="1" dirty="0" smtClean="0"/>
              <a:t>a) Si a = 2 m/s</a:t>
            </a:r>
            <a:r>
              <a:rPr lang="es-ES" b="1" baseline="30000" dirty="0" smtClean="0"/>
              <a:t>2</a:t>
            </a:r>
            <a:r>
              <a:rPr lang="es-ES" b="1" dirty="0" smtClean="0"/>
              <a:t>		b) Si a =</a:t>
            </a:r>
            <a:r>
              <a:rPr lang="es-ES" b="1" dirty="0"/>
              <a:t> </a:t>
            </a:r>
            <a:r>
              <a:rPr lang="es-ES" b="1" dirty="0" smtClean="0"/>
              <a:t>–2 m/s</a:t>
            </a:r>
            <a:r>
              <a:rPr lang="es-ES" b="1" baseline="30000" dirty="0" smtClean="0"/>
              <a:t>2</a:t>
            </a:r>
            <a:r>
              <a:rPr lang="es-ES" b="1" dirty="0" smtClean="0"/>
              <a:t>  </a:t>
            </a:r>
            <a:endParaRPr lang="es-ES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00050" y="3192049"/>
            <a:ext cx="7929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 En t = 0, x</a:t>
            </a:r>
            <a:r>
              <a:rPr lang="es-ES" baseline="-25000" dirty="0" smtClean="0"/>
              <a:t>0</a:t>
            </a:r>
            <a:r>
              <a:rPr lang="es-ES" dirty="0" smtClean="0"/>
              <a:t> = 4 m, v</a:t>
            </a:r>
            <a:r>
              <a:rPr lang="es-ES" baseline="-25000" dirty="0" smtClean="0"/>
              <a:t>0</a:t>
            </a:r>
            <a:r>
              <a:rPr lang="es-ES" dirty="0" smtClean="0"/>
              <a:t> = 3 m/s, a = 2 m/s</a:t>
            </a:r>
            <a:r>
              <a:rPr lang="es-ES" baseline="30000" dirty="0" smtClean="0"/>
              <a:t>2</a:t>
            </a:r>
            <a:r>
              <a:rPr lang="es-ES" dirty="0" smtClean="0"/>
              <a:t>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ángulo 24"/>
              <p:cNvSpPr/>
              <p:nvPr/>
            </p:nvSpPr>
            <p:spPr>
              <a:xfrm>
                <a:off x="5057775" y="3163766"/>
                <a:ext cx="2084480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5" name="Rectá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775" y="3163766"/>
                <a:ext cx="2084480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30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ángulo 26"/>
              <p:cNvSpPr/>
              <p:nvPr/>
            </p:nvSpPr>
            <p:spPr>
              <a:xfrm>
                <a:off x="7067389" y="3161271"/>
                <a:ext cx="1651606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𝒗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27" name="Rectá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389" y="3161271"/>
                <a:ext cx="1651606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Gráfico 28"/>
          <p:cNvGraphicFramePr/>
          <p:nvPr>
            <p:extLst>
              <p:ext uri="{D42A27DB-BD31-4B8C-83A1-F6EECF244321}">
                <p14:modId xmlns:p14="http://schemas.microsoft.com/office/powerpoint/2010/main" val="125025419"/>
              </p:ext>
            </p:extLst>
          </p:nvPr>
        </p:nvGraphicFramePr>
        <p:xfrm>
          <a:off x="3564011" y="3748542"/>
          <a:ext cx="4765601" cy="2841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629002"/>
              </p:ext>
            </p:extLst>
          </p:nvPr>
        </p:nvGraphicFramePr>
        <p:xfrm>
          <a:off x="732594" y="3748542"/>
          <a:ext cx="2249562" cy="2595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24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 (s)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smtClean="0"/>
                        <a:t>v (m/s)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7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9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11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13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39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57250"/>
            <a:ext cx="821531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5.2 Representación gráfica del MRUA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050" y="1228725"/>
            <a:ext cx="465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00050" y="1667913"/>
            <a:ext cx="7929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 En t = 0, x</a:t>
            </a:r>
            <a:r>
              <a:rPr lang="es-ES" baseline="-25000" dirty="0" smtClean="0"/>
              <a:t>0</a:t>
            </a:r>
            <a:r>
              <a:rPr lang="es-ES" dirty="0" smtClean="0"/>
              <a:t> = 4 m, v</a:t>
            </a:r>
            <a:r>
              <a:rPr lang="es-ES" baseline="-25000" dirty="0" smtClean="0"/>
              <a:t>0</a:t>
            </a:r>
            <a:r>
              <a:rPr lang="es-ES" dirty="0" smtClean="0"/>
              <a:t> = 3 m/s, a = 2 m/s</a:t>
            </a:r>
            <a:r>
              <a:rPr lang="es-ES" baseline="30000" dirty="0" smtClean="0"/>
              <a:t>2</a:t>
            </a:r>
            <a:r>
              <a:rPr lang="es-ES" dirty="0" smtClean="0"/>
              <a:t>.</a:t>
            </a:r>
            <a:endParaRPr lang="es-ES" dirty="0"/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4208958123"/>
              </p:ext>
            </p:extLst>
          </p:nvPr>
        </p:nvGraphicFramePr>
        <p:xfrm>
          <a:off x="3357561" y="2896051"/>
          <a:ext cx="4972051" cy="341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ángulo 16"/>
              <p:cNvSpPr/>
              <p:nvPr/>
            </p:nvSpPr>
            <p:spPr>
              <a:xfrm>
                <a:off x="621031" y="2073641"/>
                <a:ext cx="3360151" cy="66851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 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Rectá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1" y="2073641"/>
                <a:ext cx="3360151" cy="66851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ángulo 17"/>
              <p:cNvSpPr/>
              <p:nvPr/>
            </p:nvSpPr>
            <p:spPr>
              <a:xfrm>
                <a:off x="3825559" y="2204349"/>
                <a:ext cx="2350131" cy="407099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  <m:sup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8" name="Rectá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559" y="2204349"/>
                <a:ext cx="2350131" cy="40709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392257"/>
              </p:ext>
            </p:extLst>
          </p:nvPr>
        </p:nvGraphicFramePr>
        <p:xfrm>
          <a:off x="565075" y="3003574"/>
          <a:ext cx="2249562" cy="2595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24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 (s)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smtClean="0"/>
                        <a:t>x (m)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14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22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32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44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70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57250"/>
            <a:ext cx="821531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5.2 Representación gráfica del MRUA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050" y="1228725"/>
            <a:ext cx="465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00050" y="1628835"/>
            <a:ext cx="48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 En t = 0, x</a:t>
            </a:r>
            <a:r>
              <a:rPr lang="es-ES" baseline="-25000" dirty="0" smtClean="0"/>
              <a:t>0</a:t>
            </a:r>
            <a:r>
              <a:rPr lang="es-ES" dirty="0" smtClean="0"/>
              <a:t> = 4 m, v</a:t>
            </a:r>
            <a:r>
              <a:rPr lang="es-ES" baseline="-25000" dirty="0" smtClean="0"/>
              <a:t>0</a:t>
            </a:r>
            <a:r>
              <a:rPr lang="es-ES" dirty="0" smtClean="0"/>
              <a:t> = 3 m/s, a = –2 m/s</a:t>
            </a:r>
            <a:r>
              <a:rPr lang="es-ES" baseline="30000" dirty="0" smtClean="0"/>
              <a:t>2</a:t>
            </a:r>
            <a:r>
              <a:rPr lang="es-ES" dirty="0" smtClean="0"/>
              <a:t>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ángulo 24"/>
              <p:cNvSpPr/>
              <p:nvPr/>
            </p:nvSpPr>
            <p:spPr>
              <a:xfrm>
                <a:off x="5057775" y="1600552"/>
                <a:ext cx="2084480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5" name="Rectá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775" y="1600552"/>
                <a:ext cx="2084480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46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ángulo 26"/>
              <p:cNvSpPr/>
              <p:nvPr/>
            </p:nvSpPr>
            <p:spPr>
              <a:xfrm>
                <a:off x="7067389" y="1598057"/>
                <a:ext cx="1651606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𝒗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27" name="Rectá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389" y="1598057"/>
                <a:ext cx="1651606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Gráfico 28"/>
          <p:cNvGraphicFramePr/>
          <p:nvPr>
            <p:extLst>
              <p:ext uri="{D42A27DB-BD31-4B8C-83A1-F6EECF244321}">
                <p14:modId xmlns:p14="http://schemas.microsoft.com/office/powerpoint/2010/main" val="2812178405"/>
              </p:ext>
            </p:extLst>
          </p:nvPr>
        </p:nvGraphicFramePr>
        <p:xfrm>
          <a:off x="3406849" y="2367499"/>
          <a:ext cx="4765601" cy="2841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391913"/>
              </p:ext>
            </p:extLst>
          </p:nvPr>
        </p:nvGraphicFramePr>
        <p:xfrm>
          <a:off x="732594" y="2376942"/>
          <a:ext cx="2249562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24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 (s)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smtClean="0"/>
                        <a:t>v (m/s)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/>
                        <a:t>–1</a:t>
                      </a:r>
                      <a:endParaRPr lang="es-E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/>
                        <a:t>–3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/>
                        <a:t>–5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22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57250"/>
            <a:ext cx="821531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5.2 Representación gráfica del MRUA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050" y="1228725"/>
            <a:ext cx="465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00050" y="1667913"/>
            <a:ext cx="7929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 En t = 0, x</a:t>
            </a:r>
            <a:r>
              <a:rPr lang="es-ES" baseline="-25000" dirty="0" smtClean="0"/>
              <a:t>0</a:t>
            </a:r>
            <a:r>
              <a:rPr lang="es-ES" dirty="0" smtClean="0"/>
              <a:t> = 4 m, v</a:t>
            </a:r>
            <a:r>
              <a:rPr lang="es-ES" baseline="-25000" dirty="0" smtClean="0"/>
              <a:t>0</a:t>
            </a:r>
            <a:r>
              <a:rPr lang="es-ES" dirty="0" smtClean="0"/>
              <a:t> = 3 m/s, a = </a:t>
            </a:r>
            <a:r>
              <a:rPr lang="es-ES" dirty="0"/>
              <a:t>– </a:t>
            </a:r>
            <a:r>
              <a:rPr lang="es-ES" dirty="0" smtClean="0"/>
              <a:t>2 m/s</a:t>
            </a:r>
            <a:r>
              <a:rPr lang="es-ES" baseline="30000" dirty="0" smtClean="0"/>
              <a:t>2</a:t>
            </a:r>
            <a:r>
              <a:rPr lang="es-ES" dirty="0" smtClean="0"/>
              <a:t>.</a:t>
            </a:r>
            <a:endParaRPr lang="es-ES" dirty="0"/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2914780808"/>
              </p:ext>
            </p:extLst>
          </p:nvPr>
        </p:nvGraphicFramePr>
        <p:xfrm>
          <a:off x="3357561" y="2896051"/>
          <a:ext cx="4972051" cy="341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ángulo 16"/>
              <p:cNvSpPr/>
              <p:nvPr/>
            </p:nvSpPr>
            <p:spPr>
              <a:xfrm>
                <a:off x="621031" y="2073641"/>
                <a:ext cx="3360151" cy="66851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 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Rectá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1" y="2073641"/>
                <a:ext cx="3360151" cy="66851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ángulo 17"/>
              <p:cNvSpPr/>
              <p:nvPr/>
            </p:nvSpPr>
            <p:spPr>
              <a:xfrm>
                <a:off x="3825559" y="2204349"/>
                <a:ext cx="2350131" cy="407099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  <m:sup>
                          <m:r>
                            <a:rPr lang="es-E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8" name="Rectá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559" y="2204349"/>
                <a:ext cx="2350131" cy="40709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876530"/>
              </p:ext>
            </p:extLst>
          </p:nvPr>
        </p:nvGraphicFramePr>
        <p:xfrm>
          <a:off x="706756" y="2896051"/>
          <a:ext cx="2249562" cy="2966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24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 (s)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aseline="0" dirty="0" smtClean="0"/>
                        <a:t>x (m)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1,5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6,25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–6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33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57250"/>
            <a:ext cx="821531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5.3 Movimiento de caída libre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686175" y="1407436"/>
            <a:ext cx="4929188" cy="1477328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llama </a:t>
            </a:r>
            <a:r>
              <a:rPr lang="es-ES" b="1" dirty="0" smtClean="0"/>
              <a:t>caída libre </a:t>
            </a:r>
            <a:r>
              <a:rPr lang="es-ES" dirty="0" smtClean="0"/>
              <a:t>al movimiento de un cuerpo debido a la acción de la gravedad. Es un MRUA en el que la aceleración tiene dirección vertical y sentido hacia el centro de la Tierra (</a:t>
            </a:r>
            <a:r>
              <a:rPr lang="es-ES" b="1" i="1" dirty="0" smtClean="0"/>
              <a:t>g = –9,8 m/s</a:t>
            </a:r>
            <a:r>
              <a:rPr lang="es-ES" b="1" i="1" baseline="30000" dirty="0" smtClean="0"/>
              <a:t>2</a:t>
            </a:r>
            <a:r>
              <a:rPr lang="es-ES" dirty="0" smtClean="0"/>
              <a:t>).</a:t>
            </a:r>
            <a:endParaRPr lang="es-ES" dirty="0"/>
          </a:p>
        </p:txBody>
      </p:sp>
      <p:pic>
        <p:nvPicPr>
          <p:cNvPr id="2052" name="Picture 4" descr="https://2.bp.blogspot.com/-N6hp7YYttDs/VuzFSZW3UwI/AAAAAAAAAAw/ICqGEptW_MA85fPAt7-4zamUu0UvnCl3w/s1600/part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" y="1407436"/>
            <a:ext cx="28479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400050" y="5329472"/>
            <a:ext cx="2967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En el vacío todos los objetos caen con la misma aceleración.</a:t>
            </a:r>
            <a:endParaRPr lang="es-ES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686175" y="3279098"/>
            <a:ext cx="475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Las ecuaciones del movimiento: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ángulo 19"/>
              <p:cNvSpPr/>
              <p:nvPr/>
            </p:nvSpPr>
            <p:spPr>
              <a:xfrm>
                <a:off x="4240019" y="3929270"/>
                <a:ext cx="1810944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0" name="Rectá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019" y="3929270"/>
                <a:ext cx="1810944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10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ángulo 20"/>
              <p:cNvSpPr/>
              <p:nvPr/>
            </p:nvSpPr>
            <p:spPr>
              <a:xfrm>
                <a:off x="4240019" y="4376955"/>
                <a:ext cx="3093989" cy="66851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1" name="Rectá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019" y="4376955"/>
                <a:ext cx="3093989" cy="66851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703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57250"/>
            <a:ext cx="821531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5.3 Movimiento de caída libre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050" y="1228725"/>
            <a:ext cx="381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00049" y="1613433"/>
            <a:ext cx="8215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Desde una altura de 3 m lanzamos una pelota hacia arriba con una velocidad de 5 m/s. ¿Cuál es la altura máxima que alcanza y cuánto tiempo tarda en alcanzarla? ¿Cuál es su velocidad cuando llega al suelo?</a:t>
            </a:r>
            <a:endParaRPr lang="es-ES" b="1" dirty="0"/>
          </a:p>
        </p:txBody>
      </p:sp>
      <p:grpSp>
        <p:nvGrpSpPr>
          <p:cNvPr id="37" name="Grupo 36"/>
          <p:cNvGrpSpPr/>
          <p:nvPr/>
        </p:nvGrpSpPr>
        <p:grpSpPr>
          <a:xfrm>
            <a:off x="685799" y="2648233"/>
            <a:ext cx="2625095" cy="3777959"/>
            <a:chOff x="685799" y="2524692"/>
            <a:chExt cx="2625095" cy="3777959"/>
          </a:xfrm>
        </p:grpSpPr>
        <p:grpSp>
          <p:nvGrpSpPr>
            <p:cNvPr id="14" name="Grupo 13"/>
            <p:cNvGrpSpPr/>
            <p:nvPr/>
          </p:nvGrpSpPr>
          <p:grpSpPr>
            <a:xfrm>
              <a:off x="685799" y="3918298"/>
              <a:ext cx="898436" cy="2370065"/>
              <a:chOff x="3629024" y="3028949"/>
              <a:chExt cx="898436" cy="2370065"/>
            </a:xfrm>
          </p:grpSpPr>
          <p:pic>
            <p:nvPicPr>
              <p:cNvPr id="15366" name="Picture 6" descr="http://www.entrecanastaycanasta.com/baloncesto/Distribuidor/Imagenes/medi333.jp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669"/>
              <a:stretch/>
            </p:blipFill>
            <p:spPr bwMode="auto">
              <a:xfrm>
                <a:off x="3873589" y="3028949"/>
                <a:ext cx="653871" cy="14413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362" name="Picture 2" descr="http://blog.educastur.es/eureka/files/2009/10/c.jp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752" t="24384" r="1821" b="50519"/>
              <a:stretch/>
            </p:blipFill>
            <p:spPr bwMode="auto">
              <a:xfrm>
                <a:off x="3629024" y="3729553"/>
                <a:ext cx="648000" cy="763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Rectángulo 12"/>
              <p:cNvSpPr/>
              <p:nvPr/>
            </p:nvSpPr>
            <p:spPr>
              <a:xfrm>
                <a:off x="3629024" y="4484614"/>
                <a:ext cx="571501" cy="914400"/>
              </a:xfrm>
              <a:prstGeom prst="rect">
                <a:avLst/>
              </a:prstGeom>
              <a:pattFill prst="horzBrick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16" name="Conector recto 15"/>
            <p:cNvCxnSpPr/>
            <p:nvPr/>
          </p:nvCxnSpPr>
          <p:spPr>
            <a:xfrm>
              <a:off x="685799" y="6302651"/>
              <a:ext cx="2160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ipse 16"/>
            <p:cNvSpPr/>
            <p:nvPr/>
          </p:nvSpPr>
          <p:spPr>
            <a:xfrm>
              <a:off x="1355848" y="3754918"/>
              <a:ext cx="180000" cy="18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4" name="Conector recto 23"/>
            <p:cNvCxnSpPr/>
            <p:nvPr/>
          </p:nvCxnSpPr>
          <p:spPr>
            <a:xfrm>
              <a:off x="1535848" y="3844918"/>
              <a:ext cx="5760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lipse 29"/>
            <p:cNvSpPr/>
            <p:nvPr/>
          </p:nvSpPr>
          <p:spPr>
            <a:xfrm>
              <a:off x="1344055" y="5208910"/>
              <a:ext cx="180000" cy="180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4" name="Elipse 33"/>
            <p:cNvSpPr/>
            <p:nvPr/>
          </p:nvSpPr>
          <p:spPr>
            <a:xfrm>
              <a:off x="1344457" y="2702777"/>
              <a:ext cx="180000" cy="180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CuadroTexto 24"/>
                <p:cNvSpPr txBox="1"/>
                <p:nvPr/>
              </p:nvSpPr>
              <p:spPr>
                <a:xfrm>
                  <a:off x="2111848" y="3732441"/>
                  <a:ext cx="97315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=3 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5" name="CuadroTexto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1848" y="3732441"/>
                  <a:ext cx="973152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5000" r="-2500" b="-2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uadroTexto 26"/>
                <p:cNvSpPr txBox="1"/>
                <p:nvPr/>
              </p:nvSpPr>
              <p:spPr>
                <a:xfrm>
                  <a:off x="2118182" y="3490088"/>
                  <a:ext cx="59073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7" name="CuadroTexto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8182" y="3490088"/>
                  <a:ext cx="590739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6186" r="-8247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Conector recto de flecha 28"/>
            <p:cNvCxnSpPr/>
            <p:nvPr/>
          </p:nvCxnSpPr>
          <p:spPr>
            <a:xfrm flipH="1" flipV="1">
              <a:off x="1445848" y="3312605"/>
              <a:ext cx="0" cy="5400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de flecha 38"/>
            <p:cNvCxnSpPr/>
            <p:nvPr/>
          </p:nvCxnSpPr>
          <p:spPr>
            <a:xfrm flipH="1">
              <a:off x="1445848" y="3852605"/>
              <a:ext cx="0" cy="72000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de flecha 39"/>
            <p:cNvCxnSpPr/>
            <p:nvPr/>
          </p:nvCxnSpPr>
          <p:spPr>
            <a:xfrm flipH="1">
              <a:off x="1445848" y="5298910"/>
              <a:ext cx="0" cy="72000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CuadroTexto 40"/>
                <p:cNvSpPr txBox="1"/>
                <p:nvPr/>
              </p:nvSpPr>
              <p:spPr>
                <a:xfrm>
                  <a:off x="2111848" y="4016182"/>
                  <a:ext cx="119904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=5 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1" name="CuadroTexto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1848" y="4016182"/>
                  <a:ext cx="1199046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030" r="-2030" b="-3478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CuadroTexto 41"/>
                <p:cNvSpPr txBox="1"/>
                <p:nvPr/>
              </p:nvSpPr>
              <p:spPr>
                <a:xfrm>
                  <a:off x="2111848" y="2524692"/>
                  <a:ext cx="6254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2" name="CuadroTexto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1848" y="2524692"/>
                  <a:ext cx="625492" cy="27699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3883" r="-7767" b="-869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CuadroTexto 42"/>
                <p:cNvSpPr txBox="1"/>
                <p:nvPr/>
              </p:nvSpPr>
              <p:spPr>
                <a:xfrm>
                  <a:off x="2132385" y="2753750"/>
                  <a:ext cx="5392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á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3" name="CuadroTexto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385" y="2753750"/>
                  <a:ext cx="539250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9091" r="-3409" b="-2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CuadroTexto 43"/>
                <p:cNvSpPr txBox="1"/>
                <p:nvPr/>
              </p:nvSpPr>
              <p:spPr>
                <a:xfrm>
                  <a:off x="1479655" y="4154681"/>
                  <a:ext cx="2091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4" name="CuadroTexto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9655" y="4154681"/>
                  <a:ext cx="209160" cy="27699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6471" r="-23529" b="-2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Conector recto 44"/>
            <p:cNvCxnSpPr/>
            <p:nvPr/>
          </p:nvCxnSpPr>
          <p:spPr>
            <a:xfrm>
              <a:off x="1540421" y="2801691"/>
              <a:ext cx="5760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CuadroTexto 46"/>
                <p:cNvSpPr txBox="1"/>
                <p:nvPr/>
              </p:nvSpPr>
              <p:spPr>
                <a:xfrm>
                  <a:off x="1271489" y="5970410"/>
                  <a:ext cx="6254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&lt;0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7" name="CuadroTexto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489" y="5970410"/>
                  <a:ext cx="625492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3922" r="-7843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Conector recto de flecha 35"/>
            <p:cNvCxnSpPr/>
            <p:nvPr/>
          </p:nvCxnSpPr>
          <p:spPr>
            <a:xfrm>
              <a:off x="2013896" y="3840363"/>
              <a:ext cx="0" cy="244800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CuadroTexto 49"/>
                <p:cNvSpPr txBox="1"/>
                <p:nvPr/>
              </p:nvSpPr>
              <p:spPr>
                <a:xfrm>
                  <a:off x="2050670" y="5962057"/>
                  <a:ext cx="6275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0" name="CuadroTexto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0670" y="5962057"/>
                  <a:ext cx="627544" cy="27699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7767" r="-7767" b="-2608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CuadroTexto 37"/>
          <p:cNvSpPr txBox="1"/>
          <p:nvPr/>
        </p:nvSpPr>
        <p:spPr>
          <a:xfrm>
            <a:off x="3529013" y="2619441"/>
            <a:ext cx="4914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Las ecuaciones del movimiento: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ángulo 52"/>
              <p:cNvSpPr/>
              <p:nvPr/>
            </p:nvSpPr>
            <p:spPr>
              <a:xfrm>
                <a:off x="3529013" y="3027751"/>
                <a:ext cx="1873783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=5−9,8·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3" name="Rectángulo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013" y="3027751"/>
                <a:ext cx="1873783" cy="4001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ángulo 53"/>
              <p:cNvSpPr/>
              <p:nvPr/>
            </p:nvSpPr>
            <p:spPr>
              <a:xfrm>
                <a:off x="5749577" y="2844499"/>
                <a:ext cx="2987228" cy="66851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=3+5·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9,8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54" name="Rectá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577" y="2844499"/>
                <a:ext cx="2987228" cy="66851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uadroTexto 54"/>
          <p:cNvSpPr txBox="1"/>
          <p:nvPr/>
        </p:nvSpPr>
        <p:spPr>
          <a:xfrm>
            <a:off x="3529013" y="3486650"/>
            <a:ext cx="4914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 el punto más alto: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ángulo 55"/>
              <p:cNvSpPr/>
              <p:nvPr/>
            </p:nvSpPr>
            <p:spPr>
              <a:xfrm>
                <a:off x="3529013" y="3805076"/>
                <a:ext cx="4139723" cy="7093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−9,8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9,8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𝟓𝟏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56" name="Rectángulo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013" y="3805076"/>
                <a:ext cx="4139723" cy="70936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ángulo 57"/>
              <p:cNvSpPr/>
              <p:nvPr/>
            </p:nvSpPr>
            <p:spPr>
              <a:xfrm>
                <a:off x="3535087" y="4367575"/>
                <a:ext cx="4911857" cy="66851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=3+5·0,51−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9,8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0,51</m:t>
                          </m:r>
                        </m:e>
                        <m:sup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𝟐𝟕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58" name="Rectángulo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5087" y="4367575"/>
                <a:ext cx="4911857" cy="66851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uadroTexto 58"/>
          <p:cNvSpPr txBox="1"/>
          <p:nvPr/>
        </p:nvSpPr>
        <p:spPr>
          <a:xfrm>
            <a:off x="3529013" y="5059470"/>
            <a:ext cx="4914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 el suelo: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/>
              <p:cNvSpPr/>
              <p:nvPr/>
            </p:nvSpPr>
            <p:spPr>
              <a:xfrm>
                <a:off x="3099351" y="5351166"/>
                <a:ext cx="5207792" cy="66851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0=3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9,8</m:t>
                      </m:r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=1,44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60" name="Rectángulo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351" y="5351166"/>
                <a:ext cx="5207792" cy="668516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ángulo 60"/>
              <p:cNvSpPr/>
              <p:nvPr/>
            </p:nvSpPr>
            <p:spPr>
              <a:xfrm>
                <a:off x="3529012" y="5954149"/>
                <a:ext cx="3878562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=5−9,8·1,44=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61" name="Rectángulo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012" y="5954149"/>
                <a:ext cx="3878562" cy="400110"/>
              </a:xfrm>
              <a:prstGeom prst="rect">
                <a:avLst/>
              </a:prstGeom>
              <a:blipFill rotWithShape="0">
                <a:blip r:embed="rId18"/>
                <a:stretch>
                  <a:fillRect b="-184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6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57250"/>
            <a:ext cx="821531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5.4 Dos móviles con movimiento relacionado (MRU y MRUA)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400050" y="1228725"/>
            <a:ext cx="381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400049" y="1613433"/>
            <a:ext cx="8215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Una moto arranca al ponerse verde un semáforo con una aceleración constante de 2 m/s</a:t>
            </a:r>
            <a:r>
              <a:rPr lang="es-ES" b="1" baseline="30000" dirty="0" smtClean="0"/>
              <a:t>2</a:t>
            </a:r>
            <a:r>
              <a:rPr lang="es-ES" b="1" dirty="0" smtClean="0"/>
              <a:t>. Justo al arrancar, la adelanta un coche que va a 54 km/h.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¿Cuánto tiempo tarda la moto en alcanzar el coche?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¿A qué distancia del semáforo lo alcanza?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¿Qué velocidad lleva la moto en el momento del alcance?</a:t>
            </a:r>
            <a:endParaRPr lang="es-ES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400049" y="3383135"/>
            <a:ext cx="771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 Hacemos un esquema del problema (54 km/h = 15 m/s):</a:t>
            </a:r>
            <a:endParaRPr lang="es-ES" dirty="0"/>
          </a:p>
        </p:txBody>
      </p:sp>
      <p:grpSp>
        <p:nvGrpSpPr>
          <p:cNvPr id="26" name="Grupo 25"/>
          <p:cNvGrpSpPr/>
          <p:nvPr/>
        </p:nvGrpSpPr>
        <p:grpSpPr>
          <a:xfrm>
            <a:off x="296630" y="3978270"/>
            <a:ext cx="4872770" cy="2089381"/>
            <a:chOff x="400048" y="3947344"/>
            <a:chExt cx="4872770" cy="2089381"/>
          </a:xfrm>
        </p:grpSpPr>
        <p:cxnSp>
          <p:nvCxnSpPr>
            <p:cNvPr id="8" name="Conector recto 7"/>
            <p:cNvCxnSpPr/>
            <p:nvPr/>
          </p:nvCxnSpPr>
          <p:spPr>
            <a:xfrm flipV="1">
              <a:off x="547705" y="5017754"/>
              <a:ext cx="3960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390" name="Picture 6" descr="http://pad3.whstatic.com/images/thumb/3/3e/Color-Step-6-5.jpg/500px-Color-Step-6-5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2" t="25214" r="3817" b="20970"/>
            <a:stretch/>
          </p:blipFill>
          <p:spPr bwMode="auto">
            <a:xfrm flipH="1">
              <a:off x="400048" y="4355940"/>
              <a:ext cx="1149961" cy="661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Conector recto de flecha 11"/>
            <p:cNvCxnSpPr/>
            <p:nvPr/>
          </p:nvCxnSpPr>
          <p:spPr>
            <a:xfrm>
              <a:off x="1190009" y="4453974"/>
              <a:ext cx="1080000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386" name="Picture 2" descr="https://thumbs.dreamstime.com/z/hombre-d-y-un-semforo-32329249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56" t="5777" r="34438" b="19415"/>
            <a:stretch/>
          </p:blipFill>
          <p:spPr bwMode="auto">
            <a:xfrm flipH="1">
              <a:off x="1331559" y="3947344"/>
              <a:ext cx="218451" cy="1070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8" name="Picture 4" descr="http://st2.depositphotos.com/4129357/7735/v/450/depositphotos_77351912-Motorcycle-rider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33" t="24695" r="14833" b="18721"/>
            <a:stretch/>
          </p:blipFill>
          <p:spPr bwMode="auto">
            <a:xfrm>
              <a:off x="547705" y="4549108"/>
              <a:ext cx="893080" cy="468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uadroTexto 14"/>
                <p:cNvSpPr txBox="1"/>
                <p:nvPr/>
              </p:nvSpPr>
              <p:spPr>
                <a:xfrm>
                  <a:off x="1135126" y="5451671"/>
                  <a:ext cx="72224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5" name="CuadroTexto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5126" y="5451671"/>
                  <a:ext cx="722249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361" r="-6723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Conector recto 18"/>
            <p:cNvCxnSpPr/>
            <p:nvPr/>
          </p:nvCxnSpPr>
          <p:spPr>
            <a:xfrm>
              <a:off x="1440784" y="5023544"/>
              <a:ext cx="0" cy="416263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CuadroTexto 19"/>
                <p:cNvSpPr txBox="1"/>
                <p:nvPr/>
              </p:nvSpPr>
              <p:spPr>
                <a:xfrm>
                  <a:off x="1619614" y="4108111"/>
                  <a:ext cx="137563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=54 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𝑘𝑚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0" name="CuadroTexto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9614" y="4108111"/>
                  <a:ext cx="1375633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778" r="-4000" b="-3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CuadroTexto 20"/>
                <p:cNvSpPr txBox="1"/>
                <p:nvPr/>
              </p:nvSpPr>
              <p:spPr>
                <a:xfrm>
                  <a:off x="1879430" y="4583838"/>
                  <a:ext cx="192418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=0;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1" name="CuadroTexto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79430" y="4583838"/>
                  <a:ext cx="1924180" cy="27699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949" t="-2222" r="-633" b="-3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Conector recto de flecha 56"/>
            <p:cNvCxnSpPr/>
            <p:nvPr/>
          </p:nvCxnSpPr>
          <p:spPr>
            <a:xfrm>
              <a:off x="1190009" y="4803517"/>
              <a:ext cx="720000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Elipse 21"/>
            <p:cNvSpPr/>
            <p:nvPr/>
          </p:nvSpPr>
          <p:spPr>
            <a:xfrm>
              <a:off x="4257674" y="4945754"/>
              <a:ext cx="144000" cy="144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CuadroTexto 61"/>
                <p:cNvSpPr txBox="1"/>
                <p:nvPr/>
              </p:nvSpPr>
              <p:spPr>
                <a:xfrm>
                  <a:off x="3894910" y="4355940"/>
                  <a:ext cx="1225590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𝑝𝑢𝑛𝑡𝑜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s-ES" b="0" i="1" dirty="0" smtClean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𝑒𝑛𝑐𝑢𝑒𝑛𝑡𝑟𝑜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62" name="CuadroTexto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4910" y="4355940"/>
                  <a:ext cx="1225590" cy="55399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19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CuadroTexto 22"/>
                <p:cNvSpPr txBox="1"/>
                <p:nvPr/>
              </p:nvSpPr>
              <p:spPr>
                <a:xfrm>
                  <a:off x="3742591" y="5464310"/>
                  <a:ext cx="153022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𝑚𝑜𝑡𝑜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𝑐𝑜𝑐h𝑒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3" name="CuadroTexto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2591" y="5464310"/>
                  <a:ext cx="1530227" cy="27699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594" r="-797" b="-1739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Conector recto 62"/>
            <p:cNvCxnSpPr/>
            <p:nvPr/>
          </p:nvCxnSpPr>
          <p:spPr>
            <a:xfrm>
              <a:off x="4336945" y="5035408"/>
              <a:ext cx="0" cy="416263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CuadroTexto 63"/>
                <p:cNvSpPr txBox="1"/>
                <p:nvPr/>
              </p:nvSpPr>
              <p:spPr>
                <a:xfrm>
                  <a:off x="3803610" y="5759726"/>
                  <a:ext cx="14637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𝑚𝑜𝑡𝑜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𝑐𝑜𝑐h𝑒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64" name="CuadroTexto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3610" y="5759726"/>
                  <a:ext cx="1463798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2917" r="-833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uadroTexto 27"/>
              <p:cNvSpPr txBox="1"/>
              <p:nvPr/>
            </p:nvSpPr>
            <p:spPr>
              <a:xfrm>
                <a:off x="6061097" y="3872162"/>
                <a:ext cx="1843389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𝑚𝑜𝑡𝑜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2·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8" name="Cuadro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097" y="3872162"/>
                <a:ext cx="1843389" cy="57618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uadroTexto 64"/>
              <p:cNvSpPr txBox="1"/>
              <p:nvPr/>
            </p:nvSpPr>
            <p:spPr>
              <a:xfrm>
                <a:off x="6108380" y="4563884"/>
                <a:ext cx="165192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𝑐𝑜𝑐h𝑒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=15·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65" name="CuadroTexto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380" y="4563884"/>
                <a:ext cx="1651927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1107" r="-1845" b="-22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/>
              <p:cNvSpPr txBox="1"/>
              <p:nvPr/>
            </p:nvSpPr>
            <p:spPr>
              <a:xfrm>
                <a:off x="5695459" y="5048680"/>
                <a:ext cx="256692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15·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31" name="Cuadro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59" y="5048680"/>
                <a:ext cx="2566920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663" r="-713" b="-98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uadroTexto 65"/>
              <p:cNvSpPr txBox="1"/>
              <p:nvPr/>
            </p:nvSpPr>
            <p:spPr>
              <a:xfrm>
                <a:off x="5917515" y="5987477"/>
                <a:ext cx="25263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𝑚𝑜𝑡𝑜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𝟐𝟐𝟓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66" name="CuadroTexto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515" y="5987477"/>
                <a:ext cx="2526397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725" r="-966" b="-1764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uadroTexto 31"/>
          <p:cNvSpPr txBox="1"/>
          <p:nvPr/>
        </p:nvSpPr>
        <p:spPr>
          <a:xfrm>
            <a:off x="5735982" y="5495236"/>
            <a:ext cx="2024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b) La distancia: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571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857250"/>
            <a:ext cx="8215313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5.4 Dos móviles con movimiento relacionado (MRU y MRUA)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400050" y="1228725"/>
            <a:ext cx="381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2257448180"/>
              </p:ext>
            </p:extLst>
          </p:nvPr>
        </p:nvGraphicFramePr>
        <p:xfrm>
          <a:off x="400050" y="1742016"/>
          <a:ext cx="4414838" cy="3030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2383630" y="2773101"/>
            <a:ext cx="771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coche</a:t>
            </a:r>
            <a:endParaRPr lang="es-ES" sz="1400" dirty="0">
              <a:solidFill>
                <a:srgbClr val="0070C0"/>
              </a:solidFill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155155" y="3440280"/>
            <a:ext cx="771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moto</a:t>
            </a:r>
            <a:endParaRPr lang="es-ES" sz="1400" dirty="0">
              <a:solidFill>
                <a:srgbClr val="FF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814888" y="1838276"/>
            <a:ext cx="244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c) La velocidad: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/>
              <p:cNvSpPr txBox="1"/>
              <p:nvPr/>
            </p:nvSpPr>
            <p:spPr>
              <a:xfrm>
                <a:off x="5057775" y="2279587"/>
                <a:ext cx="36958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=2·15=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6" name="Cuadro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775" y="2279587"/>
                <a:ext cx="3695884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30" r="-660" b="-38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8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5. M. rectilíneo uniformemente acelerado (MRUA)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Redondear rectángulo de esquina del mismo lado 11"/>
          <p:cNvSpPr/>
          <p:nvPr/>
        </p:nvSpPr>
        <p:spPr>
          <a:xfrm>
            <a:off x="538400" y="993266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538400" y="1009697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38400" y="1379029"/>
            <a:ext cx="8105538" cy="452431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 startAt="7"/>
            </a:pPr>
            <a:r>
              <a:rPr lang="es-ES" b="1" dirty="0" smtClean="0"/>
              <a:t>Una conductora que circula por un tramo rectilíneo de una autovía a 120 km/h observa que, a 100 m de distancia, se encuentra un gato en medio de la carretera.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¿Qué aceleración debe comunicar al coche para no atropellarlo?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¿Cuánto tiempo tarda en detenerse?</a:t>
            </a:r>
          </a:p>
          <a:p>
            <a:pPr marL="714375" indent="-358775" algn="just">
              <a:buAutoNum type="alphaLcParenR"/>
            </a:pPr>
            <a:r>
              <a:rPr lang="es-ES" dirty="0" smtClean="0"/>
              <a:t>Si no hubiese frenado, ¿cuánto tiempo habría tardado en alcanzar al gato?</a:t>
            </a:r>
          </a:p>
          <a:p>
            <a:pPr marL="714375" indent="-358775" algn="just">
              <a:buAutoNum type="alphaLcParenR"/>
            </a:pPr>
            <a:endParaRPr lang="es-ES" dirty="0"/>
          </a:p>
          <a:p>
            <a:pPr marL="357188" indent="-357188" algn="just"/>
            <a:r>
              <a:rPr lang="es-ES" b="1" dirty="0" smtClean="0"/>
              <a:t>8. Desde la terraza de un edificio de 30 m se lanza una moneda, verticalmente hacia arriba, con una velocidad de 4 m/s. Calcula la altura máxima y la velocidad al llegar al suelo.</a:t>
            </a:r>
          </a:p>
          <a:p>
            <a:pPr marL="357188" indent="-357188" algn="just">
              <a:buAutoNum type="arabicPeriod" startAt="9"/>
            </a:pPr>
            <a:endParaRPr lang="es-ES" dirty="0"/>
          </a:p>
          <a:p>
            <a:pPr marL="357188" indent="-357188" algn="just">
              <a:buAutoNum type="arabicPeriod" startAt="9"/>
            </a:pPr>
            <a:r>
              <a:rPr lang="es-ES" b="1" dirty="0" smtClean="0"/>
              <a:t>Una moto circula por una recta a 108 km/h en una vía limitada a 90 km/h. Un coche de la policía, parado en esa zona, arranca y lo persigue con una aceleración de 1,2 m/s</a:t>
            </a:r>
            <a:r>
              <a:rPr lang="es-ES" b="1" baseline="30000" dirty="0" smtClean="0"/>
              <a:t>2</a:t>
            </a:r>
            <a:r>
              <a:rPr lang="es-ES" b="1" dirty="0" smtClean="0"/>
              <a:t>. Calcula el tiempo que tarda en alcanzarlo y la distancia recorrida por la policía.	</a:t>
            </a:r>
          </a:p>
        </p:txBody>
      </p:sp>
    </p:spTree>
    <p:extLst>
      <p:ext uri="{BB962C8B-B14F-4D97-AF65-F5344CB8AC3E}">
        <p14:creationId xmlns:p14="http://schemas.microsoft.com/office/powerpoint/2010/main" val="111820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Movimiento circular uniforme (MCU)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42925" y="985838"/>
            <a:ext cx="8086725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móvil tiene un </a:t>
            </a:r>
            <a:r>
              <a:rPr lang="es-ES" b="1" dirty="0" smtClean="0"/>
              <a:t>movimiento circular uniforme (MCU) </a:t>
            </a:r>
            <a:r>
              <a:rPr lang="es-ES" dirty="0" smtClean="0"/>
              <a:t>cuando su trayectoria es una circunferencia y el módulo de su velocidad constante.</a:t>
            </a:r>
            <a:endParaRPr lang="es-ES" dirty="0"/>
          </a:p>
        </p:txBody>
      </p:sp>
      <p:pic>
        <p:nvPicPr>
          <p:cNvPr id="17410" name="Picture 2" descr="http://www.decoracioneiluminacion.com/iluminacion-decoracion/fotos/juguetes-animados-antiguos-copias-retro-replica-regalo-original-MR996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43" y="1541418"/>
            <a:ext cx="2280198" cy="228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54801" y="3725317"/>
            <a:ext cx="25860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Todas las sillitas tardan el mismo tiempo en dar una vuelta completa.</a:t>
            </a:r>
            <a:endParaRPr lang="es-ES" sz="1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143250" y="1923038"/>
            <a:ext cx="5300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6.1. Distancia lineal y distancia angular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6931170" y="2357422"/>
            <a:ext cx="1848497" cy="1697090"/>
            <a:chOff x="6814671" y="2583239"/>
            <a:chExt cx="1848497" cy="1697090"/>
          </a:xfrm>
        </p:grpSpPr>
        <p:grpSp>
          <p:nvGrpSpPr>
            <p:cNvPr id="40" name="Grupo 39"/>
            <p:cNvGrpSpPr/>
            <p:nvPr/>
          </p:nvGrpSpPr>
          <p:grpSpPr>
            <a:xfrm>
              <a:off x="6814671" y="2583239"/>
              <a:ext cx="1817025" cy="1697090"/>
              <a:chOff x="4880099" y="3197826"/>
              <a:chExt cx="1817025" cy="1697090"/>
            </a:xfrm>
          </p:grpSpPr>
          <p:sp>
            <p:nvSpPr>
              <p:cNvPr id="8" name="Elipse 7"/>
              <p:cNvSpPr/>
              <p:nvPr/>
            </p:nvSpPr>
            <p:spPr>
              <a:xfrm>
                <a:off x="4880099" y="3274916"/>
                <a:ext cx="1620000" cy="162000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3" name="Elipse 12"/>
              <p:cNvSpPr/>
              <p:nvPr/>
            </p:nvSpPr>
            <p:spPr>
              <a:xfrm>
                <a:off x="5167312" y="3552825"/>
                <a:ext cx="1080000" cy="108000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0" name="Conector recto 9"/>
              <p:cNvCxnSpPr>
                <a:endCxn id="8" idx="7"/>
              </p:cNvCxnSpPr>
              <p:nvPr/>
            </p:nvCxnSpPr>
            <p:spPr>
              <a:xfrm flipV="1">
                <a:off x="5690099" y="3512160"/>
                <a:ext cx="572756" cy="58066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cto 15"/>
              <p:cNvCxnSpPr>
                <a:endCxn id="8" idx="6"/>
              </p:cNvCxnSpPr>
              <p:nvPr/>
            </p:nvCxnSpPr>
            <p:spPr>
              <a:xfrm>
                <a:off x="5707312" y="4084916"/>
                <a:ext cx="79278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Elipse 20"/>
              <p:cNvSpPr/>
              <p:nvPr/>
            </p:nvSpPr>
            <p:spPr>
              <a:xfrm>
                <a:off x="6211705" y="345816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3" name="Elipse 22"/>
              <p:cNvSpPr/>
              <p:nvPr/>
            </p:nvSpPr>
            <p:spPr>
              <a:xfrm>
                <a:off x="6027222" y="364681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4" name="Elipse 23"/>
              <p:cNvSpPr/>
              <p:nvPr/>
            </p:nvSpPr>
            <p:spPr>
              <a:xfrm>
                <a:off x="6193312" y="402549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5" name="Elipse 24"/>
              <p:cNvSpPr/>
              <p:nvPr/>
            </p:nvSpPr>
            <p:spPr>
              <a:xfrm>
                <a:off x="6455783" y="402549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6" name="Elipse 25"/>
              <p:cNvSpPr/>
              <p:nvPr/>
            </p:nvSpPr>
            <p:spPr>
              <a:xfrm>
                <a:off x="5643628" y="402549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2" name="Arco 21"/>
              <p:cNvSpPr/>
              <p:nvPr/>
            </p:nvSpPr>
            <p:spPr>
              <a:xfrm>
                <a:off x="5633737" y="3881128"/>
                <a:ext cx="360000" cy="360000"/>
              </a:xfrm>
              <a:prstGeom prst="arc">
                <a:avLst>
                  <a:gd name="adj1" fmla="val 17587035"/>
                  <a:gd name="adj2" fmla="val 370439"/>
                </a:avLst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8" name="CuadroTexto 27"/>
              <p:cNvSpPr txBox="1"/>
              <p:nvPr/>
            </p:nvSpPr>
            <p:spPr>
              <a:xfrm>
                <a:off x="6482812" y="4023546"/>
                <a:ext cx="2143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 smtClean="0"/>
                  <a:t>A</a:t>
                </a:r>
                <a:endParaRPr lang="es-ES" sz="1400" dirty="0"/>
              </a:p>
            </p:txBody>
          </p:sp>
          <p:sp>
            <p:nvSpPr>
              <p:cNvPr id="30" name="CuadroTexto 29"/>
              <p:cNvSpPr txBox="1"/>
              <p:nvPr/>
            </p:nvSpPr>
            <p:spPr>
              <a:xfrm>
                <a:off x="6139395" y="3197826"/>
                <a:ext cx="3607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 smtClean="0"/>
                  <a:t>A’</a:t>
                </a:r>
                <a:endParaRPr lang="es-ES" sz="1400" dirty="0"/>
              </a:p>
            </p:txBody>
          </p:sp>
          <p:sp>
            <p:nvSpPr>
              <p:cNvPr id="31" name="CuadroTexto 30"/>
              <p:cNvSpPr txBox="1"/>
              <p:nvPr/>
            </p:nvSpPr>
            <p:spPr>
              <a:xfrm>
                <a:off x="6172876" y="4059477"/>
                <a:ext cx="2143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/>
                  <a:t>B</a:t>
                </a:r>
              </a:p>
            </p:txBody>
          </p:sp>
          <p:sp>
            <p:nvSpPr>
              <p:cNvPr id="32" name="CuadroTexto 31"/>
              <p:cNvSpPr txBox="1"/>
              <p:nvPr/>
            </p:nvSpPr>
            <p:spPr>
              <a:xfrm>
                <a:off x="5916007" y="3389750"/>
                <a:ext cx="3607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/>
                  <a:t>B</a:t>
                </a:r>
                <a:r>
                  <a:rPr lang="es-ES" sz="1400" dirty="0" smtClean="0"/>
                  <a:t>’</a:t>
                </a:r>
                <a:endParaRPr lang="es-ES" sz="1400" dirty="0"/>
              </a:p>
            </p:txBody>
          </p:sp>
          <p:sp>
            <p:nvSpPr>
              <p:cNvPr id="33" name="CuadroTexto 32"/>
              <p:cNvSpPr txBox="1"/>
              <p:nvPr/>
            </p:nvSpPr>
            <p:spPr>
              <a:xfrm>
                <a:off x="5905001" y="3748657"/>
                <a:ext cx="3607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 smtClean="0">
                    <a:sym typeface="Symbol" panose="05050102010706020507" pitchFamily="18" charset="2"/>
                  </a:rPr>
                  <a:t></a:t>
                </a:r>
                <a:endParaRPr lang="es-ES" sz="1400" dirty="0"/>
              </a:p>
            </p:txBody>
          </p:sp>
          <p:cxnSp>
            <p:nvCxnSpPr>
              <p:cNvPr id="34" name="Conector recto de flecha 33"/>
              <p:cNvCxnSpPr/>
              <p:nvPr/>
            </p:nvCxnSpPr>
            <p:spPr>
              <a:xfrm flipV="1">
                <a:off x="5620707" y="3630054"/>
                <a:ext cx="378334" cy="4033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sm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cto de flecha 37"/>
              <p:cNvCxnSpPr/>
              <p:nvPr/>
            </p:nvCxnSpPr>
            <p:spPr>
              <a:xfrm flipV="1">
                <a:off x="5690098" y="4183017"/>
                <a:ext cx="828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sm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CuadroTexto 38"/>
                  <p:cNvSpPr txBox="1"/>
                  <p:nvPr/>
                </p:nvSpPr>
                <p:spPr>
                  <a:xfrm>
                    <a:off x="5976393" y="4115549"/>
                    <a:ext cx="25968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9" name="CuadroTexto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76393" y="4115549"/>
                    <a:ext cx="259686" cy="276999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l="-11905" r="-7143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CuadroTexto 40"/>
                  <p:cNvSpPr txBox="1"/>
                  <p:nvPr/>
                </p:nvSpPr>
                <p:spPr>
                  <a:xfrm>
                    <a:off x="5569518" y="3539862"/>
                    <a:ext cx="27558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1" name="CuadroTexto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69518" y="3539862"/>
                    <a:ext cx="275588" cy="276999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11111" r="-6667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CuadroTexto 8"/>
                <p:cNvSpPr txBox="1"/>
                <p:nvPr/>
              </p:nvSpPr>
              <p:spPr>
                <a:xfrm>
                  <a:off x="8385336" y="2914294"/>
                  <a:ext cx="2778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" name="CuadroTexto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5336" y="2914294"/>
                  <a:ext cx="277832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1111" r="-6667" b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CuadroTexto 34"/>
                <p:cNvSpPr txBox="1"/>
                <p:nvPr/>
              </p:nvSpPr>
              <p:spPr>
                <a:xfrm>
                  <a:off x="8091602" y="3009059"/>
                  <a:ext cx="2937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5" name="CuadroTexto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1602" y="3009059"/>
                  <a:ext cx="293734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0204" r="-4082" b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3230660" y="2558532"/>
                <a:ext cx="324390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𝑎𝑟𝑐𝑜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𝑟𝑎𝑑𝑖𝑜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·á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𝑛𝑔𝑢𝑙𝑜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0660" y="2558532"/>
                <a:ext cx="324390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564" r="-2256" b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/>
              <p:cNvSpPr txBox="1"/>
              <p:nvPr/>
            </p:nvSpPr>
            <p:spPr>
              <a:xfrm>
                <a:off x="4166796" y="3202282"/>
                <a:ext cx="1455077" cy="5772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4" name="Cuadro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796" y="3202282"/>
                <a:ext cx="1455077" cy="57727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uadroTexto 35"/>
          <p:cNvSpPr txBox="1"/>
          <p:nvPr/>
        </p:nvSpPr>
        <p:spPr>
          <a:xfrm>
            <a:off x="3293626" y="4186983"/>
            <a:ext cx="5300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6.2. Velocidad lineal y angular en el MCU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17807" y="4653067"/>
            <a:ext cx="8051362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/>
              <a:t>velocidad angular</a:t>
            </a:r>
            <a:r>
              <a:rPr lang="es-ES" dirty="0" smtClean="0"/>
              <a:t> (</a:t>
            </a:r>
            <a:r>
              <a:rPr lang="es-ES" b="1" dirty="0" smtClean="0">
                <a:sym typeface="Symbol" panose="05050102010706020507" pitchFamily="18" charset="2"/>
              </a:rPr>
              <a:t></a:t>
            </a:r>
            <a:r>
              <a:rPr lang="es-ES" dirty="0" smtClean="0">
                <a:sym typeface="Symbol" panose="05050102010706020507" pitchFamily="18" charset="2"/>
              </a:rPr>
              <a:t>) es la relación entre el ángulo barrido (</a:t>
            </a:r>
            <a:r>
              <a:rPr lang="es-ES" b="1" dirty="0" smtClean="0">
                <a:sym typeface="Symbol" panose="05050102010706020507" pitchFamily="18" charset="2"/>
              </a:rPr>
              <a:t></a:t>
            </a:r>
            <a:r>
              <a:rPr lang="es-ES" dirty="0" smtClean="0">
                <a:sym typeface="Symbol" panose="05050102010706020507" pitchFamily="18" charset="2"/>
              </a:rPr>
              <a:t>) y el tiempo empleado. Se mide en rad/s.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3143250" y="5630439"/>
                <a:ext cx="676211" cy="5269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50" y="5630439"/>
                <a:ext cx="676211" cy="52693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uadroTexto 36"/>
              <p:cNvSpPr txBox="1"/>
              <p:nvPr/>
            </p:nvSpPr>
            <p:spPr>
              <a:xfrm>
                <a:off x="4894334" y="5598121"/>
                <a:ext cx="775597" cy="5273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37" name="Cuadro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334" y="5598121"/>
                <a:ext cx="775597" cy="52732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03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4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r>
              <a:rPr lang="es-ES" dirty="0" smtClean="0">
                <a:solidFill>
                  <a:schemeClr val="accent6">
                    <a:lumMod val="50000"/>
                  </a:schemeClr>
                </a:solidFill>
              </a:rPr>
              <a:t>38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Movimiento circular uniforme (MCU)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36113" y="824914"/>
            <a:ext cx="5300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6.2. Velocidad lineal y angular en el MCU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36113" y="1194246"/>
            <a:ext cx="6386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Relación entre la velocidad angular y la velocidad lineal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/>
              <p:cNvSpPr txBox="1"/>
              <p:nvPr/>
            </p:nvSpPr>
            <p:spPr>
              <a:xfrm>
                <a:off x="2471738" y="1709953"/>
                <a:ext cx="3673698" cy="610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→   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num>
                        <m:den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16" name="Cuadro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738" y="1709953"/>
                <a:ext cx="3673698" cy="61074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uadroTexto 16"/>
          <p:cNvSpPr txBox="1"/>
          <p:nvPr/>
        </p:nvSpPr>
        <p:spPr>
          <a:xfrm>
            <a:off x="336113" y="2657476"/>
            <a:ext cx="2528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336113" y="3026808"/>
            <a:ext cx="83649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Un tiovivo tarda en dar una vuelta 10 s. Los caballitos están a 1,5 m del eje y las sillas voladoras a 2 m.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Calcula la velocidad angular y lineal de los caballitos y la sillas.</a:t>
            </a:r>
          </a:p>
          <a:p>
            <a:pPr marL="342900" indent="-342900" algn="just">
              <a:buAutoNum type="alphaLcParenR"/>
            </a:pPr>
            <a:r>
              <a:rPr lang="es-ES" b="1" dirty="0" smtClean="0"/>
              <a:t>Cuando los caballitos recorran 3 m, ¿qué arco habrán girado las sillas voladoras?</a:t>
            </a:r>
            <a:endParaRPr lang="es-ES" b="1" dirty="0"/>
          </a:p>
        </p:txBody>
      </p:sp>
      <p:sp>
        <p:nvSpPr>
          <p:cNvPr id="19" name="CuadroTexto 18"/>
          <p:cNvSpPr txBox="1"/>
          <p:nvPr/>
        </p:nvSpPr>
        <p:spPr>
          <a:xfrm>
            <a:off x="336113" y="4504136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/>
              <p:cNvSpPr txBox="1"/>
              <p:nvPr/>
            </p:nvSpPr>
            <p:spPr>
              <a:xfrm>
                <a:off x="1004101" y="4632011"/>
                <a:ext cx="3827971" cy="58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=0,63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;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→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1" name="Cuadro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101" y="4632011"/>
                <a:ext cx="3827971" cy="58451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ángulo 22"/>
              <p:cNvSpPr/>
              <p:nvPr/>
            </p:nvSpPr>
            <p:spPr>
              <a:xfrm>
                <a:off x="5076821" y="4554938"/>
                <a:ext cx="317086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=0,63·1,5=0,94 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3" name="Rectángulo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821" y="4554938"/>
                <a:ext cx="3170868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ángulo 23"/>
              <p:cNvSpPr/>
              <p:nvPr/>
            </p:nvSpPr>
            <p:spPr>
              <a:xfrm>
                <a:off x="5076821" y="4955048"/>
                <a:ext cx="31655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=0,63·2,0=1,26 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4" name="Rectángu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821" y="4955048"/>
                <a:ext cx="3165547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uadroTexto 24"/>
              <p:cNvSpPr txBox="1"/>
              <p:nvPr/>
            </p:nvSpPr>
            <p:spPr>
              <a:xfrm>
                <a:off x="1086563" y="5631087"/>
                <a:ext cx="5987408" cy="610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1,5 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𝑟𝑎𝑑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→   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=2·2=4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25" name="Cuadro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563" y="5631087"/>
                <a:ext cx="5987408" cy="61074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uadroTexto 25"/>
          <p:cNvSpPr txBox="1"/>
          <p:nvPr/>
        </p:nvSpPr>
        <p:spPr>
          <a:xfrm>
            <a:off x="336113" y="5446421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27" name="Abrir llave 26"/>
          <p:cNvSpPr/>
          <p:nvPr/>
        </p:nvSpPr>
        <p:spPr>
          <a:xfrm>
            <a:off x="4964343" y="4596213"/>
            <a:ext cx="214313" cy="814668"/>
          </a:xfrm>
          <a:prstGeom prst="leftBrace">
            <a:avLst>
              <a:gd name="adj1" fmla="val 3268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31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40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6. Movimiento circular uniforme (MCU)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336113" y="824914"/>
            <a:ext cx="5300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6.3. La aceleración en el MCU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36113" y="1297937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El módulo de la velocidad en un MCU permanece constante, pero su dirección cambia cada instante, siendo tangente en cada punto de la trayectoria.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En un MCU no hay aceleración tangencial pero si aceleración normal.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2308178" y="2601957"/>
                <a:ext cx="428546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  </m:t>
                      </m:r>
                      <m:sSub>
                        <m:sSubPr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178" y="2601957"/>
                <a:ext cx="4285469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uadroTexto 15"/>
          <p:cNvSpPr txBox="1"/>
          <p:nvPr/>
        </p:nvSpPr>
        <p:spPr>
          <a:xfrm>
            <a:off x="458303" y="3452244"/>
            <a:ext cx="5300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6.4. El MCU como movimiento periódico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58303" y="3959129"/>
            <a:ext cx="82785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El MCU se repite cada cierto tiempo; por eso se dice que es un movimiento periódico.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b="1" dirty="0" smtClean="0">
                <a:sym typeface="Wingdings 2" panose="05020102010507070707" pitchFamily="18" charset="2"/>
              </a:rPr>
              <a:t>Periodo (T)</a:t>
            </a:r>
            <a:r>
              <a:rPr lang="es-ES" dirty="0" smtClean="0">
                <a:sym typeface="Wingdings 2" panose="05020102010507070707" pitchFamily="18" charset="2"/>
              </a:rPr>
              <a:t>. Es el tiempo que tarda el movimiento en repetirse (en dar una vuelta).</a:t>
            </a:r>
          </a:p>
          <a:p>
            <a:pPr marL="285750" indent="-285750" algn="just">
              <a:buFont typeface="Wingdings 2" panose="05020102010507070707" pitchFamily="18" charset="2"/>
              <a:buChar char="C"/>
            </a:pPr>
            <a:r>
              <a:rPr lang="es-ES" b="1" dirty="0" smtClean="0">
                <a:sym typeface="Wingdings 2" panose="05020102010507070707" pitchFamily="18" charset="2"/>
              </a:rPr>
              <a:t>Frecuencia (f)</a:t>
            </a:r>
            <a:r>
              <a:rPr lang="es-ES" dirty="0" smtClean="0">
                <a:sym typeface="Wingdings 2" panose="05020102010507070707" pitchFamily="18" charset="2"/>
              </a:rPr>
              <a:t>. Es el número de veces que se repite en la unidad de tiempo (número de vueltas que da en un segundo). Se mide en hercios (</a:t>
            </a:r>
            <a:r>
              <a:rPr lang="es-ES" dirty="0">
                <a:sym typeface="Wingdings 2" panose="05020102010507070707" pitchFamily="18" charset="2"/>
              </a:rPr>
              <a:t>H</a:t>
            </a:r>
            <a:r>
              <a:rPr lang="es-ES" dirty="0" smtClean="0">
                <a:sym typeface="Wingdings 2" panose="05020102010507070707" pitchFamily="18" charset="2"/>
              </a:rPr>
              <a:t>z).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4258931" y="5837467"/>
                <a:ext cx="711862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931" y="5837467"/>
                <a:ext cx="711862" cy="57618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662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MOVIMIENTO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41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Movimiento circular uniforme (MCU)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Redondear rectángulo de esquina del mismo lado 10"/>
          <p:cNvSpPr/>
          <p:nvPr/>
        </p:nvSpPr>
        <p:spPr>
          <a:xfrm>
            <a:off x="538400" y="993266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538400" y="1009697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38400" y="1379029"/>
            <a:ext cx="8105538" cy="1754326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/>
              <a:t>10.	El tambor de una lavadora gira a 1200 rpm (revoluciones por minuto). Calcula su periodo, su frecuencia y su velocidad angular en unidades del SI.</a:t>
            </a:r>
          </a:p>
          <a:p>
            <a:pPr marL="355600" algn="just"/>
            <a:endParaRPr lang="es-ES" dirty="0"/>
          </a:p>
          <a:p>
            <a:pPr marL="357188" indent="-357188" algn="just"/>
            <a:r>
              <a:rPr lang="es-ES" b="1" dirty="0" smtClean="0"/>
              <a:t>11.	Calcula la aceleración que tienen los caballitos y la sillas del tiovivo del ejemplo resuelto.	</a:t>
            </a:r>
          </a:p>
        </p:txBody>
      </p:sp>
    </p:spTree>
    <p:extLst>
      <p:ext uri="{BB962C8B-B14F-4D97-AF65-F5344CB8AC3E}">
        <p14:creationId xmlns:p14="http://schemas.microsoft.com/office/powerpoint/2010/main" val="176490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0034&quot;&gt;&lt;property id=&quot;20148&quot; value=&quot;5&quot;/&gt;&lt;property id=&quot;20300&quot; value=&quot;Diapositiva 3&quot;/&gt;&lt;property id=&quot;20307&quot; value=&quot;258&quot;/&gt;&lt;/object&gt;&lt;object type=&quot;3&quot; unique_id=&quot;10054&quot;&gt;&lt;property id=&quot;20148&quot; value=&quot;5&quot;/&gt;&lt;property id=&quot;20300&quot; value=&quot;Diapositiva 4&quot;/&gt;&lt;property id=&quot;20307&quot; value=&quot;259&quot;/&gt;&lt;/object&gt;&lt;object type=&quot;3&quot; unique_id=&quot;10086&quot;&gt;&lt;property id=&quot;20148&quot; value=&quot;5&quot;/&gt;&lt;property id=&quot;20300&quot; value=&quot;Diapositiva 5&quot;/&gt;&lt;property id=&quot;20307&quot; value=&quot;260&quot;/&gt;&lt;/object&gt;&lt;object type=&quot;3&quot; unique_id=&quot;10087&quot;&gt;&lt;property id=&quot;20148&quot; value=&quot;5&quot;/&gt;&lt;property id=&quot;20300&quot; value=&quot;Diapositiva 6&quot;/&gt;&lt;property id=&quot;20307&quot; value=&quot;261&quot;/&gt;&lt;/object&gt;&lt;object type=&quot;3&quot; unique_id=&quot;10088&quot;&gt;&lt;property id=&quot;20148&quot; value=&quot;5&quot;/&gt;&lt;property id=&quot;20300&quot; value=&quot;Diapositiva 7&quot;/&gt;&lt;property id=&quot;20307&quot; value=&quot;262&quot;/&gt;&lt;/object&gt;&lt;object type=&quot;3&quot; unique_id=&quot;10107&quot;&gt;&lt;property id=&quot;20148&quot; value=&quot;5&quot;/&gt;&lt;property id=&quot;20300&quot; value=&quot;Diapositiva 8&quot;/&gt;&lt;property id=&quot;20307&quot; value=&quot;263&quot;/&gt;&lt;/object&gt;&lt;object type=&quot;3&quot; unique_id=&quot;10108&quot;&gt;&lt;property id=&quot;20148&quot; value=&quot;5&quot;/&gt;&lt;property id=&quot;20300&quot; value=&quot;Diapositiva 9&quot;/&gt;&lt;property id=&quot;20307&quot; value=&quot;264&quot;/&gt;&lt;/object&gt;&lt;object type=&quot;3&quot; unique_id=&quot;10109&quot;&gt;&lt;property id=&quot;20148&quot; value=&quot;5&quot;/&gt;&lt;property id=&quot;20300&quot; value=&quot;Diapositiva 10&quot;/&gt;&lt;property id=&quot;20307&quot; value=&quot;265&quot;/&gt;&lt;/object&gt;&lt;object type=&quot;3&quot; unique_id=&quot;10110&quot;&gt;&lt;property id=&quot;20148&quot; value=&quot;5&quot;/&gt;&lt;property id=&quot;20300&quot; value=&quot;Diapositiva 11&quot;/&gt;&lt;property id=&quot;20307&quot; value=&quot;266&quot;/&gt;&lt;/object&gt;&lt;object type=&quot;3&quot; unique_id=&quot;10112&quot;&gt;&lt;property id=&quot;20148&quot; value=&quot;5&quot;/&gt;&lt;property id=&quot;20300&quot; value=&quot;Diapositiva 12&quot;/&gt;&lt;property id=&quot;20307&quot; value=&quot;267&quot;/&gt;&lt;/object&gt;&lt;object type=&quot;3&quot; unique_id=&quot;10113&quot;&gt;&lt;property id=&quot;20148&quot; value=&quot;5&quot;/&gt;&lt;property id=&quot;20300&quot; value=&quot;Diapositiva 13&quot;/&gt;&lt;property id=&quot;20307&quot; value=&quot;268&quot;/&gt;&lt;/object&gt;&lt;object type=&quot;3&quot; unique_id=&quot;10114&quot;&gt;&lt;property id=&quot;20148&quot; value=&quot;5&quot;/&gt;&lt;property id=&quot;20300&quot; value=&quot;Diapositiva 14&quot;/&gt;&lt;property id=&quot;20307&quot; value=&quot;269&quot;/&gt;&lt;/object&gt;&lt;object type=&quot;3&quot; unique_id=&quot;10116&quot;&gt;&lt;property id=&quot;20148&quot; value=&quot;5&quot;/&gt;&lt;property id=&quot;20300&quot; value=&quot;Diapositiva 15&quot;/&gt;&lt;property id=&quot;20307&quot; value=&quot;270&quot;/&gt;&lt;/object&gt;&lt;object type=&quot;3&quot; unique_id=&quot;10117&quot;&gt;&lt;property id=&quot;20148&quot; value=&quot;5&quot;/&gt;&lt;property id=&quot;20300&quot; value=&quot;Diapositiva 16&quot;/&gt;&lt;property id=&quot;20307&quot; value=&quot;271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3893</Words>
  <Application>Microsoft Office PowerPoint</Application>
  <PresentationFormat>Presentación en pantalla (4:3)</PresentationFormat>
  <Paragraphs>719</Paragraphs>
  <Slides>41</Slides>
  <Notes>39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8" baseType="lpstr">
      <vt:lpstr>Arial</vt:lpstr>
      <vt:lpstr>Calibri</vt:lpstr>
      <vt:lpstr>Cambria Math</vt:lpstr>
      <vt:lpstr>Symbol</vt:lpstr>
      <vt:lpstr>Wingdings</vt:lpstr>
      <vt:lpstr>Wingdings 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 Artacho Cañadas</dc:creator>
  <cp:lastModifiedBy>Rafael Artacho Cañadas</cp:lastModifiedBy>
  <cp:revision>221</cp:revision>
  <dcterms:created xsi:type="dcterms:W3CDTF">2012-04-21T04:58:29Z</dcterms:created>
  <dcterms:modified xsi:type="dcterms:W3CDTF">2017-06-17T11:54:51Z</dcterms:modified>
</cp:coreProperties>
</file>