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289" r:id="rId3"/>
    <p:sldId id="290"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5" r:id="rId21"/>
    <p:sldId id="274" r:id="rId22"/>
    <p:sldId id="277" r:id="rId23"/>
    <p:sldId id="276" r:id="rId24"/>
    <p:sldId id="278" r:id="rId25"/>
    <p:sldId id="279" r:id="rId26"/>
    <p:sldId id="280" r:id="rId27"/>
    <p:sldId id="281" r:id="rId28"/>
    <p:sldId id="282" r:id="rId29"/>
    <p:sldId id="283" r:id="rId30"/>
    <p:sldId id="284" r:id="rId31"/>
    <p:sldId id="285" r:id="rId32"/>
    <p:sldId id="286" r:id="rId33"/>
    <p:sldId id="287" r:id="rId34"/>
    <p:sldId id="288"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Lst>
  <p:sldSz cx="9144000" cy="6858000" type="screen4x3"/>
  <p:notesSz cx="6858000" cy="9144000"/>
  <p:custDataLst>
    <p:tags r:id="rId57"/>
  </p:custData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99CC00"/>
    <a:srgbClr val="FFCC66"/>
    <a:srgbClr val="FFFFCC"/>
    <a:srgbClr val="CCFF33"/>
    <a:srgbClr val="B3F200"/>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1452" y="78"/>
      </p:cViewPr>
      <p:guideLst>
        <p:guide orient="horz" pos="2160"/>
        <p:guide pos="2880"/>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gs" Target="tags/tag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8A3937-13FA-4BBE-9607-4FD8AD970000}" type="datetimeFigureOut">
              <a:rPr lang="es-ES" smtClean="0"/>
              <a:t>17/06/2017</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7FD99F-99BB-40F6-9597-7D2DF4E88EF9}" type="slidenum">
              <a:rPr lang="es-ES" smtClean="0"/>
              <a:t>‹Nº›</a:t>
            </a:fld>
            <a:endParaRPr lang="es-ES" dirty="0"/>
          </a:p>
        </p:txBody>
      </p:sp>
    </p:spTree>
    <p:extLst>
      <p:ext uri="{BB962C8B-B14F-4D97-AF65-F5344CB8AC3E}">
        <p14:creationId xmlns:p14="http://schemas.microsoft.com/office/powerpoint/2010/main" val="258685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a:t>
            </a:fld>
            <a:endParaRPr lang="es-ES" dirty="0"/>
          </a:p>
        </p:txBody>
      </p:sp>
    </p:spTree>
    <p:extLst>
      <p:ext uri="{BB962C8B-B14F-4D97-AF65-F5344CB8AC3E}">
        <p14:creationId xmlns:p14="http://schemas.microsoft.com/office/powerpoint/2010/main" val="891166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a:t>
            </a:fld>
            <a:endParaRPr lang="es-ES" dirty="0"/>
          </a:p>
        </p:txBody>
      </p:sp>
    </p:spTree>
    <p:extLst>
      <p:ext uri="{BB962C8B-B14F-4D97-AF65-F5344CB8AC3E}">
        <p14:creationId xmlns:p14="http://schemas.microsoft.com/office/powerpoint/2010/main" val="4210459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4</a:t>
            </a:fld>
            <a:endParaRPr lang="es-ES" dirty="0"/>
          </a:p>
        </p:txBody>
      </p:sp>
    </p:spTree>
    <p:extLst>
      <p:ext uri="{BB962C8B-B14F-4D97-AF65-F5344CB8AC3E}">
        <p14:creationId xmlns:p14="http://schemas.microsoft.com/office/powerpoint/2010/main" val="1682276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5</a:t>
            </a:fld>
            <a:endParaRPr lang="es-ES" dirty="0"/>
          </a:p>
        </p:txBody>
      </p:sp>
    </p:spTree>
    <p:extLst>
      <p:ext uri="{BB962C8B-B14F-4D97-AF65-F5344CB8AC3E}">
        <p14:creationId xmlns:p14="http://schemas.microsoft.com/office/powerpoint/2010/main" val="235959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6</a:t>
            </a:fld>
            <a:endParaRPr lang="es-ES" dirty="0"/>
          </a:p>
        </p:txBody>
      </p:sp>
    </p:spTree>
    <p:extLst>
      <p:ext uri="{BB962C8B-B14F-4D97-AF65-F5344CB8AC3E}">
        <p14:creationId xmlns:p14="http://schemas.microsoft.com/office/powerpoint/2010/main" val="1782936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7</a:t>
            </a:fld>
            <a:endParaRPr lang="es-ES" dirty="0"/>
          </a:p>
        </p:txBody>
      </p:sp>
    </p:spTree>
    <p:extLst>
      <p:ext uri="{BB962C8B-B14F-4D97-AF65-F5344CB8AC3E}">
        <p14:creationId xmlns:p14="http://schemas.microsoft.com/office/powerpoint/2010/main" val="3052912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8</a:t>
            </a:fld>
            <a:endParaRPr lang="es-ES" dirty="0"/>
          </a:p>
        </p:txBody>
      </p:sp>
    </p:spTree>
    <p:extLst>
      <p:ext uri="{BB962C8B-B14F-4D97-AF65-F5344CB8AC3E}">
        <p14:creationId xmlns:p14="http://schemas.microsoft.com/office/powerpoint/2010/main" val="3642960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9</a:t>
            </a:fld>
            <a:endParaRPr lang="es-ES" dirty="0"/>
          </a:p>
        </p:txBody>
      </p:sp>
    </p:spTree>
    <p:extLst>
      <p:ext uri="{BB962C8B-B14F-4D97-AF65-F5344CB8AC3E}">
        <p14:creationId xmlns:p14="http://schemas.microsoft.com/office/powerpoint/2010/main" val="465443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10</a:t>
            </a:fld>
            <a:endParaRPr lang="es-ES" dirty="0"/>
          </a:p>
        </p:txBody>
      </p:sp>
    </p:spTree>
    <p:extLst>
      <p:ext uri="{BB962C8B-B14F-4D97-AF65-F5344CB8AC3E}">
        <p14:creationId xmlns:p14="http://schemas.microsoft.com/office/powerpoint/2010/main" val="2606814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11</a:t>
            </a:fld>
            <a:endParaRPr lang="es-ES" dirty="0"/>
          </a:p>
        </p:txBody>
      </p:sp>
    </p:spTree>
    <p:extLst>
      <p:ext uri="{BB962C8B-B14F-4D97-AF65-F5344CB8AC3E}">
        <p14:creationId xmlns:p14="http://schemas.microsoft.com/office/powerpoint/2010/main" val="4143336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12</a:t>
            </a:fld>
            <a:endParaRPr lang="es-ES" dirty="0"/>
          </a:p>
        </p:txBody>
      </p:sp>
    </p:spTree>
    <p:extLst>
      <p:ext uri="{BB962C8B-B14F-4D97-AF65-F5344CB8AC3E}">
        <p14:creationId xmlns:p14="http://schemas.microsoft.com/office/powerpoint/2010/main" val="3065909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13</a:t>
            </a:fld>
            <a:endParaRPr lang="es-ES" dirty="0"/>
          </a:p>
        </p:txBody>
      </p:sp>
    </p:spTree>
    <p:extLst>
      <p:ext uri="{BB962C8B-B14F-4D97-AF65-F5344CB8AC3E}">
        <p14:creationId xmlns:p14="http://schemas.microsoft.com/office/powerpoint/2010/main" val="3767450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14</a:t>
            </a:fld>
            <a:endParaRPr lang="es-ES" dirty="0"/>
          </a:p>
        </p:txBody>
      </p:sp>
    </p:spTree>
    <p:extLst>
      <p:ext uri="{BB962C8B-B14F-4D97-AF65-F5344CB8AC3E}">
        <p14:creationId xmlns:p14="http://schemas.microsoft.com/office/powerpoint/2010/main" val="4175900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15</a:t>
            </a:fld>
            <a:endParaRPr lang="es-ES" dirty="0"/>
          </a:p>
        </p:txBody>
      </p:sp>
    </p:spTree>
    <p:extLst>
      <p:ext uri="{BB962C8B-B14F-4D97-AF65-F5344CB8AC3E}">
        <p14:creationId xmlns:p14="http://schemas.microsoft.com/office/powerpoint/2010/main" val="24901144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16</a:t>
            </a:fld>
            <a:endParaRPr lang="es-ES" dirty="0"/>
          </a:p>
        </p:txBody>
      </p:sp>
    </p:spTree>
    <p:extLst>
      <p:ext uri="{BB962C8B-B14F-4D97-AF65-F5344CB8AC3E}">
        <p14:creationId xmlns:p14="http://schemas.microsoft.com/office/powerpoint/2010/main" val="3141109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17</a:t>
            </a:fld>
            <a:endParaRPr lang="es-ES" dirty="0"/>
          </a:p>
        </p:txBody>
      </p:sp>
    </p:spTree>
    <p:extLst>
      <p:ext uri="{BB962C8B-B14F-4D97-AF65-F5344CB8AC3E}">
        <p14:creationId xmlns:p14="http://schemas.microsoft.com/office/powerpoint/2010/main" val="321859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18</a:t>
            </a:fld>
            <a:endParaRPr lang="es-ES" dirty="0"/>
          </a:p>
        </p:txBody>
      </p:sp>
    </p:spTree>
    <p:extLst>
      <p:ext uri="{BB962C8B-B14F-4D97-AF65-F5344CB8AC3E}">
        <p14:creationId xmlns:p14="http://schemas.microsoft.com/office/powerpoint/2010/main" val="4004139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19</a:t>
            </a:fld>
            <a:endParaRPr lang="es-ES" dirty="0"/>
          </a:p>
        </p:txBody>
      </p:sp>
    </p:spTree>
    <p:extLst>
      <p:ext uri="{BB962C8B-B14F-4D97-AF65-F5344CB8AC3E}">
        <p14:creationId xmlns:p14="http://schemas.microsoft.com/office/powerpoint/2010/main" val="18484530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20</a:t>
            </a:fld>
            <a:endParaRPr lang="es-ES" dirty="0"/>
          </a:p>
        </p:txBody>
      </p:sp>
    </p:spTree>
    <p:extLst>
      <p:ext uri="{BB962C8B-B14F-4D97-AF65-F5344CB8AC3E}">
        <p14:creationId xmlns:p14="http://schemas.microsoft.com/office/powerpoint/2010/main" val="30436368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21</a:t>
            </a:fld>
            <a:endParaRPr lang="es-ES" dirty="0"/>
          </a:p>
        </p:txBody>
      </p:sp>
    </p:spTree>
    <p:extLst>
      <p:ext uri="{BB962C8B-B14F-4D97-AF65-F5344CB8AC3E}">
        <p14:creationId xmlns:p14="http://schemas.microsoft.com/office/powerpoint/2010/main" val="3161524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22</a:t>
            </a:fld>
            <a:endParaRPr lang="es-ES" dirty="0"/>
          </a:p>
        </p:txBody>
      </p:sp>
    </p:spTree>
    <p:extLst>
      <p:ext uri="{BB962C8B-B14F-4D97-AF65-F5344CB8AC3E}">
        <p14:creationId xmlns:p14="http://schemas.microsoft.com/office/powerpoint/2010/main" val="28807745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23</a:t>
            </a:fld>
            <a:endParaRPr lang="es-ES" dirty="0"/>
          </a:p>
        </p:txBody>
      </p:sp>
    </p:spTree>
    <p:extLst>
      <p:ext uri="{BB962C8B-B14F-4D97-AF65-F5344CB8AC3E}">
        <p14:creationId xmlns:p14="http://schemas.microsoft.com/office/powerpoint/2010/main" val="28828711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24</a:t>
            </a:fld>
            <a:endParaRPr lang="es-ES" dirty="0"/>
          </a:p>
        </p:txBody>
      </p:sp>
    </p:spTree>
    <p:extLst>
      <p:ext uri="{BB962C8B-B14F-4D97-AF65-F5344CB8AC3E}">
        <p14:creationId xmlns:p14="http://schemas.microsoft.com/office/powerpoint/2010/main" val="19026892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25</a:t>
            </a:fld>
            <a:endParaRPr lang="es-ES" dirty="0"/>
          </a:p>
        </p:txBody>
      </p:sp>
    </p:spTree>
    <p:extLst>
      <p:ext uri="{BB962C8B-B14F-4D97-AF65-F5344CB8AC3E}">
        <p14:creationId xmlns:p14="http://schemas.microsoft.com/office/powerpoint/2010/main" val="14954752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26</a:t>
            </a:fld>
            <a:endParaRPr lang="es-ES" dirty="0"/>
          </a:p>
        </p:txBody>
      </p:sp>
    </p:spTree>
    <p:extLst>
      <p:ext uri="{BB962C8B-B14F-4D97-AF65-F5344CB8AC3E}">
        <p14:creationId xmlns:p14="http://schemas.microsoft.com/office/powerpoint/2010/main" val="34023346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27</a:t>
            </a:fld>
            <a:endParaRPr lang="es-ES" dirty="0"/>
          </a:p>
        </p:txBody>
      </p:sp>
    </p:spTree>
    <p:extLst>
      <p:ext uri="{BB962C8B-B14F-4D97-AF65-F5344CB8AC3E}">
        <p14:creationId xmlns:p14="http://schemas.microsoft.com/office/powerpoint/2010/main" val="2379704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28</a:t>
            </a:fld>
            <a:endParaRPr lang="es-ES" dirty="0"/>
          </a:p>
        </p:txBody>
      </p:sp>
    </p:spTree>
    <p:extLst>
      <p:ext uri="{BB962C8B-B14F-4D97-AF65-F5344CB8AC3E}">
        <p14:creationId xmlns:p14="http://schemas.microsoft.com/office/powerpoint/2010/main" val="28186570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29</a:t>
            </a:fld>
            <a:endParaRPr lang="es-ES" dirty="0"/>
          </a:p>
        </p:txBody>
      </p:sp>
    </p:spTree>
    <p:extLst>
      <p:ext uri="{BB962C8B-B14F-4D97-AF65-F5344CB8AC3E}">
        <p14:creationId xmlns:p14="http://schemas.microsoft.com/office/powerpoint/2010/main" val="42065145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30</a:t>
            </a:fld>
            <a:endParaRPr lang="es-ES" dirty="0"/>
          </a:p>
        </p:txBody>
      </p:sp>
    </p:spTree>
    <p:extLst>
      <p:ext uri="{BB962C8B-B14F-4D97-AF65-F5344CB8AC3E}">
        <p14:creationId xmlns:p14="http://schemas.microsoft.com/office/powerpoint/2010/main" val="25226830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31</a:t>
            </a:fld>
            <a:endParaRPr lang="es-ES" dirty="0"/>
          </a:p>
        </p:txBody>
      </p:sp>
    </p:spTree>
    <p:extLst>
      <p:ext uri="{BB962C8B-B14F-4D97-AF65-F5344CB8AC3E}">
        <p14:creationId xmlns:p14="http://schemas.microsoft.com/office/powerpoint/2010/main" val="18144569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32</a:t>
            </a:fld>
            <a:endParaRPr lang="es-ES" dirty="0"/>
          </a:p>
        </p:txBody>
      </p:sp>
    </p:spTree>
    <p:extLst>
      <p:ext uri="{BB962C8B-B14F-4D97-AF65-F5344CB8AC3E}">
        <p14:creationId xmlns:p14="http://schemas.microsoft.com/office/powerpoint/2010/main" val="36218022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33</a:t>
            </a:fld>
            <a:endParaRPr lang="es-ES" dirty="0"/>
          </a:p>
        </p:txBody>
      </p:sp>
    </p:spTree>
    <p:extLst>
      <p:ext uri="{BB962C8B-B14F-4D97-AF65-F5344CB8AC3E}">
        <p14:creationId xmlns:p14="http://schemas.microsoft.com/office/powerpoint/2010/main" val="5835950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34</a:t>
            </a:fld>
            <a:endParaRPr lang="es-ES" dirty="0"/>
          </a:p>
        </p:txBody>
      </p:sp>
    </p:spTree>
    <p:extLst>
      <p:ext uri="{BB962C8B-B14F-4D97-AF65-F5344CB8AC3E}">
        <p14:creationId xmlns:p14="http://schemas.microsoft.com/office/powerpoint/2010/main" val="16718557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35</a:t>
            </a:fld>
            <a:endParaRPr lang="es-ES" dirty="0"/>
          </a:p>
        </p:txBody>
      </p:sp>
    </p:spTree>
    <p:extLst>
      <p:ext uri="{BB962C8B-B14F-4D97-AF65-F5344CB8AC3E}">
        <p14:creationId xmlns:p14="http://schemas.microsoft.com/office/powerpoint/2010/main" val="5726043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36</a:t>
            </a:fld>
            <a:endParaRPr lang="es-ES" dirty="0"/>
          </a:p>
        </p:txBody>
      </p:sp>
    </p:spTree>
    <p:extLst>
      <p:ext uri="{BB962C8B-B14F-4D97-AF65-F5344CB8AC3E}">
        <p14:creationId xmlns:p14="http://schemas.microsoft.com/office/powerpoint/2010/main" val="15987910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37</a:t>
            </a:fld>
            <a:endParaRPr lang="es-ES" dirty="0"/>
          </a:p>
        </p:txBody>
      </p:sp>
    </p:spTree>
    <p:extLst>
      <p:ext uri="{BB962C8B-B14F-4D97-AF65-F5344CB8AC3E}">
        <p14:creationId xmlns:p14="http://schemas.microsoft.com/office/powerpoint/2010/main" val="36851358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38</a:t>
            </a:fld>
            <a:endParaRPr lang="es-ES" dirty="0"/>
          </a:p>
        </p:txBody>
      </p:sp>
    </p:spTree>
    <p:extLst>
      <p:ext uri="{BB962C8B-B14F-4D97-AF65-F5344CB8AC3E}">
        <p14:creationId xmlns:p14="http://schemas.microsoft.com/office/powerpoint/2010/main" val="24130430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39</a:t>
            </a:fld>
            <a:endParaRPr lang="es-ES" dirty="0"/>
          </a:p>
        </p:txBody>
      </p:sp>
    </p:spTree>
    <p:extLst>
      <p:ext uri="{BB962C8B-B14F-4D97-AF65-F5344CB8AC3E}">
        <p14:creationId xmlns:p14="http://schemas.microsoft.com/office/powerpoint/2010/main" val="19425422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40</a:t>
            </a:fld>
            <a:endParaRPr lang="es-ES" dirty="0"/>
          </a:p>
        </p:txBody>
      </p:sp>
    </p:spTree>
    <p:extLst>
      <p:ext uri="{BB962C8B-B14F-4D97-AF65-F5344CB8AC3E}">
        <p14:creationId xmlns:p14="http://schemas.microsoft.com/office/powerpoint/2010/main" val="37418150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41</a:t>
            </a:fld>
            <a:endParaRPr lang="es-ES" dirty="0"/>
          </a:p>
        </p:txBody>
      </p:sp>
    </p:spTree>
    <p:extLst>
      <p:ext uri="{BB962C8B-B14F-4D97-AF65-F5344CB8AC3E}">
        <p14:creationId xmlns:p14="http://schemas.microsoft.com/office/powerpoint/2010/main" val="27548848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42</a:t>
            </a:fld>
            <a:endParaRPr lang="es-ES" dirty="0"/>
          </a:p>
        </p:txBody>
      </p:sp>
    </p:spTree>
    <p:extLst>
      <p:ext uri="{BB962C8B-B14F-4D97-AF65-F5344CB8AC3E}">
        <p14:creationId xmlns:p14="http://schemas.microsoft.com/office/powerpoint/2010/main" val="36555452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43</a:t>
            </a:fld>
            <a:endParaRPr lang="es-ES" dirty="0"/>
          </a:p>
        </p:txBody>
      </p:sp>
    </p:spTree>
    <p:extLst>
      <p:ext uri="{BB962C8B-B14F-4D97-AF65-F5344CB8AC3E}">
        <p14:creationId xmlns:p14="http://schemas.microsoft.com/office/powerpoint/2010/main" val="37408955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44</a:t>
            </a:fld>
            <a:endParaRPr lang="es-ES" dirty="0"/>
          </a:p>
        </p:txBody>
      </p:sp>
    </p:spTree>
    <p:extLst>
      <p:ext uri="{BB962C8B-B14F-4D97-AF65-F5344CB8AC3E}">
        <p14:creationId xmlns:p14="http://schemas.microsoft.com/office/powerpoint/2010/main" val="41002574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45</a:t>
            </a:fld>
            <a:endParaRPr lang="es-ES" dirty="0"/>
          </a:p>
        </p:txBody>
      </p:sp>
    </p:spTree>
    <p:extLst>
      <p:ext uri="{BB962C8B-B14F-4D97-AF65-F5344CB8AC3E}">
        <p14:creationId xmlns:p14="http://schemas.microsoft.com/office/powerpoint/2010/main" val="40675523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46</a:t>
            </a:fld>
            <a:endParaRPr lang="es-ES" dirty="0"/>
          </a:p>
        </p:txBody>
      </p:sp>
    </p:spTree>
    <p:extLst>
      <p:ext uri="{BB962C8B-B14F-4D97-AF65-F5344CB8AC3E}">
        <p14:creationId xmlns:p14="http://schemas.microsoft.com/office/powerpoint/2010/main" val="31143828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47</a:t>
            </a:fld>
            <a:endParaRPr lang="es-ES" dirty="0"/>
          </a:p>
        </p:txBody>
      </p:sp>
    </p:spTree>
    <p:extLst>
      <p:ext uri="{BB962C8B-B14F-4D97-AF65-F5344CB8AC3E}">
        <p14:creationId xmlns:p14="http://schemas.microsoft.com/office/powerpoint/2010/main" val="37466177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48</a:t>
            </a:fld>
            <a:endParaRPr lang="es-ES" dirty="0"/>
          </a:p>
        </p:txBody>
      </p:sp>
    </p:spTree>
    <p:extLst>
      <p:ext uri="{BB962C8B-B14F-4D97-AF65-F5344CB8AC3E}">
        <p14:creationId xmlns:p14="http://schemas.microsoft.com/office/powerpoint/2010/main" val="21088783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49</a:t>
            </a:fld>
            <a:endParaRPr lang="es-ES" dirty="0"/>
          </a:p>
        </p:txBody>
      </p:sp>
    </p:spTree>
    <p:extLst>
      <p:ext uri="{BB962C8B-B14F-4D97-AF65-F5344CB8AC3E}">
        <p14:creationId xmlns:p14="http://schemas.microsoft.com/office/powerpoint/2010/main" val="32758577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50</a:t>
            </a:fld>
            <a:endParaRPr lang="es-ES" dirty="0"/>
          </a:p>
        </p:txBody>
      </p:sp>
    </p:spTree>
    <p:extLst>
      <p:ext uri="{BB962C8B-B14F-4D97-AF65-F5344CB8AC3E}">
        <p14:creationId xmlns:p14="http://schemas.microsoft.com/office/powerpoint/2010/main" val="24445064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51</a:t>
            </a:fld>
            <a:endParaRPr lang="es-ES" dirty="0"/>
          </a:p>
        </p:txBody>
      </p:sp>
    </p:spTree>
    <p:extLst>
      <p:ext uri="{BB962C8B-B14F-4D97-AF65-F5344CB8AC3E}">
        <p14:creationId xmlns:p14="http://schemas.microsoft.com/office/powerpoint/2010/main" val="23948343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52</a:t>
            </a:fld>
            <a:endParaRPr lang="es-ES" dirty="0"/>
          </a:p>
        </p:txBody>
      </p:sp>
    </p:spTree>
    <p:extLst>
      <p:ext uri="{BB962C8B-B14F-4D97-AF65-F5344CB8AC3E}">
        <p14:creationId xmlns:p14="http://schemas.microsoft.com/office/powerpoint/2010/main" val="29743202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53</a:t>
            </a:fld>
            <a:endParaRPr lang="es-ES" dirty="0"/>
          </a:p>
        </p:txBody>
      </p:sp>
    </p:spTree>
    <p:extLst>
      <p:ext uri="{BB962C8B-B14F-4D97-AF65-F5344CB8AC3E}">
        <p14:creationId xmlns:p14="http://schemas.microsoft.com/office/powerpoint/2010/main" val="19682275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7FD99F-99BB-40F6-9597-7D2DF4E88EF9}" type="slidenum">
              <a:rPr lang="es-ES" smtClean="0"/>
              <a:t>54</a:t>
            </a:fld>
            <a:endParaRPr lang="es-ES" dirty="0"/>
          </a:p>
        </p:txBody>
      </p:sp>
    </p:spTree>
    <p:extLst>
      <p:ext uri="{BB962C8B-B14F-4D97-AF65-F5344CB8AC3E}">
        <p14:creationId xmlns:p14="http://schemas.microsoft.com/office/powerpoint/2010/main" val="3897544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688A248-2D24-4E24-B127-E3B886AA6B0C}" type="datetime1">
              <a:rPr lang="es-ES" smtClean="0"/>
              <a:t>17/06/2017</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1369325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7FDAAA2-C65D-4B79-B05B-0D5CB129EB5E}" type="datetime1">
              <a:rPr lang="es-ES" smtClean="0"/>
              <a:t>17/06/2017</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13262783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EE0FEBE4-774C-41B9-BBAF-C022C67D8F9B}" type="datetime1">
              <a:rPr lang="es-ES" smtClean="0"/>
              <a:t>17/06/2017</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6362072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C0B9153-E2B6-4BCD-A57F-F371DA83EDAF}" type="datetime1">
              <a:rPr lang="es-ES" smtClean="0"/>
              <a:t>17/06/2017</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1590224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3429E183-9E38-4F32-8690-44BFF7B01AB7}" type="datetime1">
              <a:rPr lang="es-ES" smtClean="0"/>
              <a:t>17/06/2017</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7947645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17E4EEE1-E4BC-4BC1-95D1-5883DA0DA96E}" type="datetime1">
              <a:rPr lang="es-ES" smtClean="0"/>
              <a:t>17/06/2017</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33484690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5562B95-909D-4C64-B95F-435602505E05}" type="datetime1">
              <a:rPr lang="es-ES" smtClean="0"/>
              <a:t>17/06/2017</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37923573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04F6376-D4FB-4FE1-BF85-B81A05EEE1D5}" type="datetime1">
              <a:rPr lang="es-ES" smtClean="0"/>
              <a:t>17/06/2017</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3500251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C911D55-E50E-4EEE-BAE6-827D110139BE}" type="datetime1">
              <a:rPr lang="es-ES" smtClean="0"/>
              <a:t>17/06/2017</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3895708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0AE082F-DA1E-43D4-965F-725E5233388F}" type="datetime1">
              <a:rPr lang="es-ES" smtClean="0"/>
              <a:t>17/06/2017</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11255367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DBD194D6-3E72-4877-8C7E-B943E2E382DE}" type="datetime1">
              <a:rPr lang="es-ES" smtClean="0"/>
              <a:t>17/06/2017</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1601927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1F59CA-C6BA-4FBD-9EAF-A43FC7668E30}" type="datetime1">
              <a:rPr lang="es-ES" smtClean="0"/>
              <a:t>17/06/2017</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6C2DD4-5DFD-4A95-B240-C8867DB17673}" type="slidenum">
              <a:rPr lang="es-ES" smtClean="0"/>
              <a:t>‹Nº›</a:t>
            </a:fld>
            <a:endParaRPr lang="es-ES" dirty="0"/>
          </a:p>
        </p:txBody>
      </p:sp>
    </p:spTree>
    <p:extLst>
      <p:ext uri="{BB962C8B-B14F-4D97-AF65-F5344CB8AC3E}">
        <p14:creationId xmlns:p14="http://schemas.microsoft.com/office/powerpoint/2010/main" val="2749118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13.jpeg"/><Relationship Id="rId7"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43.png"/></Relationships>
</file>

<file path=ppt/slides/_rels/slide11.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59.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58.png"/><Relationship Id="rId17" Type="http://schemas.openxmlformats.org/officeDocument/2006/relationships/image" Target="../media/image63.png"/><Relationship Id="rId2" Type="http://schemas.openxmlformats.org/officeDocument/2006/relationships/notesSlide" Target="../notesSlides/notesSlide11.xml"/><Relationship Id="rId16"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57.png"/><Relationship Id="rId5" Type="http://schemas.openxmlformats.org/officeDocument/2006/relationships/image" Target="../media/image34.png"/><Relationship Id="rId15" Type="http://schemas.openxmlformats.org/officeDocument/2006/relationships/image" Target="../media/image61.png"/><Relationship Id="rId10" Type="http://schemas.openxmlformats.org/officeDocument/2006/relationships/image" Target="../media/image56.png"/><Relationship Id="rId4" Type="http://schemas.openxmlformats.org/officeDocument/2006/relationships/image" Target="../media/image33.png"/><Relationship Id="rId9" Type="http://schemas.openxmlformats.org/officeDocument/2006/relationships/image" Target="../media/image55.png"/><Relationship Id="rId14" Type="http://schemas.openxmlformats.org/officeDocument/2006/relationships/image" Target="../media/image60.png"/></Relationships>
</file>

<file path=ppt/slides/_rels/slide1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14.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74.png"/><Relationship Id="rId7" Type="http://schemas.openxmlformats.org/officeDocument/2006/relationships/image" Target="../media/image48.png"/><Relationship Id="rId12" Type="http://schemas.openxmlformats.org/officeDocument/2006/relationships/image" Target="../media/image73.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image" Target="../media/image72.png"/><Relationship Id="rId5" Type="http://schemas.openxmlformats.org/officeDocument/2006/relationships/image" Target="../media/image46.png"/><Relationship Id="rId15" Type="http://schemas.openxmlformats.org/officeDocument/2006/relationships/image" Target="../media/image76.png"/><Relationship Id="rId10" Type="http://schemas.openxmlformats.org/officeDocument/2006/relationships/image" Target="../media/image71.png"/><Relationship Id="rId4" Type="http://schemas.openxmlformats.org/officeDocument/2006/relationships/image" Target="../media/image45.png"/><Relationship Id="rId9" Type="http://schemas.openxmlformats.org/officeDocument/2006/relationships/image" Target="../media/image70.png"/><Relationship Id="rId14" Type="http://schemas.openxmlformats.org/officeDocument/2006/relationships/image" Target="../media/image75.png"/></Relationships>
</file>

<file path=ppt/slides/_rels/slide1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78.png"/></Relationships>
</file>

<file path=ppt/slides/_rels/slide16.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png"/><Relationship Id="rId3" Type="http://schemas.openxmlformats.org/officeDocument/2006/relationships/image" Target="../media/image80.png"/><Relationship Id="rId7" Type="http://schemas.openxmlformats.org/officeDocument/2006/relationships/image" Target="../media/image79.jpeg"/><Relationship Id="rId12" Type="http://schemas.openxmlformats.org/officeDocument/2006/relationships/image" Target="../media/image89.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83.png"/><Relationship Id="rId11" Type="http://schemas.openxmlformats.org/officeDocument/2006/relationships/image" Target="../media/image88.png"/><Relationship Id="rId5" Type="http://schemas.openxmlformats.org/officeDocument/2006/relationships/image" Target="../media/image82.png"/><Relationship Id="rId10" Type="http://schemas.openxmlformats.org/officeDocument/2006/relationships/image" Target="../media/image87.png"/><Relationship Id="rId4" Type="http://schemas.openxmlformats.org/officeDocument/2006/relationships/image" Target="../media/image78.jpeg"/><Relationship Id="rId9" Type="http://schemas.openxmlformats.org/officeDocument/2006/relationships/image" Target="../media/image86.png"/></Relationships>
</file>

<file path=ppt/slides/_rels/slide17.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3" Type="http://schemas.openxmlformats.org/officeDocument/2006/relationships/image" Target="../media/image79.jpeg"/><Relationship Id="rId7" Type="http://schemas.openxmlformats.org/officeDocument/2006/relationships/image" Target="../media/image94.png"/><Relationship Id="rId12" Type="http://schemas.openxmlformats.org/officeDocument/2006/relationships/image" Target="../media/image99.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82.jpeg"/><Relationship Id="rId7" Type="http://schemas.openxmlformats.org/officeDocument/2006/relationships/image" Target="../media/image102.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84.png"/><Relationship Id="rId11" Type="http://schemas.openxmlformats.org/officeDocument/2006/relationships/image" Target="../media/image106.png"/><Relationship Id="rId5" Type="http://schemas.openxmlformats.org/officeDocument/2006/relationships/image" Target="../media/image79.jpeg"/><Relationship Id="rId10" Type="http://schemas.openxmlformats.org/officeDocument/2006/relationships/image" Target="../media/image105.png"/><Relationship Id="rId4" Type="http://schemas.openxmlformats.org/officeDocument/2006/relationships/image" Target="../media/image83.jpeg"/><Relationship Id="rId9" Type="http://schemas.openxmlformats.org/officeDocument/2006/relationships/image" Target="../media/image104.png"/></Relationships>
</file>

<file path=ppt/slides/_rels/slide2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08.png"/></Relationships>
</file>

<file path=ppt/slides/_rels/slide23.xml.rels><?xml version="1.0" encoding="UTF-8" standalone="yes"?>
<Relationships xmlns="http://schemas.openxmlformats.org/package/2006/relationships"><Relationship Id="rId3" Type="http://schemas.openxmlformats.org/officeDocument/2006/relationships/image" Target="../media/image1090.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1110.png"/><Relationship Id="rId4" Type="http://schemas.openxmlformats.org/officeDocument/2006/relationships/image" Target="../media/image1100.png"/></Relationships>
</file>

<file path=ppt/slides/_rels/slide2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114.png"/><Relationship Id="rId4" Type="http://schemas.openxmlformats.org/officeDocument/2006/relationships/image" Target="../media/image113.png"/></Relationships>
</file>

<file path=ppt/slides/_rels/slide25.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84.jpeg"/><Relationship Id="rId7" Type="http://schemas.openxmlformats.org/officeDocument/2006/relationships/image" Target="../media/image119.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18.png"/><Relationship Id="rId11" Type="http://schemas.openxmlformats.org/officeDocument/2006/relationships/image" Target="../media/image123.png"/><Relationship Id="rId5" Type="http://schemas.openxmlformats.org/officeDocument/2006/relationships/image" Target="../media/image117.png"/><Relationship Id="rId10" Type="http://schemas.openxmlformats.org/officeDocument/2006/relationships/image" Target="../media/image122.png"/><Relationship Id="rId4" Type="http://schemas.openxmlformats.org/officeDocument/2006/relationships/image" Target="../media/image109.png"/><Relationship Id="rId9" Type="http://schemas.openxmlformats.org/officeDocument/2006/relationships/image" Target="../media/image110.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25.png"/></Relationships>
</file>

<file path=ppt/slides/_rels/slide28.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image" Target="../media/image133.png"/><Relationship Id="rId18" Type="http://schemas.openxmlformats.org/officeDocument/2006/relationships/image" Target="../media/image139.png"/><Relationship Id="rId3" Type="http://schemas.openxmlformats.org/officeDocument/2006/relationships/image" Target="../media/image79.jpeg"/><Relationship Id="rId7" Type="http://schemas.openxmlformats.org/officeDocument/2006/relationships/image" Target="../media/image121.png"/><Relationship Id="rId12" Type="http://schemas.openxmlformats.org/officeDocument/2006/relationships/image" Target="../media/image134.png"/><Relationship Id="rId17" Type="http://schemas.openxmlformats.org/officeDocument/2006/relationships/image" Target="../media/image138.png"/><Relationship Id="rId2" Type="http://schemas.openxmlformats.org/officeDocument/2006/relationships/notesSlide" Target="../notesSlides/notesSlide27.xml"/><Relationship Id="rId16" Type="http://schemas.openxmlformats.org/officeDocument/2006/relationships/image" Target="../media/image137.png"/><Relationship Id="rId20" Type="http://schemas.openxmlformats.org/officeDocument/2006/relationships/image" Target="../media/image141.png"/><Relationship Id="rId1" Type="http://schemas.openxmlformats.org/officeDocument/2006/relationships/slideLayout" Target="../slideLayouts/slideLayout7.xml"/><Relationship Id="rId6" Type="http://schemas.openxmlformats.org/officeDocument/2006/relationships/image" Target="../media/image128.png"/><Relationship Id="rId11" Type="http://schemas.openxmlformats.org/officeDocument/2006/relationships/image" Target="../media/image132.png"/><Relationship Id="rId5" Type="http://schemas.openxmlformats.org/officeDocument/2006/relationships/image" Target="../media/image127.png"/><Relationship Id="rId15" Type="http://schemas.openxmlformats.org/officeDocument/2006/relationships/image" Target="../media/image136.png"/><Relationship Id="rId10" Type="http://schemas.openxmlformats.org/officeDocument/2006/relationships/image" Target="../media/image129.png"/><Relationship Id="rId19" Type="http://schemas.openxmlformats.org/officeDocument/2006/relationships/image" Target="../media/image140.png"/><Relationship Id="rId4" Type="http://schemas.openxmlformats.org/officeDocument/2006/relationships/image" Target="../media/image126.png"/><Relationship Id="rId9" Type="http://schemas.openxmlformats.org/officeDocument/2006/relationships/image" Target="../media/image131.png"/><Relationship Id="rId14" Type="http://schemas.openxmlformats.org/officeDocument/2006/relationships/image" Target="../media/image135.png"/></Relationships>
</file>

<file path=ppt/slides/_rels/slide29.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144.png"/><Relationship Id="rId18" Type="http://schemas.openxmlformats.org/officeDocument/2006/relationships/image" Target="../media/image149.png"/><Relationship Id="rId7" Type="http://schemas.openxmlformats.org/officeDocument/2006/relationships/image" Target="../media/image48.png"/><Relationship Id="rId12" Type="http://schemas.openxmlformats.org/officeDocument/2006/relationships/image" Target="../media/image143.png"/><Relationship Id="rId17" Type="http://schemas.openxmlformats.org/officeDocument/2006/relationships/image" Target="../media/image148.png"/><Relationship Id="rId2" Type="http://schemas.openxmlformats.org/officeDocument/2006/relationships/notesSlide" Target="../notesSlides/notesSlide28.xml"/><Relationship Id="rId16" Type="http://schemas.openxmlformats.org/officeDocument/2006/relationships/image" Target="../media/image147.png"/><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image" Target="../media/image142.png"/><Relationship Id="rId5" Type="http://schemas.openxmlformats.org/officeDocument/2006/relationships/image" Target="../media/image46.png"/><Relationship Id="rId15" Type="http://schemas.openxmlformats.org/officeDocument/2006/relationships/image" Target="../media/image146.png"/><Relationship Id="rId10" Type="http://schemas.openxmlformats.org/officeDocument/2006/relationships/image" Target="../media/image71.png"/><Relationship Id="rId4" Type="http://schemas.openxmlformats.org/officeDocument/2006/relationships/image" Target="../media/image45.png"/><Relationship Id="rId9" Type="http://schemas.openxmlformats.org/officeDocument/2006/relationships/image" Target="../media/image70.png"/><Relationship Id="rId14" Type="http://schemas.openxmlformats.org/officeDocument/2006/relationships/image" Target="../media/image145.png"/></Relationships>
</file>

<file path=ppt/slides/_rels/slide30.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155.png"/><Relationship Id="rId3" Type="http://schemas.openxmlformats.org/officeDocument/2006/relationships/image" Target="../media/image150.png"/><Relationship Id="rId7" Type="http://schemas.openxmlformats.org/officeDocument/2006/relationships/image" Target="../media/image153.png"/><Relationship Id="rId12" Type="http://schemas.openxmlformats.org/officeDocument/2006/relationships/image" Target="../media/image154.png"/><Relationship Id="rId17" Type="http://schemas.openxmlformats.org/officeDocument/2006/relationships/image" Target="../media/image159.png"/><Relationship Id="rId2" Type="http://schemas.openxmlformats.org/officeDocument/2006/relationships/notesSlide" Target="../notesSlides/notesSlide29.xml"/><Relationship Id="rId16" Type="http://schemas.openxmlformats.org/officeDocument/2006/relationships/image" Target="../media/image158.png"/><Relationship Id="rId1" Type="http://schemas.openxmlformats.org/officeDocument/2006/relationships/slideLayout" Target="../slideLayouts/slideLayout7.xml"/><Relationship Id="rId6" Type="http://schemas.openxmlformats.org/officeDocument/2006/relationships/image" Target="../media/image45.png"/><Relationship Id="rId11" Type="http://schemas.openxmlformats.org/officeDocument/2006/relationships/image" Target="../media/image70.png"/><Relationship Id="rId5" Type="http://schemas.openxmlformats.org/officeDocument/2006/relationships/image" Target="../media/image152.png"/><Relationship Id="rId15" Type="http://schemas.openxmlformats.org/officeDocument/2006/relationships/image" Target="../media/image157.png"/><Relationship Id="rId10" Type="http://schemas.openxmlformats.org/officeDocument/2006/relationships/image" Target="../media/image49.png"/><Relationship Id="rId4" Type="http://schemas.openxmlformats.org/officeDocument/2006/relationships/image" Target="../media/image151.png"/><Relationship Id="rId9" Type="http://schemas.openxmlformats.org/officeDocument/2006/relationships/image" Target="../media/image48.png"/><Relationship Id="rId14" Type="http://schemas.openxmlformats.org/officeDocument/2006/relationships/image" Target="../media/image15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63.png"/><Relationship Id="rId11" Type="http://schemas.openxmlformats.org/officeDocument/2006/relationships/image" Target="../media/image168.png"/><Relationship Id="rId5" Type="http://schemas.openxmlformats.org/officeDocument/2006/relationships/image" Target="../media/image162.png"/><Relationship Id="rId10" Type="http://schemas.openxmlformats.org/officeDocument/2006/relationships/image" Target="../media/image167.png"/><Relationship Id="rId4" Type="http://schemas.openxmlformats.org/officeDocument/2006/relationships/image" Target="../media/image161.png"/><Relationship Id="rId9" Type="http://schemas.openxmlformats.org/officeDocument/2006/relationships/image" Target="../media/image166.png"/></Relationships>
</file>

<file path=ppt/slides/_rels/slide33.xml.rels><?xml version="1.0" encoding="UTF-8" standalone="yes"?>
<Relationships xmlns="http://schemas.openxmlformats.org/package/2006/relationships"><Relationship Id="rId8" Type="http://schemas.openxmlformats.org/officeDocument/2006/relationships/image" Target="../media/image174.png"/><Relationship Id="rId13" Type="http://schemas.openxmlformats.org/officeDocument/2006/relationships/image" Target="../media/image179.png"/><Relationship Id="rId3" Type="http://schemas.openxmlformats.org/officeDocument/2006/relationships/image" Target="../media/image169.png"/><Relationship Id="rId7" Type="http://schemas.openxmlformats.org/officeDocument/2006/relationships/image" Target="../media/image173.png"/><Relationship Id="rId12" Type="http://schemas.openxmlformats.org/officeDocument/2006/relationships/image" Target="../media/image178.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72.png"/><Relationship Id="rId11" Type="http://schemas.openxmlformats.org/officeDocument/2006/relationships/image" Target="../media/image177.png"/><Relationship Id="rId5" Type="http://schemas.openxmlformats.org/officeDocument/2006/relationships/image" Target="../media/image171.png"/><Relationship Id="rId10" Type="http://schemas.openxmlformats.org/officeDocument/2006/relationships/image" Target="../media/image176.png"/><Relationship Id="rId4" Type="http://schemas.openxmlformats.org/officeDocument/2006/relationships/image" Target="../media/image170.png"/><Relationship Id="rId9" Type="http://schemas.openxmlformats.org/officeDocument/2006/relationships/image" Target="../media/image175.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12.gif"/><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115.png"/><Relationship Id="rId4" Type="http://schemas.openxmlformats.org/officeDocument/2006/relationships/image" Target="../media/image113.jp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16.png"/><Relationship Id="rId7" Type="http://schemas.openxmlformats.org/officeDocument/2006/relationships/image" Target="../media/image1010.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910.png"/><Relationship Id="rId5" Type="http://schemas.openxmlformats.org/officeDocument/2006/relationships/image" Target="../media/image118.jpeg"/><Relationship Id="rId4" Type="http://schemas.openxmlformats.org/officeDocument/2006/relationships/image" Target="../media/image117.jpeg"/></Relationships>
</file>

<file path=ppt/slides/_rels/slide40.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182.png"/><Relationship Id="rId4" Type="http://schemas.openxmlformats.org/officeDocument/2006/relationships/image" Target="../media/image181.jp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187.png"/><Relationship Id="rId3" Type="http://schemas.openxmlformats.org/officeDocument/2006/relationships/image" Target="../media/image183.png"/><Relationship Id="rId7" Type="http://schemas.openxmlformats.org/officeDocument/2006/relationships/image" Target="../media/image186.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185.png"/><Relationship Id="rId5" Type="http://schemas.openxmlformats.org/officeDocument/2006/relationships/image" Target="../media/image184.jpeg"/><Relationship Id="rId4" Type="http://schemas.openxmlformats.org/officeDocument/2006/relationships/image" Target="../media/image117.jpeg"/><Relationship Id="rId9" Type="http://schemas.openxmlformats.org/officeDocument/2006/relationships/image" Target="../media/image188.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89.png"/><Relationship Id="rId7" Type="http://schemas.openxmlformats.org/officeDocument/2006/relationships/image" Target="../media/image193.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192.png"/><Relationship Id="rId5" Type="http://schemas.openxmlformats.org/officeDocument/2006/relationships/image" Target="../media/image191.png"/><Relationship Id="rId4" Type="http://schemas.openxmlformats.org/officeDocument/2006/relationships/image" Target="../media/image190.png"/></Relationships>
</file>

<file path=ppt/slides/_rels/slide45.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195.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198.png"/><Relationship Id="rId5" Type="http://schemas.openxmlformats.org/officeDocument/2006/relationships/image" Target="../media/image197.png"/><Relationship Id="rId4" Type="http://schemas.openxmlformats.org/officeDocument/2006/relationships/image" Target="../media/image196.jpeg"/></Relationships>
</file>

<file path=ppt/slides/_rels/slide48.xml.rels><?xml version="1.0" encoding="UTF-8" standalone="yes"?>
<Relationships xmlns="http://schemas.openxmlformats.org/package/2006/relationships"><Relationship Id="rId8" Type="http://schemas.openxmlformats.org/officeDocument/2006/relationships/image" Target="../media/image199.png"/><Relationship Id="rId3" Type="http://schemas.openxmlformats.org/officeDocument/2006/relationships/image" Target="../media/image117.jpeg"/><Relationship Id="rId7" Type="http://schemas.openxmlformats.org/officeDocument/2006/relationships/image" Target="../media/image300.pn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290.png"/><Relationship Id="rId11" Type="http://schemas.openxmlformats.org/officeDocument/2006/relationships/image" Target="../media/image202.png"/><Relationship Id="rId5" Type="http://schemas.openxmlformats.org/officeDocument/2006/relationships/image" Target="../media/image280.png"/><Relationship Id="rId10" Type="http://schemas.openxmlformats.org/officeDocument/2006/relationships/image" Target="../media/image201.png"/><Relationship Id="rId4" Type="http://schemas.openxmlformats.org/officeDocument/2006/relationships/image" Target="../media/image196.jpeg"/><Relationship Id="rId9" Type="http://schemas.openxmlformats.org/officeDocument/2006/relationships/image" Target="../media/image200.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0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8" Type="http://schemas.openxmlformats.org/officeDocument/2006/relationships/image" Target="../media/image400.png"/><Relationship Id="rId13" Type="http://schemas.openxmlformats.org/officeDocument/2006/relationships/image" Target="../media/image209.png"/><Relationship Id="rId3" Type="http://schemas.openxmlformats.org/officeDocument/2006/relationships/image" Target="../media/image204.png"/><Relationship Id="rId7" Type="http://schemas.openxmlformats.org/officeDocument/2006/relationships/image" Target="../media/image390.png"/><Relationship Id="rId12" Type="http://schemas.openxmlformats.org/officeDocument/2006/relationships/image" Target="../media/image208.pn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117.jpeg"/><Relationship Id="rId11" Type="http://schemas.openxmlformats.org/officeDocument/2006/relationships/image" Target="../media/image207.png"/><Relationship Id="rId5" Type="http://schemas.openxmlformats.org/officeDocument/2006/relationships/image" Target="../media/image206.jpeg"/><Relationship Id="rId10" Type="http://schemas.openxmlformats.org/officeDocument/2006/relationships/image" Target="../media/image420.png"/><Relationship Id="rId4" Type="http://schemas.openxmlformats.org/officeDocument/2006/relationships/image" Target="../media/image205.png"/><Relationship Id="rId9" Type="http://schemas.openxmlformats.org/officeDocument/2006/relationships/image" Target="../media/image410.png"/><Relationship Id="rId14" Type="http://schemas.openxmlformats.org/officeDocument/2006/relationships/image" Target="../media/image210.png"/></Relationships>
</file>

<file path=ppt/slides/_rels/slide52.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214.png"/><Relationship Id="rId5" Type="http://schemas.openxmlformats.org/officeDocument/2006/relationships/image" Target="../media/image213.png"/><Relationship Id="rId4" Type="http://schemas.openxmlformats.org/officeDocument/2006/relationships/image" Target="../media/image212.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15.jpe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217.jpeg"/><Relationship Id="rId4" Type="http://schemas.openxmlformats.org/officeDocument/2006/relationships/image" Target="../media/image216.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0"/>
            <a:lum/>
          </a:blip>
          <a:srcRect/>
          <a:stretch>
            <a:fillRect l="1000" t="-1000" b="1000"/>
          </a:stretch>
        </a:blipFill>
        <a:effectLst/>
      </p:bgPr>
    </p:bg>
    <p:spTree>
      <p:nvGrpSpPr>
        <p:cNvPr id="1" name=""/>
        <p:cNvGrpSpPr/>
        <p:nvPr/>
      </p:nvGrpSpPr>
      <p:grpSpPr>
        <a:xfrm>
          <a:off x="0" y="0"/>
          <a:ext cx="0" cy="0"/>
          <a:chOff x="0" y="0"/>
          <a:chExt cx="0" cy="0"/>
        </a:xfrm>
      </p:grpSpPr>
      <p:sp>
        <p:nvSpPr>
          <p:cNvPr id="4" name="3 Rectángulo"/>
          <p:cNvSpPr/>
          <p:nvPr/>
        </p:nvSpPr>
        <p:spPr>
          <a:xfrm>
            <a:off x="98475" y="98474"/>
            <a:ext cx="6569612" cy="6654018"/>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4 CuadroTexto"/>
          <p:cNvSpPr txBox="1"/>
          <p:nvPr/>
        </p:nvSpPr>
        <p:spPr>
          <a:xfrm>
            <a:off x="112542" y="1171362"/>
            <a:ext cx="6527409" cy="1015663"/>
          </a:xfrm>
          <a:prstGeom prst="rect">
            <a:avLst/>
          </a:prstGeom>
          <a:noFill/>
        </p:spPr>
        <p:txBody>
          <a:bodyPr wrap="square" rtlCol="0">
            <a:spAutoFit/>
          </a:bodyPr>
          <a:lstStyle/>
          <a:p>
            <a:pPr algn="ctr"/>
            <a:r>
              <a:rPr lang="es-ES" sz="6000" b="1" dirty="0" smtClean="0">
                <a:solidFill>
                  <a:srgbClr val="FFC000"/>
                </a:solidFill>
                <a:effectLst>
                  <a:outerShdw blurRad="38100" dist="38100" dir="2700000" algn="tl">
                    <a:srgbClr val="000000">
                      <a:alpha val="43137"/>
                    </a:srgbClr>
                  </a:outerShdw>
                </a:effectLst>
              </a:rPr>
              <a:t>4º E.S.O.</a:t>
            </a:r>
            <a:endParaRPr lang="es-ES" sz="6000" b="1" dirty="0">
              <a:solidFill>
                <a:srgbClr val="FFC000"/>
              </a:solidFill>
              <a:effectLst>
                <a:outerShdw blurRad="38100" dist="38100" dir="2700000" algn="tl">
                  <a:srgbClr val="000000">
                    <a:alpha val="43137"/>
                  </a:srgbClr>
                </a:outerShdw>
              </a:effectLst>
            </a:endParaRPr>
          </a:p>
        </p:txBody>
      </p:sp>
      <p:sp>
        <p:nvSpPr>
          <p:cNvPr id="6" name="5 CuadroTexto"/>
          <p:cNvSpPr txBox="1"/>
          <p:nvPr/>
        </p:nvSpPr>
        <p:spPr>
          <a:xfrm>
            <a:off x="619398" y="2111203"/>
            <a:ext cx="5390865" cy="707886"/>
          </a:xfrm>
          <a:prstGeom prst="rect">
            <a:avLst/>
          </a:prstGeom>
          <a:noFill/>
        </p:spPr>
        <p:txBody>
          <a:bodyPr wrap="square" rtlCol="0">
            <a:spAutoFit/>
          </a:bodyPr>
          <a:lstStyle/>
          <a:p>
            <a:pPr algn="ctr"/>
            <a:r>
              <a:rPr lang="es-ES" sz="4000" b="1" dirty="0" smtClean="0">
                <a:solidFill>
                  <a:srgbClr val="C00000"/>
                </a:solidFill>
                <a:effectLst>
                  <a:outerShdw blurRad="38100" dist="38100" dir="2700000" algn="tl">
                    <a:srgbClr val="000000">
                      <a:alpha val="43137"/>
                    </a:srgbClr>
                  </a:outerShdw>
                </a:effectLst>
              </a:rPr>
              <a:t>FÍSICA Y QUÍMICA</a:t>
            </a:r>
            <a:endParaRPr lang="es-ES" sz="4000" b="1" dirty="0">
              <a:solidFill>
                <a:srgbClr val="C00000"/>
              </a:solidFill>
              <a:effectLst>
                <a:outerShdw blurRad="38100" dist="38100" dir="2700000" algn="tl">
                  <a:srgbClr val="000000">
                    <a:alpha val="43137"/>
                  </a:srgbClr>
                </a:outerShdw>
              </a:effectLst>
            </a:endParaRPr>
          </a:p>
        </p:txBody>
      </p:sp>
      <p:sp>
        <p:nvSpPr>
          <p:cNvPr id="7" name="6 Rectángulo"/>
          <p:cNvSpPr/>
          <p:nvPr/>
        </p:nvSpPr>
        <p:spPr>
          <a:xfrm>
            <a:off x="6719374" y="99207"/>
            <a:ext cx="2367476" cy="665401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23 Marcador de texto"/>
          <p:cNvSpPr txBox="1">
            <a:spLocks/>
          </p:cNvSpPr>
          <p:nvPr/>
        </p:nvSpPr>
        <p:spPr>
          <a:xfrm>
            <a:off x="6833002" y="5259248"/>
            <a:ext cx="2068699" cy="105966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s-ES" sz="1600" b="1" dirty="0" smtClean="0">
                <a:solidFill>
                  <a:schemeClr val="accent6">
                    <a:lumMod val="50000"/>
                  </a:schemeClr>
                </a:solidFill>
                <a:effectLst>
                  <a:outerShdw blurRad="38100" dist="38100" dir="2700000" algn="tl">
                    <a:srgbClr val="000000">
                      <a:alpha val="43137"/>
                    </a:srgbClr>
                  </a:outerShdw>
                </a:effectLst>
              </a:rPr>
              <a:t>R. Artacho</a:t>
            </a:r>
          </a:p>
          <a:p>
            <a:pPr marL="0" indent="0" algn="ctr">
              <a:buNone/>
            </a:pPr>
            <a:r>
              <a:rPr lang="es-ES" sz="2000" b="1" dirty="0" smtClean="0">
                <a:solidFill>
                  <a:schemeClr val="accent6">
                    <a:lumMod val="50000"/>
                  </a:schemeClr>
                </a:solidFill>
                <a:effectLst>
                  <a:outerShdw blurRad="38100" dist="38100" dir="2700000" algn="tl">
                    <a:srgbClr val="000000">
                      <a:alpha val="43137"/>
                    </a:srgbClr>
                  </a:outerShdw>
                </a:effectLst>
              </a:rPr>
              <a:t>Dpto. de Física y Química</a:t>
            </a:r>
          </a:p>
        </p:txBody>
      </p:sp>
      <p:sp>
        <p:nvSpPr>
          <p:cNvPr id="10" name="9 CuadroTexto"/>
          <p:cNvSpPr txBox="1"/>
          <p:nvPr/>
        </p:nvSpPr>
        <p:spPr>
          <a:xfrm>
            <a:off x="545911" y="3325855"/>
            <a:ext cx="5732060" cy="461665"/>
          </a:xfrm>
          <a:prstGeom prst="rect">
            <a:avLst/>
          </a:prstGeom>
          <a:noFill/>
          <a:effectLst/>
        </p:spPr>
        <p:txBody>
          <a:bodyPr wrap="square" rtlCol="0">
            <a:spAutoFit/>
          </a:bodyPr>
          <a:lstStyle/>
          <a:p>
            <a:pPr algn="ctr"/>
            <a:r>
              <a:rPr lang="es-ES" sz="2400" b="1" dirty="0">
                <a:solidFill>
                  <a:srgbClr val="C00000"/>
                </a:solidFill>
              </a:rPr>
              <a:t>9</a:t>
            </a:r>
            <a:r>
              <a:rPr lang="es-ES" sz="2400" b="1" dirty="0" smtClean="0">
                <a:solidFill>
                  <a:srgbClr val="C00000"/>
                </a:solidFill>
                <a:effectLst/>
              </a:rPr>
              <a:t>. LAS FUERZAS</a:t>
            </a:r>
            <a:endParaRPr lang="es-ES" sz="2400" b="1" dirty="0">
              <a:solidFill>
                <a:srgbClr val="C00000"/>
              </a:solidFill>
              <a:effectLst/>
            </a:endParaRPr>
          </a:p>
        </p:txBody>
      </p:sp>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2455" y="3141512"/>
            <a:ext cx="1439565" cy="1801549"/>
          </a:xfrm>
          <a:prstGeom prst="rect">
            <a:avLst/>
          </a:prstGeom>
        </p:spPr>
      </p:pic>
      <p:pic>
        <p:nvPicPr>
          <p:cNvPr id="2" name="Picture 2" descr="https://carmenprofeciencias.files.wordpress.com/2012/04/20070924klpcnafyq_230-ies-sc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0133" y="4113724"/>
            <a:ext cx="3269524" cy="2044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60909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LAS FUERZAS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Índice</a:t>
            </a:r>
            <a:endParaRPr lang="es-ES" b="1" dirty="0">
              <a:solidFill>
                <a:schemeClr val="accent6">
                  <a:lumMod val="75000"/>
                </a:schemeClr>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217413063"/>
              </p:ext>
            </p:extLst>
          </p:nvPr>
        </p:nvGraphicFramePr>
        <p:xfrm>
          <a:off x="420289" y="928687"/>
          <a:ext cx="8389146" cy="4968240"/>
        </p:xfrm>
        <a:graphic>
          <a:graphicData uri="http://schemas.openxmlformats.org/drawingml/2006/table">
            <a:tbl>
              <a:tblPr firstRow="1" bandRow="1">
                <a:tableStyleId>{93296810-A885-4BE3-A3E7-6D5BEEA58F35}</a:tableStyleId>
              </a:tblPr>
              <a:tblGrid>
                <a:gridCol w="4194573">
                  <a:extLst>
                    <a:ext uri="{9D8B030D-6E8A-4147-A177-3AD203B41FA5}">
                      <a16:colId xmlns:a16="http://schemas.microsoft.com/office/drawing/2014/main" val="20000"/>
                    </a:ext>
                  </a:extLst>
                </a:gridCol>
                <a:gridCol w="4194573">
                  <a:extLst>
                    <a:ext uri="{9D8B030D-6E8A-4147-A177-3AD203B41FA5}">
                      <a16:colId xmlns:a16="http://schemas.microsoft.com/office/drawing/2014/main" val="20001"/>
                    </a:ext>
                  </a:extLst>
                </a:gridCol>
              </a:tblGrid>
              <a:tr h="271462">
                <a:tc gridSpan="2">
                  <a:txBody>
                    <a:bodyPr/>
                    <a:lstStyle/>
                    <a:p>
                      <a:pPr algn="ctr"/>
                      <a:r>
                        <a:rPr lang="es-ES" sz="1400" dirty="0" smtClean="0"/>
                        <a:t>CONTENIDOS</a:t>
                      </a:r>
                      <a:endParaRPr lang="es-ES" sz="1400" dirty="0"/>
                    </a:p>
                  </a:txBody>
                  <a:tcPr/>
                </a:tc>
                <a:tc hMerge="1">
                  <a:txBody>
                    <a:bodyPr/>
                    <a:lstStyle/>
                    <a:p>
                      <a:endParaRPr lang="es-ES" sz="1400" dirty="0"/>
                    </a:p>
                  </a:txBody>
                  <a:tcPr/>
                </a:tc>
                <a:extLst>
                  <a:ext uri="{0D108BD9-81ED-4DB2-BD59-A6C34878D82A}">
                    <a16:rowId xmlns:a16="http://schemas.microsoft.com/office/drawing/2014/main" val="10000"/>
                  </a:ext>
                </a:extLst>
              </a:tr>
              <a:tr h="295275">
                <a:tc gridSpan="2">
                  <a:txBody>
                    <a:bodyPr/>
                    <a:lstStyle/>
                    <a:p>
                      <a:pPr marL="0" indent="0">
                        <a:spcAft>
                          <a:spcPts val="0"/>
                        </a:spcAft>
                        <a:buFont typeface="Wingdings" panose="05000000000000000000" pitchFamily="2" charset="2"/>
                        <a:buNone/>
                      </a:pPr>
                      <a:r>
                        <a:rPr lang="es-ES" sz="1400" dirty="0" smtClean="0">
                          <a:sym typeface="Wingdings" panose="05000000000000000000" pitchFamily="2" charset="2"/>
                        </a:rPr>
                        <a:t>1. Fuerzas que actúan sobre los cuerpos </a:t>
                      </a:r>
                      <a:r>
                        <a:rPr lang="es-ES" sz="1400" baseline="0" dirty="0" smtClean="0">
                          <a:sym typeface="Wingdings" panose="05000000000000000000" pitchFamily="2" charset="2"/>
                        </a:rPr>
                        <a:t> </a:t>
                      </a:r>
                      <a:r>
                        <a:rPr lang="es-ES" sz="1400" dirty="0" smtClean="0">
                          <a:sym typeface="Wingdings" panose="05000000000000000000" pitchFamily="2" charset="2"/>
                        </a:rPr>
                        <a:t>2.</a:t>
                      </a:r>
                      <a:r>
                        <a:rPr lang="es-ES" sz="1400" baseline="0" dirty="0" smtClean="0">
                          <a:sym typeface="Wingdings" panose="05000000000000000000" pitchFamily="2" charset="2"/>
                        </a:rPr>
                        <a:t> </a:t>
                      </a:r>
                      <a:r>
                        <a:rPr lang="es-ES" sz="1400" dirty="0" smtClean="0">
                          <a:sym typeface="Wingdings" panose="05000000000000000000" pitchFamily="2" charset="2"/>
                        </a:rPr>
                        <a:t>Leyes de Newton de la dinámica </a:t>
                      </a:r>
                      <a:r>
                        <a:rPr lang="es-ES" sz="1400" baseline="0" dirty="0" smtClean="0">
                          <a:sym typeface="Wingdings" panose="05000000000000000000" pitchFamily="2" charset="2"/>
                        </a:rPr>
                        <a:t> 3. </a:t>
                      </a:r>
                      <a:r>
                        <a:rPr lang="es-ES" sz="1400" dirty="0" smtClean="0">
                          <a:sym typeface="Wingdings" panose="05000000000000000000" pitchFamily="2" charset="2"/>
                        </a:rPr>
                        <a:t>Las fuerzas y el </a:t>
                      </a:r>
                      <a:r>
                        <a:rPr lang="es-ES" sz="1400" dirty="0" smtClean="0">
                          <a:sym typeface="Wingdings" panose="05000000000000000000" pitchFamily="2" charset="2"/>
                        </a:rPr>
                        <a:t>movimiento</a:t>
                      </a:r>
                      <a:r>
                        <a:rPr lang="es-ES" sz="1400" baseline="0" dirty="0" smtClean="0">
                          <a:sym typeface="Wingdings" panose="05000000000000000000" pitchFamily="2" charset="2"/>
                        </a:rPr>
                        <a:t>  </a:t>
                      </a:r>
                      <a:r>
                        <a:rPr lang="es-ES" sz="1400" dirty="0" smtClean="0">
                          <a:sym typeface="Wingdings" panose="05000000000000000000" pitchFamily="2" charset="2"/>
                        </a:rPr>
                        <a:t>4.</a:t>
                      </a:r>
                      <a:r>
                        <a:rPr lang="es-ES" sz="1400" baseline="0" dirty="0" smtClean="0">
                          <a:sym typeface="Wingdings" panose="05000000000000000000" pitchFamily="2" charset="2"/>
                        </a:rPr>
                        <a:t> </a:t>
                      </a:r>
                      <a:r>
                        <a:rPr lang="es-ES" sz="1400" dirty="0" smtClean="0">
                          <a:sym typeface="Wingdings" panose="05000000000000000000" pitchFamily="2" charset="2"/>
                        </a:rPr>
                        <a:t>La fuerza gravitatoria </a:t>
                      </a:r>
                      <a:r>
                        <a:rPr lang="es-ES" sz="1400" baseline="0" dirty="0" smtClean="0">
                          <a:sym typeface="Wingdings" panose="05000000000000000000" pitchFamily="2" charset="2"/>
                        </a:rPr>
                        <a:t> 5. </a:t>
                      </a:r>
                      <a:r>
                        <a:rPr lang="es-ES" sz="1400" dirty="0" smtClean="0">
                          <a:sym typeface="Wingdings" panose="05000000000000000000" pitchFamily="2" charset="2"/>
                        </a:rPr>
                        <a:t>El peso y la aceleración de la gravedad  6. Movimiento de planetas y satélites</a:t>
                      </a:r>
                      <a:endParaRPr lang="es-ES" sz="1400" baseline="0" dirty="0" smtClean="0">
                        <a:sym typeface="Wingdings" panose="05000000000000000000" pitchFamily="2" charset="2"/>
                      </a:endParaRPr>
                    </a:p>
                  </a:txBody>
                  <a:tcPr/>
                </a:tc>
                <a:tc hMerge="1">
                  <a:txBody>
                    <a:bodyPr/>
                    <a:lstStyle/>
                    <a:p>
                      <a:endParaRPr lang="es-ES" sz="1400" dirty="0"/>
                    </a:p>
                  </a:txBody>
                  <a:tcPr/>
                </a:tc>
                <a:extLst>
                  <a:ext uri="{0D108BD9-81ED-4DB2-BD59-A6C34878D82A}">
                    <a16:rowId xmlns:a16="http://schemas.microsoft.com/office/drawing/2014/main" val="10001"/>
                  </a:ext>
                </a:extLst>
              </a:tr>
              <a:tr h="238760">
                <a:tc>
                  <a:txBody>
                    <a:bodyPr/>
                    <a:lstStyle/>
                    <a:p>
                      <a:pPr algn="ctr"/>
                      <a:r>
                        <a:rPr lang="es-ES" sz="1400" b="1" dirty="0" smtClean="0">
                          <a:solidFill>
                            <a:schemeClr val="bg1"/>
                          </a:solidFill>
                        </a:rPr>
                        <a:t>CRITERIOS DE EVALUACIÓN</a:t>
                      </a:r>
                      <a:endParaRPr lang="es-ES" sz="1400" b="1" dirty="0">
                        <a:solidFill>
                          <a:schemeClr val="bg1"/>
                        </a:solidFill>
                      </a:endParaRPr>
                    </a:p>
                  </a:txBody>
                  <a:tcPr>
                    <a:solidFill>
                      <a:schemeClr val="accent6"/>
                    </a:solidFill>
                  </a:tcPr>
                </a:tc>
                <a:tc>
                  <a:txBody>
                    <a:bodyPr/>
                    <a:lstStyle/>
                    <a:p>
                      <a:pPr algn="ctr"/>
                      <a:r>
                        <a:rPr lang="es-ES" sz="1400" b="1" dirty="0" smtClean="0">
                          <a:solidFill>
                            <a:schemeClr val="bg1"/>
                          </a:solidFill>
                        </a:rPr>
                        <a:t>ESTÁNDARES DE APRENDIZAJE</a:t>
                      </a:r>
                      <a:endParaRPr lang="es-ES" sz="1400" b="1" dirty="0">
                        <a:solidFill>
                          <a:schemeClr val="bg1"/>
                        </a:solidFill>
                      </a:endParaRPr>
                    </a:p>
                  </a:txBody>
                  <a:tcPr>
                    <a:solidFill>
                      <a:schemeClr val="accent6"/>
                    </a:solidFill>
                  </a:tcPr>
                </a:tc>
                <a:extLst>
                  <a:ext uri="{0D108BD9-81ED-4DB2-BD59-A6C34878D82A}">
                    <a16:rowId xmlns:a16="http://schemas.microsoft.com/office/drawing/2014/main" val="10002"/>
                  </a:ext>
                </a:extLst>
              </a:tr>
              <a:tr h="370840">
                <a:tc>
                  <a:txBody>
                    <a:bodyPr/>
                    <a:lstStyle/>
                    <a:p>
                      <a:pPr marL="0" indent="0">
                        <a:spcAft>
                          <a:spcPts val="600"/>
                        </a:spcAft>
                        <a:buFont typeface="Wingdings" panose="05000000000000000000" pitchFamily="2" charset="2"/>
                        <a:buNone/>
                      </a:pPr>
                      <a:r>
                        <a:rPr lang="es-ES" sz="1400" dirty="0" smtClean="0">
                          <a:sym typeface="Wingdings" panose="05000000000000000000" pitchFamily="2" charset="2"/>
                        </a:rPr>
                        <a:t>6. Reconocer el papel de las fuerzas como causa de los cambios en la velocidad de los cuerpos y representarlas vectorialmente.</a:t>
                      </a:r>
                    </a:p>
                  </a:txBody>
                  <a:tcPr/>
                </a:tc>
                <a:tc>
                  <a:txBody>
                    <a:bodyPr/>
                    <a:lstStyle/>
                    <a:p>
                      <a:pPr marL="0" indent="0">
                        <a:spcAft>
                          <a:spcPts val="600"/>
                        </a:spcAft>
                        <a:buFont typeface="Wingdings" panose="05000000000000000000" pitchFamily="2" charset="2"/>
                        <a:buNone/>
                      </a:pPr>
                      <a:r>
                        <a:rPr lang="es-ES" sz="1400" dirty="0" smtClean="0"/>
                        <a:t>6.1. Identifica las fuerzas implicadas en fenómenos cotidianos en los que hay cambios en la velocidad de un cuerpo.</a:t>
                      </a:r>
                    </a:p>
                    <a:p>
                      <a:pPr marL="0" indent="0">
                        <a:spcAft>
                          <a:spcPts val="600"/>
                        </a:spcAft>
                        <a:buFont typeface="Wingdings" panose="05000000000000000000" pitchFamily="2" charset="2"/>
                        <a:buNone/>
                      </a:pPr>
                      <a:r>
                        <a:rPr lang="es-ES" sz="1400" dirty="0" smtClean="0"/>
                        <a:t>6.2. Representa vectorialmente el peso, la fuerza normal, la fuerza de rozamiento y la fuerza centrípeta en distintos casos de movimientos rectilíneos y circulares.</a:t>
                      </a:r>
                      <a:endParaRPr lang="es-ES" sz="1400" dirty="0"/>
                    </a:p>
                  </a:txBody>
                  <a:tcPr/>
                </a:tc>
                <a:extLst>
                  <a:ext uri="{0D108BD9-81ED-4DB2-BD59-A6C34878D82A}">
                    <a16:rowId xmlns:a16="http://schemas.microsoft.com/office/drawing/2014/main" val="10003"/>
                  </a:ext>
                </a:extLst>
              </a:tr>
              <a:tr h="370840">
                <a:tc>
                  <a:txBody>
                    <a:bodyPr/>
                    <a:lstStyle/>
                    <a:p>
                      <a:pPr marL="0" indent="0">
                        <a:spcAft>
                          <a:spcPts val="600"/>
                        </a:spcAft>
                        <a:buFont typeface="Wingdings" panose="05000000000000000000" pitchFamily="2" charset="2"/>
                        <a:buNone/>
                      </a:pPr>
                      <a:r>
                        <a:rPr lang="es-ES" sz="1400" baseline="0" dirty="0" smtClean="0">
                          <a:sym typeface="Wingdings" panose="05000000000000000000" pitchFamily="2" charset="2"/>
                        </a:rPr>
                        <a:t>7. Utilizar el principio fundamental de la Dinámica en la resolución de problemas en los que intervienen varias fuerzas.</a:t>
                      </a:r>
                    </a:p>
                  </a:txBody>
                  <a:tcPr/>
                </a:tc>
                <a:tc>
                  <a:txBody>
                    <a:bodyPr/>
                    <a:lstStyle/>
                    <a:p>
                      <a:pPr marL="0" indent="0">
                        <a:spcAft>
                          <a:spcPts val="600"/>
                        </a:spcAft>
                        <a:buFont typeface="Wingdings" panose="05000000000000000000" pitchFamily="2" charset="2"/>
                        <a:buNone/>
                      </a:pPr>
                      <a:r>
                        <a:rPr lang="es-ES" sz="1400" dirty="0" smtClean="0"/>
                        <a:t>7.1. Identifica y representa las fuerzas que actúan sobre un cuerpo en movimiento tanto en un plano horizontal como inclinado, calculando la fuerza resultante y la aceleración.</a:t>
                      </a:r>
                      <a:endParaRPr lang="es-ES" sz="1400" dirty="0"/>
                    </a:p>
                  </a:txBody>
                  <a:tcPr/>
                </a:tc>
                <a:extLst>
                  <a:ext uri="{0D108BD9-81ED-4DB2-BD59-A6C34878D82A}">
                    <a16:rowId xmlns:a16="http://schemas.microsoft.com/office/drawing/2014/main" val="10004"/>
                  </a:ext>
                </a:extLst>
              </a:tr>
              <a:tr h="370840">
                <a:tc>
                  <a:txBody>
                    <a:bodyPr/>
                    <a:lstStyle/>
                    <a:p>
                      <a:pPr marL="0" indent="0">
                        <a:spcAft>
                          <a:spcPts val="600"/>
                        </a:spcAft>
                        <a:buFont typeface="Wingdings" panose="05000000000000000000" pitchFamily="2" charset="2"/>
                        <a:buNone/>
                      </a:pPr>
                      <a:r>
                        <a:rPr lang="es-ES" sz="1400" baseline="0" dirty="0" smtClean="0">
                          <a:sym typeface="Wingdings" panose="05000000000000000000" pitchFamily="2" charset="2"/>
                        </a:rPr>
                        <a:t>8. Aplicar las leyes de Newton para la interpretación de fenómenos cotidianos.</a:t>
                      </a:r>
                    </a:p>
                  </a:txBody>
                  <a:tcPr/>
                </a:tc>
                <a:tc>
                  <a:txBody>
                    <a:bodyPr/>
                    <a:lstStyle/>
                    <a:p>
                      <a:pPr marL="0" indent="0">
                        <a:spcAft>
                          <a:spcPts val="600"/>
                        </a:spcAft>
                        <a:buFont typeface="Wingdings" panose="05000000000000000000" pitchFamily="2" charset="2"/>
                        <a:buNone/>
                      </a:pPr>
                      <a:r>
                        <a:rPr lang="es-ES" sz="1400" dirty="0" smtClean="0"/>
                        <a:t>8.1. Interpreta fenómenos cotidianos en términos de las leyes de Newton.</a:t>
                      </a:r>
                    </a:p>
                    <a:p>
                      <a:pPr marL="0" indent="0">
                        <a:spcAft>
                          <a:spcPts val="600"/>
                        </a:spcAft>
                        <a:buFont typeface="Wingdings" panose="05000000000000000000" pitchFamily="2" charset="2"/>
                        <a:buNone/>
                      </a:pPr>
                      <a:r>
                        <a:rPr lang="es-ES" sz="1400" dirty="0" smtClean="0"/>
                        <a:t>8.2. Deduce la primera ley de Newton como consecuencia del enunciado de la segunda ley</a:t>
                      </a:r>
                      <a:r>
                        <a:rPr lang="es-ES" sz="1400" dirty="0" smtClean="0"/>
                        <a:t>.</a:t>
                      </a:r>
                      <a:endParaRPr lang="es-ES" sz="1400" dirty="0" smtClean="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1428743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LAS FUERZAS</a:t>
            </a:r>
            <a:endParaRPr lang="es-ES" b="1" dirty="0">
              <a:solidFill>
                <a:schemeClr val="accent2">
                  <a:lumMod val="75000"/>
                </a:schemeClr>
              </a:solidFill>
              <a:latin typeface="Arial" pitchFamily="34" charset="0"/>
              <a:cs typeface="Arial" pitchFamily="34" charset="0"/>
            </a:endParaRP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Índice</a:t>
            </a:r>
            <a:endParaRPr lang="es-ES" b="1" dirty="0">
              <a:solidFill>
                <a:schemeClr val="accent6">
                  <a:lumMod val="75000"/>
                </a:schemeClr>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40083641"/>
              </p:ext>
            </p:extLst>
          </p:nvPr>
        </p:nvGraphicFramePr>
        <p:xfrm>
          <a:off x="390792" y="825448"/>
          <a:ext cx="8389146" cy="5654040"/>
        </p:xfrm>
        <a:graphic>
          <a:graphicData uri="http://schemas.openxmlformats.org/drawingml/2006/table">
            <a:tbl>
              <a:tblPr firstRow="1" bandRow="1">
                <a:tableStyleId>{93296810-A885-4BE3-A3E7-6D5BEEA58F35}</a:tableStyleId>
              </a:tblPr>
              <a:tblGrid>
                <a:gridCol w="4194573">
                  <a:extLst>
                    <a:ext uri="{9D8B030D-6E8A-4147-A177-3AD203B41FA5}">
                      <a16:colId xmlns:a16="http://schemas.microsoft.com/office/drawing/2014/main" val="20000"/>
                    </a:ext>
                  </a:extLst>
                </a:gridCol>
                <a:gridCol w="4194573">
                  <a:extLst>
                    <a:ext uri="{9D8B030D-6E8A-4147-A177-3AD203B41FA5}">
                      <a16:colId xmlns:a16="http://schemas.microsoft.com/office/drawing/2014/main" val="20001"/>
                    </a:ext>
                  </a:extLst>
                </a:gridCol>
              </a:tblGrid>
              <a:tr h="238760">
                <a:tc>
                  <a:txBody>
                    <a:bodyPr/>
                    <a:lstStyle/>
                    <a:p>
                      <a:pPr algn="ctr"/>
                      <a:r>
                        <a:rPr lang="es-ES" sz="1400" b="1" dirty="0" smtClean="0">
                          <a:solidFill>
                            <a:schemeClr val="bg1"/>
                          </a:solidFill>
                        </a:rPr>
                        <a:t>CRITERIOS DE EVALUACIÓN</a:t>
                      </a:r>
                      <a:endParaRPr lang="es-ES" sz="1400" b="1" dirty="0">
                        <a:solidFill>
                          <a:schemeClr val="bg1"/>
                        </a:solidFill>
                      </a:endParaRPr>
                    </a:p>
                  </a:txBody>
                  <a:tcPr>
                    <a:solidFill>
                      <a:schemeClr val="accent6"/>
                    </a:solidFill>
                  </a:tcPr>
                </a:tc>
                <a:tc>
                  <a:txBody>
                    <a:bodyPr/>
                    <a:lstStyle/>
                    <a:p>
                      <a:pPr algn="ctr"/>
                      <a:r>
                        <a:rPr lang="es-ES" sz="1400" b="1" dirty="0" smtClean="0">
                          <a:solidFill>
                            <a:schemeClr val="bg1"/>
                          </a:solidFill>
                        </a:rPr>
                        <a:t>ESTÁNDARES DE APRENDIZAJE</a:t>
                      </a:r>
                      <a:endParaRPr lang="es-ES" sz="1400" b="1" dirty="0">
                        <a:solidFill>
                          <a:schemeClr val="bg1"/>
                        </a:solidFill>
                      </a:endParaRPr>
                    </a:p>
                  </a:txBody>
                  <a:tcPr>
                    <a:solidFill>
                      <a:schemeClr val="accent6"/>
                    </a:solidFill>
                  </a:tcPr>
                </a:tc>
                <a:extLst>
                  <a:ext uri="{0D108BD9-81ED-4DB2-BD59-A6C34878D82A}">
                    <a16:rowId xmlns:a16="http://schemas.microsoft.com/office/drawing/2014/main" val="10002"/>
                  </a:ext>
                </a:extLst>
              </a:tr>
              <a:tr h="370840">
                <a:tc>
                  <a:txBody>
                    <a:bodyPr/>
                    <a:lstStyle/>
                    <a:p>
                      <a:pPr marL="0" indent="0">
                        <a:spcAft>
                          <a:spcPts val="600"/>
                        </a:spcAft>
                        <a:buFont typeface="Wingdings" panose="05000000000000000000" pitchFamily="2" charset="2"/>
                        <a:buNone/>
                      </a:pPr>
                      <a:r>
                        <a:rPr lang="es-ES" sz="1400" baseline="0" dirty="0" smtClean="0">
                          <a:sym typeface="Wingdings" panose="05000000000000000000" pitchFamily="2" charset="2"/>
                        </a:rPr>
                        <a:t>8. Aplicar las leyes de Newton para la interpretación de fenómenos cotidianos.</a:t>
                      </a:r>
                    </a:p>
                  </a:txBody>
                  <a:tcPr/>
                </a:tc>
                <a:tc>
                  <a:txBody>
                    <a:bodyPr/>
                    <a:lstStyle/>
                    <a:p>
                      <a:pPr marL="0" indent="0">
                        <a:spcAft>
                          <a:spcPts val="600"/>
                        </a:spcAft>
                        <a:buFont typeface="Wingdings" panose="05000000000000000000" pitchFamily="2" charset="2"/>
                        <a:buNone/>
                      </a:pPr>
                      <a:r>
                        <a:rPr lang="es-ES" sz="1400" dirty="0" smtClean="0"/>
                        <a:t>8.3</a:t>
                      </a:r>
                      <a:r>
                        <a:rPr lang="es-ES" sz="1400" dirty="0" smtClean="0"/>
                        <a:t>. Representa e interpreta las fuerzas de acción y reacción en distintas situaciones de interacción entre objetos.</a:t>
                      </a:r>
                      <a:endParaRPr lang="es-ES" sz="1400" dirty="0"/>
                    </a:p>
                  </a:txBody>
                  <a:tcPr/>
                </a:tc>
                <a:extLst>
                  <a:ext uri="{0D108BD9-81ED-4DB2-BD59-A6C34878D82A}">
                    <a16:rowId xmlns:a16="http://schemas.microsoft.com/office/drawing/2014/main" val="10005"/>
                  </a:ext>
                </a:extLst>
              </a:tr>
              <a:tr h="370840">
                <a:tc>
                  <a:txBody>
                    <a:bodyPr/>
                    <a:lstStyle/>
                    <a:p>
                      <a:pPr marL="0" indent="0">
                        <a:spcAft>
                          <a:spcPts val="600"/>
                        </a:spcAft>
                        <a:buFont typeface="Wingdings" panose="05000000000000000000" pitchFamily="2" charset="2"/>
                        <a:buNone/>
                      </a:pPr>
                      <a:r>
                        <a:rPr lang="es-ES" sz="1400" baseline="0" dirty="0" smtClean="0">
                          <a:sym typeface="Wingdings" panose="05000000000000000000" pitchFamily="2" charset="2"/>
                        </a:rPr>
                        <a:t>9. Valorar la relevancia histórica y científica que la ley de la gravitación universal supuso para la unificación de las mecánicas terrestre y celeste, e interpretar su expresión matemática.</a:t>
                      </a:r>
                    </a:p>
                  </a:txBody>
                  <a:tcPr/>
                </a:tc>
                <a:tc>
                  <a:txBody>
                    <a:bodyPr/>
                    <a:lstStyle/>
                    <a:p>
                      <a:pPr marL="0" indent="0">
                        <a:spcAft>
                          <a:spcPts val="600"/>
                        </a:spcAft>
                        <a:buFont typeface="Wingdings" panose="05000000000000000000" pitchFamily="2" charset="2"/>
                        <a:buNone/>
                      </a:pPr>
                      <a:r>
                        <a:rPr lang="es-ES" sz="1400" dirty="0" smtClean="0"/>
                        <a:t>9.1. Justifica el motivo por el que las fuerzas de atracción gravitatoria solo se ponen de manifiesto para objetos muy masivos, comparando los resultados obtenidos de aplicar la ley de la gravitación universal al cálculo de fuerzas entre distintos pares de objetos.</a:t>
                      </a:r>
                    </a:p>
                    <a:p>
                      <a:pPr marL="0" indent="0">
                        <a:spcAft>
                          <a:spcPts val="600"/>
                        </a:spcAft>
                        <a:buFont typeface="Wingdings" panose="05000000000000000000" pitchFamily="2" charset="2"/>
                        <a:buNone/>
                      </a:pPr>
                      <a:r>
                        <a:rPr lang="es-ES" sz="1400" dirty="0" smtClean="0"/>
                        <a:t>9.2. Obtiene la expresión de la aceleración de la gravedad a partir de la ley de la gravitación universal, relacionando las expresiones matemáticas del peso de un cuerpo y la fuerza de atracción gravitatoria.</a:t>
                      </a:r>
                      <a:endParaRPr lang="es-ES" sz="1400" dirty="0"/>
                    </a:p>
                  </a:txBody>
                  <a:tcPr/>
                </a:tc>
                <a:extLst>
                  <a:ext uri="{0D108BD9-81ED-4DB2-BD59-A6C34878D82A}">
                    <a16:rowId xmlns:a16="http://schemas.microsoft.com/office/drawing/2014/main" val="4053896282"/>
                  </a:ext>
                </a:extLst>
              </a:tr>
              <a:tr h="370840">
                <a:tc>
                  <a:txBody>
                    <a:bodyPr/>
                    <a:lstStyle/>
                    <a:p>
                      <a:pPr marL="0" indent="0">
                        <a:spcAft>
                          <a:spcPts val="600"/>
                        </a:spcAft>
                        <a:buFont typeface="Wingdings" panose="05000000000000000000" pitchFamily="2" charset="2"/>
                        <a:buNone/>
                      </a:pPr>
                      <a:r>
                        <a:rPr lang="es-ES" sz="1400" baseline="0" dirty="0" smtClean="0">
                          <a:sym typeface="Wingdings" panose="05000000000000000000" pitchFamily="2" charset="2"/>
                        </a:rPr>
                        <a:t>10. Comprender que la caída libre de los cuerpos y el movimiento orbital son dos manifestaciones de la ley de la gravitación universal.</a:t>
                      </a:r>
                    </a:p>
                  </a:txBody>
                  <a:tcPr/>
                </a:tc>
                <a:tc>
                  <a:txBody>
                    <a:bodyPr/>
                    <a:lstStyle/>
                    <a:p>
                      <a:pPr marL="0" indent="0">
                        <a:spcAft>
                          <a:spcPts val="600"/>
                        </a:spcAft>
                        <a:buFont typeface="Wingdings" panose="05000000000000000000" pitchFamily="2" charset="2"/>
                        <a:buNone/>
                      </a:pPr>
                      <a:r>
                        <a:rPr lang="es-ES" sz="1400" dirty="0" smtClean="0"/>
                        <a:t>10.1. Razona el motivo por el que las fuerzas gravitatorias producen en algunos casos movimientos de caída libre y en otros casos movimientos orbitales.</a:t>
                      </a:r>
                      <a:endParaRPr lang="es-ES" sz="1400" dirty="0"/>
                    </a:p>
                  </a:txBody>
                  <a:tcPr/>
                </a:tc>
                <a:extLst>
                  <a:ext uri="{0D108BD9-81ED-4DB2-BD59-A6C34878D82A}">
                    <a16:rowId xmlns:a16="http://schemas.microsoft.com/office/drawing/2014/main" val="3422243024"/>
                  </a:ext>
                </a:extLst>
              </a:tr>
              <a:tr h="370840">
                <a:tc>
                  <a:txBody>
                    <a:bodyPr/>
                    <a:lstStyle/>
                    <a:p>
                      <a:pPr marL="0" indent="0">
                        <a:spcAft>
                          <a:spcPts val="600"/>
                        </a:spcAft>
                        <a:buFont typeface="Wingdings" panose="05000000000000000000" pitchFamily="2" charset="2"/>
                        <a:buNone/>
                      </a:pPr>
                      <a:r>
                        <a:rPr lang="es-ES" sz="1400" baseline="0" dirty="0" smtClean="0">
                          <a:sym typeface="Wingdings" panose="05000000000000000000" pitchFamily="2" charset="2"/>
                        </a:rPr>
                        <a:t>11. Identificar las aplicaciones prácticas de los satélites artificiales y la problemática planteada por la basura espacial que generan.</a:t>
                      </a:r>
                    </a:p>
                  </a:txBody>
                  <a:tcPr/>
                </a:tc>
                <a:tc>
                  <a:txBody>
                    <a:bodyPr/>
                    <a:lstStyle/>
                    <a:p>
                      <a:pPr marL="0" indent="0">
                        <a:spcAft>
                          <a:spcPts val="600"/>
                        </a:spcAft>
                        <a:buFont typeface="Wingdings" panose="05000000000000000000" pitchFamily="2" charset="2"/>
                        <a:buNone/>
                      </a:pPr>
                      <a:r>
                        <a:rPr lang="es-ES" sz="1400" dirty="0" smtClean="0"/>
                        <a:t>11.1. Describe las aplicaciones de los satélites artificiales en telecomunicaciones, predicción meteorológica, posicionamiento global, astronomía y cartografía, así como los riesgos derivados de la basura espacial que generan.</a:t>
                      </a:r>
                      <a:endParaRPr lang="es-ES" sz="1400" dirty="0"/>
                    </a:p>
                  </a:txBody>
                  <a:tcPr/>
                </a:tc>
                <a:extLst>
                  <a:ext uri="{0D108BD9-81ED-4DB2-BD59-A6C34878D82A}">
                    <a16:rowId xmlns:a16="http://schemas.microsoft.com/office/drawing/2014/main" val="56357069"/>
                  </a:ext>
                </a:extLst>
              </a:tr>
            </a:tbl>
          </a:graphicData>
        </a:graphic>
      </p:graphicFrame>
    </p:spTree>
    <p:extLst>
      <p:ext uri="{BB962C8B-B14F-4D97-AF65-F5344CB8AC3E}">
        <p14:creationId xmlns:p14="http://schemas.microsoft.com/office/powerpoint/2010/main" val="5671183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Fuerzas que actúan sobre los cuerpos</a:t>
            </a:r>
            <a:endParaRPr lang="es-ES" b="1" dirty="0">
              <a:solidFill>
                <a:schemeClr val="accent6">
                  <a:lumMod val="75000"/>
                </a:schemeClr>
              </a:solidFill>
            </a:endParaRPr>
          </a:p>
        </p:txBody>
      </p:sp>
      <p:sp>
        <p:nvSpPr>
          <p:cNvPr id="5" name="CuadroTexto 4"/>
          <p:cNvSpPr txBox="1"/>
          <p:nvPr/>
        </p:nvSpPr>
        <p:spPr>
          <a:xfrm>
            <a:off x="514350" y="957263"/>
            <a:ext cx="8129588" cy="5355312"/>
          </a:xfrm>
          <a:prstGeom prst="rect">
            <a:avLst/>
          </a:prstGeom>
          <a:noFill/>
        </p:spPr>
        <p:txBody>
          <a:bodyPr wrap="square" rtlCol="0">
            <a:spAutoFit/>
          </a:bodyPr>
          <a:lstStyle/>
          <a:p>
            <a:pPr marL="285750" indent="-285750" algn="just">
              <a:buFont typeface="Wingdings 2" panose="05020102010507070707" pitchFamily="18" charset="2"/>
              <a:buChar char="C"/>
            </a:pPr>
            <a:r>
              <a:rPr lang="es-ES" b="1" dirty="0" smtClean="0"/>
              <a:t>Fuerza</a:t>
            </a:r>
            <a:r>
              <a:rPr lang="es-ES" dirty="0" smtClean="0"/>
              <a:t> es la medida de la intensidad de una interacción.</a:t>
            </a:r>
          </a:p>
          <a:p>
            <a:pPr marL="285750" indent="-285750" algn="just">
              <a:buFont typeface="Wingdings 2" panose="05020102010507070707" pitchFamily="18" charset="2"/>
              <a:buChar char="C"/>
            </a:pPr>
            <a:r>
              <a:rPr lang="es-ES" dirty="0" smtClean="0"/>
              <a:t>En cualquier interacción aparecen dos fuerzas iguales y de sentido contrario, aplicadas a cuerpos distintos.</a:t>
            </a:r>
          </a:p>
          <a:p>
            <a:pPr marL="285750" indent="-285750" algn="just">
              <a:buFont typeface="Wingdings 2" panose="05020102010507070707" pitchFamily="18" charset="2"/>
              <a:buChar char="C"/>
            </a:pPr>
            <a:endParaRPr lang="es-ES" dirty="0"/>
          </a:p>
          <a:p>
            <a:pPr marL="285750" indent="-285750" algn="just">
              <a:buFont typeface="Wingdings 2" panose="05020102010507070707" pitchFamily="18" charset="2"/>
              <a:buChar char="C"/>
            </a:pPr>
            <a:endParaRPr lang="es-ES" dirty="0" smtClean="0"/>
          </a:p>
          <a:p>
            <a:pPr marL="285750" indent="-285750" algn="just">
              <a:buFont typeface="Wingdings 2" panose="05020102010507070707" pitchFamily="18" charset="2"/>
              <a:buChar char="C"/>
            </a:pPr>
            <a:endParaRPr lang="es-ES" dirty="0"/>
          </a:p>
          <a:p>
            <a:pPr marL="285750" indent="-285750" algn="just">
              <a:buFont typeface="Wingdings 2" panose="05020102010507070707" pitchFamily="18" charset="2"/>
              <a:buChar char="C"/>
            </a:pPr>
            <a:endParaRPr lang="es-ES" dirty="0" smtClean="0"/>
          </a:p>
          <a:p>
            <a:pPr marL="285750" indent="-285750" algn="just">
              <a:buFont typeface="Wingdings 2" panose="05020102010507070707" pitchFamily="18" charset="2"/>
              <a:buChar char="C"/>
            </a:pPr>
            <a:endParaRPr lang="es-ES" dirty="0"/>
          </a:p>
          <a:p>
            <a:pPr marL="285750" indent="-285750" algn="just">
              <a:buFont typeface="Wingdings 2" panose="05020102010507070707" pitchFamily="18" charset="2"/>
              <a:buChar char="C"/>
            </a:pPr>
            <a:endParaRPr lang="es-ES" dirty="0" smtClean="0"/>
          </a:p>
          <a:p>
            <a:pPr marL="285750" indent="-285750" algn="just">
              <a:buFont typeface="Wingdings 2" panose="05020102010507070707" pitchFamily="18" charset="2"/>
              <a:buChar char="C"/>
            </a:pPr>
            <a:r>
              <a:rPr lang="es-ES" dirty="0" smtClean="0"/>
              <a:t>Las fuerzas tienen </a:t>
            </a:r>
            <a:r>
              <a:rPr lang="es-ES" b="1" dirty="0" smtClean="0"/>
              <a:t>efectos estáticos </a:t>
            </a:r>
            <a:r>
              <a:rPr lang="es-ES" dirty="0" smtClean="0"/>
              <a:t>(deformaciones) y </a:t>
            </a:r>
            <a:r>
              <a:rPr lang="es-ES" b="1" dirty="0" smtClean="0"/>
              <a:t>efectos dinámicos </a:t>
            </a:r>
            <a:r>
              <a:rPr lang="es-ES" dirty="0" smtClean="0"/>
              <a:t>(cambian el estado de reposo o movimiento).</a:t>
            </a:r>
          </a:p>
          <a:p>
            <a:pPr marL="285750" indent="-285750" algn="just">
              <a:buFont typeface="Wingdings 2" panose="05020102010507070707" pitchFamily="18" charset="2"/>
              <a:buChar char="C"/>
            </a:pPr>
            <a:endParaRPr lang="es-ES" dirty="0"/>
          </a:p>
          <a:p>
            <a:pPr marL="285750" indent="-285750" algn="just">
              <a:buFont typeface="Wingdings 2" panose="05020102010507070707" pitchFamily="18" charset="2"/>
              <a:buChar char="C"/>
            </a:pPr>
            <a:endParaRPr lang="es-ES" dirty="0" smtClean="0"/>
          </a:p>
          <a:p>
            <a:pPr marL="285750" indent="-285750" algn="just">
              <a:buFont typeface="Wingdings 2" panose="05020102010507070707" pitchFamily="18" charset="2"/>
              <a:buChar char="C"/>
            </a:pPr>
            <a:endParaRPr lang="es-ES" dirty="0"/>
          </a:p>
          <a:p>
            <a:pPr marL="285750" indent="-285750" algn="just">
              <a:buFont typeface="Wingdings 2" panose="05020102010507070707" pitchFamily="18" charset="2"/>
              <a:buChar char="C"/>
            </a:pPr>
            <a:endParaRPr lang="es-ES" dirty="0" smtClean="0"/>
          </a:p>
          <a:p>
            <a:pPr marL="285750" indent="-285750" algn="just">
              <a:buFont typeface="Wingdings 2" panose="05020102010507070707" pitchFamily="18" charset="2"/>
              <a:buChar char="C"/>
            </a:pPr>
            <a:endParaRPr lang="es-ES" dirty="0"/>
          </a:p>
          <a:p>
            <a:pPr marL="285750" indent="-285750" algn="just">
              <a:buFont typeface="Wingdings 2" panose="05020102010507070707" pitchFamily="18" charset="2"/>
              <a:buChar char="C"/>
            </a:pPr>
            <a:r>
              <a:rPr lang="es-ES" dirty="0" smtClean="0"/>
              <a:t>La fuerza es una </a:t>
            </a:r>
            <a:r>
              <a:rPr lang="es-ES" b="1" dirty="0" smtClean="0"/>
              <a:t>magnitud vectorial</a:t>
            </a:r>
            <a:r>
              <a:rPr lang="es-ES" dirty="0" smtClean="0"/>
              <a:t>.</a:t>
            </a:r>
          </a:p>
          <a:p>
            <a:pPr marL="285750" indent="-285750" algn="just">
              <a:buFont typeface="Wingdings 2" panose="05020102010507070707" pitchFamily="18" charset="2"/>
              <a:buChar char="C"/>
            </a:pPr>
            <a:r>
              <a:rPr lang="es-ES" dirty="0" smtClean="0"/>
              <a:t>La unidad de fuerza en el SI es el </a:t>
            </a:r>
            <a:r>
              <a:rPr lang="es-ES" b="1" dirty="0" smtClean="0"/>
              <a:t>Newton</a:t>
            </a:r>
            <a:r>
              <a:rPr lang="es-ES" dirty="0" smtClean="0"/>
              <a:t>.</a:t>
            </a:r>
          </a:p>
          <a:p>
            <a:pPr marL="285750" indent="-285750" algn="just">
              <a:buFont typeface="Wingdings 2" panose="05020102010507070707" pitchFamily="18" charset="2"/>
              <a:buChar char="C"/>
            </a:pPr>
            <a:r>
              <a:rPr lang="es-ES" dirty="0" smtClean="0"/>
              <a:t>Se pueden medir con el </a:t>
            </a:r>
            <a:r>
              <a:rPr lang="es-ES" b="1" dirty="0" smtClean="0"/>
              <a:t>dinamómetro</a:t>
            </a:r>
            <a:r>
              <a:rPr lang="es-ES" dirty="0" smtClean="0"/>
              <a:t>.</a:t>
            </a:r>
          </a:p>
        </p:txBody>
      </p:sp>
      <p:pic>
        <p:nvPicPr>
          <p:cNvPr id="2050" name="Picture 2" descr="https://www.fisicalab.com/sites/all/files/contenidos/leyesnewton/una-interaccion-dos-fuerzas.pn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8888" r="64436" b="14292"/>
          <a:stretch/>
        </p:blipFill>
        <p:spPr bwMode="auto">
          <a:xfrm>
            <a:off x="3341689" y="1879235"/>
            <a:ext cx="1430337" cy="143546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agrega.juntadeandalucia.es/repositorio/11032011/5c/es-an_2011031113_9122020/ODE-91e6d72d-dd52-3704-a3f8-168bb4a7623d/3.2.DinamometroPrecision-100-n.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56275" y="5292358"/>
            <a:ext cx="2887663" cy="124530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virruvcve.files.wordpress.com/2013/02/3-3-1-fuerzas.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426" r="63578" b="9075"/>
          <a:stretch/>
        </p:blipFill>
        <p:spPr bwMode="auto">
          <a:xfrm>
            <a:off x="1628344" y="4149358"/>
            <a:ext cx="898676" cy="11430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profesorenlinea.cl/imagenfisica/Fuerza_movimiento_image004.jpg"/>
          <p:cNvPicPr>
            <a:picLocks noChangeAspect="1" noChangeArrowheads="1"/>
          </p:cNvPicPr>
          <p:nvPr/>
        </p:nvPicPr>
        <p:blipFill>
          <a:blip r:embed="rId6">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104357" y="4149358"/>
            <a:ext cx="1905000" cy="1095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87795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LAS </a:t>
            </a:r>
            <a:r>
              <a:rPr lang="es-ES" b="1" dirty="0">
                <a:solidFill>
                  <a:schemeClr val="accent2">
                    <a:lumMod val="75000"/>
                  </a:schemeClr>
                </a:solidFill>
                <a:latin typeface="Arial" pitchFamily="34" charset="0"/>
                <a:cs typeface="Arial" pitchFamily="34" charset="0"/>
              </a:rPr>
              <a:t>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Fuerzas que actúan sobre los cuerpos</a:t>
            </a:r>
            <a:endParaRPr lang="es-ES" b="1" dirty="0">
              <a:solidFill>
                <a:schemeClr val="accent6">
                  <a:lumMod val="75000"/>
                </a:schemeClr>
              </a:solidFill>
            </a:endParaRPr>
          </a:p>
        </p:txBody>
      </p:sp>
      <p:sp>
        <p:nvSpPr>
          <p:cNvPr id="4" name="CuadroTexto 3"/>
          <p:cNvSpPr txBox="1"/>
          <p:nvPr/>
        </p:nvSpPr>
        <p:spPr>
          <a:xfrm>
            <a:off x="514349" y="914400"/>
            <a:ext cx="8201025" cy="923330"/>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Un cuerpo puede estar sometido a la acción de una o varias fuerzas.</a:t>
            </a:r>
          </a:p>
          <a:p>
            <a:pPr marL="285750" indent="-285750" algn="just">
              <a:buFont typeface="Wingdings 2" panose="05020102010507070707" pitchFamily="18" charset="2"/>
              <a:buChar char="C"/>
            </a:pPr>
            <a:r>
              <a:rPr lang="es-ES" dirty="0" smtClean="0">
                <a:sym typeface="Wingdings 2" panose="05020102010507070707" pitchFamily="18" charset="2"/>
              </a:rPr>
              <a:t>Cuando actúan varias habrá que calcular la </a:t>
            </a:r>
            <a:r>
              <a:rPr lang="es-ES" b="1" dirty="0" smtClean="0">
                <a:sym typeface="Wingdings 2" panose="05020102010507070707" pitchFamily="18" charset="2"/>
              </a:rPr>
              <a:t>fuerza resultante </a:t>
            </a:r>
            <a:r>
              <a:rPr lang="es-ES" dirty="0" smtClean="0">
                <a:sym typeface="Wingdings 2" panose="05020102010507070707" pitchFamily="18" charset="2"/>
              </a:rPr>
              <a:t>de todas ellas.</a:t>
            </a:r>
          </a:p>
        </p:txBody>
      </p:sp>
      <p:sp>
        <p:nvSpPr>
          <p:cNvPr id="7" name="CuadroTexto 6"/>
          <p:cNvSpPr txBox="1"/>
          <p:nvPr/>
        </p:nvSpPr>
        <p:spPr>
          <a:xfrm>
            <a:off x="371474" y="1888925"/>
            <a:ext cx="4986339" cy="369332"/>
          </a:xfrm>
          <a:prstGeom prst="rect">
            <a:avLst/>
          </a:prstGeom>
          <a:noFill/>
        </p:spPr>
        <p:txBody>
          <a:bodyPr wrap="square" rtlCol="0">
            <a:spAutoFit/>
          </a:bodyPr>
          <a:lstStyle/>
          <a:p>
            <a:r>
              <a:rPr lang="es-ES" b="1" dirty="0" smtClean="0">
                <a:solidFill>
                  <a:schemeClr val="accent3">
                    <a:lumMod val="75000"/>
                  </a:schemeClr>
                </a:solidFill>
              </a:rPr>
              <a:t>Calculo de las componentes de una fuerza</a:t>
            </a:r>
            <a:endParaRPr lang="es-ES" b="1" dirty="0">
              <a:solidFill>
                <a:schemeClr val="accent3">
                  <a:lumMod val="75000"/>
                </a:schemeClr>
              </a:solidFill>
            </a:endParaRPr>
          </a:p>
        </p:txBody>
      </p:sp>
      <p:grpSp>
        <p:nvGrpSpPr>
          <p:cNvPr id="17" name="Grupo 16"/>
          <p:cNvGrpSpPr/>
          <p:nvPr/>
        </p:nvGrpSpPr>
        <p:grpSpPr>
          <a:xfrm>
            <a:off x="445314" y="2420986"/>
            <a:ext cx="2528750" cy="2458040"/>
            <a:chOff x="445314" y="2420986"/>
            <a:chExt cx="2528750" cy="2458040"/>
          </a:xfrm>
        </p:grpSpPr>
        <p:cxnSp>
          <p:nvCxnSpPr>
            <p:cNvPr id="9" name="Conector recto 8"/>
            <p:cNvCxnSpPr/>
            <p:nvPr/>
          </p:nvCxnSpPr>
          <p:spPr>
            <a:xfrm flipV="1">
              <a:off x="705938" y="4500564"/>
              <a:ext cx="216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Conector recto 13"/>
            <p:cNvCxnSpPr/>
            <p:nvPr/>
          </p:nvCxnSpPr>
          <p:spPr>
            <a:xfrm rot="5400000" flipV="1">
              <a:off x="-270374" y="3595432"/>
              <a:ext cx="216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flipV="1">
              <a:off x="809626" y="3414713"/>
              <a:ext cx="1676399" cy="108585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17"/>
            <p:cNvCxnSpPr/>
            <p:nvPr/>
          </p:nvCxnSpPr>
          <p:spPr>
            <a:xfrm flipV="1">
              <a:off x="809626" y="3414713"/>
              <a:ext cx="1692000" cy="0"/>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9" name="Conector recto 18"/>
            <p:cNvCxnSpPr/>
            <p:nvPr/>
          </p:nvCxnSpPr>
          <p:spPr>
            <a:xfrm rot="5400000" flipV="1">
              <a:off x="1961626" y="3960564"/>
              <a:ext cx="1080000" cy="0"/>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0" name="Conector recto 19"/>
            <p:cNvCxnSpPr/>
            <p:nvPr/>
          </p:nvCxnSpPr>
          <p:spPr>
            <a:xfrm rot="16200000">
              <a:off x="269626" y="3960564"/>
              <a:ext cx="1080000" cy="0"/>
            </a:xfrm>
            <a:prstGeom prst="line">
              <a:avLst/>
            </a:prstGeom>
            <a:ln w="38100">
              <a:solidFill>
                <a:srgbClr val="00B05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flipV="1">
              <a:off x="809626" y="4500564"/>
              <a:ext cx="1692000" cy="0"/>
            </a:xfrm>
            <a:prstGeom prst="line">
              <a:avLst/>
            </a:prstGeom>
            <a:ln w="38100">
              <a:solidFill>
                <a:srgbClr val="00B05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CuadroTexto 12"/>
                <p:cNvSpPr txBox="1"/>
                <p:nvPr/>
              </p:nvSpPr>
              <p:spPr>
                <a:xfrm>
                  <a:off x="2755222" y="4536932"/>
                  <a:ext cx="21884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𝑋</m:t>
                        </m:r>
                      </m:oMath>
                    </m:oMathPara>
                  </a14:m>
                  <a:endParaRPr lang="es-ES" dirty="0"/>
                </a:p>
              </p:txBody>
            </p:sp>
          </mc:Choice>
          <mc:Fallback xmlns="">
            <p:sp>
              <p:nvSpPr>
                <p:cNvPr id="13" name="CuadroTexto 12"/>
                <p:cNvSpPr txBox="1">
                  <a:spLocks noRot="1" noChangeAspect="1" noMove="1" noResize="1" noEditPoints="1" noAdjustHandles="1" noChangeArrowheads="1" noChangeShapeType="1" noTextEdit="1"/>
                </p:cNvSpPr>
                <p:nvPr/>
              </p:nvSpPr>
              <p:spPr>
                <a:xfrm>
                  <a:off x="2755222" y="4536932"/>
                  <a:ext cx="218842" cy="276999"/>
                </a:xfrm>
                <a:prstGeom prst="rect">
                  <a:avLst/>
                </a:prstGeom>
                <a:blipFill rotWithShape="0">
                  <a:blip r:embed="rId3"/>
                  <a:stretch>
                    <a:fillRect l="-25000" r="-19444" b="-869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CuadroTexto 22"/>
                <p:cNvSpPr txBox="1"/>
                <p:nvPr/>
              </p:nvSpPr>
              <p:spPr>
                <a:xfrm>
                  <a:off x="548559" y="2420986"/>
                  <a:ext cx="2092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𝑌</m:t>
                        </m:r>
                      </m:oMath>
                    </m:oMathPara>
                  </a14:m>
                  <a:endParaRPr lang="es-ES" dirty="0"/>
                </a:p>
              </p:txBody>
            </p:sp>
          </mc:Choice>
          <mc:Fallback xmlns="">
            <p:sp>
              <p:nvSpPr>
                <p:cNvPr id="23" name="CuadroTexto 22"/>
                <p:cNvSpPr txBox="1">
                  <a:spLocks noRot="1" noChangeAspect="1" noMove="1" noResize="1" noEditPoints="1" noAdjustHandles="1" noChangeArrowheads="1" noChangeShapeType="1" noTextEdit="1"/>
                </p:cNvSpPr>
                <p:nvPr/>
              </p:nvSpPr>
              <p:spPr>
                <a:xfrm>
                  <a:off x="548559" y="2420986"/>
                  <a:ext cx="209223" cy="276999"/>
                </a:xfrm>
                <a:prstGeom prst="rect">
                  <a:avLst/>
                </a:prstGeom>
                <a:blipFill rotWithShape="0">
                  <a:blip r:embed="rId4"/>
                  <a:stretch>
                    <a:fillRect l="-26471" r="-20588" b="-869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CuadroTexto 23"/>
                <p:cNvSpPr txBox="1"/>
                <p:nvPr/>
              </p:nvSpPr>
              <p:spPr>
                <a:xfrm>
                  <a:off x="2378912" y="3036251"/>
                  <a:ext cx="214226"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oMath>
                    </m:oMathPara>
                  </a14:m>
                  <a:endParaRPr lang="es-ES" dirty="0"/>
                </a:p>
              </p:txBody>
            </p:sp>
          </mc:Choice>
          <mc:Fallback xmlns="">
            <p:sp>
              <p:nvSpPr>
                <p:cNvPr id="24" name="CuadroTexto 23"/>
                <p:cNvSpPr txBox="1">
                  <a:spLocks noRot="1" noChangeAspect="1" noMove="1" noResize="1" noEditPoints="1" noAdjustHandles="1" noChangeArrowheads="1" noChangeShapeType="1" noTextEdit="1"/>
                </p:cNvSpPr>
                <p:nvPr/>
              </p:nvSpPr>
              <p:spPr>
                <a:xfrm>
                  <a:off x="2378912" y="3036251"/>
                  <a:ext cx="214226" cy="310598"/>
                </a:xfrm>
                <a:prstGeom prst="rect">
                  <a:avLst/>
                </a:prstGeom>
                <a:blipFill rotWithShape="0">
                  <a:blip r:embed="rId5"/>
                  <a:stretch>
                    <a:fillRect l="-22857" t="-41176" r="-100000" b="-980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5" name="CuadroTexto 24"/>
                <p:cNvSpPr txBox="1"/>
                <p:nvPr/>
              </p:nvSpPr>
              <p:spPr>
                <a:xfrm>
                  <a:off x="2242144" y="4568428"/>
                  <a:ext cx="273536"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𝑥</m:t>
                            </m:r>
                          </m:sub>
                        </m:sSub>
                      </m:oMath>
                    </m:oMathPara>
                  </a14:m>
                  <a:endParaRPr lang="es-ES" dirty="0"/>
                </a:p>
              </p:txBody>
            </p:sp>
          </mc:Choice>
          <mc:Fallback xmlns="">
            <p:sp>
              <p:nvSpPr>
                <p:cNvPr id="25" name="CuadroTexto 24"/>
                <p:cNvSpPr txBox="1">
                  <a:spLocks noRot="1" noChangeAspect="1" noMove="1" noResize="1" noEditPoints="1" noAdjustHandles="1" noChangeArrowheads="1" noChangeShapeType="1" noTextEdit="1"/>
                </p:cNvSpPr>
                <p:nvPr/>
              </p:nvSpPr>
              <p:spPr>
                <a:xfrm>
                  <a:off x="2242144" y="4568428"/>
                  <a:ext cx="273536" cy="310598"/>
                </a:xfrm>
                <a:prstGeom prst="rect">
                  <a:avLst/>
                </a:prstGeom>
                <a:blipFill rotWithShape="0">
                  <a:blip r:embed="rId6"/>
                  <a:stretch>
                    <a:fillRect l="-20000" t="-41176" r="-75556" b="-1372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6" name="CuadroTexto 25"/>
                <p:cNvSpPr txBox="1"/>
                <p:nvPr/>
              </p:nvSpPr>
              <p:spPr>
                <a:xfrm>
                  <a:off x="445314" y="3399698"/>
                  <a:ext cx="281167" cy="33887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𝑦</m:t>
                            </m:r>
                          </m:sub>
                        </m:sSub>
                      </m:oMath>
                    </m:oMathPara>
                  </a14:m>
                  <a:endParaRPr lang="es-ES" dirty="0"/>
                </a:p>
              </p:txBody>
            </p:sp>
          </mc:Choice>
          <mc:Fallback xmlns="">
            <p:sp>
              <p:nvSpPr>
                <p:cNvPr id="26" name="CuadroTexto 25"/>
                <p:cNvSpPr txBox="1">
                  <a:spLocks noRot="1" noChangeAspect="1" noMove="1" noResize="1" noEditPoints="1" noAdjustHandles="1" noChangeArrowheads="1" noChangeShapeType="1" noTextEdit="1"/>
                </p:cNvSpPr>
                <p:nvPr/>
              </p:nvSpPr>
              <p:spPr>
                <a:xfrm>
                  <a:off x="445314" y="3399698"/>
                  <a:ext cx="281167" cy="338875"/>
                </a:xfrm>
                <a:prstGeom prst="rect">
                  <a:avLst/>
                </a:prstGeom>
                <a:blipFill rotWithShape="0">
                  <a:blip r:embed="rId7"/>
                  <a:stretch>
                    <a:fillRect l="-17391" t="-40000" r="-76087" b="-18182"/>
                  </a:stretch>
                </a:blipFill>
              </p:spPr>
              <p:txBody>
                <a:bodyPr/>
                <a:lstStyle/>
                <a:p>
                  <a:r>
                    <a:rPr lang="es-ES">
                      <a:noFill/>
                    </a:rPr>
                    <a:t> </a:t>
                  </a:r>
                </a:p>
              </p:txBody>
            </p:sp>
          </mc:Fallback>
        </mc:AlternateContent>
        <p:sp>
          <p:nvSpPr>
            <p:cNvPr id="15" name="Arco 14"/>
            <p:cNvSpPr/>
            <p:nvPr/>
          </p:nvSpPr>
          <p:spPr>
            <a:xfrm>
              <a:off x="1097897" y="4237952"/>
              <a:ext cx="342900" cy="485775"/>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16" name="CuadroTexto 15"/>
                <p:cNvSpPr txBox="1"/>
                <p:nvPr/>
              </p:nvSpPr>
              <p:spPr>
                <a:xfrm>
                  <a:off x="1440797" y="4099452"/>
                  <a:ext cx="20896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panose="02040503050406030204" pitchFamily="18" charset="0"/>
                            <a:ea typeface="Cambria Math" panose="02040503050406030204" pitchFamily="18" charset="0"/>
                          </a:rPr>
                          <m:t>𝛼</m:t>
                        </m:r>
                      </m:oMath>
                    </m:oMathPara>
                  </a14:m>
                  <a:endParaRPr lang="es-ES" dirty="0"/>
                </a:p>
              </p:txBody>
            </p:sp>
          </mc:Choice>
          <mc:Fallback xmlns="">
            <p:sp>
              <p:nvSpPr>
                <p:cNvPr id="16" name="CuadroTexto 15"/>
                <p:cNvSpPr txBox="1">
                  <a:spLocks noRot="1" noChangeAspect="1" noMove="1" noResize="1" noEditPoints="1" noAdjustHandles="1" noChangeArrowheads="1" noChangeShapeType="1" noTextEdit="1"/>
                </p:cNvSpPr>
                <p:nvPr/>
              </p:nvSpPr>
              <p:spPr>
                <a:xfrm>
                  <a:off x="1440797" y="4099452"/>
                  <a:ext cx="208967" cy="276999"/>
                </a:xfrm>
                <a:prstGeom prst="rect">
                  <a:avLst/>
                </a:prstGeom>
                <a:blipFill rotWithShape="0">
                  <a:blip r:embed="rId8"/>
                  <a:stretch>
                    <a:fillRect l="-14286" r="-8571"/>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22" name="CuadroTexto 21"/>
              <p:cNvSpPr txBox="1"/>
              <p:nvPr/>
            </p:nvSpPr>
            <p:spPr>
              <a:xfrm>
                <a:off x="3745937" y="3970998"/>
                <a:ext cx="1711046" cy="58259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𝑠𝑒𝑛</m:t>
                      </m:r>
                      <m:r>
                        <a:rPr lang="es-ES" sz="2000" b="0" i="1" smtClean="0">
                          <a:latin typeface="Cambria Math" panose="02040503050406030204" pitchFamily="18" charset="0"/>
                          <a:ea typeface="Cambria Math" panose="02040503050406030204" pitchFamily="18" charset="0"/>
                        </a:rPr>
                        <m:t>𝛼</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𝐹</m:t>
                              </m:r>
                            </m:e>
                            <m:sub>
                              <m:r>
                                <a:rPr lang="es-ES" sz="2000" b="0" i="1" smtClean="0">
                                  <a:latin typeface="Cambria Math" panose="02040503050406030204" pitchFamily="18" charset="0"/>
                                  <a:ea typeface="Cambria Math" panose="02040503050406030204" pitchFamily="18" charset="0"/>
                                </a:rPr>
                                <m:t>𝑦</m:t>
                              </m:r>
                            </m:sub>
                          </m:sSub>
                        </m:num>
                        <m:den>
                          <m:r>
                            <a:rPr lang="es-ES" sz="2000" b="0" i="1" smtClean="0">
                              <a:latin typeface="Cambria Math" panose="02040503050406030204" pitchFamily="18" charset="0"/>
                              <a:ea typeface="Cambria Math" panose="02040503050406030204" pitchFamily="18" charset="0"/>
                            </a:rPr>
                            <m:t>𝐹</m:t>
                          </m:r>
                        </m:den>
                      </m:f>
                      <m:r>
                        <a:rPr lang="es-ES" sz="2000" b="0" i="1" smtClean="0">
                          <a:latin typeface="Cambria Math" panose="02040503050406030204" pitchFamily="18" charset="0"/>
                          <a:ea typeface="Cambria Math" panose="02040503050406030204" pitchFamily="18" charset="0"/>
                        </a:rPr>
                        <m:t>    →</m:t>
                      </m:r>
                    </m:oMath>
                  </m:oMathPara>
                </a14:m>
                <a:endParaRPr lang="es-ES" sz="2000" dirty="0"/>
              </a:p>
            </p:txBody>
          </p:sp>
        </mc:Choice>
        <mc:Fallback xmlns="">
          <p:sp>
            <p:nvSpPr>
              <p:cNvPr id="22" name="CuadroTexto 21"/>
              <p:cNvSpPr txBox="1">
                <a:spLocks noRot="1" noChangeAspect="1" noMove="1" noResize="1" noEditPoints="1" noAdjustHandles="1" noChangeArrowheads="1" noChangeShapeType="1" noTextEdit="1"/>
              </p:cNvSpPr>
              <p:nvPr/>
            </p:nvSpPr>
            <p:spPr>
              <a:xfrm>
                <a:off x="3745937" y="3970998"/>
                <a:ext cx="1711046" cy="582595"/>
              </a:xfrm>
              <a:prstGeom prst="rect">
                <a:avLst/>
              </a:prstGeom>
              <a:blipFill rotWithShape="0">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1" name="CuadroTexto 30"/>
              <p:cNvSpPr txBox="1"/>
              <p:nvPr/>
            </p:nvSpPr>
            <p:spPr>
              <a:xfrm>
                <a:off x="3772739" y="2762915"/>
                <a:ext cx="1684244" cy="5741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ea typeface="Cambria Math" panose="02040503050406030204" pitchFamily="18" charset="0"/>
                        </a:rPr>
                        <m:t>𝑐𝑜𝑠</m:t>
                      </m:r>
                      <m:r>
                        <a:rPr lang="es-ES" sz="2000" b="0" i="1" smtClean="0">
                          <a:latin typeface="Cambria Math" panose="02040503050406030204" pitchFamily="18" charset="0"/>
                          <a:ea typeface="Cambria Math" panose="02040503050406030204" pitchFamily="18" charset="0"/>
                        </a:rPr>
                        <m:t>𝛼</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𝐹</m:t>
                              </m:r>
                            </m:e>
                            <m:sub>
                              <m:r>
                                <a:rPr lang="es-ES" sz="2000" b="0" i="1" smtClean="0">
                                  <a:latin typeface="Cambria Math" panose="02040503050406030204" pitchFamily="18" charset="0"/>
                                  <a:ea typeface="Cambria Math" panose="02040503050406030204" pitchFamily="18" charset="0"/>
                                </a:rPr>
                                <m:t>𝑥</m:t>
                              </m:r>
                            </m:sub>
                          </m:sSub>
                        </m:num>
                        <m:den>
                          <m:r>
                            <a:rPr lang="es-ES" sz="2000" b="0" i="1" smtClean="0">
                              <a:latin typeface="Cambria Math" panose="02040503050406030204" pitchFamily="18" charset="0"/>
                              <a:ea typeface="Cambria Math" panose="02040503050406030204" pitchFamily="18" charset="0"/>
                            </a:rPr>
                            <m:t>𝐹</m:t>
                          </m:r>
                        </m:den>
                      </m:f>
                      <m:r>
                        <a:rPr lang="es-ES" sz="2000" b="0" i="1" smtClean="0">
                          <a:latin typeface="Cambria Math" panose="02040503050406030204" pitchFamily="18" charset="0"/>
                          <a:ea typeface="Cambria Math" panose="02040503050406030204" pitchFamily="18" charset="0"/>
                        </a:rPr>
                        <m:t>    →</m:t>
                      </m:r>
                    </m:oMath>
                  </m:oMathPara>
                </a14:m>
                <a:endParaRPr lang="es-ES" sz="2000" dirty="0"/>
              </a:p>
            </p:txBody>
          </p:sp>
        </mc:Choice>
        <mc:Fallback xmlns="">
          <p:sp>
            <p:nvSpPr>
              <p:cNvPr id="31" name="CuadroTexto 30"/>
              <p:cNvSpPr txBox="1">
                <a:spLocks noRot="1" noChangeAspect="1" noMove="1" noResize="1" noEditPoints="1" noAdjustHandles="1" noChangeArrowheads="1" noChangeShapeType="1" noTextEdit="1"/>
              </p:cNvSpPr>
              <p:nvPr/>
            </p:nvSpPr>
            <p:spPr>
              <a:xfrm>
                <a:off x="3772739" y="2762915"/>
                <a:ext cx="1684244" cy="574196"/>
              </a:xfrm>
              <a:prstGeom prst="rect">
                <a:avLst/>
              </a:prstGeom>
              <a:blipFill rotWithShape="0">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7" name="CuadroTexto 26"/>
              <p:cNvSpPr txBox="1"/>
              <p:nvPr/>
            </p:nvSpPr>
            <p:spPr>
              <a:xfrm>
                <a:off x="5698940" y="2909482"/>
                <a:ext cx="152702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𝑥</m:t>
                          </m:r>
                        </m:sub>
                      </m:sSub>
                      <m:r>
                        <a:rPr lang="es-ES" sz="2000" b="0" i="1" smtClean="0">
                          <a:latin typeface="Cambria Math" panose="02040503050406030204" pitchFamily="18" charset="0"/>
                        </a:rPr>
                        <m:t>=</m:t>
                      </m:r>
                      <m:r>
                        <a:rPr lang="es-ES" sz="2000" b="0" i="1" smtClean="0">
                          <a:latin typeface="Cambria Math" panose="02040503050406030204" pitchFamily="18" charset="0"/>
                        </a:rPr>
                        <m:t>𝐹</m:t>
                      </m:r>
                      <m:r>
                        <a:rPr lang="es-ES" sz="2000" b="0" i="1" smtClean="0">
                          <a:latin typeface="Cambria Math" panose="02040503050406030204" pitchFamily="18" charset="0"/>
                        </a:rPr>
                        <m:t>·</m:t>
                      </m:r>
                      <m:r>
                        <a:rPr lang="es-ES" sz="2000" b="0" i="1" smtClean="0">
                          <a:latin typeface="Cambria Math" panose="02040503050406030204" pitchFamily="18" charset="0"/>
                        </a:rPr>
                        <m:t>𝑐𝑜𝑠</m:t>
                      </m:r>
                      <m:r>
                        <a:rPr lang="es-ES" sz="2000" b="0" i="1" smtClean="0">
                          <a:latin typeface="Cambria Math" panose="02040503050406030204" pitchFamily="18" charset="0"/>
                          <a:ea typeface="Cambria Math" panose="02040503050406030204" pitchFamily="18" charset="0"/>
                        </a:rPr>
                        <m:t>𝛼</m:t>
                      </m:r>
                    </m:oMath>
                  </m:oMathPara>
                </a14:m>
                <a:endParaRPr lang="es-ES" sz="2000" dirty="0"/>
              </a:p>
            </p:txBody>
          </p:sp>
        </mc:Choice>
        <mc:Fallback xmlns="">
          <p:sp>
            <p:nvSpPr>
              <p:cNvPr id="27" name="CuadroTexto 26"/>
              <p:cNvSpPr txBox="1">
                <a:spLocks noRot="1" noChangeAspect="1" noMove="1" noResize="1" noEditPoints="1" noAdjustHandles="1" noChangeArrowheads="1" noChangeShapeType="1" noTextEdit="1"/>
              </p:cNvSpPr>
              <p:nvPr/>
            </p:nvSpPr>
            <p:spPr>
              <a:xfrm>
                <a:off x="5698940" y="2909482"/>
                <a:ext cx="1527021" cy="307777"/>
              </a:xfrm>
              <a:prstGeom prst="rect">
                <a:avLst/>
              </a:prstGeom>
              <a:blipFill rotWithShape="0">
                <a:blip r:embed="rId11"/>
                <a:stretch>
                  <a:fillRect l="-3200" r="-800" b="-1372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3" name="CuadroTexto 32"/>
              <p:cNvSpPr txBox="1"/>
              <p:nvPr/>
            </p:nvSpPr>
            <p:spPr>
              <a:xfrm>
                <a:off x="5685931" y="4095332"/>
                <a:ext cx="1553823" cy="3319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𝑦</m:t>
                          </m:r>
                        </m:sub>
                      </m:sSub>
                      <m:r>
                        <a:rPr lang="es-ES" sz="2000" b="0" i="1" smtClean="0">
                          <a:latin typeface="Cambria Math" panose="02040503050406030204" pitchFamily="18" charset="0"/>
                        </a:rPr>
                        <m:t>=</m:t>
                      </m:r>
                      <m:r>
                        <a:rPr lang="es-ES" sz="2000" b="0" i="1" smtClean="0">
                          <a:latin typeface="Cambria Math" panose="02040503050406030204" pitchFamily="18" charset="0"/>
                        </a:rPr>
                        <m:t>𝐹</m:t>
                      </m:r>
                      <m:r>
                        <a:rPr lang="es-ES" sz="2000" b="0" i="1" smtClean="0">
                          <a:latin typeface="Cambria Math" panose="02040503050406030204" pitchFamily="18" charset="0"/>
                        </a:rPr>
                        <m:t>·</m:t>
                      </m:r>
                      <m:r>
                        <a:rPr lang="es-ES" sz="2000" b="0" i="1" smtClean="0">
                          <a:latin typeface="Cambria Math" panose="02040503050406030204" pitchFamily="18" charset="0"/>
                        </a:rPr>
                        <m:t>𝑠𝑒𝑛</m:t>
                      </m:r>
                      <m:r>
                        <a:rPr lang="es-ES" sz="2000" b="0" i="1" smtClean="0">
                          <a:latin typeface="Cambria Math" panose="02040503050406030204" pitchFamily="18" charset="0"/>
                          <a:ea typeface="Cambria Math" panose="02040503050406030204" pitchFamily="18" charset="0"/>
                        </a:rPr>
                        <m:t>𝛼</m:t>
                      </m:r>
                    </m:oMath>
                  </m:oMathPara>
                </a14:m>
                <a:endParaRPr lang="es-ES" sz="2000" dirty="0"/>
              </a:p>
            </p:txBody>
          </p:sp>
        </mc:Choice>
        <mc:Fallback xmlns="">
          <p:sp>
            <p:nvSpPr>
              <p:cNvPr id="33" name="CuadroTexto 32"/>
              <p:cNvSpPr txBox="1">
                <a:spLocks noRot="1" noChangeAspect="1" noMove="1" noResize="1" noEditPoints="1" noAdjustHandles="1" noChangeArrowheads="1" noChangeShapeType="1" noTextEdit="1"/>
              </p:cNvSpPr>
              <p:nvPr/>
            </p:nvSpPr>
            <p:spPr>
              <a:xfrm>
                <a:off x="5685931" y="4095332"/>
                <a:ext cx="1553823" cy="331950"/>
              </a:xfrm>
              <a:prstGeom prst="rect">
                <a:avLst/>
              </a:prstGeom>
              <a:blipFill rotWithShape="0">
                <a:blip r:embed="rId12"/>
                <a:stretch>
                  <a:fillRect l="-3137" r="-784" b="-22222"/>
                </a:stretch>
              </a:blipFill>
            </p:spPr>
            <p:txBody>
              <a:bodyPr/>
              <a:lstStyle/>
              <a:p>
                <a:r>
                  <a:rPr lang="es-ES">
                    <a:noFill/>
                  </a:rPr>
                  <a:t> </a:t>
                </a:r>
              </a:p>
            </p:txBody>
          </p:sp>
        </mc:Fallback>
      </mc:AlternateContent>
    </p:spTree>
    <p:extLst>
      <p:ext uri="{BB962C8B-B14F-4D97-AF65-F5344CB8AC3E}">
        <p14:creationId xmlns:p14="http://schemas.microsoft.com/office/powerpoint/2010/main" val="33106863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Fuerzas que actúan sobre los cuerpos</a:t>
            </a:r>
            <a:endParaRPr lang="es-ES" b="1" dirty="0">
              <a:solidFill>
                <a:schemeClr val="accent6">
                  <a:lumMod val="75000"/>
                </a:schemeClr>
              </a:solidFill>
            </a:endParaRPr>
          </a:p>
        </p:txBody>
      </p:sp>
      <p:sp>
        <p:nvSpPr>
          <p:cNvPr id="7" name="CuadroTexto 6"/>
          <p:cNvSpPr txBox="1"/>
          <p:nvPr/>
        </p:nvSpPr>
        <p:spPr>
          <a:xfrm>
            <a:off x="342898" y="894115"/>
            <a:ext cx="4986339"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5" name="CuadroTexto 4"/>
          <p:cNvSpPr txBox="1"/>
          <p:nvPr/>
        </p:nvSpPr>
        <p:spPr>
          <a:xfrm>
            <a:off x="342898" y="1263447"/>
            <a:ext cx="8386765" cy="1754326"/>
          </a:xfrm>
          <a:prstGeom prst="rect">
            <a:avLst/>
          </a:prstGeom>
          <a:noFill/>
        </p:spPr>
        <p:txBody>
          <a:bodyPr wrap="square" rtlCol="0">
            <a:spAutoFit/>
          </a:bodyPr>
          <a:lstStyle/>
          <a:p>
            <a:pPr algn="just"/>
            <a:r>
              <a:rPr lang="es-ES" b="1" dirty="0" smtClean="0"/>
              <a:t>Dos personas tiran de un cuerpo con una fuerza de 8 N y formando el mismo ángulo de 30º con la horizontal, según el esquema.</a:t>
            </a:r>
          </a:p>
          <a:p>
            <a:pPr marL="342900" indent="-342900" algn="just">
              <a:buAutoNum type="alphaLcParenR"/>
            </a:pPr>
            <a:r>
              <a:rPr lang="es-ES" b="1" dirty="0" smtClean="0"/>
              <a:t>Calcula las componentes de las fuerzas e indica como influyen en el movimiento.</a:t>
            </a:r>
          </a:p>
          <a:p>
            <a:pPr marL="342900" indent="-342900" algn="just">
              <a:buAutoNum type="alphaLcParenR"/>
            </a:pPr>
            <a:r>
              <a:rPr lang="es-ES" b="1" dirty="0" smtClean="0"/>
              <a:t>Calcula y dibuja la fuerza resultante. ¿Coincide con la suma aritmética de las dos fuerzas?</a:t>
            </a:r>
            <a:endParaRPr lang="es-ES" b="1" dirty="0"/>
          </a:p>
        </p:txBody>
      </p:sp>
      <p:grpSp>
        <p:nvGrpSpPr>
          <p:cNvPr id="37" name="Grupo 36"/>
          <p:cNvGrpSpPr/>
          <p:nvPr/>
        </p:nvGrpSpPr>
        <p:grpSpPr>
          <a:xfrm>
            <a:off x="1728787" y="3017773"/>
            <a:ext cx="2886075" cy="1606058"/>
            <a:chOff x="3100388" y="2928939"/>
            <a:chExt cx="2886075" cy="1606058"/>
          </a:xfrm>
        </p:grpSpPr>
        <p:sp>
          <p:nvSpPr>
            <p:cNvPr id="8" name="Rectángulo 7"/>
            <p:cNvSpPr/>
            <p:nvPr/>
          </p:nvSpPr>
          <p:spPr>
            <a:xfrm>
              <a:off x="3100388" y="3300413"/>
              <a:ext cx="571500" cy="971550"/>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2" name="Conector recto 11"/>
            <p:cNvCxnSpPr/>
            <p:nvPr/>
          </p:nvCxnSpPr>
          <p:spPr>
            <a:xfrm flipV="1">
              <a:off x="3671888" y="3771900"/>
              <a:ext cx="2314575"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30" name="Conector recto de flecha 29"/>
            <p:cNvCxnSpPr/>
            <p:nvPr/>
          </p:nvCxnSpPr>
          <p:spPr>
            <a:xfrm flipV="1">
              <a:off x="3671888" y="3211932"/>
              <a:ext cx="1080000" cy="54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ector recto de flecha 31"/>
            <p:cNvCxnSpPr/>
            <p:nvPr/>
          </p:nvCxnSpPr>
          <p:spPr>
            <a:xfrm>
              <a:off x="3679030" y="3786188"/>
              <a:ext cx="1080000" cy="54000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4" name="Arco 33"/>
            <p:cNvSpPr/>
            <p:nvPr/>
          </p:nvSpPr>
          <p:spPr>
            <a:xfrm rot="1525857">
              <a:off x="3957224" y="3394548"/>
              <a:ext cx="509325" cy="580401"/>
            </a:xfrm>
            <a:prstGeom prst="arc">
              <a:avLst>
                <a:gd name="adj1" fmla="val 16200000"/>
                <a:gd name="adj2" fmla="val 2117211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5" name="Arco 34"/>
            <p:cNvSpPr/>
            <p:nvPr/>
          </p:nvSpPr>
          <p:spPr>
            <a:xfrm rot="3844916">
              <a:off x="3922648" y="3665768"/>
              <a:ext cx="373082" cy="425048"/>
            </a:xfrm>
            <a:prstGeom prst="arc">
              <a:avLst>
                <a:gd name="adj1" fmla="val 16200000"/>
                <a:gd name="adj2" fmla="val 2117211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28" name="CuadroTexto 27"/>
                <p:cNvSpPr txBox="1"/>
                <p:nvPr/>
              </p:nvSpPr>
              <p:spPr>
                <a:xfrm>
                  <a:off x="4509343" y="3415037"/>
                  <a:ext cx="4279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b="0" i="1" smtClean="0">
                                <a:latin typeface="Cambria Math" panose="02040503050406030204" pitchFamily="18" charset="0"/>
                              </a:rPr>
                              <m:t>30</m:t>
                            </m:r>
                          </m:e>
                          <m:sup>
                            <m:r>
                              <a:rPr lang="es-ES" b="0" i="1" smtClean="0">
                                <a:latin typeface="Cambria Math" panose="02040503050406030204" pitchFamily="18" charset="0"/>
                              </a:rPr>
                              <m:t>0</m:t>
                            </m:r>
                          </m:sup>
                        </m:sSup>
                      </m:oMath>
                    </m:oMathPara>
                  </a14:m>
                  <a:endParaRPr lang="es-ES" dirty="0"/>
                </a:p>
              </p:txBody>
            </p:sp>
          </mc:Choice>
          <mc:Fallback xmlns="">
            <p:sp>
              <p:nvSpPr>
                <p:cNvPr id="28" name="CuadroTexto 27"/>
                <p:cNvSpPr txBox="1">
                  <a:spLocks noRot="1" noChangeAspect="1" noMove="1" noResize="1" noEditPoints="1" noAdjustHandles="1" noChangeArrowheads="1" noChangeShapeType="1" noTextEdit="1"/>
                </p:cNvSpPr>
                <p:nvPr/>
              </p:nvSpPr>
              <p:spPr>
                <a:xfrm>
                  <a:off x="4509343" y="3415037"/>
                  <a:ext cx="427938" cy="276999"/>
                </a:xfrm>
                <a:prstGeom prst="rect">
                  <a:avLst/>
                </a:prstGeom>
                <a:blipFill rotWithShape="0">
                  <a:blip r:embed="rId3"/>
                  <a:stretch>
                    <a:fillRect l="-12857" t="-2222" r="-2857" b="-888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9" name="CuadroTexto 28"/>
                <p:cNvSpPr txBox="1"/>
                <p:nvPr/>
              </p:nvSpPr>
              <p:spPr>
                <a:xfrm>
                  <a:off x="4723312" y="2928939"/>
                  <a:ext cx="281937"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1</m:t>
                            </m:r>
                          </m:sub>
                        </m:sSub>
                      </m:oMath>
                    </m:oMathPara>
                  </a14:m>
                  <a:endParaRPr lang="es-ES" dirty="0"/>
                </a:p>
              </p:txBody>
            </p:sp>
          </mc:Choice>
          <mc:Fallback xmlns="">
            <p:sp>
              <p:nvSpPr>
                <p:cNvPr id="29" name="CuadroTexto 28"/>
                <p:cNvSpPr txBox="1">
                  <a:spLocks noRot="1" noChangeAspect="1" noMove="1" noResize="1" noEditPoints="1" noAdjustHandles="1" noChangeArrowheads="1" noChangeShapeType="1" noTextEdit="1"/>
                </p:cNvSpPr>
                <p:nvPr/>
              </p:nvSpPr>
              <p:spPr>
                <a:xfrm>
                  <a:off x="4723312" y="2928939"/>
                  <a:ext cx="281937" cy="310598"/>
                </a:xfrm>
                <a:prstGeom prst="rect">
                  <a:avLst/>
                </a:prstGeom>
                <a:blipFill rotWithShape="0">
                  <a:blip r:embed="rId4"/>
                  <a:stretch>
                    <a:fillRect l="-19565" t="-41176" r="-73913" b="-1764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CuadroTexto 35"/>
                <p:cNvSpPr txBox="1"/>
                <p:nvPr/>
              </p:nvSpPr>
              <p:spPr>
                <a:xfrm>
                  <a:off x="4766172" y="4224399"/>
                  <a:ext cx="287258"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2</m:t>
                            </m:r>
                          </m:sub>
                        </m:sSub>
                      </m:oMath>
                    </m:oMathPara>
                  </a14:m>
                  <a:endParaRPr lang="es-ES" dirty="0"/>
                </a:p>
              </p:txBody>
            </p:sp>
          </mc:Choice>
          <mc:Fallback xmlns="">
            <p:sp>
              <p:nvSpPr>
                <p:cNvPr id="36" name="CuadroTexto 35"/>
                <p:cNvSpPr txBox="1">
                  <a:spLocks noRot="1" noChangeAspect="1" noMove="1" noResize="1" noEditPoints="1" noAdjustHandles="1" noChangeArrowheads="1" noChangeShapeType="1" noTextEdit="1"/>
                </p:cNvSpPr>
                <p:nvPr/>
              </p:nvSpPr>
              <p:spPr>
                <a:xfrm>
                  <a:off x="4766172" y="4224399"/>
                  <a:ext cx="287258" cy="310598"/>
                </a:xfrm>
                <a:prstGeom prst="rect">
                  <a:avLst/>
                </a:prstGeom>
                <a:blipFill rotWithShape="0">
                  <a:blip r:embed="rId5"/>
                  <a:stretch>
                    <a:fillRect l="-19149" t="-43137" r="-72340" b="-15686"/>
                  </a:stretch>
                </a:blipFill>
              </p:spPr>
              <p:txBody>
                <a:bodyPr/>
                <a:lstStyle/>
                <a:p>
                  <a:r>
                    <a:rPr lang="es-ES">
                      <a:noFill/>
                    </a:rPr>
                    <a:t> </a:t>
                  </a:r>
                </a:p>
              </p:txBody>
            </p:sp>
          </mc:Fallback>
        </mc:AlternateContent>
      </p:grpSp>
      <p:sp>
        <p:nvSpPr>
          <p:cNvPr id="38" name="CuadroTexto 37"/>
          <p:cNvSpPr txBox="1"/>
          <p:nvPr/>
        </p:nvSpPr>
        <p:spPr>
          <a:xfrm>
            <a:off x="335756" y="4782083"/>
            <a:ext cx="6500813" cy="369332"/>
          </a:xfrm>
          <a:prstGeom prst="rect">
            <a:avLst/>
          </a:prstGeom>
          <a:noFill/>
        </p:spPr>
        <p:txBody>
          <a:bodyPr wrap="square" rtlCol="0">
            <a:spAutoFit/>
          </a:bodyPr>
          <a:lstStyle/>
          <a:p>
            <a:r>
              <a:rPr lang="es-ES" dirty="0" smtClean="0"/>
              <a:t>a) Calculamos las componentes de cada una de ellas:</a:t>
            </a:r>
            <a:endParaRPr lang="es-ES" dirty="0"/>
          </a:p>
        </p:txBody>
      </p:sp>
      <p:grpSp>
        <p:nvGrpSpPr>
          <p:cNvPr id="10" name="Grupo 9"/>
          <p:cNvGrpSpPr/>
          <p:nvPr/>
        </p:nvGrpSpPr>
        <p:grpSpPr>
          <a:xfrm>
            <a:off x="5110536" y="2934870"/>
            <a:ext cx="2886075" cy="1763393"/>
            <a:chOff x="5110536" y="2934870"/>
            <a:chExt cx="2886075" cy="1763393"/>
          </a:xfrm>
        </p:grpSpPr>
        <p:sp>
          <p:nvSpPr>
            <p:cNvPr id="40" name="Rectángulo 39"/>
            <p:cNvSpPr/>
            <p:nvPr/>
          </p:nvSpPr>
          <p:spPr>
            <a:xfrm>
              <a:off x="5110536" y="3387838"/>
              <a:ext cx="571500" cy="971550"/>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41" name="Conector recto 40"/>
            <p:cNvCxnSpPr/>
            <p:nvPr/>
          </p:nvCxnSpPr>
          <p:spPr>
            <a:xfrm flipV="1">
              <a:off x="5682036" y="3859325"/>
              <a:ext cx="2314575"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42" name="Conector recto de flecha 41"/>
            <p:cNvCxnSpPr/>
            <p:nvPr/>
          </p:nvCxnSpPr>
          <p:spPr>
            <a:xfrm flipV="1">
              <a:off x="5682036" y="3299357"/>
              <a:ext cx="1080000" cy="54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ector recto de flecha 42"/>
            <p:cNvCxnSpPr/>
            <p:nvPr/>
          </p:nvCxnSpPr>
          <p:spPr>
            <a:xfrm>
              <a:off x="5689178" y="3873613"/>
              <a:ext cx="1080000" cy="54000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7" name="CuadroTexto 46"/>
                <p:cNvSpPr txBox="1"/>
                <p:nvPr/>
              </p:nvSpPr>
              <p:spPr>
                <a:xfrm>
                  <a:off x="6733460" y="3016364"/>
                  <a:ext cx="281937"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1</m:t>
                            </m:r>
                          </m:sub>
                        </m:sSub>
                      </m:oMath>
                    </m:oMathPara>
                  </a14:m>
                  <a:endParaRPr lang="es-ES" dirty="0"/>
                </a:p>
              </p:txBody>
            </p:sp>
          </mc:Choice>
          <mc:Fallback xmlns="">
            <p:sp>
              <p:nvSpPr>
                <p:cNvPr id="47" name="CuadroTexto 46"/>
                <p:cNvSpPr txBox="1">
                  <a:spLocks noRot="1" noChangeAspect="1" noMove="1" noResize="1" noEditPoints="1" noAdjustHandles="1" noChangeArrowheads="1" noChangeShapeType="1" noTextEdit="1"/>
                </p:cNvSpPr>
                <p:nvPr/>
              </p:nvSpPr>
              <p:spPr>
                <a:xfrm>
                  <a:off x="6733460" y="3016364"/>
                  <a:ext cx="281937" cy="310598"/>
                </a:xfrm>
                <a:prstGeom prst="rect">
                  <a:avLst/>
                </a:prstGeom>
                <a:blipFill rotWithShape="0">
                  <a:blip r:embed="rId6"/>
                  <a:stretch>
                    <a:fillRect l="-19565" t="-43137" r="-73913" b="-1568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8" name="CuadroTexto 47"/>
                <p:cNvSpPr txBox="1"/>
                <p:nvPr/>
              </p:nvSpPr>
              <p:spPr>
                <a:xfrm>
                  <a:off x="6776320" y="4311824"/>
                  <a:ext cx="287258"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2</m:t>
                            </m:r>
                          </m:sub>
                        </m:sSub>
                      </m:oMath>
                    </m:oMathPara>
                  </a14:m>
                  <a:endParaRPr lang="es-ES" dirty="0"/>
                </a:p>
              </p:txBody>
            </p:sp>
          </mc:Choice>
          <mc:Fallback xmlns="">
            <p:sp>
              <p:nvSpPr>
                <p:cNvPr id="48" name="CuadroTexto 47"/>
                <p:cNvSpPr txBox="1">
                  <a:spLocks noRot="1" noChangeAspect="1" noMove="1" noResize="1" noEditPoints="1" noAdjustHandles="1" noChangeArrowheads="1" noChangeShapeType="1" noTextEdit="1"/>
                </p:cNvSpPr>
                <p:nvPr/>
              </p:nvSpPr>
              <p:spPr>
                <a:xfrm>
                  <a:off x="6776320" y="4311824"/>
                  <a:ext cx="287258" cy="310598"/>
                </a:xfrm>
                <a:prstGeom prst="rect">
                  <a:avLst/>
                </a:prstGeom>
                <a:blipFill rotWithShape="0">
                  <a:blip r:embed="rId7"/>
                  <a:stretch>
                    <a:fillRect l="-19149" t="-41176" r="-72340" b="-17647"/>
                  </a:stretch>
                </a:blipFill>
              </p:spPr>
              <p:txBody>
                <a:bodyPr/>
                <a:lstStyle/>
                <a:p>
                  <a:r>
                    <a:rPr lang="es-ES">
                      <a:noFill/>
                    </a:rPr>
                    <a:t> </a:t>
                  </a:r>
                </a:p>
              </p:txBody>
            </p:sp>
          </mc:Fallback>
        </mc:AlternateContent>
        <p:cxnSp>
          <p:nvCxnSpPr>
            <p:cNvPr id="49" name="Conector recto 48"/>
            <p:cNvCxnSpPr/>
            <p:nvPr/>
          </p:nvCxnSpPr>
          <p:spPr>
            <a:xfrm rot="5400000" flipV="1">
              <a:off x="4843178" y="3780870"/>
              <a:ext cx="1692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5" name="Conector recto 24"/>
            <p:cNvCxnSpPr/>
            <p:nvPr/>
          </p:nvCxnSpPr>
          <p:spPr>
            <a:xfrm flipV="1">
              <a:off x="5689178" y="3299357"/>
              <a:ext cx="1080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6" name="Conector recto 25"/>
            <p:cNvCxnSpPr/>
            <p:nvPr/>
          </p:nvCxnSpPr>
          <p:spPr>
            <a:xfrm rot="5400000" flipV="1">
              <a:off x="6204036" y="3857357"/>
              <a:ext cx="1116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7" name="Conector recto 26"/>
            <p:cNvCxnSpPr/>
            <p:nvPr/>
          </p:nvCxnSpPr>
          <p:spPr>
            <a:xfrm flipV="1">
              <a:off x="5682036" y="4413613"/>
              <a:ext cx="1080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31" name="Conector recto 30"/>
            <p:cNvCxnSpPr/>
            <p:nvPr/>
          </p:nvCxnSpPr>
          <p:spPr>
            <a:xfrm rot="5400000" flipV="1">
              <a:off x="5410178" y="3578357"/>
              <a:ext cx="558000" cy="0"/>
            </a:xfrm>
            <a:prstGeom prst="line">
              <a:avLst/>
            </a:prstGeom>
            <a:ln w="38100">
              <a:solidFill>
                <a:srgbClr val="00206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Conector recto 43"/>
            <p:cNvCxnSpPr/>
            <p:nvPr/>
          </p:nvCxnSpPr>
          <p:spPr>
            <a:xfrm rot="10800000" flipV="1">
              <a:off x="5689178" y="3857355"/>
              <a:ext cx="2160000" cy="0"/>
            </a:xfrm>
            <a:prstGeom prst="line">
              <a:avLst/>
            </a:prstGeom>
            <a:ln w="38100">
              <a:solidFill>
                <a:schemeClr val="accent6">
                  <a:lumMod val="75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Conector recto 32"/>
            <p:cNvCxnSpPr/>
            <p:nvPr/>
          </p:nvCxnSpPr>
          <p:spPr>
            <a:xfrm rot="16200000">
              <a:off x="5410178" y="4136357"/>
              <a:ext cx="558000" cy="0"/>
            </a:xfrm>
            <a:prstGeom prst="line">
              <a:avLst/>
            </a:prstGeom>
            <a:ln w="38100">
              <a:solidFill>
                <a:srgbClr val="00206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Conector recto 38"/>
            <p:cNvCxnSpPr/>
            <p:nvPr/>
          </p:nvCxnSpPr>
          <p:spPr>
            <a:xfrm rot="10800000" flipV="1">
              <a:off x="5682036" y="3857356"/>
              <a:ext cx="1080000" cy="0"/>
            </a:xfrm>
            <a:prstGeom prst="line">
              <a:avLst/>
            </a:prstGeom>
            <a:ln w="38100">
              <a:solidFill>
                <a:srgbClr val="00206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Conector recto 44"/>
            <p:cNvCxnSpPr/>
            <p:nvPr/>
          </p:nvCxnSpPr>
          <p:spPr>
            <a:xfrm>
              <a:off x="6769178" y="3299357"/>
              <a:ext cx="1080000" cy="55799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46" name="Conector recto 45"/>
            <p:cNvCxnSpPr/>
            <p:nvPr/>
          </p:nvCxnSpPr>
          <p:spPr>
            <a:xfrm flipV="1">
              <a:off x="6772748" y="3857357"/>
              <a:ext cx="1080000" cy="55799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CuadroTexto 49"/>
                <p:cNvSpPr txBox="1"/>
                <p:nvPr/>
              </p:nvSpPr>
              <p:spPr>
                <a:xfrm>
                  <a:off x="5313312" y="3000928"/>
                  <a:ext cx="393441" cy="33887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1</m:t>
                            </m:r>
                            <m:r>
                              <a:rPr lang="es-ES" b="0" i="1" smtClean="0">
                                <a:latin typeface="Cambria Math" panose="02040503050406030204" pitchFamily="18" charset="0"/>
                              </a:rPr>
                              <m:t>𝑦</m:t>
                            </m:r>
                          </m:sub>
                        </m:sSub>
                      </m:oMath>
                    </m:oMathPara>
                  </a14:m>
                  <a:endParaRPr lang="es-ES" dirty="0"/>
                </a:p>
              </p:txBody>
            </p:sp>
          </mc:Choice>
          <mc:Fallback xmlns="">
            <p:sp>
              <p:nvSpPr>
                <p:cNvPr id="50" name="CuadroTexto 49"/>
                <p:cNvSpPr txBox="1">
                  <a:spLocks noRot="1" noChangeAspect="1" noMove="1" noResize="1" noEditPoints="1" noAdjustHandles="1" noChangeArrowheads="1" noChangeShapeType="1" noTextEdit="1"/>
                </p:cNvSpPr>
                <p:nvPr/>
              </p:nvSpPr>
              <p:spPr>
                <a:xfrm>
                  <a:off x="5313312" y="3000928"/>
                  <a:ext cx="393441" cy="338875"/>
                </a:xfrm>
                <a:prstGeom prst="rect">
                  <a:avLst/>
                </a:prstGeom>
                <a:blipFill rotWithShape="0">
                  <a:blip r:embed="rId8"/>
                  <a:stretch>
                    <a:fillRect l="-14063" t="-37500" r="-40625" b="-160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1" name="CuadroTexto 50"/>
                <p:cNvSpPr txBox="1"/>
                <p:nvPr/>
              </p:nvSpPr>
              <p:spPr>
                <a:xfrm>
                  <a:off x="5285025" y="4359388"/>
                  <a:ext cx="398764" cy="33887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2</m:t>
                            </m:r>
                            <m:r>
                              <a:rPr lang="es-ES" b="0" i="1" smtClean="0">
                                <a:latin typeface="Cambria Math" panose="02040503050406030204" pitchFamily="18" charset="0"/>
                              </a:rPr>
                              <m:t>𝑦</m:t>
                            </m:r>
                          </m:sub>
                        </m:sSub>
                      </m:oMath>
                    </m:oMathPara>
                  </a14:m>
                  <a:endParaRPr lang="es-ES" dirty="0"/>
                </a:p>
              </p:txBody>
            </p:sp>
          </mc:Choice>
          <mc:Fallback xmlns="">
            <p:sp>
              <p:nvSpPr>
                <p:cNvPr id="51" name="CuadroTexto 50"/>
                <p:cNvSpPr txBox="1">
                  <a:spLocks noRot="1" noChangeAspect="1" noMove="1" noResize="1" noEditPoints="1" noAdjustHandles="1" noChangeArrowheads="1" noChangeShapeType="1" noTextEdit="1"/>
                </p:cNvSpPr>
                <p:nvPr/>
              </p:nvSpPr>
              <p:spPr>
                <a:xfrm>
                  <a:off x="5285025" y="4359388"/>
                  <a:ext cx="398764" cy="338875"/>
                </a:xfrm>
                <a:prstGeom prst="rect">
                  <a:avLst/>
                </a:prstGeom>
                <a:blipFill rotWithShape="0">
                  <a:blip r:embed="rId9"/>
                  <a:stretch>
                    <a:fillRect l="-12308" t="-37500" r="-40000" b="-196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2" name="CuadroTexto 51"/>
                <p:cNvSpPr txBox="1"/>
                <p:nvPr/>
              </p:nvSpPr>
              <p:spPr>
                <a:xfrm>
                  <a:off x="6319045" y="3505499"/>
                  <a:ext cx="385811"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1</m:t>
                            </m:r>
                            <m:r>
                              <a:rPr lang="es-ES" b="0" i="1" smtClean="0">
                                <a:latin typeface="Cambria Math" panose="02040503050406030204" pitchFamily="18" charset="0"/>
                              </a:rPr>
                              <m:t>𝑥</m:t>
                            </m:r>
                          </m:sub>
                        </m:sSub>
                      </m:oMath>
                    </m:oMathPara>
                  </a14:m>
                  <a:endParaRPr lang="es-ES" dirty="0"/>
                </a:p>
              </p:txBody>
            </p:sp>
          </mc:Choice>
          <mc:Fallback xmlns="">
            <p:sp>
              <p:nvSpPr>
                <p:cNvPr id="52" name="CuadroTexto 51"/>
                <p:cNvSpPr txBox="1">
                  <a:spLocks noRot="1" noChangeAspect="1" noMove="1" noResize="1" noEditPoints="1" noAdjustHandles="1" noChangeArrowheads="1" noChangeShapeType="1" noTextEdit="1"/>
                </p:cNvSpPr>
                <p:nvPr/>
              </p:nvSpPr>
              <p:spPr>
                <a:xfrm>
                  <a:off x="6319045" y="3505499"/>
                  <a:ext cx="385811" cy="310598"/>
                </a:xfrm>
                <a:prstGeom prst="rect">
                  <a:avLst/>
                </a:prstGeom>
                <a:blipFill rotWithShape="0">
                  <a:blip r:embed="rId10"/>
                  <a:stretch>
                    <a:fillRect l="-12698" t="-41176" r="-44444" b="-1764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3" name="CuadroTexto 52"/>
                <p:cNvSpPr txBox="1"/>
                <p:nvPr/>
              </p:nvSpPr>
              <p:spPr>
                <a:xfrm>
                  <a:off x="6313723" y="3889265"/>
                  <a:ext cx="391133"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2</m:t>
                            </m:r>
                            <m:r>
                              <a:rPr lang="es-ES" b="0" i="1" smtClean="0">
                                <a:latin typeface="Cambria Math" panose="02040503050406030204" pitchFamily="18" charset="0"/>
                              </a:rPr>
                              <m:t>𝑥</m:t>
                            </m:r>
                          </m:sub>
                        </m:sSub>
                      </m:oMath>
                    </m:oMathPara>
                  </a14:m>
                  <a:endParaRPr lang="es-ES" dirty="0"/>
                </a:p>
              </p:txBody>
            </p:sp>
          </mc:Choice>
          <mc:Fallback xmlns="">
            <p:sp>
              <p:nvSpPr>
                <p:cNvPr id="53" name="CuadroTexto 52"/>
                <p:cNvSpPr txBox="1">
                  <a:spLocks noRot="1" noChangeAspect="1" noMove="1" noResize="1" noEditPoints="1" noAdjustHandles="1" noChangeArrowheads="1" noChangeShapeType="1" noTextEdit="1"/>
                </p:cNvSpPr>
                <p:nvPr/>
              </p:nvSpPr>
              <p:spPr>
                <a:xfrm>
                  <a:off x="6313723" y="3889265"/>
                  <a:ext cx="391133" cy="310598"/>
                </a:xfrm>
                <a:prstGeom prst="rect">
                  <a:avLst/>
                </a:prstGeom>
                <a:blipFill rotWithShape="0">
                  <a:blip r:embed="rId11"/>
                  <a:stretch>
                    <a:fillRect l="-14063" t="-41176" r="-40625" b="-1764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 name="CuadroTexto 8"/>
                <p:cNvSpPr txBox="1"/>
                <p:nvPr/>
              </p:nvSpPr>
              <p:spPr>
                <a:xfrm>
                  <a:off x="7749206" y="3494988"/>
                  <a:ext cx="214226"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oMath>
                    </m:oMathPara>
                  </a14:m>
                  <a:endParaRPr lang="es-ES" dirty="0"/>
                </a:p>
              </p:txBody>
            </p:sp>
          </mc:Choice>
          <mc:Fallback xmlns="">
            <p:sp>
              <p:nvSpPr>
                <p:cNvPr id="9" name="CuadroTexto 8"/>
                <p:cNvSpPr txBox="1">
                  <a:spLocks noRot="1" noChangeAspect="1" noMove="1" noResize="1" noEditPoints="1" noAdjustHandles="1" noChangeArrowheads="1" noChangeShapeType="1" noTextEdit="1"/>
                </p:cNvSpPr>
                <p:nvPr/>
              </p:nvSpPr>
              <p:spPr>
                <a:xfrm>
                  <a:off x="7749206" y="3494988"/>
                  <a:ext cx="214226" cy="310598"/>
                </a:xfrm>
                <a:prstGeom prst="rect">
                  <a:avLst/>
                </a:prstGeom>
                <a:blipFill rotWithShape="0">
                  <a:blip r:embed="rId12"/>
                  <a:stretch>
                    <a:fillRect l="-22857" t="-41176" r="-100000" b="-9804"/>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11" name="CuadroTexto 10"/>
              <p:cNvSpPr txBox="1"/>
              <p:nvPr/>
            </p:nvSpPr>
            <p:spPr>
              <a:xfrm>
                <a:off x="585595" y="5186836"/>
                <a:ext cx="8085483" cy="3381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1</m:t>
                          </m:r>
                          <m:r>
                            <a:rPr lang="es-ES" sz="2000" b="0" i="1" smtClean="0">
                              <a:latin typeface="Cambria Math" panose="02040503050406030204" pitchFamily="18" charset="0"/>
                            </a:rPr>
                            <m:t>𝑥</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1</m:t>
                          </m:r>
                        </m:sub>
                      </m:sSub>
                      <m:r>
                        <a:rPr lang="es-ES" sz="2000" b="0" i="1" smtClean="0">
                          <a:latin typeface="Cambria Math" panose="02040503050406030204" pitchFamily="18" charset="0"/>
                        </a:rPr>
                        <m:t>·</m:t>
                      </m:r>
                      <m:r>
                        <a:rPr lang="es-ES" sz="2000" b="0" i="1" smtClean="0">
                          <a:latin typeface="Cambria Math" panose="02040503050406030204" pitchFamily="18" charset="0"/>
                        </a:rPr>
                        <m:t>𝑐𝑜𝑠</m:t>
                      </m:r>
                      <m:r>
                        <a:rPr lang="es-ES" sz="2000" b="0" i="1" smtClean="0">
                          <a:latin typeface="Cambria Math" panose="02040503050406030204" pitchFamily="18" charset="0"/>
                          <a:ea typeface="Cambria Math" panose="02040503050406030204" pitchFamily="18" charset="0"/>
                        </a:rPr>
                        <m:t>𝛼</m:t>
                      </m:r>
                      <m:r>
                        <a:rPr lang="es-ES" sz="2000" b="0" i="1" smtClean="0">
                          <a:latin typeface="Cambria Math" panose="02040503050406030204" pitchFamily="18" charset="0"/>
                          <a:ea typeface="Cambria Math" panose="02040503050406030204" pitchFamily="18" charset="0"/>
                        </a:rPr>
                        <m:t>=8·</m:t>
                      </m:r>
                      <m:r>
                        <a:rPr lang="es-ES" sz="2000" b="0" i="1" smtClean="0">
                          <a:latin typeface="Cambria Math" panose="02040503050406030204" pitchFamily="18" charset="0"/>
                          <a:ea typeface="Cambria Math" panose="02040503050406030204" pitchFamily="18" charset="0"/>
                        </a:rPr>
                        <m:t>𝑐𝑜𝑠</m:t>
                      </m:r>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30</m:t>
                          </m:r>
                        </m:e>
                        <m:sup>
                          <m:r>
                            <a:rPr lang="es-ES" sz="2000" b="0" i="1" smtClean="0">
                              <a:latin typeface="Cambria Math" panose="02040503050406030204" pitchFamily="18" charset="0"/>
                              <a:ea typeface="Cambria Math" panose="02040503050406030204" pitchFamily="18" charset="0"/>
                            </a:rPr>
                            <m:t>0</m:t>
                          </m:r>
                        </m:sup>
                      </m:sSup>
                      <m:r>
                        <a:rPr lang="es-ES" sz="2000" b="0" i="1" smtClean="0">
                          <a:latin typeface="Cambria Math" panose="02040503050406030204" pitchFamily="18" charset="0"/>
                          <a:ea typeface="Cambria Math" panose="02040503050406030204" pitchFamily="18" charset="0"/>
                        </a:rPr>
                        <m:t>=6,9 </m:t>
                      </m:r>
                      <m:r>
                        <a:rPr lang="es-ES" sz="2000" b="0" i="1" smtClean="0">
                          <a:latin typeface="Cambria Math" panose="02040503050406030204" pitchFamily="18" charset="0"/>
                          <a:ea typeface="Cambria Math" panose="02040503050406030204" pitchFamily="18" charset="0"/>
                        </a:rPr>
                        <m:t>𝑁</m:t>
                      </m:r>
                      <m:r>
                        <a:rPr lang="es-ES" sz="2000" b="0" i="1" smtClean="0">
                          <a:latin typeface="Cambria Math" panose="02040503050406030204" pitchFamily="18" charset="0"/>
                          <a:ea typeface="Cambria Math" panose="02040503050406030204" pitchFamily="18" charset="0"/>
                        </a:rPr>
                        <m:t>;</m:t>
                      </m:r>
                      <m:sSub>
                        <m:sSubPr>
                          <m:ctrlPr>
                            <a:rPr lang="es-ES" sz="2000" i="1">
                              <a:latin typeface="Cambria Math" panose="02040503050406030204" pitchFamily="18" charset="0"/>
                            </a:rPr>
                          </m:ctrlPr>
                        </m:sSubPr>
                        <m:e>
                          <m:r>
                            <a:rPr lang="es-ES" sz="2000" b="0" i="1" smtClean="0">
                              <a:latin typeface="Cambria Math" panose="02040503050406030204" pitchFamily="18" charset="0"/>
                            </a:rPr>
                            <m:t> </m:t>
                          </m:r>
                          <m:r>
                            <a:rPr lang="es-ES" sz="2000" i="1">
                              <a:latin typeface="Cambria Math" panose="02040503050406030204" pitchFamily="18" charset="0"/>
                            </a:rPr>
                            <m:t>𝐹</m:t>
                          </m:r>
                        </m:e>
                        <m:sub>
                          <m:r>
                            <a:rPr lang="es-ES" sz="2000" i="1">
                              <a:latin typeface="Cambria Math" panose="02040503050406030204" pitchFamily="18" charset="0"/>
                            </a:rPr>
                            <m:t>1</m:t>
                          </m:r>
                          <m:r>
                            <a:rPr lang="es-ES" sz="2000" b="0" i="1" smtClean="0">
                              <a:latin typeface="Cambria Math" panose="02040503050406030204" pitchFamily="18" charset="0"/>
                            </a:rPr>
                            <m:t>𝑦</m:t>
                          </m:r>
                        </m:sub>
                      </m:sSub>
                      <m:r>
                        <a:rPr lang="es-ES" sz="2000" i="1">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𝐹</m:t>
                          </m:r>
                        </m:e>
                        <m:sub>
                          <m:r>
                            <a:rPr lang="es-ES" sz="2000" i="1">
                              <a:latin typeface="Cambria Math" panose="02040503050406030204" pitchFamily="18" charset="0"/>
                            </a:rPr>
                            <m:t>1</m:t>
                          </m:r>
                        </m:sub>
                      </m:sSub>
                      <m:r>
                        <a:rPr lang="es-ES" sz="2000" i="1">
                          <a:latin typeface="Cambria Math" panose="02040503050406030204" pitchFamily="18" charset="0"/>
                        </a:rPr>
                        <m:t>·</m:t>
                      </m:r>
                      <m:r>
                        <a:rPr lang="es-ES" sz="2000" b="0" i="1" smtClean="0">
                          <a:latin typeface="Cambria Math" panose="02040503050406030204" pitchFamily="18" charset="0"/>
                        </a:rPr>
                        <m:t>𝑠𝑒𝑛</m:t>
                      </m:r>
                      <m:r>
                        <a:rPr lang="es-ES" sz="2000" i="1">
                          <a:latin typeface="Cambria Math" panose="02040503050406030204" pitchFamily="18" charset="0"/>
                          <a:ea typeface="Cambria Math" panose="02040503050406030204" pitchFamily="18" charset="0"/>
                        </a:rPr>
                        <m:t>𝛼</m:t>
                      </m:r>
                      <m:r>
                        <a:rPr lang="es-ES" sz="2000" i="1">
                          <a:latin typeface="Cambria Math" panose="02040503050406030204" pitchFamily="18" charset="0"/>
                          <a:ea typeface="Cambria Math" panose="02040503050406030204" pitchFamily="18" charset="0"/>
                        </a:rPr>
                        <m:t>=8·</m:t>
                      </m:r>
                      <m:r>
                        <a:rPr lang="es-ES" sz="2000" b="0" i="1" smtClean="0">
                          <a:latin typeface="Cambria Math" panose="02040503050406030204" pitchFamily="18" charset="0"/>
                          <a:ea typeface="Cambria Math" panose="02040503050406030204" pitchFamily="18" charset="0"/>
                        </a:rPr>
                        <m:t>𝑠𝑒𝑛</m:t>
                      </m:r>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30</m:t>
                          </m:r>
                        </m:e>
                        <m:sup>
                          <m:r>
                            <a:rPr lang="es-ES" sz="2000" b="0" i="1" smtClean="0">
                              <a:latin typeface="Cambria Math" panose="02040503050406030204" pitchFamily="18" charset="0"/>
                              <a:ea typeface="Cambria Math" panose="02040503050406030204" pitchFamily="18" charset="0"/>
                            </a:rPr>
                            <m:t>0</m:t>
                          </m:r>
                        </m:sup>
                      </m:sSup>
                      <m:r>
                        <a:rPr lang="es-ES" sz="2000" i="1">
                          <a:latin typeface="Cambria Math" panose="02040503050406030204" pitchFamily="18" charset="0"/>
                          <a:ea typeface="Cambria Math" panose="02040503050406030204" pitchFamily="18" charset="0"/>
                        </a:rPr>
                        <m:t>=</m:t>
                      </m:r>
                      <m:r>
                        <a:rPr lang="es-ES" sz="2000" b="1" i="1">
                          <a:latin typeface="Cambria Math" panose="02040503050406030204" pitchFamily="18" charset="0"/>
                          <a:ea typeface="Cambria Math" panose="02040503050406030204" pitchFamily="18" charset="0"/>
                        </a:rPr>
                        <m:t>𝟒</m:t>
                      </m:r>
                      <m:r>
                        <a:rPr lang="es-ES" sz="2000" b="1" i="1">
                          <a:latin typeface="Cambria Math" panose="02040503050406030204" pitchFamily="18" charset="0"/>
                          <a:ea typeface="Cambria Math" panose="02040503050406030204" pitchFamily="18" charset="0"/>
                        </a:rPr>
                        <m:t> </m:t>
                      </m:r>
                      <m:r>
                        <a:rPr lang="es-ES" sz="2000" b="1" i="1">
                          <a:latin typeface="Cambria Math" panose="02040503050406030204" pitchFamily="18" charset="0"/>
                          <a:ea typeface="Cambria Math" panose="02040503050406030204" pitchFamily="18" charset="0"/>
                        </a:rPr>
                        <m:t>𝑵</m:t>
                      </m:r>
                    </m:oMath>
                  </m:oMathPara>
                </a14:m>
                <a:endParaRPr lang="es-ES" sz="2000" b="1" dirty="0"/>
              </a:p>
            </p:txBody>
          </p:sp>
        </mc:Choice>
        <mc:Fallback xmlns="">
          <p:sp>
            <p:nvSpPr>
              <p:cNvPr id="11" name="CuadroTexto 10"/>
              <p:cNvSpPr txBox="1">
                <a:spLocks noRot="1" noChangeAspect="1" noMove="1" noResize="1" noEditPoints="1" noAdjustHandles="1" noChangeArrowheads="1" noChangeShapeType="1" noTextEdit="1"/>
              </p:cNvSpPr>
              <p:nvPr/>
            </p:nvSpPr>
            <p:spPr>
              <a:xfrm>
                <a:off x="585595" y="5186836"/>
                <a:ext cx="8085483" cy="338169"/>
              </a:xfrm>
              <a:prstGeom prst="rect">
                <a:avLst/>
              </a:prstGeom>
              <a:blipFill rotWithShape="0">
                <a:blip r:embed="rId13"/>
                <a:stretch>
                  <a:fillRect l="-151" r="-226" b="-2181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5" name="CuadroTexto 54"/>
              <p:cNvSpPr txBox="1"/>
              <p:nvPr/>
            </p:nvSpPr>
            <p:spPr>
              <a:xfrm>
                <a:off x="556848" y="5608086"/>
                <a:ext cx="8172815" cy="3381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2</m:t>
                          </m:r>
                          <m:r>
                            <a:rPr lang="es-ES" sz="2000" b="0" i="1" smtClean="0">
                              <a:latin typeface="Cambria Math" panose="02040503050406030204" pitchFamily="18" charset="0"/>
                            </a:rPr>
                            <m:t>𝑥</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2</m:t>
                          </m:r>
                        </m:sub>
                      </m:sSub>
                      <m:r>
                        <a:rPr lang="es-ES" sz="2000" b="0" i="1" smtClean="0">
                          <a:latin typeface="Cambria Math" panose="02040503050406030204" pitchFamily="18" charset="0"/>
                        </a:rPr>
                        <m:t>·</m:t>
                      </m:r>
                      <m:r>
                        <a:rPr lang="es-ES" sz="2000" b="0" i="1" smtClean="0">
                          <a:latin typeface="Cambria Math" panose="02040503050406030204" pitchFamily="18" charset="0"/>
                        </a:rPr>
                        <m:t>𝑐𝑜𝑠</m:t>
                      </m:r>
                      <m:r>
                        <a:rPr lang="es-ES" sz="2000" b="0" i="1" smtClean="0">
                          <a:latin typeface="Cambria Math" panose="02040503050406030204" pitchFamily="18" charset="0"/>
                          <a:ea typeface="Cambria Math" panose="02040503050406030204" pitchFamily="18" charset="0"/>
                        </a:rPr>
                        <m:t>𝛼</m:t>
                      </m:r>
                      <m:r>
                        <a:rPr lang="es-ES" sz="2000" b="0" i="1" smtClean="0">
                          <a:latin typeface="Cambria Math" panose="02040503050406030204" pitchFamily="18" charset="0"/>
                          <a:ea typeface="Cambria Math" panose="02040503050406030204" pitchFamily="18" charset="0"/>
                        </a:rPr>
                        <m:t>=8·</m:t>
                      </m:r>
                      <m:r>
                        <a:rPr lang="es-ES" sz="2000" b="0" i="1" smtClean="0">
                          <a:latin typeface="Cambria Math" panose="02040503050406030204" pitchFamily="18" charset="0"/>
                          <a:ea typeface="Cambria Math" panose="02040503050406030204" pitchFamily="18" charset="0"/>
                        </a:rPr>
                        <m:t>𝑐𝑜𝑠</m:t>
                      </m:r>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30</m:t>
                          </m:r>
                        </m:e>
                        <m:sup>
                          <m:r>
                            <a:rPr lang="es-ES" sz="2000" b="0" i="1" smtClean="0">
                              <a:latin typeface="Cambria Math" panose="02040503050406030204" pitchFamily="18" charset="0"/>
                              <a:ea typeface="Cambria Math" panose="02040503050406030204" pitchFamily="18" charset="0"/>
                            </a:rPr>
                            <m:t>0</m:t>
                          </m:r>
                        </m:sup>
                      </m:sSup>
                      <m:r>
                        <a:rPr lang="es-ES" sz="2000" b="0" i="1" smtClean="0">
                          <a:latin typeface="Cambria Math" panose="02040503050406030204" pitchFamily="18" charset="0"/>
                          <a:ea typeface="Cambria Math" panose="02040503050406030204" pitchFamily="18" charset="0"/>
                        </a:rPr>
                        <m:t>=6,9 </m:t>
                      </m:r>
                      <m:r>
                        <a:rPr lang="es-ES" sz="2000" b="0" i="1" smtClean="0">
                          <a:latin typeface="Cambria Math" panose="02040503050406030204" pitchFamily="18" charset="0"/>
                          <a:ea typeface="Cambria Math" panose="02040503050406030204" pitchFamily="18" charset="0"/>
                        </a:rPr>
                        <m:t>𝑁</m:t>
                      </m:r>
                      <m:r>
                        <a:rPr lang="es-ES" sz="2000" b="0" i="1" smtClean="0">
                          <a:latin typeface="Cambria Math" panose="02040503050406030204" pitchFamily="18" charset="0"/>
                          <a:ea typeface="Cambria Math" panose="02040503050406030204" pitchFamily="18" charset="0"/>
                        </a:rPr>
                        <m:t>;</m:t>
                      </m:r>
                      <m:sSub>
                        <m:sSubPr>
                          <m:ctrlPr>
                            <a:rPr lang="es-ES" sz="2000" i="1">
                              <a:latin typeface="Cambria Math" panose="02040503050406030204" pitchFamily="18" charset="0"/>
                            </a:rPr>
                          </m:ctrlPr>
                        </m:sSubPr>
                        <m:e>
                          <m:r>
                            <a:rPr lang="es-ES" sz="2000" b="0" i="1" smtClean="0">
                              <a:latin typeface="Cambria Math" panose="02040503050406030204" pitchFamily="18" charset="0"/>
                            </a:rPr>
                            <m:t> </m:t>
                          </m:r>
                          <m:r>
                            <a:rPr lang="es-ES" sz="2000" i="1">
                              <a:latin typeface="Cambria Math" panose="02040503050406030204" pitchFamily="18" charset="0"/>
                            </a:rPr>
                            <m:t>𝐹</m:t>
                          </m:r>
                        </m:e>
                        <m:sub>
                          <m:r>
                            <a:rPr lang="es-ES" sz="2000" b="0" i="1" smtClean="0">
                              <a:latin typeface="Cambria Math" panose="02040503050406030204" pitchFamily="18" charset="0"/>
                            </a:rPr>
                            <m:t>2</m:t>
                          </m:r>
                          <m:r>
                            <a:rPr lang="es-ES" sz="2000" b="0" i="1" smtClean="0">
                              <a:latin typeface="Cambria Math" panose="02040503050406030204" pitchFamily="18" charset="0"/>
                            </a:rPr>
                            <m:t>𝑦</m:t>
                          </m:r>
                        </m:sub>
                      </m:sSub>
                      <m:r>
                        <a:rPr lang="es-ES" sz="2000" i="1">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𝐹</m:t>
                          </m:r>
                        </m:e>
                        <m:sub>
                          <m:r>
                            <a:rPr lang="es-ES" sz="2000" b="0" i="1" smtClean="0">
                              <a:latin typeface="Cambria Math" panose="02040503050406030204" pitchFamily="18" charset="0"/>
                            </a:rPr>
                            <m:t>2</m:t>
                          </m:r>
                        </m:sub>
                      </m:sSub>
                      <m:r>
                        <a:rPr lang="es-ES" sz="2000" i="1">
                          <a:latin typeface="Cambria Math" panose="02040503050406030204" pitchFamily="18" charset="0"/>
                        </a:rPr>
                        <m:t>·</m:t>
                      </m:r>
                      <m:r>
                        <a:rPr lang="es-ES" sz="2000" b="0" i="1" smtClean="0">
                          <a:latin typeface="Cambria Math" panose="02040503050406030204" pitchFamily="18" charset="0"/>
                        </a:rPr>
                        <m:t>𝑠𝑒𝑛</m:t>
                      </m:r>
                      <m:r>
                        <a:rPr lang="es-ES" sz="2000" i="1">
                          <a:latin typeface="Cambria Math" panose="02040503050406030204" pitchFamily="18" charset="0"/>
                          <a:ea typeface="Cambria Math" panose="02040503050406030204" pitchFamily="18" charset="0"/>
                        </a:rPr>
                        <m:t>𝛼</m:t>
                      </m:r>
                      <m:r>
                        <a:rPr lang="es-ES" sz="2000" i="1">
                          <a:latin typeface="Cambria Math" panose="02040503050406030204" pitchFamily="18" charset="0"/>
                          <a:ea typeface="Cambria Math" panose="02040503050406030204" pitchFamily="18" charset="0"/>
                        </a:rPr>
                        <m:t>=8·</m:t>
                      </m:r>
                      <m:r>
                        <a:rPr lang="es-ES" sz="2000" b="0" i="1" smtClean="0">
                          <a:latin typeface="Cambria Math" panose="02040503050406030204" pitchFamily="18" charset="0"/>
                          <a:ea typeface="Cambria Math" panose="02040503050406030204" pitchFamily="18" charset="0"/>
                        </a:rPr>
                        <m:t>𝑠𝑒𝑛</m:t>
                      </m:r>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30</m:t>
                          </m:r>
                        </m:e>
                        <m:sup>
                          <m:r>
                            <a:rPr lang="es-ES" sz="2000" b="0" i="1" smtClean="0">
                              <a:latin typeface="Cambria Math" panose="02040503050406030204" pitchFamily="18" charset="0"/>
                              <a:ea typeface="Cambria Math" panose="02040503050406030204" pitchFamily="18" charset="0"/>
                            </a:rPr>
                            <m:t>0</m:t>
                          </m:r>
                        </m:sup>
                      </m:sSup>
                      <m:r>
                        <a:rPr lang="es-ES" sz="2000" i="1">
                          <a:latin typeface="Cambria Math" panose="02040503050406030204" pitchFamily="18" charset="0"/>
                          <a:ea typeface="Cambria Math" panose="02040503050406030204" pitchFamily="18" charset="0"/>
                        </a:rPr>
                        <m:t>=</m:t>
                      </m:r>
                      <m:r>
                        <a:rPr lang="es-ES" sz="2000" b="1" i="1">
                          <a:latin typeface="Cambria Math" panose="02040503050406030204" pitchFamily="18" charset="0"/>
                          <a:ea typeface="Cambria Math" panose="02040503050406030204" pitchFamily="18" charset="0"/>
                        </a:rPr>
                        <m:t>𝟒</m:t>
                      </m:r>
                      <m:r>
                        <a:rPr lang="es-ES" sz="2000" b="1" i="1">
                          <a:latin typeface="Cambria Math" panose="02040503050406030204" pitchFamily="18" charset="0"/>
                          <a:ea typeface="Cambria Math" panose="02040503050406030204" pitchFamily="18" charset="0"/>
                        </a:rPr>
                        <m:t> </m:t>
                      </m:r>
                      <m:r>
                        <a:rPr lang="es-ES" sz="2000" b="1" i="1">
                          <a:latin typeface="Cambria Math" panose="02040503050406030204" pitchFamily="18" charset="0"/>
                          <a:ea typeface="Cambria Math" panose="02040503050406030204" pitchFamily="18" charset="0"/>
                        </a:rPr>
                        <m:t>𝑵</m:t>
                      </m:r>
                    </m:oMath>
                  </m:oMathPara>
                </a14:m>
                <a:endParaRPr lang="es-ES" sz="2000" b="1" dirty="0"/>
              </a:p>
            </p:txBody>
          </p:sp>
        </mc:Choice>
        <mc:Fallback xmlns="">
          <p:sp>
            <p:nvSpPr>
              <p:cNvPr id="55" name="CuadroTexto 54"/>
              <p:cNvSpPr txBox="1">
                <a:spLocks noRot="1" noChangeAspect="1" noMove="1" noResize="1" noEditPoints="1" noAdjustHandles="1" noChangeArrowheads="1" noChangeShapeType="1" noTextEdit="1"/>
              </p:cNvSpPr>
              <p:nvPr/>
            </p:nvSpPr>
            <p:spPr>
              <a:xfrm>
                <a:off x="556848" y="5608086"/>
                <a:ext cx="8172815" cy="338169"/>
              </a:xfrm>
              <a:prstGeom prst="rect">
                <a:avLst/>
              </a:prstGeom>
              <a:blipFill rotWithShape="0">
                <a:blip r:embed="rId14"/>
                <a:stretch>
                  <a:fillRect b="-2545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CuadroTexto 13"/>
              <p:cNvSpPr txBox="1"/>
              <p:nvPr/>
            </p:nvSpPr>
            <p:spPr>
              <a:xfrm>
                <a:off x="636914" y="6072763"/>
                <a:ext cx="6952031" cy="3764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acc>
                            <m:accPr>
                              <m:chr m:val="⃗"/>
                              <m:ctrlPr>
                                <a:rPr lang="es-ES" sz="2000" i="1" smtClean="0">
                                  <a:latin typeface="Cambria Math" panose="02040503050406030204" pitchFamily="18" charset="0"/>
                                </a:rPr>
                              </m:ctrlPr>
                            </m:accPr>
                            <m:e>
                              <m:r>
                                <a:rPr lang="es-ES" sz="2000" b="0" i="1" smtClean="0">
                                  <a:latin typeface="Cambria Math" panose="02040503050406030204" pitchFamily="18" charset="0"/>
                                </a:rPr>
                                <m:t>𝐹</m:t>
                              </m:r>
                            </m:e>
                          </m:acc>
                        </m:e>
                        <m:sub>
                          <m:r>
                            <a:rPr lang="es-ES" sz="2000" b="0" i="1" smtClean="0">
                              <a:latin typeface="Cambria Math" panose="02040503050406030204" pitchFamily="18" charset="0"/>
                            </a:rPr>
                            <m:t>1</m:t>
                          </m:r>
                          <m:r>
                            <a:rPr lang="es-ES" sz="2000" b="0" i="1" smtClean="0">
                              <a:latin typeface="Cambria Math" panose="02040503050406030204" pitchFamily="18" charset="0"/>
                            </a:rPr>
                            <m:t>𝑦</m:t>
                          </m:r>
                        </m:sub>
                      </m:sSub>
                      <m:r>
                        <a:rPr lang="es-ES" sz="2000" b="0" i="1" smtClean="0">
                          <a:latin typeface="Cambria Math" panose="02040503050406030204" pitchFamily="18" charset="0"/>
                        </a:rPr>
                        <m:t>=−</m:t>
                      </m:r>
                      <m:sSub>
                        <m:sSubPr>
                          <m:ctrlPr>
                            <a:rPr lang="es-ES" sz="2000" i="1">
                              <a:latin typeface="Cambria Math" panose="02040503050406030204" pitchFamily="18" charset="0"/>
                            </a:rPr>
                          </m:ctrlPr>
                        </m:sSubPr>
                        <m:e>
                          <m:acc>
                            <m:accPr>
                              <m:chr m:val="⃗"/>
                              <m:ctrlPr>
                                <a:rPr lang="es-ES" sz="2000" i="1">
                                  <a:latin typeface="Cambria Math" panose="02040503050406030204" pitchFamily="18" charset="0"/>
                                </a:rPr>
                              </m:ctrlPr>
                            </m:accPr>
                            <m:e>
                              <m:r>
                                <a:rPr lang="es-ES" sz="2000" i="1">
                                  <a:latin typeface="Cambria Math" panose="02040503050406030204" pitchFamily="18" charset="0"/>
                                </a:rPr>
                                <m:t>𝐹</m:t>
                              </m:r>
                            </m:e>
                          </m:acc>
                        </m:e>
                        <m:sub>
                          <m:r>
                            <a:rPr lang="es-ES" sz="2000" b="0" i="1" smtClean="0">
                              <a:latin typeface="Cambria Math" panose="02040503050406030204" pitchFamily="18" charset="0"/>
                            </a:rPr>
                            <m:t>2</m:t>
                          </m:r>
                          <m:r>
                            <a:rPr lang="es-ES" sz="2000" i="1">
                              <a:latin typeface="Cambria Math" panose="02040503050406030204" pitchFamily="18" charset="0"/>
                            </a:rPr>
                            <m:t>𝑦</m:t>
                          </m:r>
                        </m:sub>
                      </m:sSub>
                      <m:r>
                        <a:rPr lang="es-ES" sz="2000" b="0" i="1" smtClean="0">
                          <a:latin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m:t>
                      </m:r>
                      <m:sSub>
                        <m:sSubPr>
                          <m:ctrlPr>
                            <a:rPr lang="es-ES" sz="2000" i="1">
                              <a:latin typeface="Cambria Math" panose="02040503050406030204" pitchFamily="18" charset="0"/>
                            </a:rPr>
                          </m:ctrlPr>
                        </m:sSubPr>
                        <m:e>
                          <m:acc>
                            <m:accPr>
                              <m:chr m:val="⃗"/>
                              <m:ctrlPr>
                                <a:rPr lang="es-ES" sz="2000" i="1">
                                  <a:latin typeface="Cambria Math" panose="02040503050406030204" pitchFamily="18" charset="0"/>
                                </a:rPr>
                              </m:ctrlPr>
                            </m:accPr>
                            <m:e>
                              <m:r>
                                <a:rPr lang="es-ES" sz="2000" i="1">
                                  <a:latin typeface="Cambria Math" panose="02040503050406030204" pitchFamily="18" charset="0"/>
                                </a:rPr>
                                <m:t>𝐹</m:t>
                              </m:r>
                            </m:e>
                          </m:acc>
                        </m:e>
                        <m:sub>
                          <m:r>
                            <a:rPr lang="es-ES" sz="2000" i="1">
                              <a:latin typeface="Cambria Math" panose="02040503050406030204" pitchFamily="18" charset="0"/>
                            </a:rPr>
                            <m:t>1</m:t>
                          </m:r>
                          <m:r>
                            <a:rPr lang="es-ES" sz="2000" i="1">
                              <a:latin typeface="Cambria Math" panose="02040503050406030204" pitchFamily="18" charset="0"/>
                            </a:rPr>
                            <m:t>𝑦</m:t>
                          </m:r>
                        </m:sub>
                      </m:sSub>
                      <m:r>
                        <a:rPr lang="es-ES" sz="2000" b="0" i="1" smtClean="0">
                          <a:latin typeface="Cambria Math" panose="02040503050406030204" pitchFamily="18" charset="0"/>
                        </a:rPr>
                        <m:t>+</m:t>
                      </m:r>
                      <m:sSub>
                        <m:sSubPr>
                          <m:ctrlPr>
                            <a:rPr lang="es-ES" sz="2000" i="1">
                              <a:latin typeface="Cambria Math" panose="02040503050406030204" pitchFamily="18" charset="0"/>
                            </a:rPr>
                          </m:ctrlPr>
                        </m:sSubPr>
                        <m:e>
                          <m:acc>
                            <m:accPr>
                              <m:chr m:val="⃗"/>
                              <m:ctrlPr>
                                <a:rPr lang="es-ES" sz="2000" i="1">
                                  <a:latin typeface="Cambria Math" panose="02040503050406030204" pitchFamily="18" charset="0"/>
                                </a:rPr>
                              </m:ctrlPr>
                            </m:accPr>
                            <m:e>
                              <m:r>
                                <a:rPr lang="es-ES" sz="2000" i="1">
                                  <a:latin typeface="Cambria Math" panose="02040503050406030204" pitchFamily="18" charset="0"/>
                                </a:rPr>
                                <m:t>𝐹</m:t>
                              </m:r>
                            </m:e>
                          </m:acc>
                        </m:e>
                        <m:sub>
                          <m:r>
                            <a:rPr lang="es-ES" sz="2000" b="0" i="1" smtClean="0">
                              <a:latin typeface="Cambria Math" panose="02040503050406030204" pitchFamily="18" charset="0"/>
                            </a:rPr>
                            <m:t>2</m:t>
                          </m:r>
                          <m:r>
                            <a:rPr lang="es-ES" sz="2000" i="1">
                              <a:latin typeface="Cambria Math" panose="02040503050406030204" pitchFamily="18" charset="0"/>
                            </a:rPr>
                            <m:t>𝑦</m:t>
                          </m:r>
                        </m:sub>
                      </m:sSub>
                      <m:r>
                        <a:rPr lang="es-ES" sz="2000" b="0" i="1" smtClean="0">
                          <a:latin typeface="Cambria Math" panose="02040503050406030204" pitchFamily="18" charset="0"/>
                        </a:rPr>
                        <m:t>=0   </m:t>
                      </m:r>
                      <m:r>
                        <a:rPr lang="es-ES" sz="2000" b="0" i="1" smtClean="0">
                          <a:latin typeface="Cambria Math" panose="02040503050406030204" pitchFamily="18" charset="0"/>
                        </a:rPr>
                        <m:t>𝑁𝑜</m:t>
                      </m:r>
                      <m:r>
                        <a:rPr lang="es-ES" sz="2000" b="0" i="1" smtClean="0">
                          <a:latin typeface="Cambria Math" panose="02040503050406030204" pitchFamily="18" charset="0"/>
                        </a:rPr>
                        <m:t> </m:t>
                      </m:r>
                      <m:r>
                        <a:rPr lang="es-ES" sz="2000" b="0" i="1" smtClean="0">
                          <a:latin typeface="Cambria Math" panose="02040503050406030204" pitchFamily="18" charset="0"/>
                        </a:rPr>
                        <m:t>𝑖𝑛𝑓𝑙𝑢𝑦𝑒𝑛</m:t>
                      </m:r>
                      <m:r>
                        <a:rPr lang="es-ES" sz="2000" b="0" i="1" smtClean="0">
                          <a:latin typeface="Cambria Math" panose="02040503050406030204" pitchFamily="18" charset="0"/>
                        </a:rPr>
                        <m:t> </m:t>
                      </m:r>
                      <m:r>
                        <a:rPr lang="es-ES" sz="2000" b="0" i="1" smtClean="0">
                          <a:latin typeface="Cambria Math" panose="02040503050406030204" pitchFamily="18" charset="0"/>
                        </a:rPr>
                        <m:t>𝑒𝑛</m:t>
                      </m:r>
                      <m:r>
                        <a:rPr lang="es-ES" sz="2000" b="0" i="1" smtClean="0">
                          <a:latin typeface="Cambria Math" panose="02040503050406030204" pitchFamily="18" charset="0"/>
                        </a:rPr>
                        <m:t> </m:t>
                      </m:r>
                      <m:r>
                        <a:rPr lang="es-ES" sz="2000" b="0" i="1" smtClean="0">
                          <a:latin typeface="Cambria Math" panose="02040503050406030204" pitchFamily="18" charset="0"/>
                        </a:rPr>
                        <m:t>𝑒𝑙</m:t>
                      </m:r>
                      <m:r>
                        <a:rPr lang="es-ES" sz="2000" b="0" i="1" smtClean="0">
                          <a:latin typeface="Cambria Math" panose="02040503050406030204" pitchFamily="18" charset="0"/>
                        </a:rPr>
                        <m:t> </m:t>
                      </m:r>
                      <m:r>
                        <a:rPr lang="es-ES" sz="2000" b="0" i="1" smtClean="0">
                          <a:latin typeface="Cambria Math" panose="02040503050406030204" pitchFamily="18" charset="0"/>
                        </a:rPr>
                        <m:t>𝑚𝑜𝑣𝑖𝑚𝑖𝑒𝑛𝑡𝑜</m:t>
                      </m:r>
                    </m:oMath>
                  </m:oMathPara>
                </a14:m>
                <a:endParaRPr lang="es-ES" sz="2000" dirty="0"/>
              </a:p>
            </p:txBody>
          </p:sp>
        </mc:Choice>
        <mc:Fallback xmlns="">
          <p:sp>
            <p:nvSpPr>
              <p:cNvPr id="14" name="CuadroTexto 13"/>
              <p:cNvSpPr txBox="1">
                <a:spLocks noRot="1" noChangeAspect="1" noMove="1" noResize="1" noEditPoints="1" noAdjustHandles="1" noChangeArrowheads="1" noChangeShapeType="1" noTextEdit="1"/>
              </p:cNvSpPr>
              <p:nvPr/>
            </p:nvSpPr>
            <p:spPr>
              <a:xfrm>
                <a:off x="636914" y="6072763"/>
                <a:ext cx="6952031" cy="376450"/>
              </a:xfrm>
              <a:prstGeom prst="rect">
                <a:avLst/>
              </a:prstGeom>
              <a:blipFill rotWithShape="0">
                <a:blip r:embed="rId15"/>
                <a:stretch>
                  <a:fillRect l="-263" t="-30645" r="-263" b="-22581"/>
                </a:stretch>
              </a:blipFill>
            </p:spPr>
            <p:txBody>
              <a:bodyPr/>
              <a:lstStyle/>
              <a:p>
                <a:r>
                  <a:rPr lang="es-ES">
                    <a:noFill/>
                  </a:rPr>
                  <a:t> </a:t>
                </a:r>
              </a:p>
            </p:txBody>
          </p:sp>
        </mc:Fallback>
      </mc:AlternateContent>
    </p:spTree>
    <p:extLst>
      <p:ext uri="{BB962C8B-B14F-4D97-AF65-F5344CB8AC3E}">
        <p14:creationId xmlns:p14="http://schemas.microsoft.com/office/powerpoint/2010/main" val="4703262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Fuerzas que actúan sobre los cuerpos</a:t>
            </a:r>
            <a:endParaRPr lang="es-ES" b="1" dirty="0">
              <a:solidFill>
                <a:schemeClr val="accent6">
                  <a:lumMod val="75000"/>
                </a:schemeClr>
              </a:solidFill>
            </a:endParaRPr>
          </a:p>
        </p:txBody>
      </p:sp>
      <p:sp>
        <p:nvSpPr>
          <p:cNvPr id="7" name="CuadroTexto 6"/>
          <p:cNvSpPr txBox="1"/>
          <p:nvPr/>
        </p:nvSpPr>
        <p:spPr>
          <a:xfrm>
            <a:off x="342898" y="894115"/>
            <a:ext cx="4986339"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38" name="CuadroTexto 37"/>
          <p:cNvSpPr txBox="1"/>
          <p:nvPr/>
        </p:nvSpPr>
        <p:spPr>
          <a:xfrm>
            <a:off x="342898" y="1294357"/>
            <a:ext cx="6500813" cy="369332"/>
          </a:xfrm>
          <a:prstGeom prst="rect">
            <a:avLst/>
          </a:prstGeom>
          <a:noFill/>
        </p:spPr>
        <p:txBody>
          <a:bodyPr wrap="square" rtlCol="0">
            <a:spAutoFit/>
          </a:bodyPr>
          <a:lstStyle/>
          <a:p>
            <a:r>
              <a:rPr lang="es-ES" dirty="0"/>
              <a:t>b</a:t>
            </a:r>
            <a:r>
              <a:rPr lang="es-ES" dirty="0" smtClean="0"/>
              <a:t>) La fuerza resultante:</a:t>
            </a:r>
            <a:endParaRPr lang="es-ES" dirty="0"/>
          </a:p>
        </p:txBody>
      </p:sp>
      <mc:AlternateContent xmlns:mc="http://schemas.openxmlformats.org/markup-compatibility/2006" xmlns:a14="http://schemas.microsoft.com/office/drawing/2010/main">
        <mc:Choice Requires="a14">
          <p:sp>
            <p:nvSpPr>
              <p:cNvPr id="11" name="CuadroTexto 10"/>
              <p:cNvSpPr txBox="1"/>
              <p:nvPr/>
            </p:nvSpPr>
            <p:spPr>
              <a:xfrm>
                <a:off x="2407880" y="1813603"/>
                <a:ext cx="4063035"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𝐹</m:t>
                      </m:r>
                      <m:r>
                        <a:rPr lang="es-ES" sz="2000" b="0" i="1" smtClean="0">
                          <a:latin typeface="Cambria Math" panose="02040503050406030204" pitchFamily="18" charset="0"/>
                        </a:rPr>
                        <m:t>=</m:t>
                      </m:r>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1</m:t>
                          </m:r>
                          <m:r>
                            <a:rPr lang="es-ES" sz="2000" b="0" i="1" smtClean="0">
                              <a:latin typeface="Cambria Math" panose="02040503050406030204" pitchFamily="18" charset="0"/>
                            </a:rPr>
                            <m:t>𝑥</m:t>
                          </m:r>
                        </m:sub>
                      </m:sSub>
                      <m:r>
                        <a:rPr lang="es-ES" sz="2000" b="0" i="1" smtClean="0">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𝐹</m:t>
                          </m:r>
                        </m:e>
                        <m:sub>
                          <m:r>
                            <a:rPr lang="es-ES" sz="2000" b="0" i="1" smtClean="0">
                              <a:latin typeface="Cambria Math" panose="02040503050406030204" pitchFamily="18" charset="0"/>
                            </a:rPr>
                            <m:t>2</m:t>
                          </m:r>
                          <m:r>
                            <a:rPr lang="es-ES" sz="2000" i="1">
                              <a:latin typeface="Cambria Math" panose="02040503050406030204" pitchFamily="18" charset="0"/>
                            </a:rPr>
                            <m:t>𝑥</m:t>
                          </m:r>
                        </m:sub>
                      </m:sSub>
                      <m:r>
                        <a:rPr lang="es-ES" sz="2000" b="0" i="1" smtClean="0">
                          <a:latin typeface="Cambria Math" panose="02040503050406030204" pitchFamily="18" charset="0"/>
                        </a:rPr>
                        <m:t>=6,9+6,9=</m:t>
                      </m:r>
                      <m:r>
                        <a:rPr lang="es-ES" sz="2000" b="1" i="1" smtClean="0">
                          <a:latin typeface="Cambria Math" panose="02040503050406030204" pitchFamily="18" charset="0"/>
                        </a:rPr>
                        <m:t>𝟏𝟑</m:t>
                      </m:r>
                      <m:r>
                        <a:rPr lang="es-ES" sz="2000" b="1" i="1" smtClean="0">
                          <a:latin typeface="Cambria Math" panose="02040503050406030204" pitchFamily="18" charset="0"/>
                        </a:rPr>
                        <m:t>,</m:t>
                      </m:r>
                      <m:r>
                        <a:rPr lang="es-ES" sz="2000" b="1" i="1" smtClean="0">
                          <a:latin typeface="Cambria Math" panose="02040503050406030204" pitchFamily="18" charset="0"/>
                        </a:rPr>
                        <m:t>𝟖</m:t>
                      </m:r>
                      <m:r>
                        <a:rPr lang="es-ES" sz="2000" b="1" i="1" smtClean="0">
                          <a:latin typeface="Cambria Math" panose="02040503050406030204" pitchFamily="18" charset="0"/>
                        </a:rPr>
                        <m:t> </m:t>
                      </m:r>
                      <m:r>
                        <a:rPr lang="es-ES" sz="2000" b="1" i="1" smtClean="0">
                          <a:latin typeface="Cambria Math" panose="02040503050406030204" pitchFamily="18" charset="0"/>
                        </a:rPr>
                        <m:t>𝑵</m:t>
                      </m:r>
                    </m:oMath>
                  </m:oMathPara>
                </a14:m>
                <a:endParaRPr lang="es-ES" sz="2000" b="1" dirty="0"/>
              </a:p>
            </p:txBody>
          </p:sp>
        </mc:Choice>
        <mc:Fallback xmlns="">
          <p:sp>
            <p:nvSpPr>
              <p:cNvPr id="11" name="CuadroTexto 10"/>
              <p:cNvSpPr txBox="1">
                <a:spLocks noRot="1" noChangeAspect="1" noMove="1" noResize="1" noEditPoints="1" noAdjustHandles="1" noChangeArrowheads="1" noChangeShapeType="1" noTextEdit="1"/>
              </p:cNvSpPr>
              <p:nvPr/>
            </p:nvSpPr>
            <p:spPr>
              <a:xfrm>
                <a:off x="2407880" y="1813603"/>
                <a:ext cx="4063035" cy="307777"/>
              </a:xfrm>
              <a:prstGeom prst="rect">
                <a:avLst/>
              </a:prstGeom>
              <a:blipFill rotWithShape="0">
                <a:blip r:embed="rId3"/>
                <a:stretch>
                  <a:fillRect l="-900" r="-750" b="-20000"/>
                </a:stretch>
              </a:blipFill>
            </p:spPr>
            <p:txBody>
              <a:bodyPr/>
              <a:lstStyle/>
              <a:p>
                <a:r>
                  <a:rPr lang="es-ES">
                    <a:noFill/>
                  </a:rPr>
                  <a:t> </a:t>
                </a:r>
              </a:p>
            </p:txBody>
          </p:sp>
        </mc:Fallback>
      </mc:AlternateContent>
      <p:sp>
        <p:nvSpPr>
          <p:cNvPr id="4" name="CuadroTexto 3"/>
          <p:cNvSpPr txBox="1"/>
          <p:nvPr/>
        </p:nvSpPr>
        <p:spPr>
          <a:xfrm>
            <a:off x="592930" y="2320226"/>
            <a:ext cx="8436769" cy="369332"/>
          </a:xfrm>
          <a:prstGeom prst="rect">
            <a:avLst/>
          </a:prstGeom>
          <a:noFill/>
        </p:spPr>
        <p:txBody>
          <a:bodyPr wrap="square" rtlCol="0">
            <a:spAutoFit/>
          </a:bodyPr>
          <a:lstStyle/>
          <a:p>
            <a:r>
              <a:rPr lang="es-ES" dirty="0" smtClean="0"/>
              <a:t>El resultado no coincide con la suma aritmética de las dos fuerzas que es 16 N.</a:t>
            </a:r>
            <a:endParaRPr lang="es-ES" dirty="0"/>
          </a:p>
        </p:txBody>
      </p:sp>
    </p:spTree>
    <p:extLst>
      <p:ext uri="{BB962C8B-B14F-4D97-AF65-F5344CB8AC3E}">
        <p14:creationId xmlns:p14="http://schemas.microsoft.com/office/powerpoint/2010/main" val="241793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Fuerzas que actúan sobre los cuerpos</a:t>
            </a:r>
            <a:endParaRPr lang="es-ES" b="1" dirty="0">
              <a:solidFill>
                <a:schemeClr val="accent6">
                  <a:lumMod val="75000"/>
                </a:schemeClr>
              </a:solidFill>
            </a:endParaRPr>
          </a:p>
        </p:txBody>
      </p:sp>
      <p:sp>
        <p:nvSpPr>
          <p:cNvPr id="7" name="CuadroTexto 6"/>
          <p:cNvSpPr txBox="1"/>
          <p:nvPr/>
        </p:nvSpPr>
        <p:spPr>
          <a:xfrm>
            <a:off x="371473" y="851253"/>
            <a:ext cx="4986339" cy="369332"/>
          </a:xfrm>
          <a:prstGeom prst="rect">
            <a:avLst/>
          </a:prstGeom>
          <a:noFill/>
        </p:spPr>
        <p:txBody>
          <a:bodyPr wrap="square" rtlCol="0">
            <a:spAutoFit/>
          </a:bodyPr>
          <a:lstStyle/>
          <a:p>
            <a:r>
              <a:rPr lang="es-ES" b="1" dirty="0" smtClean="0">
                <a:solidFill>
                  <a:srgbClr val="00B050"/>
                </a:solidFill>
              </a:rPr>
              <a:t>1.1. Fuerzas y cambios en la velocidad</a:t>
            </a:r>
            <a:endParaRPr lang="es-ES" b="1" dirty="0">
              <a:solidFill>
                <a:srgbClr val="00B050"/>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2857995586"/>
              </p:ext>
            </p:extLst>
          </p:nvPr>
        </p:nvGraphicFramePr>
        <p:xfrm>
          <a:off x="552450" y="1429285"/>
          <a:ext cx="8048624" cy="4942840"/>
        </p:xfrm>
        <a:graphic>
          <a:graphicData uri="http://schemas.openxmlformats.org/drawingml/2006/table">
            <a:tbl>
              <a:tblPr firstRow="1" bandRow="1">
                <a:tableStyleId>{93296810-A885-4BE3-A3E7-6D5BEEA58F35}</a:tableStyleId>
              </a:tblPr>
              <a:tblGrid>
                <a:gridCol w="2012156">
                  <a:extLst>
                    <a:ext uri="{9D8B030D-6E8A-4147-A177-3AD203B41FA5}">
                      <a16:colId xmlns:a16="http://schemas.microsoft.com/office/drawing/2014/main" val="20000"/>
                    </a:ext>
                  </a:extLst>
                </a:gridCol>
                <a:gridCol w="2012156">
                  <a:extLst>
                    <a:ext uri="{9D8B030D-6E8A-4147-A177-3AD203B41FA5}">
                      <a16:colId xmlns:a16="http://schemas.microsoft.com/office/drawing/2014/main" val="20001"/>
                    </a:ext>
                  </a:extLst>
                </a:gridCol>
                <a:gridCol w="2012156">
                  <a:extLst>
                    <a:ext uri="{9D8B030D-6E8A-4147-A177-3AD203B41FA5}">
                      <a16:colId xmlns:a16="http://schemas.microsoft.com/office/drawing/2014/main" val="20002"/>
                    </a:ext>
                  </a:extLst>
                </a:gridCol>
                <a:gridCol w="2012156">
                  <a:extLst>
                    <a:ext uri="{9D8B030D-6E8A-4147-A177-3AD203B41FA5}">
                      <a16:colId xmlns:a16="http://schemas.microsoft.com/office/drawing/2014/main" val="20003"/>
                    </a:ext>
                  </a:extLst>
                </a:gridCol>
              </a:tblGrid>
              <a:tr h="370840">
                <a:tc gridSpan="2">
                  <a:txBody>
                    <a:bodyPr/>
                    <a:lstStyle/>
                    <a:p>
                      <a:pPr algn="ctr"/>
                      <a:r>
                        <a:rPr lang="es-ES" sz="1600" dirty="0" smtClean="0"/>
                        <a:t>Cambio en el módulo de la velocidad</a:t>
                      </a:r>
                      <a:endParaRPr lang="es-ES" sz="1600" dirty="0"/>
                    </a:p>
                  </a:txBody>
                  <a:tcPr anchor="ctr" anchorCtr="1"/>
                </a:tc>
                <a:tc hMerge="1">
                  <a:txBody>
                    <a:bodyPr/>
                    <a:lstStyle/>
                    <a:p>
                      <a:pPr algn="ctr"/>
                      <a:endParaRPr lang="es-ES" sz="1600" dirty="0"/>
                    </a:p>
                  </a:txBody>
                  <a:tcPr/>
                </a:tc>
                <a:tc rowSpan="2">
                  <a:txBody>
                    <a:bodyPr/>
                    <a:lstStyle/>
                    <a:p>
                      <a:pPr algn="ctr"/>
                      <a:r>
                        <a:rPr lang="es-ES" sz="1600" dirty="0" smtClean="0"/>
                        <a:t>Cambio en la dirección</a:t>
                      </a:r>
                      <a:r>
                        <a:rPr lang="es-ES" sz="1600" baseline="0" dirty="0" smtClean="0"/>
                        <a:t> de la velocidad</a:t>
                      </a:r>
                      <a:endParaRPr lang="es-ES" sz="1600" dirty="0"/>
                    </a:p>
                  </a:txBody>
                  <a:tcPr anchor="ctr" anchorCtr="1"/>
                </a:tc>
                <a:tc rowSpan="2">
                  <a:txBody>
                    <a:bodyPr/>
                    <a:lstStyle/>
                    <a:p>
                      <a:pPr algn="ctr"/>
                      <a:r>
                        <a:rPr lang="es-ES" sz="1600" dirty="0" smtClean="0"/>
                        <a:t>Cambio en el sentido de la velocidad</a:t>
                      </a:r>
                      <a:endParaRPr lang="es-ES" sz="1600" dirty="0"/>
                    </a:p>
                  </a:txBody>
                  <a:tcPr anchor="ctr" anchorCtr="1"/>
                </a:tc>
                <a:extLst>
                  <a:ext uri="{0D108BD9-81ED-4DB2-BD59-A6C34878D82A}">
                    <a16:rowId xmlns:a16="http://schemas.microsoft.com/office/drawing/2014/main" val="10000"/>
                  </a:ext>
                </a:extLst>
              </a:tr>
              <a:tr h="370840">
                <a:tc>
                  <a:txBody>
                    <a:bodyPr/>
                    <a:lstStyle/>
                    <a:p>
                      <a:pPr algn="ctr"/>
                      <a:r>
                        <a:rPr lang="es-ES" sz="1600" dirty="0" smtClean="0"/>
                        <a:t>Aumento del módulo</a:t>
                      </a:r>
                      <a:endParaRPr lang="es-ES" sz="1600" dirty="0"/>
                    </a:p>
                  </a:txBody>
                  <a:tcPr anchor="ctr" anchorCtr="1"/>
                </a:tc>
                <a:tc>
                  <a:txBody>
                    <a:bodyPr/>
                    <a:lstStyle/>
                    <a:p>
                      <a:pPr algn="ctr"/>
                      <a:r>
                        <a:rPr lang="es-ES" sz="1600" dirty="0" smtClean="0"/>
                        <a:t>Disminución</a:t>
                      </a:r>
                      <a:r>
                        <a:rPr lang="es-ES" sz="1600" baseline="0" dirty="0" smtClean="0"/>
                        <a:t> del módulo</a:t>
                      </a:r>
                      <a:endParaRPr lang="es-ES" sz="1600" dirty="0"/>
                    </a:p>
                  </a:txBody>
                  <a:tcPr anchor="ctr" anchorCtr="1"/>
                </a:tc>
                <a:tc vMerge="1">
                  <a:txBody>
                    <a:bodyPr/>
                    <a:lstStyle/>
                    <a:p>
                      <a:endParaRPr lang="es-ES" sz="1600" dirty="0"/>
                    </a:p>
                  </a:txBody>
                  <a:tcPr/>
                </a:tc>
                <a:tc vMerge="1">
                  <a:txBody>
                    <a:bodyPr/>
                    <a:lstStyle/>
                    <a:p>
                      <a:endParaRPr lang="es-ES" sz="1600" dirty="0"/>
                    </a:p>
                  </a:txBody>
                  <a:tcPr/>
                </a:tc>
                <a:extLst>
                  <a:ext uri="{0D108BD9-81ED-4DB2-BD59-A6C34878D82A}">
                    <a16:rowId xmlns:a16="http://schemas.microsoft.com/office/drawing/2014/main" val="10001"/>
                  </a:ext>
                </a:extLst>
              </a:tr>
              <a:tr h="370840">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La fuerza del pie impulsa al balón en la misma dirección</a:t>
                      </a:r>
                      <a:r>
                        <a:rPr lang="es-ES" sz="1600" baseline="0" dirty="0" smtClean="0"/>
                        <a:t> y sentido del movimiento</a:t>
                      </a:r>
                      <a:endParaRPr lang="es-ES" sz="1600" dirty="0"/>
                    </a:p>
                  </a:txBody>
                  <a:tcPr/>
                </a:tc>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La fuerza aplicada por los brazos tiene la misma dirección que el movimiento pero</a:t>
                      </a:r>
                      <a:r>
                        <a:rPr lang="es-ES" sz="1600" baseline="0" dirty="0" smtClean="0"/>
                        <a:t> de sentido contrario</a:t>
                      </a:r>
                      <a:endParaRPr lang="es-ES" sz="1600" dirty="0" smtClean="0"/>
                    </a:p>
                  </a:txBody>
                  <a:tcPr/>
                </a:tc>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La fuerza aplicada por el pie cambia</a:t>
                      </a:r>
                      <a:r>
                        <a:rPr lang="es-ES" sz="1600" baseline="0" dirty="0" smtClean="0"/>
                        <a:t> la dirección de la velocidad.</a:t>
                      </a:r>
                      <a:endParaRPr lang="es-ES" sz="1600" dirty="0"/>
                    </a:p>
                  </a:txBody>
                  <a:tcPr/>
                </a:tc>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El suelo</a:t>
                      </a:r>
                      <a:r>
                        <a:rPr lang="es-ES" sz="1600" baseline="0" dirty="0" smtClean="0"/>
                        <a:t> ejerce una fuerza perpendicular a la superficie y de sentido contrario al movimiento</a:t>
                      </a:r>
                      <a:endParaRPr lang="es-ES" sz="1600" dirty="0"/>
                    </a:p>
                  </a:txBody>
                  <a:tcPr/>
                </a:tc>
                <a:extLst>
                  <a:ext uri="{0D108BD9-81ED-4DB2-BD59-A6C34878D82A}">
                    <a16:rowId xmlns:a16="http://schemas.microsoft.com/office/drawing/2014/main" val="10002"/>
                  </a:ext>
                </a:extLst>
              </a:tr>
            </a:tbl>
          </a:graphicData>
        </a:graphic>
      </p:graphicFrame>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flipH="1" flipV="1">
            <a:off x="877460" y="2528887"/>
            <a:ext cx="1333430" cy="2260285"/>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H="1" flipV="1">
            <a:off x="2864641" y="2528887"/>
            <a:ext cx="1507463" cy="2260285"/>
          </a:xfrm>
          <a:prstGeom prst="rect">
            <a:avLst/>
          </a:prstGeom>
        </p:spPr>
      </p:pic>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H="1" flipV="1">
            <a:off x="4906149" y="2528887"/>
            <a:ext cx="1423214" cy="2260285"/>
          </a:xfrm>
          <a:prstGeom prst="rect">
            <a:avLst/>
          </a:prstGeom>
        </p:spPr>
      </p:pic>
      <p:pic>
        <p:nvPicPr>
          <p:cNvPr id="12" name="Imagen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flipH="1" flipV="1">
            <a:off x="6936737" y="2528887"/>
            <a:ext cx="1287573" cy="2260285"/>
          </a:xfrm>
          <a:prstGeom prst="rect">
            <a:avLst/>
          </a:prstGeom>
        </p:spPr>
      </p:pic>
    </p:spTree>
    <p:extLst>
      <p:ext uri="{BB962C8B-B14F-4D97-AF65-F5344CB8AC3E}">
        <p14:creationId xmlns:p14="http://schemas.microsoft.com/office/powerpoint/2010/main" val="9059536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Fuerzas que actúan sobre los cuerpos</a:t>
            </a:r>
            <a:endParaRPr lang="es-ES" b="1" dirty="0">
              <a:solidFill>
                <a:schemeClr val="accent6">
                  <a:lumMod val="75000"/>
                </a:schemeClr>
              </a:solidFill>
            </a:endParaRPr>
          </a:p>
        </p:txBody>
      </p:sp>
      <p:sp>
        <p:nvSpPr>
          <p:cNvPr id="11" name="Redondear rectángulo de esquina del mismo lado 10"/>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12"/>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14" name="CuadroTexto 13"/>
          <p:cNvSpPr txBox="1"/>
          <p:nvPr/>
        </p:nvSpPr>
        <p:spPr>
          <a:xfrm>
            <a:off x="538400" y="1380114"/>
            <a:ext cx="8105538" cy="5078313"/>
          </a:xfrm>
          <a:prstGeom prst="rect">
            <a:avLst/>
          </a:prstGeom>
          <a:solidFill>
            <a:srgbClr val="FFCC66"/>
          </a:solidFill>
        </p:spPr>
        <p:txBody>
          <a:bodyPr wrap="square" rtlCol="0">
            <a:spAutoFit/>
          </a:bodyPr>
          <a:lstStyle/>
          <a:p>
            <a:pPr marL="357188" indent="-357188" algn="just">
              <a:buAutoNum type="arabicPeriod"/>
            </a:pPr>
            <a:r>
              <a:rPr lang="es-ES" b="1" dirty="0" smtClean="0"/>
              <a:t>Observa las siguientes situaciones:</a:t>
            </a:r>
          </a:p>
          <a:p>
            <a:pPr marL="714375" indent="-357188" algn="just">
              <a:buAutoNum type="alphaLcParenR"/>
            </a:pPr>
            <a:r>
              <a:rPr lang="es-ES" dirty="0" smtClean="0"/>
              <a:t>Indica qué cambios experimentan en su estado de movimiento:</a:t>
            </a:r>
          </a:p>
          <a:p>
            <a:pPr marL="1071563" indent="-358775" algn="just">
              <a:buAutoNum type="alphaUcPeriod"/>
            </a:pPr>
            <a:r>
              <a:rPr lang="es-ES" dirty="0" smtClean="0"/>
              <a:t>Una pelota de tenis que se frena mientras sube.</a:t>
            </a:r>
          </a:p>
          <a:p>
            <a:pPr marL="1071563" indent="-358775" algn="just">
              <a:buAutoNum type="alphaUcPeriod"/>
            </a:pPr>
            <a:r>
              <a:rPr lang="es-ES" dirty="0" smtClean="0"/>
              <a:t>Un carrito de la compra cuando se saca de su fila.</a:t>
            </a:r>
          </a:p>
          <a:p>
            <a:pPr marL="1071563" indent="-358775" algn="just">
              <a:buAutoNum type="alphaUcPeriod"/>
            </a:pPr>
            <a:r>
              <a:rPr lang="es-ES" dirty="0" smtClean="0"/>
              <a:t>Un disco de hockey que choca contra la pared.</a:t>
            </a:r>
          </a:p>
          <a:p>
            <a:pPr marL="1071563" indent="-358775" algn="just">
              <a:buAutoNum type="alphaUcPeriod"/>
            </a:pPr>
            <a:r>
              <a:rPr lang="es-ES" dirty="0" smtClean="0"/>
              <a:t>La Luna girando en torno a la Tierra.</a:t>
            </a:r>
            <a:endParaRPr lang="es-ES" dirty="0"/>
          </a:p>
          <a:p>
            <a:pPr marL="714375" indent="-358775" algn="just">
              <a:buAutoNum type="alphaLcParenR" startAt="2"/>
            </a:pPr>
            <a:r>
              <a:rPr lang="es-ES" dirty="0" smtClean="0"/>
              <a:t>Dibuja la dirección y el sentido de la fuerza que los provoca.</a:t>
            </a:r>
          </a:p>
          <a:p>
            <a:pPr marL="714375" indent="-358775" algn="just">
              <a:buAutoNum type="alphaLcParenR" startAt="2"/>
            </a:pPr>
            <a:endParaRPr lang="es-ES" dirty="0"/>
          </a:p>
          <a:p>
            <a:pPr marL="714375" indent="-358775" algn="just">
              <a:buAutoNum type="alphaLcParenR" startAt="2"/>
            </a:pPr>
            <a:endParaRPr lang="es-ES" dirty="0" smtClean="0"/>
          </a:p>
          <a:p>
            <a:pPr marL="714375" indent="-358775" algn="just">
              <a:buAutoNum type="alphaLcParenR" startAt="2"/>
            </a:pPr>
            <a:endParaRPr lang="es-ES" dirty="0"/>
          </a:p>
          <a:p>
            <a:pPr marL="714375" indent="-358775" algn="just">
              <a:buAutoNum type="alphaLcParenR" startAt="2"/>
            </a:pPr>
            <a:endParaRPr lang="es-ES" dirty="0" smtClean="0"/>
          </a:p>
          <a:p>
            <a:pPr marL="714375" indent="-358775" algn="just">
              <a:buAutoNum type="alphaLcParenR" startAt="2"/>
            </a:pPr>
            <a:endParaRPr lang="es-ES" dirty="0"/>
          </a:p>
          <a:p>
            <a:pPr marL="714375" indent="-358775" algn="just">
              <a:buAutoNum type="alphaLcParenR" startAt="2"/>
            </a:pPr>
            <a:endParaRPr lang="es-ES" dirty="0" smtClean="0"/>
          </a:p>
          <a:p>
            <a:pPr marL="714375" indent="-358775" algn="just">
              <a:buAutoNum type="alphaLcParenR" startAt="2"/>
            </a:pPr>
            <a:endParaRPr lang="es-ES" dirty="0"/>
          </a:p>
          <a:p>
            <a:pPr marL="714375" indent="-358775" algn="just">
              <a:buAutoNum type="alphaLcParenR" startAt="2"/>
            </a:pPr>
            <a:endParaRPr lang="es-ES" dirty="0" smtClean="0"/>
          </a:p>
          <a:p>
            <a:pPr marL="714375" indent="-358775" algn="just">
              <a:buAutoNum type="alphaLcParenR" startAt="2"/>
            </a:pPr>
            <a:endParaRPr lang="es-ES" dirty="0"/>
          </a:p>
          <a:p>
            <a:pPr marL="714375" indent="-358775" algn="just">
              <a:buAutoNum type="alphaLcParenR" startAt="2"/>
            </a:pPr>
            <a:endParaRPr lang="es-ES" dirty="0" smtClean="0"/>
          </a:p>
          <a:p>
            <a:pPr marL="355600" algn="just"/>
            <a:endParaRPr lang="es-ES" dirty="0" smtClean="0"/>
          </a:p>
        </p:txBody>
      </p:sp>
      <p:pic>
        <p:nvPicPr>
          <p:cNvPr id="4" name="Imagen 3"/>
          <p:cNvPicPr>
            <a:picLocks noChangeAspect="1"/>
          </p:cNvPicPr>
          <p:nvPr/>
        </p:nvPicPr>
        <p:blipFill rotWithShape="1">
          <a:blip r:embed="rId3">
            <a:extLst>
              <a:ext uri="{28A0092B-C50C-407E-A947-70E740481C1C}">
                <a14:useLocalDpi xmlns:a14="http://schemas.microsoft.com/office/drawing/2010/main" val="0"/>
              </a:ext>
            </a:extLst>
          </a:blip>
          <a:srcRect r="52524" b="54296"/>
          <a:stretch/>
        </p:blipFill>
        <p:spPr>
          <a:xfrm>
            <a:off x="1857375" y="3477283"/>
            <a:ext cx="1984366" cy="1323318"/>
          </a:xfrm>
          <a:prstGeom prst="rect">
            <a:avLst/>
          </a:prstGeom>
        </p:spPr>
      </p:pic>
      <p:pic>
        <p:nvPicPr>
          <p:cNvPr id="15" name="Imagen 14"/>
          <p:cNvPicPr>
            <a:picLocks noChangeAspect="1"/>
          </p:cNvPicPr>
          <p:nvPr/>
        </p:nvPicPr>
        <p:blipFill rotWithShape="1">
          <a:blip r:embed="rId3">
            <a:extLst>
              <a:ext uri="{28A0092B-C50C-407E-A947-70E740481C1C}">
                <a14:useLocalDpi xmlns:a14="http://schemas.microsoft.com/office/drawing/2010/main" val="0"/>
              </a:ext>
            </a:extLst>
          </a:blip>
          <a:srcRect t="53940" r="57851"/>
          <a:stretch/>
        </p:blipFill>
        <p:spPr>
          <a:xfrm>
            <a:off x="1857375" y="4877833"/>
            <a:ext cx="1985963" cy="1337230"/>
          </a:xfrm>
          <a:prstGeom prst="rect">
            <a:avLst/>
          </a:prstGeom>
        </p:spPr>
      </p:pic>
      <p:pic>
        <p:nvPicPr>
          <p:cNvPr id="16" name="Imagen 15"/>
          <p:cNvPicPr>
            <a:picLocks noChangeAspect="1"/>
          </p:cNvPicPr>
          <p:nvPr/>
        </p:nvPicPr>
        <p:blipFill rotWithShape="1">
          <a:blip r:embed="rId3">
            <a:extLst>
              <a:ext uri="{28A0092B-C50C-407E-A947-70E740481C1C}">
                <a14:useLocalDpi xmlns:a14="http://schemas.microsoft.com/office/drawing/2010/main" val="0"/>
              </a:ext>
            </a:extLst>
          </a:blip>
          <a:srcRect l="53032" b="56128"/>
          <a:stretch/>
        </p:blipFill>
        <p:spPr>
          <a:xfrm>
            <a:off x="4786312" y="3422980"/>
            <a:ext cx="2156618" cy="1377622"/>
          </a:xfrm>
          <a:prstGeom prst="rect">
            <a:avLst/>
          </a:prstGeom>
        </p:spPr>
      </p:pic>
      <p:pic>
        <p:nvPicPr>
          <p:cNvPr id="17" name="Imagen 16"/>
          <p:cNvPicPr>
            <a:picLocks noChangeAspect="1"/>
          </p:cNvPicPr>
          <p:nvPr/>
        </p:nvPicPr>
        <p:blipFill rotWithShape="1">
          <a:blip r:embed="rId3">
            <a:extLst>
              <a:ext uri="{28A0092B-C50C-407E-A947-70E740481C1C}">
                <a14:useLocalDpi xmlns:a14="http://schemas.microsoft.com/office/drawing/2010/main" val="0"/>
              </a:ext>
            </a:extLst>
          </a:blip>
          <a:srcRect l="53941" t="53939" r="1483" b="-875"/>
          <a:stretch/>
        </p:blipFill>
        <p:spPr>
          <a:xfrm>
            <a:off x="4786313" y="4863546"/>
            <a:ext cx="2156618" cy="1351517"/>
          </a:xfrm>
          <a:prstGeom prst="rect">
            <a:avLst/>
          </a:prstGeom>
        </p:spPr>
      </p:pic>
    </p:spTree>
    <p:extLst>
      <p:ext uri="{BB962C8B-B14F-4D97-AF65-F5344CB8AC3E}">
        <p14:creationId xmlns:p14="http://schemas.microsoft.com/office/powerpoint/2010/main" val="963304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Fuerzas que actúan sobre los cuerpos</a:t>
            </a:r>
            <a:endParaRPr lang="es-ES" b="1" dirty="0">
              <a:solidFill>
                <a:schemeClr val="accent6">
                  <a:lumMod val="75000"/>
                </a:schemeClr>
              </a:solidFill>
            </a:endParaRPr>
          </a:p>
        </p:txBody>
      </p:sp>
      <p:sp>
        <p:nvSpPr>
          <p:cNvPr id="5" name="CuadroTexto 4"/>
          <p:cNvSpPr txBox="1"/>
          <p:nvPr/>
        </p:nvSpPr>
        <p:spPr>
          <a:xfrm>
            <a:off x="400050" y="885825"/>
            <a:ext cx="7929562" cy="369332"/>
          </a:xfrm>
          <a:prstGeom prst="rect">
            <a:avLst/>
          </a:prstGeom>
          <a:noFill/>
        </p:spPr>
        <p:txBody>
          <a:bodyPr wrap="square" rtlCol="0">
            <a:spAutoFit/>
          </a:bodyPr>
          <a:lstStyle/>
          <a:p>
            <a:r>
              <a:rPr lang="es-ES" b="1" dirty="0" smtClean="0">
                <a:solidFill>
                  <a:srgbClr val="00B050"/>
                </a:solidFill>
              </a:rPr>
              <a:t>1.2. Las fuerzas sobre los cuerpos en movimiento</a:t>
            </a:r>
            <a:endParaRPr lang="es-ES" b="1" dirty="0">
              <a:solidFill>
                <a:srgbClr val="00B050"/>
              </a:solidFill>
            </a:endParaRPr>
          </a:p>
        </p:txBody>
      </p:sp>
      <p:sp>
        <p:nvSpPr>
          <p:cNvPr id="7" name="CuadroTexto 6"/>
          <p:cNvSpPr txBox="1"/>
          <p:nvPr/>
        </p:nvSpPr>
        <p:spPr>
          <a:xfrm>
            <a:off x="442912" y="1255157"/>
            <a:ext cx="2828925" cy="371475"/>
          </a:xfrm>
          <a:prstGeom prst="rect">
            <a:avLst/>
          </a:prstGeom>
          <a:noFill/>
        </p:spPr>
        <p:txBody>
          <a:bodyPr wrap="square" rtlCol="0">
            <a:spAutoFit/>
          </a:bodyPr>
          <a:lstStyle/>
          <a:p>
            <a:r>
              <a:rPr lang="es-ES" b="1" dirty="0" smtClean="0">
                <a:solidFill>
                  <a:schemeClr val="accent3">
                    <a:lumMod val="75000"/>
                  </a:schemeClr>
                </a:solidFill>
              </a:rPr>
              <a:t>La fuerza peso</a:t>
            </a:r>
            <a:endParaRPr lang="es-ES" b="1" dirty="0">
              <a:solidFill>
                <a:schemeClr val="accent3">
                  <a:lumMod val="75000"/>
                </a:schemeClr>
              </a:solidFill>
            </a:endParaRPr>
          </a:p>
        </p:txBody>
      </p:sp>
      <p:pic>
        <p:nvPicPr>
          <p:cNvPr id="2050" name="Picture 2" descr="http://2.bp.blogspot.com/-fM10LuM1TdA/UGtLrARY9zI/AAAAAAAAABg/bbPLco7bZLc/s1600/fuerzapeso.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5786" y="1797023"/>
            <a:ext cx="1785939" cy="1812695"/>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2871788" y="1953293"/>
            <a:ext cx="5772150"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Llamamos </a:t>
            </a:r>
            <a:r>
              <a:rPr lang="es-ES" b="1" dirty="0" smtClean="0"/>
              <a:t>peso</a:t>
            </a:r>
            <a:r>
              <a:rPr lang="es-ES" dirty="0" smtClean="0"/>
              <a:t>, P, ala fuerza con que la Tierra atrae a los cuerpos.</a:t>
            </a:r>
            <a:endParaRPr lang="es-ES" dirty="0"/>
          </a:p>
        </p:txBody>
      </p:sp>
      <mc:AlternateContent xmlns:mc="http://schemas.openxmlformats.org/markup-compatibility/2006" xmlns:a14="http://schemas.microsoft.com/office/drawing/2010/main">
        <mc:Choice Requires="a14">
          <p:sp>
            <p:nvSpPr>
              <p:cNvPr id="9" name="CuadroTexto 8"/>
              <p:cNvSpPr txBox="1"/>
              <p:nvPr/>
            </p:nvSpPr>
            <p:spPr>
              <a:xfrm>
                <a:off x="4963657" y="2916399"/>
                <a:ext cx="113710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𝑃</m:t>
                      </m:r>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r>
                        <a:rPr lang="es-ES" sz="2000" b="0" i="1" smtClean="0">
                          <a:latin typeface="Cambria Math" panose="02040503050406030204" pitchFamily="18" charset="0"/>
                        </a:rPr>
                        <m:t>𝑔</m:t>
                      </m:r>
                    </m:oMath>
                  </m:oMathPara>
                </a14:m>
                <a:endParaRPr lang="es-ES" sz="2000" dirty="0"/>
              </a:p>
            </p:txBody>
          </p:sp>
        </mc:Choice>
        <mc:Fallback xmlns="">
          <p:sp>
            <p:nvSpPr>
              <p:cNvPr id="9" name="CuadroTexto 8"/>
              <p:cNvSpPr txBox="1">
                <a:spLocks noRot="1" noChangeAspect="1" noMove="1" noResize="1" noEditPoints="1" noAdjustHandles="1" noChangeArrowheads="1" noChangeShapeType="1" noTextEdit="1"/>
              </p:cNvSpPr>
              <p:nvPr/>
            </p:nvSpPr>
            <p:spPr>
              <a:xfrm>
                <a:off x="4963657" y="2916399"/>
                <a:ext cx="1137106" cy="307777"/>
              </a:xfrm>
              <a:prstGeom prst="rect">
                <a:avLst/>
              </a:prstGeom>
              <a:blipFill rotWithShape="0">
                <a:blip r:embed="rId4"/>
                <a:stretch>
                  <a:fillRect l="-3743" r="-4278" b="-27451"/>
                </a:stretch>
              </a:blipFill>
            </p:spPr>
            <p:txBody>
              <a:bodyPr/>
              <a:lstStyle/>
              <a:p>
                <a:r>
                  <a:rPr lang="es-ES">
                    <a:noFill/>
                  </a:rPr>
                  <a:t> </a:t>
                </a:r>
              </a:p>
            </p:txBody>
          </p:sp>
        </mc:Fallback>
      </mc:AlternateContent>
      <p:graphicFrame>
        <p:nvGraphicFramePr>
          <p:cNvPr id="10" name="Tabla 9"/>
          <p:cNvGraphicFramePr>
            <a:graphicFrameLocks noGrp="1"/>
          </p:cNvGraphicFramePr>
          <p:nvPr>
            <p:extLst>
              <p:ext uri="{D42A27DB-BD31-4B8C-83A1-F6EECF244321}">
                <p14:modId xmlns:p14="http://schemas.microsoft.com/office/powerpoint/2010/main" val="3981083579"/>
              </p:ext>
            </p:extLst>
          </p:nvPr>
        </p:nvGraphicFramePr>
        <p:xfrm>
          <a:off x="585786" y="3940498"/>
          <a:ext cx="8058152" cy="2169160"/>
        </p:xfrm>
        <a:graphic>
          <a:graphicData uri="http://schemas.openxmlformats.org/drawingml/2006/table">
            <a:tbl>
              <a:tblPr firstRow="1" bandRow="1">
                <a:tableStyleId>{93296810-A885-4BE3-A3E7-6D5BEEA58F35}</a:tableStyleId>
              </a:tblPr>
              <a:tblGrid>
                <a:gridCol w="2014538">
                  <a:extLst>
                    <a:ext uri="{9D8B030D-6E8A-4147-A177-3AD203B41FA5}">
                      <a16:colId xmlns:a16="http://schemas.microsoft.com/office/drawing/2014/main" val="20000"/>
                    </a:ext>
                  </a:extLst>
                </a:gridCol>
                <a:gridCol w="2014538">
                  <a:extLst>
                    <a:ext uri="{9D8B030D-6E8A-4147-A177-3AD203B41FA5}">
                      <a16:colId xmlns:a16="http://schemas.microsoft.com/office/drawing/2014/main" val="20001"/>
                    </a:ext>
                  </a:extLst>
                </a:gridCol>
                <a:gridCol w="2014538">
                  <a:extLst>
                    <a:ext uri="{9D8B030D-6E8A-4147-A177-3AD203B41FA5}">
                      <a16:colId xmlns:a16="http://schemas.microsoft.com/office/drawing/2014/main" val="20002"/>
                    </a:ext>
                  </a:extLst>
                </a:gridCol>
                <a:gridCol w="2014538">
                  <a:extLst>
                    <a:ext uri="{9D8B030D-6E8A-4147-A177-3AD203B41FA5}">
                      <a16:colId xmlns:a16="http://schemas.microsoft.com/office/drawing/2014/main" val="20003"/>
                    </a:ext>
                  </a:extLst>
                </a:gridCol>
              </a:tblGrid>
              <a:tr h="370840">
                <a:tc gridSpan="2">
                  <a:txBody>
                    <a:bodyPr/>
                    <a:lstStyle/>
                    <a:p>
                      <a:pPr algn="ctr"/>
                      <a:r>
                        <a:rPr lang="es-ES" sz="1600" dirty="0" smtClean="0"/>
                        <a:t>Cuerpo en caída libre</a:t>
                      </a:r>
                      <a:endParaRPr lang="es-ES" sz="1600" dirty="0"/>
                    </a:p>
                  </a:txBody>
                  <a:tcPr/>
                </a:tc>
                <a:tc hMerge="1">
                  <a:txBody>
                    <a:bodyPr/>
                    <a:lstStyle/>
                    <a:p>
                      <a:pPr algn="ctr"/>
                      <a:endParaRPr lang="es-ES" sz="1600" dirty="0"/>
                    </a:p>
                  </a:txBody>
                  <a:tcPr/>
                </a:tc>
                <a:tc gridSpan="2">
                  <a:txBody>
                    <a:bodyPr/>
                    <a:lstStyle/>
                    <a:p>
                      <a:pPr algn="ctr"/>
                      <a:r>
                        <a:rPr lang="es-ES" sz="1600" dirty="0" smtClean="0"/>
                        <a:t>Cuerpo en un plano horizontal</a:t>
                      </a:r>
                      <a:endParaRPr lang="es-ES" sz="1600" dirty="0"/>
                    </a:p>
                  </a:txBody>
                  <a:tcPr/>
                </a:tc>
                <a:tc hMerge="1">
                  <a:txBody>
                    <a:bodyPr/>
                    <a:lstStyle/>
                    <a:p>
                      <a:pPr algn="ctr"/>
                      <a:endParaRPr lang="es-ES" sz="1600" dirty="0"/>
                    </a:p>
                  </a:txBody>
                  <a:tcPr/>
                </a:tc>
                <a:extLst>
                  <a:ext uri="{0D108BD9-81ED-4DB2-BD59-A6C34878D82A}">
                    <a16:rowId xmlns:a16="http://schemas.microsoft.com/office/drawing/2014/main" val="10000"/>
                  </a:ext>
                </a:extLst>
              </a:tr>
              <a:tr h="370840">
                <a:tc>
                  <a:txBody>
                    <a:bodyPr/>
                    <a:lstStyle/>
                    <a:p>
                      <a:r>
                        <a:rPr lang="es-ES" sz="1600" dirty="0" smtClean="0"/>
                        <a:t>Cuando el cuerpo sube,</a:t>
                      </a:r>
                      <a:r>
                        <a:rPr lang="es-ES" sz="1600" baseline="0" dirty="0" smtClean="0"/>
                        <a:t> el peso disminuye la velocidad.</a:t>
                      </a:r>
                    </a:p>
                    <a:p>
                      <a:r>
                        <a:rPr lang="es-ES" sz="1600" baseline="0" dirty="0" smtClean="0"/>
                        <a:t>Cuando cae, el peso aumenta su velocidad,</a:t>
                      </a:r>
                      <a:endParaRPr lang="es-ES" sz="1600" dirty="0"/>
                    </a:p>
                  </a:txBody>
                  <a:tcPr/>
                </a:tc>
                <a:tc>
                  <a:txBody>
                    <a:bodyPr/>
                    <a:lstStyle/>
                    <a:p>
                      <a:endParaRPr lang="es-ES" sz="1600" dirty="0"/>
                    </a:p>
                  </a:txBody>
                  <a:tcPr/>
                </a:tc>
                <a:tc>
                  <a:txBody>
                    <a:bodyPr/>
                    <a:lstStyle/>
                    <a:p>
                      <a:r>
                        <a:rPr lang="es-ES" sz="1600" dirty="0" smtClean="0"/>
                        <a:t>El peso no interviene en el movimiento, aunque,</a:t>
                      </a:r>
                      <a:r>
                        <a:rPr lang="es-ES" sz="1600" baseline="0" dirty="0" smtClean="0"/>
                        <a:t> como veremos, influye en la fuerza de rozamiento</a:t>
                      </a:r>
                      <a:endParaRPr lang="es-ES" sz="1600" dirty="0"/>
                    </a:p>
                  </a:txBody>
                  <a:tcPr/>
                </a:tc>
                <a:tc>
                  <a:txBody>
                    <a:bodyPr/>
                    <a:lstStyle/>
                    <a:p>
                      <a:endParaRPr lang="es-ES" sz="1600" dirty="0"/>
                    </a:p>
                  </a:txBody>
                  <a:tcPr/>
                </a:tc>
                <a:extLst>
                  <a:ext uri="{0D108BD9-81ED-4DB2-BD59-A6C34878D82A}">
                    <a16:rowId xmlns:a16="http://schemas.microsoft.com/office/drawing/2014/main" val="10001"/>
                  </a:ext>
                </a:extLst>
              </a:tr>
            </a:tbl>
          </a:graphicData>
        </a:graphic>
      </p:graphicFrame>
      <p:grpSp>
        <p:nvGrpSpPr>
          <p:cNvPr id="22" name="Grupo 21"/>
          <p:cNvGrpSpPr/>
          <p:nvPr/>
        </p:nvGrpSpPr>
        <p:grpSpPr>
          <a:xfrm>
            <a:off x="2903883" y="4552317"/>
            <a:ext cx="490373" cy="1128951"/>
            <a:chOff x="-867586" y="1905350"/>
            <a:chExt cx="490373" cy="1128951"/>
          </a:xfrm>
        </p:grpSpPr>
        <p:sp>
          <p:nvSpPr>
            <p:cNvPr id="12" name="Elipse 11"/>
            <p:cNvSpPr/>
            <p:nvPr/>
          </p:nvSpPr>
          <p:spPr>
            <a:xfrm>
              <a:off x="-737213" y="2266523"/>
              <a:ext cx="360000" cy="36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9" name="Conector recto de flecha 18"/>
            <p:cNvCxnSpPr/>
            <p:nvPr/>
          </p:nvCxnSpPr>
          <p:spPr>
            <a:xfrm>
              <a:off x="-557213" y="2446523"/>
              <a:ext cx="0" cy="55436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p:cNvCxnSpPr/>
            <p:nvPr/>
          </p:nvCxnSpPr>
          <p:spPr>
            <a:xfrm flipV="1">
              <a:off x="-557213" y="2086523"/>
              <a:ext cx="0" cy="36000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CuadroTexto 19"/>
                <p:cNvSpPr txBox="1"/>
                <p:nvPr/>
              </p:nvSpPr>
              <p:spPr>
                <a:xfrm>
                  <a:off x="-777262" y="1905350"/>
                  <a:ext cx="19588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solidFill>
                                  <a:srgbClr val="00B050"/>
                                </a:solidFill>
                                <a:latin typeface="Cambria Math" panose="02040503050406030204" pitchFamily="18" charset="0"/>
                              </a:rPr>
                            </m:ctrlPr>
                          </m:accPr>
                          <m:e>
                            <m:r>
                              <a:rPr lang="es-ES" b="0" i="1" smtClean="0">
                                <a:solidFill>
                                  <a:srgbClr val="00B050"/>
                                </a:solidFill>
                                <a:latin typeface="Cambria Math" panose="02040503050406030204" pitchFamily="18" charset="0"/>
                              </a:rPr>
                              <m:t>𝑣</m:t>
                            </m:r>
                          </m:e>
                        </m:acc>
                      </m:oMath>
                    </m:oMathPara>
                  </a14:m>
                  <a:endParaRPr lang="es-ES" dirty="0">
                    <a:solidFill>
                      <a:srgbClr val="00B050"/>
                    </a:solidFill>
                  </a:endParaRPr>
                </a:p>
              </p:txBody>
            </p:sp>
          </mc:Choice>
          <mc:Fallback xmlns="">
            <p:sp>
              <p:nvSpPr>
                <p:cNvPr id="20" name="CuadroTexto 19"/>
                <p:cNvSpPr txBox="1">
                  <a:spLocks noRot="1" noChangeAspect="1" noMove="1" noResize="1" noEditPoints="1" noAdjustHandles="1" noChangeArrowheads="1" noChangeShapeType="1" noTextEdit="1"/>
                </p:cNvSpPr>
                <p:nvPr/>
              </p:nvSpPr>
              <p:spPr>
                <a:xfrm>
                  <a:off x="-777262" y="1905350"/>
                  <a:ext cx="195886" cy="276999"/>
                </a:xfrm>
                <a:prstGeom prst="rect">
                  <a:avLst/>
                </a:prstGeom>
                <a:blipFill rotWithShape="0">
                  <a:blip r:embed="rId5"/>
                  <a:stretch>
                    <a:fillRect l="-25000" t="-46667" r="-103125" b="-1111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CuadroTexto 22"/>
                <p:cNvSpPr txBox="1"/>
                <p:nvPr/>
              </p:nvSpPr>
              <p:spPr>
                <a:xfrm>
                  <a:off x="-867586" y="2723703"/>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solidFill>
                                  <a:srgbClr val="FF0000"/>
                                </a:solidFill>
                                <a:latin typeface="Cambria Math" panose="02040503050406030204" pitchFamily="18" charset="0"/>
                              </a:rPr>
                            </m:ctrlPr>
                          </m:accPr>
                          <m:e>
                            <m:r>
                              <a:rPr lang="es-ES" b="0" i="1" smtClean="0">
                                <a:solidFill>
                                  <a:srgbClr val="FF0000"/>
                                </a:solidFill>
                                <a:latin typeface="Cambria Math" panose="02040503050406030204" pitchFamily="18" charset="0"/>
                              </a:rPr>
                              <m:t>𝑃</m:t>
                            </m:r>
                          </m:e>
                        </m:acc>
                      </m:oMath>
                    </m:oMathPara>
                  </a14:m>
                  <a:endParaRPr lang="es-ES" dirty="0">
                    <a:solidFill>
                      <a:srgbClr val="FF0000"/>
                    </a:solidFill>
                  </a:endParaRPr>
                </a:p>
              </p:txBody>
            </p:sp>
          </mc:Choice>
          <mc:Fallback xmlns="">
            <p:sp>
              <p:nvSpPr>
                <p:cNvPr id="23" name="CuadroTexto 22"/>
                <p:cNvSpPr txBox="1">
                  <a:spLocks noRot="1" noChangeAspect="1" noMove="1" noResize="1" noEditPoints="1" noAdjustHandles="1" noChangeArrowheads="1" noChangeShapeType="1" noTextEdit="1"/>
                </p:cNvSpPr>
                <p:nvPr/>
              </p:nvSpPr>
              <p:spPr>
                <a:xfrm>
                  <a:off x="-867586" y="2723703"/>
                  <a:ext cx="212430" cy="310598"/>
                </a:xfrm>
                <a:prstGeom prst="rect">
                  <a:avLst/>
                </a:prstGeom>
                <a:blipFill rotWithShape="0">
                  <a:blip r:embed="rId6"/>
                  <a:stretch>
                    <a:fillRect l="-22857" r="-22857" b="-9804"/>
                  </a:stretch>
                </a:blipFill>
              </p:spPr>
              <p:txBody>
                <a:bodyPr/>
                <a:lstStyle/>
                <a:p>
                  <a:r>
                    <a:rPr lang="es-ES">
                      <a:noFill/>
                    </a:rPr>
                    <a:t> </a:t>
                  </a:r>
                </a:p>
              </p:txBody>
            </p:sp>
          </mc:Fallback>
        </mc:AlternateContent>
      </p:grpSp>
      <p:grpSp>
        <p:nvGrpSpPr>
          <p:cNvPr id="25" name="Grupo 24"/>
          <p:cNvGrpSpPr/>
          <p:nvPr/>
        </p:nvGrpSpPr>
        <p:grpSpPr>
          <a:xfrm>
            <a:off x="3784946" y="4913490"/>
            <a:ext cx="579885" cy="767778"/>
            <a:chOff x="-867586" y="2266523"/>
            <a:chExt cx="579885" cy="767778"/>
          </a:xfrm>
        </p:grpSpPr>
        <p:sp>
          <p:nvSpPr>
            <p:cNvPr id="26" name="Elipse 25"/>
            <p:cNvSpPr/>
            <p:nvPr/>
          </p:nvSpPr>
          <p:spPr>
            <a:xfrm>
              <a:off x="-737213" y="2266523"/>
              <a:ext cx="360000" cy="36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7" name="Conector recto de flecha 26"/>
            <p:cNvCxnSpPr/>
            <p:nvPr/>
          </p:nvCxnSpPr>
          <p:spPr>
            <a:xfrm>
              <a:off x="-557213" y="2446523"/>
              <a:ext cx="0" cy="55436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p:cNvCxnSpPr/>
            <p:nvPr/>
          </p:nvCxnSpPr>
          <p:spPr>
            <a:xfrm>
              <a:off x="-556238" y="2446523"/>
              <a:ext cx="0" cy="36000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CuadroTexto 28"/>
                <p:cNvSpPr txBox="1"/>
                <p:nvPr/>
              </p:nvSpPr>
              <p:spPr>
                <a:xfrm>
                  <a:off x="-483587" y="2585203"/>
                  <a:ext cx="19588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solidFill>
                                  <a:srgbClr val="00B050"/>
                                </a:solidFill>
                                <a:latin typeface="Cambria Math" panose="02040503050406030204" pitchFamily="18" charset="0"/>
                              </a:rPr>
                            </m:ctrlPr>
                          </m:accPr>
                          <m:e>
                            <m:r>
                              <a:rPr lang="es-ES" b="0" i="1" smtClean="0">
                                <a:solidFill>
                                  <a:srgbClr val="00B050"/>
                                </a:solidFill>
                                <a:latin typeface="Cambria Math" panose="02040503050406030204" pitchFamily="18" charset="0"/>
                              </a:rPr>
                              <m:t>𝑣</m:t>
                            </m:r>
                          </m:e>
                        </m:acc>
                      </m:oMath>
                    </m:oMathPara>
                  </a14:m>
                  <a:endParaRPr lang="es-ES" dirty="0">
                    <a:solidFill>
                      <a:srgbClr val="00B050"/>
                    </a:solidFill>
                  </a:endParaRPr>
                </a:p>
              </p:txBody>
            </p:sp>
          </mc:Choice>
          <mc:Fallback xmlns="">
            <p:sp>
              <p:nvSpPr>
                <p:cNvPr id="29" name="CuadroTexto 28"/>
                <p:cNvSpPr txBox="1">
                  <a:spLocks noRot="1" noChangeAspect="1" noMove="1" noResize="1" noEditPoints="1" noAdjustHandles="1" noChangeArrowheads="1" noChangeShapeType="1" noTextEdit="1"/>
                </p:cNvSpPr>
                <p:nvPr/>
              </p:nvSpPr>
              <p:spPr>
                <a:xfrm>
                  <a:off x="-483587" y="2585203"/>
                  <a:ext cx="195886" cy="276999"/>
                </a:xfrm>
                <a:prstGeom prst="rect">
                  <a:avLst/>
                </a:prstGeom>
                <a:blipFill rotWithShape="0">
                  <a:blip r:embed="rId7"/>
                  <a:stretch>
                    <a:fillRect l="-28125" t="-43478" r="-100000" b="-1087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0" name="CuadroTexto 29"/>
                <p:cNvSpPr txBox="1"/>
                <p:nvPr/>
              </p:nvSpPr>
              <p:spPr>
                <a:xfrm>
                  <a:off x="-867586" y="2723703"/>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solidFill>
                                  <a:srgbClr val="FF0000"/>
                                </a:solidFill>
                                <a:latin typeface="Cambria Math" panose="02040503050406030204" pitchFamily="18" charset="0"/>
                              </a:rPr>
                            </m:ctrlPr>
                          </m:accPr>
                          <m:e>
                            <m:r>
                              <a:rPr lang="es-ES" b="0" i="1" smtClean="0">
                                <a:solidFill>
                                  <a:srgbClr val="FF0000"/>
                                </a:solidFill>
                                <a:latin typeface="Cambria Math" panose="02040503050406030204" pitchFamily="18" charset="0"/>
                              </a:rPr>
                              <m:t>𝑃</m:t>
                            </m:r>
                          </m:e>
                        </m:acc>
                      </m:oMath>
                    </m:oMathPara>
                  </a14:m>
                  <a:endParaRPr lang="es-ES" dirty="0">
                    <a:solidFill>
                      <a:srgbClr val="FF0000"/>
                    </a:solidFill>
                  </a:endParaRPr>
                </a:p>
              </p:txBody>
            </p:sp>
          </mc:Choice>
          <mc:Fallback xmlns="">
            <p:sp>
              <p:nvSpPr>
                <p:cNvPr id="30" name="CuadroTexto 29"/>
                <p:cNvSpPr txBox="1">
                  <a:spLocks noRot="1" noChangeAspect="1" noMove="1" noResize="1" noEditPoints="1" noAdjustHandles="1" noChangeArrowheads="1" noChangeShapeType="1" noTextEdit="1"/>
                </p:cNvSpPr>
                <p:nvPr/>
              </p:nvSpPr>
              <p:spPr>
                <a:xfrm>
                  <a:off x="-867586" y="2723703"/>
                  <a:ext cx="212430" cy="310598"/>
                </a:xfrm>
                <a:prstGeom prst="rect">
                  <a:avLst/>
                </a:prstGeom>
                <a:blipFill rotWithShape="0">
                  <a:blip r:embed="rId8"/>
                  <a:stretch>
                    <a:fillRect l="-25714" r="-20000" b="-9804"/>
                  </a:stretch>
                </a:blipFill>
              </p:spPr>
              <p:txBody>
                <a:bodyPr/>
                <a:lstStyle/>
                <a:p>
                  <a:r>
                    <a:rPr lang="es-ES">
                      <a:noFill/>
                    </a:rPr>
                    <a:t> </a:t>
                  </a:r>
                </a:p>
              </p:txBody>
            </p:sp>
          </mc:Fallback>
        </mc:AlternateContent>
      </p:grpSp>
      <p:grpSp>
        <p:nvGrpSpPr>
          <p:cNvPr id="35" name="Grupo 34"/>
          <p:cNvGrpSpPr/>
          <p:nvPr/>
        </p:nvGrpSpPr>
        <p:grpSpPr>
          <a:xfrm>
            <a:off x="6700874" y="4541897"/>
            <a:ext cx="1628738" cy="1509314"/>
            <a:chOff x="-2988845" y="3224176"/>
            <a:chExt cx="1628738" cy="1509314"/>
          </a:xfrm>
        </p:grpSpPr>
        <p:cxnSp>
          <p:nvCxnSpPr>
            <p:cNvPr id="31" name="Conector recto 30"/>
            <p:cNvCxnSpPr/>
            <p:nvPr/>
          </p:nvCxnSpPr>
          <p:spPr>
            <a:xfrm>
              <a:off x="-2928938" y="4143375"/>
              <a:ext cx="1528763"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33" name="Rectángulo 32"/>
            <p:cNvSpPr/>
            <p:nvPr/>
          </p:nvSpPr>
          <p:spPr>
            <a:xfrm>
              <a:off x="-2707482" y="3392774"/>
              <a:ext cx="1085850" cy="5477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Elipse 33"/>
            <p:cNvSpPr/>
            <p:nvPr/>
          </p:nvSpPr>
          <p:spPr>
            <a:xfrm>
              <a:off x="-2628845" y="3783375"/>
              <a:ext cx="360000" cy="360000"/>
            </a:xfrm>
            <a:prstGeom prst="ellips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Elipse 35"/>
            <p:cNvSpPr/>
            <p:nvPr/>
          </p:nvSpPr>
          <p:spPr>
            <a:xfrm>
              <a:off x="-2073095" y="3797662"/>
              <a:ext cx="360000" cy="360000"/>
            </a:xfrm>
            <a:prstGeom prst="ellips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37" name="Conector recto de flecha 36"/>
            <p:cNvCxnSpPr/>
            <p:nvPr/>
          </p:nvCxnSpPr>
          <p:spPr>
            <a:xfrm>
              <a:off x="-2164557" y="3675375"/>
              <a:ext cx="0" cy="936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8" name="CuadroTexto 37"/>
                <p:cNvSpPr txBox="1"/>
                <p:nvPr/>
              </p:nvSpPr>
              <p:spPr>
                <a:xfrm>
                  <a:off x="-2105524" y="4422892"/>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solidFill>
                                  <a:srgbClr val="FF0000"/>
                                </a:solidFill>
                                <a:latin typeface="Cambria Math" panose="02040503050406030204" pitchFamily="18" charset="0"/>
                              </a:rPr>
                            </m:ctrlPr>
                          </m:accPr>
                          <m:e>
                            <m:r>
                              <a:rPr lang="es-ES" b="0" i="1" smtClean="0">
                                <a:solidFill>
                                  <a:srgbClr val="FF0000"/>
                                </a:solidFill>
                                <a:latin typeface="Cambria Math" panose="02040503050406030204" pitchFamily="18" charset="0"/>
                              </a:rPr>
                              <m:t>𝑃</m:t>
                            </m:r>
                          </m:e>
                        </m:acc>
                      </m:oMath>
                    </m:oMathPara>
                  </a14:m>
                  <a:endParaRPr lang="es-ES" dirty="0">
                    <a:solidFill>
                      <a:srgbClr val="FF0000"/>
                    </a:solidFill>
                  </a:endParaRPr>
                </a:p>
              </p:txBody>
            </p:sp>
          </mc:Choice>
          <mc:Fallback xmlns="">
            <p:sp>
              <p:nvSpPr>
                <p:cNvPr id="38" name="CuadroTexto 37"/>
                <p:cNvSpPr txBox="1">
                  <a:spLocks noRot="1" noChangeAspect="1" noMove="1" noResize="1" noEditPoints="1" noAdjustHandles="1" noChangeArrowheads="1" noChangeShapeType="1" noTextEdit="1"/>
                </p:cNvSpPr>
                <p:nvPr/>
              </p:nvSpPr>
              <p:spPr>
                <a:xfrm>
                  <a:off x="-2105524" y="4422892"/>
                  <a:ext cx="212430" cy="310598"/>
                </a:xfrm>
                <a:prstGeom prst="rect">
                  <a:avLst/>
                </a:prstGeom>
                <a:blipFill rotWithShape="0">
                  <a:blip r:embed="rId9"/>
                  <a:stretch>
                    <a:fillRect l="-22857" r="-22857" b="-7843"/>
                  </a:stretch>
                </a:blipFill>
              </p:spPr>
              <p:txBody>
                <a:bodyPr/>
                <a:lstStyle/>
                <a:p>
                  <a:r>
                    <a:rPr lang="es-ES">
                      <a:noFill/>
                    </a:rPr>
                    <a:t> </a:t>
                  </a:r>
                </a:p>
              </p:txBody>
            </p:sp>
          </mc:Fallback>
        </mc:AlternateContent>
        <p:cxnSp>
          <p:nvCxnSpPr>
            <p:cNvPr id="39" name="Conector recto de flecha 38"/>
            <p:cNvCxnSpPr/>
            <p:nvPr/>
          </p:nvCxnSpPr>
          <p:spPr>
            <a:xfrm rot="16200000">
              <a:off x="-1720107" y="2864176"/>
              <a:ext cx="0" cy="72000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ector recto de flecha 39"/>
            <p:cNvCxnSpPr/>
            <p:nvPr/>
          </p:nvCxnSpPr>
          <p:spPr>
            <a:xfrm rot="5400000" flipH="1">
              <a:off x="-2628845" y="2864176"/>
              <a:ext cx="0" cy="72000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297910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11</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Fuerzas que actúan sobre los cuerpos</a:t>
            </a:r>
            <a:endParaRPr lang="es-ES" b="1" dirty="0">
              <a:solidFill>
                <a:schemeClr val="accent6">
                  <a:lumMod val="75000"/>
                </a:schemeClr>
              </a:solidFill>
            </a:endParaRPr>
          </a:p>
        </p:txBody>
      </p:sp>
      <p:sp>
        <p:nvSpPr>
          <p:cNvPr id="5" name="CuadroTexto 4"/>
          <p:cNvSpPr txBox="1"/>
          <p:nvPr/>
        </p:nvSpPr>
        <p:spPr>
          <a:xfrm>
            <a:off x="400050" y="885825"/>
            <a:ext cx="7929562" cy="369332"/>
          </a:xfrm>
          <a:prstGeom prst="rect">
            <a:avLst/>
          </a:prstGeom>
          <a:noFill/>
        </p:spPr>
        <p:txBody>
          <a:bodyPr wrap="square" rtlCol="0">
            <a:spAutoFit/>
          </a:bodyPr>
          <a:lstStyle/>
          <a:p>
            <a:r>
              <a:rPr lang="es-ES" b="1" dirty="0" smtClean="0">
                <a:solidFill>
                  <a:srgbClr val="00B050"/>
                </a:solidFill>
              </a:rPr>
              <a:t>1.2. Las fuerzas sobre los cuerpos en movimiento</a:t>
            </a:r>
            <a:endParaRPr lang="es-ES" b="1" dirty="0">
              <a:solidFill>
                <a:srgbClr val="00B050"/>
              </a:solidFill>
            </a:endParaRPr>
          </a:p>
        </p:txBody>
      </p:sp>
      <p:graphicFrame>
        <p:nvGraphicFramePr>
          <p:cNvPr id="4" name="Tabla 3"/>
          <p:cNvGraphicFramePr>
            <a:graphicFrameLocks noGrp="1"/>
          </p:cNvGraphicFramePr>
          <p:nvPr>
            <p:extLst>
              <p:ext uri="{D42A27DB-BD31-4B8C-83A1-F6EECF244321}">
                <p14:modId xmlns:p14="http://schemas.microsoft.com/office/powerpoint/2010/main" val="610894084"/>
              </p:ext>
            </p:extLst>
          </p:nvPr>
        </p:nvGraphicFramePr>
        <p:xfrm>
          <a:off x="564356" y="1462443"/>
          <a:ext cx="8101011" cy="4851400"/>
        </p:xfrm>
        <a:graphic>
          <a:graphicData uri="http://schemas.openxmlformats.org/drawingml/2006/table">
            <a:tbl>
              <a:tblPr firstRow="1" bandRow="1">
                <a:tableStyleId>{93296810-A885-4BE3-A3E7-6D5BEEA58F35}</a:tableStyleId>
              </a:tblPr>
              <a:tblGrid>
                <a:gridCol w="4664869">
                  <a:extLst>
                    <a:ext uri="{9D8B030D-6E8A-4147-A177-3AD203B41FA5}">
                      <a16:colId xmlns:a16="http://schemas.microsoft.com/office/drawing/2014/main" val="20000"/>
                    </a:ext>
                  </a:extLst>
                </a:gridCol>
                <a:gridCol w="3436142">
                  <a:extLst>
                    <a:ext uri="{9D8B030D-6E8A-4147-A177-3AD203B41FA5}">
                      <a16:colId xmlns:a16="http://schemas.microsoft.com/office/drawing/2014/main" val="20001"/>
                    </a:ext>
                  </a:extLst>
                </a:gridCol>
              </a:tblGrid>
              <a:tr h="370840">
                <a:tc gridSpan="2">
                  <a:txBody>
                    <a:bodyPr/>
                    <a:lstStyle/>
                    <a:p>
                      <a:pPr algn="ctr"/>
                      <a:r>
                        <a:rPr lang="es-ES" sz="1600" dirty="0" smtClean="0"/>
                        <a:t>Cuerpo en un plano inclinado</a:t>
                      </a:r>
                      <a:endParaRPr lang="es-ES" sz="1600" dirty="0"/>
                    </a:p>
                  </a:txBody>
                  <a:tcPr/>
                </a:tc>
                <a:tc hMerge="1">
                  <a:txBody>
                    <a:bodyPr/>
                    <a:lstStyle/>
                    <a:p>
                      <a:endParaRPr lang="es-ES" sz="1600" dirty="0"/>
                    </a:p>
                  </a:txBody>
                  <a:tcPr/>
                </a:tc>
                <a:extLst>
                  <a:ext uri="{0D108BD9-81ED-4DB2-BD59-A6C34878D82A}">
                    <a16:rowId xmlns:a16="http://schemas.microsoft.com/office/drawing/2014/main" val="10000"/>
                  </a:ext>
                </a:extLst>
              </a:tr>
              <a:tr h="370840">
                <a:tc>
                  <a:txBody>
                    <a:bodyPr/>
                    <a:lstStyle/>
                    <a:p>
                      <a:r>
                        <a:rPr lang="es-ES" sz="1600" dirty="0" smtClean="0"/>
                        <a:t>El cuerpo puede subir o</a:t>
                      </a:r>
                      <a:r>
                        <a:rPr lang="es-ES" sz="1600" baseline="0" dirty="0" smtClean="0"/>
                        <a:t> bajar por un plano inclinado. En ambos casos solamente la componente paralela al plano </a:t>
                      </a:r>
                      <a:r>
                        <a:rPr lang="es-ES" sz="1600" i="1" baseline="0" dirty="0" err="1" smtClean="0"/>
                        <a:t>P</a:t>
                      </a:r>
                      <a:r>
                        <a:rPr lang="es-ES" sz="1600" i="1" baseline="-25000" dirty="0" err="1" smtClean="0"/>
                        <a:t>x</a:t>
                      </a:r>
                      <a:r>
                        <a:rPr lang="es-ES" sz="1600" baseline="0" dirty="0" smtClean="0"/>
                        <a:t> influye en el movimiento.</a:t>
                      </a:r>
                    </a:p>
                    <a:p>
                      <a:endParaRPr lang="es-ES" sz="1600" baseline="0" dirty="0" smtClean="0"/>
                    </a:p>
                    <a:p>
                      <a:endParaRPr lang="es-ES" sz="1600" baseline="0" dirty="0" smtClean="0"/>
                    </a:p>
                    <a:p>
                      <a:endParaRPr lang="es-ES" sz="1600" baseline="0" dirty="0" smtClean="0"/>
                    </a:p>
                    <a:p>
                      <a:endParaRPr lang="es-ES" sz="1600" baseline="0" dirty="0" smtClean="0"/>
                    </a:p>
                    <a:p>
                      <a:endParaRPr lang="es-ES" sz="1600" baseline="0" dirty="0" smtClean="0"/>
                    </a:p>
                    <a:p>
                      <a:endParaRPr lang="es-ES" sz="1600" baseline="0" dirty="0" smtClean="0"/>
                    </a:p>
                    <a:p>
                      <a:r>
                        <a:rPr lang="es-ES" sz="1600" baseline="0" dirty="0" smtClean="0"/>
                        <a:t>Cuando sube, la componente </a:t>
                      </a:r>
                      <a:r>
                        <a:rPr lang="es-ES" sz="1600" baseline="0" dirty="0" err="1" smtClean="0"/>
                        <a:t>P</a:t>
                      </a:r>
                      <a:r>
                        <a:rPr lang="es-ES" sz="1600" baseline="-25000" dirty="0" err="1" smtClean="0"/>
                        <a:t>x</a:t>
                      </a:r>
                      <a:r>
                        <a:rPr lang="es-ES" sz="1600" baseline="0" dirty="0" smtClean="0"/>
                        <a:t> se opone al movimiento y el cuerpo irá frenando.</a:t>
                      </a:r>
                    </a:p>
                    <a:p>
                      <a:r>
                        <a:rPr lang="es-ES" sz="1600" baseline="0" dirty="0" smtClean="0"/>
                        <a:t>Cuando baja, la componente </a:t>
                      </a:r>
                      <a:r>
                        <a:rPr lang="es-ES" sz="1600" baseline="0" dirty="0" err="1" smtClean="0"/>
                        <a:t>P</a:t>
                      </a:r>
                      <a:r>
                        <a:rPr lang="es-ES" sz="1600" baseline="-25000" dirty="0" err="1" smtClean="0"/>
                        <a:t>x</a:t>
                      </a:r>
                      <a:r>
                        <a:rPr lang="es-ES" sz="1600" baseline="0" dirty="0" smtClean="0"/>
                        <a:t> es del mismo sentido que el movimiento y hará que aumente su velocidad</a:t>
                      </a:r>
                    </a:p>
                    <a:p>
                      <a:endParaRPr lang="es-ES" sz="1600" baseline="0" dirty="0" smtClean="0"/>
                    </a:p>
                    <a:p>
                      <a:endParaRPr lang="es-ES" sz="1600" baseline="0" dirty="0" smtClean="0"/>
                    </a:p>
                    <a:p>
                      <a:endParaRPr lang="es-ES" sz="1600" baseline="0" dirty="0" smtClean="0"/>
                    </a:p>
                  </a:txBody>
                  <a:tcPr/>
                </a:tc>
                <a:tc>
                  <a:txBody>
                    <a:bodyPr/>
                    <a:lstStyle/>
                    <a:p>
                      <a:endParaRPr lang="es-ES" sz="1600" dirty="0"/>
                    </a:p>
                  </a:txBody>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11" name="CuadroTexto 10"/>
              <p:cNvSpPr txBox="1"/>
              <p:nvPr/>
            </p:nvSpPr>
            <p:spPr>
              <a:xfrm>
                <a:off x="1057275" y="3235285"/>
                <a:ext cx="3139321" cy="5741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𝑠𝑒𝑛</m:t>
                      </m:r>
                      <m:r>
                        <a:rPr lang="es-ES" sz="2000" b="0" i="1" smtClean="0">
                          <a:latin typeface="Cambria Math" panose="02040503050406030204" pitchFamily="18" charset="0"/>
                          <a:ea typeface="Cambria Math" panose="02040503050406030204" pitchFamily="18" charset="0"/>
                        </a:rPr>
                        <m:t>𝛼</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𝑃</m:t>
                              </m:r>
                            </m:e>
                            <m:sub>
                              <m:r>
                                <a:rPr lang="es-ES" sz="2000" b="0" i="1" smtClean="0">
                                  <a:latin typeface="Cambria Math" panose="02040503050406030204" pitchFamily="18" charset="0"/>
                                  <a:ea typeface="Cambria Math" panose="02040503050406030204" pitchFamily="18" charset="0"/>
                                </a:rPr>
                                <m:t>𝑥</m:t>
                              </m:r>
                            </m:sub>
                          </m:sSub>
                        </m:num>
                        <m:den>
                          <m:r>
                            <a:rPr lang="es-ES" sz="2000" b="0" i="1" smtClean="0">
                              <a:latin typeface="Cambria Math" panose="02040503050406030204" pitchFamily="18" charset="0"/>
                              <a:ea typeface="Cambria Math" panose="02040503050406030204" pitchFamily="18" charset="0"/>
                            </a:rPr>
                            <m:t>𝑃</m:t>
                          </m:r>
                        </m:den>
                      </m:f>
                      <m:r>
                        <a:rPr lang="es-ES" sz="2000" b="0" i="1" smtClean="0">
                          <a:latin typeface="Cambria Math" panose="02040503050406030204" pitchFamily="18" charset="0"/>
                          <a:ea typeface="Cambria Math" panose="02040503050406030204" pitchFamily="18" charset="0"/>
                        </a:rPr>
                        <m:t> → </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𝑃</m:t>
                          </m:r>
                        </m:e>
                        <m:sub>
                          <m:r>
                            <a:rPr lang="es-ES" sz="2000" b="0" i="1" smtClean="0">
                              <a:latin typeface="Cambria Math" panose="02040503050406030204" pitchFamily="18" charset="0"/>
                              <a:ea typeface="Cambria Math" panose="02040503050406030204" pitchFamily="18" charset="0"/>
                            </a:rPr>
                            <m:t>𝑥</m:t>
                          </m:r>
                        </m:sub>
                      </m:sSub>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𝑃</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𝑠𝑒𝑛</m:t>
                      </m:r>
                      <m:r>
                        <a:rPr lang="es-ES" sz="2000" b="0" i="1" smtClean="0">
                          <a:latin typeface="Cambria Math" panose="02040503050406030204" pitchFamily="18" charset="0"/>
                          <a:ea typeface="Cambria Math" panose="02040503050406030204" pitchFamily="18" charset="0"/>
                        </a:rPr>
                        <m:t>𝛼</m:t>
                      </m:r>
                    </m:oMath>
                  </m:oMathPara>
                </a14:m>
                <a:endParaRPr lang="es-ES" sz="2000" dirty="0"/>
              </a:p>
            </p:txBody>
          </p:sp>
        </mc:Choice>
        <mc:Fallback xmlns="">
          <p:sp>
            <p:nvSpPr>
              <p:cNvPr id="11" name="CuadroTexto 10"/>
              <p:cNvSpPr txBox="1">
                <a:spLocks noRot="1" noChangeAspect="1" noMove="1" noResize="1" noEditPoints="1" noAdjustHandles="1" noChangeArrowheads="1" noChangeShapeType="1" noTextEdit="1"/>
              </p:cNvSpPr>
              <p:nvPr/>
            </p:nvSpPr>
            <p:spPr>
              <a:xfrm>
                <a:off x="1057275" y="3235285"/>
                <a:ext cx="3139321" cy="574196"/>
              </a:xfrm>
              <a:prstGeom prst="rect">
                <a:avLst/>
              </a:prstGeom>
              <a:blipFill rotWithShape="0">
                <a:blip r:embed="rId3"/>
                <a:stretch>
                  <a:fillRect/>
                </a:stretch>
              </a:blipFill>
            </p:spPr>
            <p:txBody>
              <a:bodyPr/>
              <a:lstStyle/>
              <a:p>
                <a:r>
                  <a:rPr lang="es-ES">
                    <a:noFill/>
                  </a:rPr>
                  <a:t> </a:t>
                </a:r>
              </a:p>
            </p:txBody>
          </p:sp>
        </mc:Fallback>
      </mc:AlternateContent>
      <p:grpSp>
        <p:nvGrpSpPr>
          <p:cNvPr id="2049" name="Grupo 2048"/>
          <p:cNvGrpSpPr/>
          <p:nvPr/>
        </p:nvGrpSpPr>
        <p:grpSpPr>
          <a:xfrm>
            <a:off x="5704997" y="1898418"/>
            <a:ext cx="2370163" cy="2471963"/>
            <a:chOff x="-2695204" y="2161949"/>
            <a:chExt cx="2370163" cy="2471963"/>
          </a:xfrm>
        </p:grpSpPr>
        <p:sp>
          <p:nvSpPr>
            <p:cNvPr id="13" name="Triángulo rectángulo 12"/>
            <p:cNvSpPr/>
            <p:nvPr/>
          </p:nvSpPr>
          <p:spPr>
            <a:xfrm flipH="1">
              <a:off x="-2596755" y="2643187"/>
              <a:ext cx="2271714" cy="1500188"/>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rot="19612607">
              <a:off x="-2018109" y="2851759"/>
              <a:ext cx="800100" cy="576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6" name="Conector recto 15"/>
            <p:cNvCxnSpPr/>
            <p:nvPr/>
          </p:nvCxnSpPr>
          <p:spPr>
            <a:xfrm flipV="1">
              <a:off x="-2339578" y="2682869"/>
              <a:ext cx="1443037" cy="95408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41" name="Conector recto 40"/>
            <p:cNvCxnSpPr/>
            <p:nvPr/>
          </p:nvCxnSpPr>
          <p:spPr>
            <a:xfrm rot="5400000" flipV="1">
              <a:off x="-2286389" y="2758244"/>
              <a:ext cx="1443037" cy="95408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7" name="Arco 16"/>
            <p:cNvSpPr/>
            <p:nvPr/>
          </p:nvSpPr>
          <p:spPr>
            <a:xfrm>
              <a:off x="-2695204" y="3843337"/>
              <a:ext cx="625080" cy="790575"/>
            </a:xfrm>
            <a:prstGeom prst="arc">
              <a:avLst>
                <a:gd name="adj1" fmla="val 17712065"/>
                <a:gd name="adj2" fmla="val 20565945"/>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18" name="CuadroTexto 17"/>
                <p:cNvSpPr txBox="1"/>
                <p:nvPr/>
              </p:nvSpPr>
              <p:spPr>
                <a:xfrm>
                  <a:off x="-2110644" y="3812900"/>
                  <a:ext cx="20896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panose="02040503050406030204" pitchFamily="18" charset="0"/>
                            <a:ea typeface="Cambria Math" panose="02040503050406030204" pitchFamily="18" charset="0"/>
                          </a:rPr>
                          <m:t>𝛼</m:t>
                        </m:r>
                      </m:oMath>
                    </m:oMathPara>
                  </a14:m>
                  <a:endParaRPr lang="es-ES" dirty="0"/>
                </a:p>
              </p:txBody>
            </p:sp>
          </mc:Choice>
          <mc:Fallback xmlns="">
            <p:sp>
              <p:nvSpPr>
                <p:cNvPr id="18" name="CuadroTexto 17"/>
                <p:cNvSpPr txBox="1">
                  <a:spLocks noRot="1" noChangeAspect="1" noMove="1" noResize="1" noEditPoints="1" noAdjustHandles="1" noChangeArrowheads="1" noChangeShapeType="1" noTextEdit="1"/>
                </p:cNvSpPr>
                <p:nvPr/>
              </p:nvSpPr>
              <p:spPr>
                <a:xfrm>
                  <a:off x="-2110644" y="3812900"/>
                  <a:ext cx="208967" cy="276999"/>
                </a:xfrm>
                <a:prstGeom prst="rect">
                  <a:avLst/>
                </a:prstGeom>
                <a:blipFill rotWithShape="0">
                  <a:blip r:embed="rId4"/>
                  <a:stretch>
                    <a:fillRect l="-14706" r="-11765"/>
                  </a:stretch>
                </a:blipFill>
              </p:spPr>
              <p:txBody>
                <a:bodyPr/>
                <a:lstStyle/>
                <a:p>
                  <a:r>
                    <a:rPr lang="es-ES">
                      <a:noFill/>
                    </a:rPr>
                    <a:t> </a:t>
                  </a:r>
                </a:p>
              </p:txBody>
            </p:sp>
          </mc:Fallback>
        </mc:AlternateContent>
        <p:cxnSp>
          <p:nvCxnSpPr>
            <p:cNvPr id="32" name="Conector recto de flecha 31"/>
            <p:cNvCxnSpPr/>
            <p:nvPr/>
          </p:nvCxnSpPr>
          <p:spPr>
            <a:xfrm>
              <a:off x="-1618060" y="3159909"/>
              <a:ext cx="0" cy="72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ector recto 42"/>
            <p:cNvCxnSpPr>
              <a:stCxn id="14" idx="1"/>
            </p:cNvCxnSpPr>
            <p:nvPr/>
          </p:nvCxnSpPr>
          <p:spPr>
            <a:xfrm>
              <a:off x="-1953100" y="3358672"/>
              <a:ext cx="335040" cy="52123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46" name="Conector recto 45"/>
            <p:cNvCxnSpPr/>
            <p:nvPr/>
          </p:nvCxnSpPr>
          <p:spPr>
            <a:xfrm>
              <a:off x="-1619287" y="3159909"/>
              <a:ext cx="345115" cy="530626"/>
            </a:xfrm>
            <a:prstGeom prst="line">
              <a:avLst/>
            </a:prstGeom>
            <a:ln w="38100">
              <a:solidFill>
                <a:srgbClr val="00B0F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Conector recto 49"/>
            <p:cNvCxnSpPr/>
            <p:nvPr/>
          </p:nvCxnSpPr>
          <p:spPr>
            <a:xfrm flipH="1">
              <a:off x="-1949902" y="3160398"/>
              <a:ext cx="343503" cy="209734"/>
            </a:xfrm>
            <a:prstGeom prst="line">
              <a:avLst/>
            </a:prstGeom>
            <a:ln w="38100">
              <a:solidFill>
                <a:srgbClr val="00B0F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Conector recto 52"/>
            <p:cNvCxnSpPr/>
            <p:nvPr/>
          </p:nvCxnSpPr>
          <p:spPr>
            <a:xfrm flipV="1">
              <a:off x="-1609421" y="3663933"/>
              <a:ext cx="345115" cy="21616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7" name="Conector recto 56"/>
            <p:cNvCxnSpPr/>
            <p:nvPr/>
          </p:nvCxnSpPr>
          <p:spPr>
            <a:xfrm flipV="1">
              <a:off x="-1825286" y="2161949"/>
              <a:ext cx="776843" cy="521432"/>
            </a:xfrm>
            <a:prstGeom prst="line">
              <a:avLst/>
            </a:prstGeom>
            <a:ln w="28575">
              <a:solidFill>
                <a:srgbClr val="00B05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8" name="CuadroTexto 57"/>
                <p:cNvSpPr txBox="1"/>
                <p:nvPr/>
              </p:nvSpPr>
              <p:spPr>
                <a:xfrm>
                  <a:off x="-2281300" y="3140068"/>
                  <a:ext cx="27513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e>
                          <m:sub>
                            <m:r>
                              <a:rPr lang="es-ES" b="0" i="1" smtClean="0">
                                <a:latin typeface="Cambria Math" panose="02040503050406030204" pitchFamily="18" charset="0"/>
                              </a:rPr>
                              <m:t>𝑥</m:t>
                            </m:r>
                          </m:sub>
                        </m:sSub>
                      </m:oMath>
                    </m:oMathPara>
                  </a14:m>
                  <a:endParaRPr lang="es-ES" dirty="0"/>
                </a:p>
              </p:txBody>
            </p:sp>
          </mc:Choice>
          <mc:Fallback xmlns="">
            <p:sp>
              <p:nvSpPr>
                <p:cNvPr id="58" name="CuadroTexto 57"/>
                <p:cNvSpPr txBox="1">
                  <a:spLocks noRot="1" noChangeAspect="1" noMove="1" noResize="1" noEditPoints="1" noAdjustHandles="1" noChangeArrowheads="1" noChangeShapeType="1" noTextEdit="1"/>
                </p:cNvSpPr>
                <p:nvPr/>
              </p:nvSpPr>
              <p:spPr>
                <a:xfrm>
                  <a:off x="-2281300" y="3140068"/>
                  <a:ext cx="275139" cy="310598"/>
                </a:xfrm>
                <a:prstGeom prst="rect">
                  <a:avLst/>
                </a:prstGeom>
                <a:blipFill rotWithShape="0">
                  <a:blip r:embed="rId5"/>
                  <a:stretch>
                    <a:fillRect l="-20000" b="-1176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0" name="CuadroTexto 59"/>
                <p:cNvSpPr txBox="1"/>
                <p:nvPr/>
              </p:nvSpPr>
              <p:spPr>
                <a:xfrm>
                  <a:off x="-1258221" y="3393281"/>
                  <a:ext cx="282770" cy="33887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e>
                          <m:sub>
                            <m:r>
                              <a:rPr lang="es-ES" b="0" i="1" smtClean="0">
                                <a:latin typeface="Cambria Math" panose="02040503050406030204" pitchFamily="18" charset="0"/>
                              </a:rPr>
                              <m:t>𝑦</m:t>
                            </m:r>
                          </m:sub>
                        </m:sSub>
                      </m:oMath>
                    </m:oMathPara>
                  </a14:m>
                  <a:endParaRPr lang="es-ES" dirty="0"/>
                </a:p>
              </p:txBody>
            </p:sp>
          </mc:Choice>
          <mc:Fallback xmlns="">
            <p:sp>
              <p:nvSpPr>
                <p:cNvPr id="60" name="CuadroTexto 59"/>
                <p:cNvSpPr txBox="1">
                  <a:spLocks noRot="1" noChangeAspect="1" noMove="1" noResize="1" noEditPoints="1" noAdjustHandles="1" noChangeArrowheads="1" noChangeShapeType="1" noTextEdit="1"/>
                </p:cNvSpPr>
                <p:nvPr/>
              </p:nvSpPr>
              <p:spPr>
                <a:xfrm>
                  <a:off x="-1258221" y="3393281"/>
                  <a:ext cx="282770" cy="338875"/>
                </a:xfrm>
                <a:prstGeom prst="rect">
                  <a:avLst/>
                </a:prstGeom>
                <a:blipFill rotWithShape="0">
                  <a:blip r:embed="rId6"/>
                  <a:stretch>
                    <a:fillRect l="-19565" r="-8696" b="-160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1" name="CuadroTexto 60"/>
                <p:cNvSpPr txBox="1"/>
                <p:nvPr/>
              </p:nvSpPr>
              <p:spPr>
                <a:xfrm>
                  <a:off x="-1601187" y="3366038"/>
                  <a:ext cx="20896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panose="02040503050406030204" pitchFamily="18" charset="0"/>
                            <a:ea typeface="Cambria Math" panose="02040503050406030204" pitchFamily="18" charset="0"/>
                          </a:rPr>
                          <m:t>𝛼</m:t>
                        </m:r>
                      </m:oMath>
                    </m:oMathPara>
                  </a14:m>
                  <a:endParaRPr lang="es-ES" dirty="0"/>
                </a:p>
              </p:txBody>
            </p:sp>
          </mc:Choice>
          <mc:Fallback xmlns="">
            <p:sp>
              <p:nvSpPr>
                <p:cNvPr id="61" name="CuadroTexto 60"/>
                <p:cNvSpPr txBox="1">
                  <a:spLocks noRot="1" noChangeAspect="1" noMove="1" noResize="1" noEditPoints="1" noAdjustHandles="1" noChangeArrowheads="1" noChangeShapeType="1" noTextEdit="1"/>
                </p:cNvSpPr>
                <p:nvPr/>
              </p:nvSpPr>
              <p:spPr>
                <a:xfrm>
                  <a:off x="-1601187" y="3366038"/>
                  <a:ext cx="208967" cy="276999"/>
                </a:xfrm>
                <a:prstGeom prst="rect">
                  <a:avLst/>
                </a:prstGeom>
                <a:blipFill rotWithShape="0">
                  <a:blip r:embed="rId7"/>
                  <a:stretch>
                    <a:fillRect l="-14286" r="-8571" b="-222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9" name="CuadroTexto 58"/>
                <p:cNvSpPr txBox="1"/>
                <p:nvPr/>
              </p:nvSpPr>
              <p:spPr>
                <a:xfrm>
                  <a:off x="-1619287" y="3858766"/>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59" name="CuadroTexto 58"/>
                <p:cNvSpPr txBox="1">
                  <a:spLocks noRot="1" noChangeAspect="1" noMove="1" noResize="1" noEditPoints="1" noAdjustHandles="1" noChangeArrowheads="1" noChangeShapeType="1" noTextEdit="1"/>
                </p:cNvSpPr>
                <p:nvPr/>
              </p:nvSpPr>
              <p:spPr>
                <a:xfrm>
                  <a:off x="-1619287" y="3858766"/>
                  <a:ext cx="212430" cy="310598"/>
                </a:xfrm>
                <a:prstGeom prst="rect">
                  <a:avLst/>
                </a:prstGeom>
                <a:blipFill rotWithShape="0">
                  <a:blip r:embed="rId8"/>
                  <a:stretch>
                    <a:fillRect l="-22857" r="-22857" b="-7843"/>
                  </a:stretch>
                </a:blipFill>
              </p:spPr>
              <p:txBody>
                <a:bodyPr/>
                <a:lstStyle/>
                <a:p>
                  <a:r>
                    <a:rPr lang="es-ES">
                      <a:noFill/>
                    </a:rPr>
                    <a:t> </a:t>
                  </a:r>
                </a:p>
              </p:txBody>
            </p:sp>
          </mc:Fallback>
        </mc:AlternateContent>
      </p:grpSp>
      <p:grpSp>
        <p:nvGrpSpPr>
          <p:cNvPr id="67" name="Grupo 66"/>
          <p:cNvGrpSpPr/>
          <p:nvPr/>
        </p:nvGrpSpPr>
        <p:grpSpPr>
          <a:xfrm>
            <a:off x="5673765" y="4532742"/>
            <a:ext cx="2500694" cy="2120147"/>
            <a:chOff x="-2825735" y="2513765"/>
            <a:chExt cx="2500694" cy="2120147"/>
          </a:xfrm>
        </p:grpSpPr>
        <p:sp>
          <p:nvSpPr>
            <p:cNvPr id="68" name="Triángulo rectángulo 67"/>
            <p:cNvSpPr/>
            <p:nvPr/>
          </p:nvSpPr>
          <p:spPr>
            <a:xfrm flipH="1">
              <a:off x="-2596755" y="2643187"/>
              <a:ext cx="2271714" cy="1500188"/>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9" name="Rectángulo 68"/>
            <p:cNvSpPr/>
            <p:nvPr/>
          </p:nvSpPr>
          <p:spPr>
            <a:xfrm rot="19612607">
              <a:off x="-2018109" y="2851759"/>
              <a:ext cx="800100" cy="576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70" name="Conector recto 69"/>
            <p:cNvCxnSpPr/>
            <p:nvPr/>
          </p:nvCxnSpPr>
          <p:spPr>
            <a:xfrm flipV="1">
              <a:off x="-2339578" y="2682869"/>
              <a:ext cx="1443037" cy="95408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1" name="Conector recto 70"/>
            <p:cNvCxnSpPr/>
            <p:nvPr/>
          </p:nvCxnSpPr>
          <p:spPr>
            <a:xfrm rot="5400000" flipV="1">
              <a:off x="-2286389" y="2758244"/>
              <a:ext cx="1443037" cy="95408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72" name="Arco 71"/>
            <p:cNvSpPr/>
            <p:nvPr/>
          </p:nvSpPr>
          <p:spPr>
            <a:xfrm>
              <a:off x="-2695204" y="3843337"/>
              <a:ext cx="625080" cy="790575"/>
            </a:xfrm>
            <a:prstGeom prst="arc">
              <a:avLst>
                <a:gd name="adj1" fmla="val 17712065"/>
                <a:gd name="adj2" fmla="val 20565945"/>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73" name="CuadroTexto 72"/>
                <p:cNvSpPr txBox="1"/>
                <p:nvPr/>
              </p:nvSpPr>
              <p:spPr>
                <a:xfrm>
                  <a:off x="-2110644" y="3812900"/>
                  <a:ext cx="20896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panose="02040503050406030204" pitchFamily="18" charset="0"/>
                            <a:ea typeface="Cambria Math" panose="02040503050406030204" pitchFamily="18" charset="0"/>
                          </a:rPr>
                          <m:t>𝛼</m:t>
                        </m:r>
                      </m:oMath>
                    </m:oMathPara>
                  </a14:m>
                  <a:endParaRPr lang="es-ES" dirty="0"/>
                </a:p>
              </p:txBody>
            </p:sp>
          </mc:Choice>
          <mc:Fallback xmlns="">
            <p:sp>
              <p:nvSpPr>
                <p:cNvPr id="73" name="CuadroTexto 72"/>
                <p:cNvSpPr txBox="1">
                  <a:spLocks noRot="1" noChangeAspect="1" noMove="1" noResize="1" noEditPoints="1" noAdjustHandles="1" noChangeArrowheads="1" noChangeShapeType="1" noTextEdit="1"/>
                </p:cNvSpPr>
                <p:nvPr/>
              </p:nvSpPr>
              <p:spPr>
                <a:xfrm>
                  <a:off x="-2110644" y="3812900"/>
                  <a:ext cx="208967" cy="276999"/>
                </a:xfrm>
                <a:prstGeom prst="rect">
                  <a:avLst/>
                </a:prstGeom>
                <a:blipFill rotWithShape="0">
                  <a:blip r:embed="rId9"/>
                  <a:stretch>
                    <a:fillRect l="-14706" r="-11765" b="-2222"/>
                  </a:stretch>
                </a:blipFill>
              </p:spPr>
              <p:txBody>
                <a:bodyPr/>
                <a:lstStyle/>
                <a:p>
                  <a:r>
                    <a:rPr lang="es-ES">
                      <a:noFill/>
                    </a:rPr>
                    <a:t> </a:t>
                  </a:r>
                </a:p>
              </p:txBody>
            </p:sp>
          </mc:Fallback>
        </mc:AlternateContent>
        <p:cxnSp>
          <p:nvCxnSpPr>
            <p:cNvPr id="74" name="Conector recto de flecha 73"/>
            <p:cNvCxnSpPr/>
            <p:nvPr/>
          </p:nvCxnSpPr>
          <p:spPr>
            <a:xfrm>
              <a:off x="-1618060" y="3159909"/>
              <a:ext cx="0" cy="72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5" name="Conector recto 74"/>
            <p:cNvCxnSpPr>
              <a:stCxn id="69" idx="1"/>
            </p:cNvCxnSpPr>
            <p:nvPr/>
          </p:nvCxnSpPr>
          <p:spPr>
            <a:xfrm>
              <a:off x="-1953100" y="3358672"/>
              <a:ext cx="335040" cy="52123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6" name="Conector recto 75"/>
            <p:cNvCxnSpPr/>
            <p:nvPr/>
          </p:nvCxnSpPr>
          <p:spPr>
            <a:xfrm>
              <a:off x="-1619287" y="3159909"/>
              <a:ext cx="345115" cy="530626"/>
            </a:xfrm>
            <a:prstGeom prst="line">
              <a:avLst/>
            </a:prstGeom>
            <a:ln w="38100">
              <a:solidFill>
                <a:srgbClr val="00B0F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7" name="Conector recto 76"/>
            <p:cNvCxnSpPr/>
            <p:nvPr/>
          </p:nvCxnSpPr>
          <p:spPr>
            <a:xfrm flipH="1">
              <a:off x="-1949902" y="3160398"/>
              <a:ext cx="343503" cy="209734"/>
            </a:xfrm>
            <a:prstGeom prst="line">
              <a:avLst/>
            </a:prstGeom>
            <a:ln w="38100">
              <a:solidFill>
                <a:srgbClr val="00B0F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8" name="Conector recto 77"/>
            <p:cNvCxnSpPr/>
            <p:nvPr/>
          </p:nvCxnSpPr>
          <p:spPr>
            <a:xfrm flipV="1">
              <a:off x="-1609421" y="3663933"/>
              <a:ext cx="345115" cy="21616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9" name="Conector recto 78"/>
            <p:cNvCxnSpPr/>
            <p:nvPr/>
          </p:nvCxnSpPr>
          <p:spPr>
            <a:xfrm flipH="1">
              <a:off x="-2825735" y="2704303"/>
              <a:ext cx="776843" cy="521432"/>
            </a:xfrm>
            <a:prstGeom prst="line">
              <a:avLst/>
            </a:prstGeom>
            <a:ln w="28575">
              <a:solidFill>
                <a:srgbClr val="00B05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0" name="CuadroTexto 79"/>
                <p:cNvSpPr txBox="1"/>
                <p:nvPr/>
              </p:nvSpPr>
              <p:spPr>
                <a:xfrm>
                  <a:off x="-2281300" y="3140068"/>
                  <a:ext cx="27513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e>
                          <m:sub>
                            <m:r>
                              <a:rPr lang="es-ES" b="0" i="1" smtClean="0">
                                <a:latin typeface="Cambria Math" panose="02040503050406030204" pitchFamily="18" charset="0"/>
                              </a:rPr>
                              <m:t>𝑥</m:t>
                            </m:r>
                          </m:sub>
                        </m:sSub>
                      </m:oMath>
                    </m:oMathPara>
                  </a14:m>
                  <a:endParaRPr lang="es-ES" dirty="0"/>
                </a:p>
              </p:txBody>
            </p:sp>
          </mc:Choice>
          <mc:Fallback xmlns="">
            <p:sp>
              <p:nvSpPr>
                <p:cNvPr id="80" name="CuadroTexto 79"/>
                <p:cNvSpPr txBox="1">
                  <a:spLocks noRot="1" noChangeAspect="1" noMove="1" noResize="1" noEditPoints="1" noAdjustHandles="1" noChangeArrowheads="1" noChangeShapeType="1" noTextEdit="1"/>
                </p:cNvSpPr>
                <p:nvPr/>
              </p:nvSpPr>
              <p:spPr>
                <a:xfrm>
                  <a:off x="-2281300" y="3140068"/>
                  <a:ext cx="275139" cy="310598"/>
                </a:xfrm>
                <a:prstGeom prst="rect">
                  <a:avLst/>
                </a:prstGeom>
                <a:blipFill rotWithShape="0">
                  <a:blip r:embed="rId10"/>
                  <a:stretch>
                    <a:fillRect l="-17778" r="-2222" b="-1372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1" name="CuadroTexto 80"/>
                <p:cNvSpPr txBox="1"/>
                <p:nvPr/>
              </p:nvSpPr>
              <p:spPr>
                <a:xfrm>
                  <a:off x="-1258221" y="3393281"/>
                  <a:ext cx="282770" cy="33887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e>
                          <m:sub>
                            <m:r>
                              <a:rPr lang="es-ES" b="0" i="1" smtClean="0">
                                <a:latin typeface="Cambria Math" panose="02040503050406030204" pitchFamily="18" charset="0"/>
                              </a:rPr>
                              <m:t>𝑦</m:t>
                            </m:r>
                          </m:sub>
                        </m:sSub>
                      </m:oMath>
                    </m:oMathPara>
                  </a14:m>
                  <a:endParaRPr lang="es-ES" dirty="0"/>
                </a:p>
              </p:txBody>
            </p:sp>
          </mc:Choice>
          <mc:Fallback xmlns="">
            <p:sp>
              <p:nvSpPr>
                <p:cNvPr id="81" name="CuadroTexto 80"/>
                <p:cNvSpPr txBox="1">
                  <a:spLocks noRot="1" noChangeAspect="1" noMove="1" noResize="1" noEditPoints="1" noAdjustHandles="1" noChangeArrowheads="1" noChangeShapeType="1" noTextEdit="1"/>
                </p:cNvSpPr>
                <p:nvPr/>
              </p:nvSpPr>
              <p:spPr>
                <a:xfrm>
                  <a:off x="-1258221" y="3393281"/>
                  <a:ext cx="282770" cy="338875"/>
                </a:xfrm>
                <a:prstGeom prst="rect">
                  <a:avLst/>
                </a:prstGeom>
                <a:blipFill rotWithShape="0">
                  <a:blip r:embed="rId11"/>
                  <a:stretch>
                    <a:fillRect l="-19565" r="-8696" b="-1818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2" name="CuadroTexto 81"/>
                <p:cNvSpPr txBox="1"/>
                <p:nvPr/>
              </p:nvSpPr>
              <p:spPr>
                <a:xfrm>
                  <a:off x="-1601187" y="3366038"/>
                  <a:ext cx="20896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panose="02040503050406030204" pitchFamily="18" charset="0"/>
                            <a:ea typeface="Cambria Math" panose="02040503050406030204" pitchFamily="18" charset="0"/>
                          </a:rPr>
                          <m:t>𝛼</m:t>
                        </m:r>
                      </m:oMath>
                    </m:oMathPara>
                  </a14:m>
                  <a:endParaRPr lang="es-ES" dirty="0"/>
                </a:p>
              </p:txBody>
            </p:sp>
          </mc:Choice>
          <mc:Fallback xmlns="">
            <p:sp>
              <p:nvSpPr>
                <p:cNvPr id="82" name="CuadroTexto 81"/>
                <p:cNvSpPr txBox="1">
                  <a:spLocks noRot="1" noChangeAspect="1" noMove="1" noResize="1" noEditPoints="1" noAdjustHandles="1" noChangeArrowheads="1" noChangeShapeType="1" noTextEdit="1"/>
                </p:cNvSpPr>
                <p:nvPr/>
              </p:nvSpPr>
              <p:spPr>
                <a:xfrm>
                  <a:off x="-1601187" y="3366038"/>
                  <a:ext cx="208967" cy="276999"/>
                </a:xfrm>
                <a:prstGeom prst="rect">
                  <a:avLst/>
                </a:prstGeom>
                <a:blipFill rotWithShape="0">
                  <a:blip r:embed="rId12"/>
                  <a:stretch>
                    <a:fillRect l="-14706" r="-1176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3" name="CuadroTexto 82"/>
                <p:cNvSpPr txBox="1"/>
                <p:nvPr/>
              </p:nvSpPr>
              <p:spPr>
                <a:xfrm>
                  <a:off x="-1619287" y="3858766"/>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83" name="CuadroTexto 82"/>
                <p:cNvSpPr txBox="1">
                  <a:spLocks noRot="1" noChangeAspect="1" noMove="1" noResize="1" noEditPoints="1" noAdjustHandles="1" noChangeArrowheads="1" noChangeShapeType="1" noTextEdit="1"/>
                </p:cNvSpPr>
                <p:nvPr/>
              </p:nvSpPr>
              <p:spPr>
                <a:xfrm>
                  <a:off x="-1619287" y="3858766"/>
                  <a:ext cx="212430" cy="310598"/>
                </a:xfrm>
                <a:prstGeom prst="rect">
                  <a:avLst/>
                </a:prstGeom>
                <a:blipFill rotWithShape="0">
                  <a:blip r:embed="rId13"/>
                  <a:stretch>
                    <a:fillRect l="-26471" r="-23529" b="-9804"/>
                  </a:stretch>
                </a:blipFill>
              </p:spPr>
              <p:txBody>
                <a:bodyPr/>
                <a:lstStyle/>
                <a:p>
                  <a:r>
                    <a:rPr lang="es-ES">
                      <a:noFill/>
                    </a:rPr>
                    <a:t> </a:t>
                  </a:r>
                </a:p>
              </p:txBody>
            </p:sp>
          </mc:Fallback>
        </mc:AlternateContent>
      </p:grpSp>
    </p:spTree>
    <p:extLst>
      <p:ext uri="{BB962C8B-B14F-4D97-AF65-F5344CB8AC3E}">
        <p14:creationId xmlns:p14="http://schemas.microsoft.com/office/powerpoint/2010/main" val="13991199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Fuerzas que actúan sobre los cuerpos</a:t>
            </a:r>
            <a:endParaRPr lang="es-ES" b="1" dirty="0">
              <a:solidFill>
                <a:schemeClr val="accent6">
                  <a:lumMod val="75000"/>
                </a:schemeClr>
              </a:solidFill>
            </a:endParaRPr>
          </a:p>
        </p:txBody>
      </p:sp>
      <p:sp>
        <p:nvSpPr>
          <p:cNvPr id="5" name="CuadroTexto 4"/>
          <p:cNvSpPr txBox="1"/>
          <p:nvPr/>
        </p:nvSpPr>
        <p:spPr>
          <a:xfrm>
            <a:off x="371475" y="736120"/>
            <a:ext cx="7929562" cy="369332"/>
          </a:xfrm>
          <a:prstGeom prst="rect">
            <a:avLst/>
          </a:prstGeom>
          <a:noFill/>
        </p:spPr>
        <p:txBody>
          <a:bodyPr wrap="square" rtlCol="0">
            <a:spAutoFit/>
          </a:bodyPr>
          <a:lstStyle/>
          <a:p>
            <a:r>
              <a:rPr lang="es-ES" b="1" dirty="0" smtClean="0">
                <a:solidFill>
                  <a:srgbClr val="00B050"/>
                </a:solidFill>
              </a:rPr>
              <a:t>1.2. Las fuerzas sobre los cuerpos en movimiento</a:t>
            </a:r>
            <a:endParaRPr lang="es-ES" b="1" dirty="0">
              <a:solidFill>
                <a:srgbClr val="00B050"/>
              </a:solidFill>
            </a:endParaRPr>
          </a:p>
        </p:txBody>
      </p:sp>
      <p:sp>
        <p:nvSpPr>
          <p:cNvPr id="42" name="CuadroTexto 41"/>
          <p:cNvSpPr txBox="1"/>
          <p:nvPr/>
        </p:nvSpPr>
        <p:spPr>
          <a:xfrm>
            <a:off x="414337" y="1105452"/>
            <a:ext cx="2828925" cy="371475"/>
          </a:xfrm>
          <a:prstGeom prst="rect">
            <a:avLst/>
          </a:prstGeom>
          <a:noFill/>
        </p:spPr>
        <p:txBody>
          <a:bodyPr wrap="square" rtlCol="0">
            <a:spAutoFit/>
          </a:bodyPr>
          <a:lstStyle/>
          <a:p>
            <a:r>
              <a:rPr lang="es-ES" b="1" dirty="0" smtClean="0">
                <a:solidFill>
                  <a:schemeClr val="accent3">
                    <a:lumMod val="75000"/>
                  </a:schemeClr>
                </a:solidFill>
              </a:rPr>
              <a:t>La fuerza normal</a:t>
            </a:r>
            <a:endParaRPr lang="es-ES" b="1" dirty="0">
              <a:solidFill>
                <a:schemeClr val="accent3">
                  <a:lumMod val="75000"/>
                </a:schemeClr>
              </a:solidFill>
            </a:endParaRPr>
          </a:p>
        </p:txBody>
      </p:sp>
      <p:sp>
        <p:nvSpPr>
          <p:cNvPr id="7" name="CuadroTexto 6"/>
          <p:cNvSpPr txBox="1"/>
          <p:nvPr/>
        </p:nvSpPr>
        <p:spPr>
          <a:xfrm>
            <a:off x="414337" y="1578924"/>
            <a:ext cx="8243888"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 </a:t>
            </a:r>
            <a:r>
              <a:rPr lang="es-ES" b="1" dirty="0" smtClean="0"/>
              <a:t>fuerza normal</a:t>
            </a:r>
            <a:r>
              <a:rPr lang="es-ES" dirty="0" smtClean="0"/>
              <a:t>, N, es la fuerza que ejerce una superficie sobre los cuerpos apoyados en ella. Es perpendicular a la superficie. </a:t>
            </a:r>
            <a:endParaRPr lang="es-ES" dirty="0"/>
          </a:p>
        </p:txBody>
      </p:sp>
      <p:graphicFrame>
        <p:nvGraphicFramePr>
          <p:cNvPr id="8" name="Tabla 7"/>
          <p:cNvGraphicFramePr>
            <a:graphicFrameLocks noGrp="1"/>
          </p:cNvGraphicFramePr>
          <p:nvPr>
            <p:extLst>
              <p:ext uri="{D42A27DB-BD31-4B8C-83A1-F6EECF244321}">
                <p14:modId xmlns:p14="http://schemas.microsoft.com/office/powerpoint/2010/main" val="374866456"/>
              </p:ext>
            </p:extLst>
          </p:nvPr>
        </p:nvGraphicFramePr>
        <p:xfrm>
          <a:off x="414337" y="2413294"/>
          <a:ext cx="8243892" cy="3967480"/>
        </p:xfrm>
        <a:graphic>
          <a:graphicData uri="http://schemas.openxmlformats.org/drawingml/2006/table">
            <a:tbl>
              <a:tblPr firstRow="1" bandRow="1">
                <a:tableStyleId>{93296810-A885-4BE3-A3E7-6D5BEEA58F35}</a:tableStyleId>
              </a:tblPr>
              <a:tblGrid>
                <a:gridCol w="1700213">
                  <a:extLst>
                    <a:ext uri="{9D8B030D-6E8A-4147-A177-3AD203B41FA5}">
                      <a16:colId xmlns:a16="http://schemas.microsoft.com/office/drawing/2014/main" val="20000"/>
                    </a:ext>
                  </a:extLst>
                </a:gridCol>
                <a:gridCol w="1814513">
                  <a:extLst>
                    <a:ext uri="{9D8B030D-6E8A-4147-A177-3AD203B41FA5}">
                      <a16:colId xmlns:a16="http://schemas.microsoft.com/office/drawing/2014/main" val="20001"/>
                    </a:ext>
                  </a:extLst>
                </a:gridCol>
                <a:gridCol w="1800228">
                  <a:extLst>
                    <a:ext uri="{9D8B030D-6E8A-4147-A177-3AD203B41FA5}">
                      <a16:colId xmlns:a16="http://schemas.microsoft.com/office/drawing/2014/main" val="20002"/>
                    </a:ext>
                  </a:extLst>
                </a:gridCol>
                <a:gridCol w="2928938">
                  <a:extLst>
                    <a:ext uri="{9D8B030D-6E8A-4147-A177-3AD203B41FA5}">
                      <a16:colId xmlns:a16="http://schemas.microsoft.com/office/drawing/2014/main" val="20003"/>
                    </a:ext>
                  </a:extLst>
                </a:gridCol>
              </a:tblGrid>
              <a:tr h="370840">
                <a:tc gridSpan="3">
                  <a:txBody>
                    <a:bodyPr/>
                    <a:lstStyle/>
                    <a:p>
                      <a:pPr algn="ctr"/>
                      <a:r>
                        <a:rPr lang="es-ES" sz="1600" dirty="0" smtClean="0"/>
                        <a:t>Cuerpo apoyado en un plano horizontal</a:t>
                      </a:r>
                      <a:endParaRPr lang="es-ES" sz="1600" dirty="0"/>
                    </a:p>
                  </a:txBody>
                  <a:tcPr/>
                </a:tc>
                <a:tc hMerge="1">
                  <a:txBody>
                    <a:bodyPr/>
                    <a:lstStyle/>
                    <a:p>
                      <a:endParaRPr lang="es-ES" sz="1600" dirty="0"/>
                    </a:p>
                  </a:txBody>
                  <a:tcPr/>
                </a:tc>
                <a:tc hMerge="1">
                  <a:txBody>
                    <a:bodyPr/>
                    <a:lstStyle/>
                    <a:p>
                      <a:endParaRPr lang="es-ES" sz="1600" dirty="0"/>
                    </a:p>
                  </a:txBody>
                  <a:tcPr/>
                </a:tc>
                <a:tc rowSpan="2">
                  <a:txBody>
                    <a:bodyPr/>
                    <a:lstStyle/>
                    <a:p>
                      <a:pPr algn="ctr"/>
                      <a:r>
                        <a:rPr lang="es-ES" sz="1600" dirty="0" smtClean="0"/>
                        <a:t>Cuerpo apoyado en un plano inclinado</a:t>
                      </a:r>
                      <a:endParaRPr lang="es-ES" sz="1600" dirty="0"/>
                    </a:p>
                  </a:txBody>
                  <a:tcPr anchor="ctr" anchorCtr="1"/>
                </a:tc>
                <a:extLst>
                  <a:ext uri="{0D108BD9-81ED-4DB2-BD59-A6C34878D82A}">
                    <a16:rowId xmlns:a16="http://schemas.microsoft.com/office/drawing/2014/main" val="10000"/>
                  </a:ext>
                </a:extLst>
              </a:tr>
              <a:tr h="370840">
                <a:tc>
                  <a:txBody>
                    <a:bodyPr/>
                    <a:lstStyle/>
                    <a:p>
                      <a:pPr algn="ctr"/>
                      <a:r>
                        <a:rPr lang="es-ES" sz="1600" dirty="0" smtClean="0"/>
                        <a:t>Sin otras fuerzas</a:t>
                      </a:r>
                      <a:endParaRPr lang="es-ES" sz="1600" dirty="0"/>
                    </a:p>
                  </a:txBody>
                  <a:tcPr anchor="ctr" anchorCtr="1"/>
                </a:tc>
                <a:tc gridSpan="2">
                  <a:txBody>
                    <a:bodyPr/>
                    <a:lstStyle/>
                    <a:p>
                      <a:pPr algn="ctr"/>
                      <a:r>
                        <a:rPr lang="es-ES" sz="1600" dirty="0" smtClean="0"/>
                        <a:t>Con otras fuerzas perpendiculares al plano de apoyo</a:t>
                      </a:r>
                      <a:endParaRPr lang="es-ES" sz="1600" dirty="0"/>
                    </a:p>
                  </a:txBody>
                  <a:tcPr anchor="ctr" anchorCtr="1"/>
                </a:tc>
                <a:tc hMerge="1">
                  <a:txBody>
                    <a:bodyPr/>
                    <a:lstStyle/>
                    <a:p>
                      <a:endParaRPr lang="es-ES" sz="1600" dirty="0"/>
                    </a:p>
                  </a:txBody>
                  <a:tcPr/>
                </a:tc>
                <a:tc vMerge="1">
                  <a:txBody>
                    <a:bodyPr/>
                    <a:lstStyle/>
                    <a:p>
                      <a:endParaRPr lang="es-ES" sz="1600" dirty="0"/>
                    </a:p>
                  </a:txBody>
                  <a:tcPr/>
                </a:tc>
                <a:extLst>
                  <a:ext uri="{0D108BD9-81ED-4DB2-BD59-A6C34878D82A}">
                    <a16:rowId xmlns:a16="http://schemas.microsoft.com/office/drawing/2014/main" val="10001"/>
                  </a:ext>
                </a:extLst>
              </a:tr>
              <a:tr h="370840">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La normal tiene el mismo valor y la misma dirección</a:t>
                      </a:r>
                      <a:r>
                        <a:rPr lang="es-ES" sz="1600" baseline="0" dirty="0" smtClean="0"/>
                        <a:t> que el peso y sentido contrario.</a:t>
                      </a:r>
                      <a:endParaRPr lang="es-ES" sz="1600" dirty="0"/>
                    </a:p>
                  </a:txBody>
                  <a:tcPr/>
                </a:tc>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El valor de la normal coincide con el</a:t>
                      </a:r>
                      <a:r>
                        <a:rPr lang="es-ES" sz="1600" baseline="0" dirty="0" smtClean="0"/>
                        <a:t> de la fuerza resultante.</a:t>
                      </a:r>
                      <a:endParaRPr lang="es-ES" sz="1600" dirty="0"/>
                    </a:p>
                  </a:txBody>
                  <a:tcPr/>
                </a:tc>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smtClean="0"/>
                        <a:t>El valor de la normal coincide con el</a:t>
                      </a:r>
                      <a:r>
                        <a:rPr lang="es-ES" sz="1600" baseline="0" dirty="0" smtClean="0"/>
                        <a:t> de la fuerza resultante.</a:t>
                      </a:r>
                      <a:endParaRPr lang="es-ES" sz="1600" dirty="0" smtClean="0"/>
                    </a:p>
                    <a:p>
                      <a:endParaRPr lang="es-ES" sz="1600" dirty="0"/>
                    </a:p>
                  </a:txBody>
                  <a:tcPr/>
                </a:tc>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La normal y el peso no</a:t>
                      </a:r>
                      <a:r>
                        <a:rPr lang="es-ES" sz="1600" baseline="0" dirty="0" smtClean="0"/>
                        <a:t> tienen la misma dirección. </a:t>
                      </a:r>
                      <a:r>
                        <a:rPr lang="es-ES" sz="1600" i="1" baseline="0" dirty="0" smtClean="0"/>
                        <a:t>N</a:t>
                      </a:r>
                      <a:r>
                        <a:rPr lang="es-ES" sz="1600" baseline="0" dirty="0" smtClean="0"/>
                        <a:t> coincide con la componente </a:t>
                      </a:r>
                      <a:r>
                        <a:rPr lang="es-ES" sz="1600" i="1" baseline="0" dirty="0" err="1" smtClean="0"/>
                        <a:t>P</a:t>
                      </a:r>
                      <a:r>
                        <a:rPr lang="es-ES" sz="1600" i="1" baseline="-25000" dirty="0" err="1" smtClean="0"/>
                        <a:t>y</a:t>
                      </a:r>
                      <a:r>
                        <a:rPr lang="es-ES" sz="1600" baseline="0" dirty="0" smtClean="0"/>
                        <a:t> del peso.</a:t>
                      </a:r>
                      <a:endParaRPr lang="es-ES" sz="1600" dirty="0"/>
                    </a:p>
                  </a:txBody>
                  <a:tcPr/>
                </a:tc>
                <a:extLst>
                  <a:ext uri="{0D108BD9-81ED-4DB2-BD59-A6C34878D82A}">
                    <a16:rowId xmlns:a16="http://schemas.microsoft.com/office/drawing/2014/main" val="10002"/>
                  </a:ext>
                </a:extLst>
              </a:tr>
            </a:tbl>
          </a:graphicData>
        </a:graphic>
      </p:graphicFrame>
      <p:grpSp>
        <p:nvGrpSpPr>
          <p:cNvPr id="21" name="Grupo 20"/>
          <p:cNvGrpSpPr/>
          <p:nvPr/>
        </p:nvGrpSpPr>
        <p:grpSpPr>
          <a:xfrm>
            <a:off x="642937" y="3472872"/>
            <a:ext cx="1328738" cy="1283002"/>
            <a:chOff x="-1328738" y="2329872"/>
            <a:chExt cx="1328738" cy="1283002"/>
          </a:xfrm>
        </p:grpSpPr>
        <p:cxnSp>
          <p:nvCxnSpPr>
            <p:cNvPr id="10" name="Conector recto 9"/>
            <p:cNvCxnSpPr/>
            <p:nvPr/>
          </p:nvCxnSpPr>
          <p:spPr>
            <a:xfrm>
              <a:off x="-1328738" y="3228975"/>
              <a:ext cx="1328738"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2" name="Rectángulo 11"/>
            <p:cNvSpPr/>
            <p:nvPr/>
          </p:nvSpPr>
          <p:spPr>
            <a:xfrm>
              <a:off x="-1085850" y="2771775"/>
              <a:ext cx="885825"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9" name="Conector recto de flecha 18"/>
            <p:cNvCxnSpPr/>
            <p:nvPr/>
          </p:nvCxnSpPr>
          <p:spPr>
            <a:xfrm>
              <a:off x="-642938" y="3000375"/>
              <a:ext cx="0" cy="54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ector recto de flecha 50"/>
            <p:cNvCxnSpPr/>
            <p:nvPr/>
          </p:nvCxnSpPr>
          <p:spPr>
            <a:xfrm flipV="1">
              <a:off x="-642938" y="2460375"/>
              <a:ext cx="0" cy="54000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CuadroTexto 19"/>
                <p:cNvSpPr txBox="1"/>
                <p:nvPr/>
              </p:nvSpPr>
              <p:spPr>
                <a:xfrm>
                  <a:off x="-983433" y="2329872"/>
                  <a:ext cx="23807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𝑁</m:t>
                            </m:r>
                          </m:e>
                        </m:acc>
                      </m:oMath>
                    </m:oMathPara>
                  </a14:m>
                  <a:endParaRPr lang="es-ES" dirty="0"/>
                </a:p>
              </p:txBody>
            </p:sp>
          </mc:Choice>
          <mc:Fallback xmlns="">
            <p:sp>
              <p:nvSpPr>
                <p:cNvPr id="20" name="CuadroTexto 19"/>
                <p:cNvSpPr txBox="1">
                  <a:spLocks noRot="1" noChangeAspect="1" noMove="1" noResize="1" noEditPoints="1" noAdjustHandles="1" noChangeArrowheads="1" noChangeShapeType="1" noTextEdit="1"/>
                </p:cNvSpPr>
                <p:nvPr/>
              </p:nvSpPr>
              <p:spPr>
                <a:xfrm>
                  <a:off x="-983433" y="2329872"/>
                  <a:ext cx="238079" cy="310598"/>
                </a:xfrm>
                <a:prstGeom prst="rect">
                  <a:avLst/>
                </a:prstGeom>
                <a:blipFill rotWithShape="0">
                  <a:blip r:embed="rId3"/>
                  <a:stretch>
                    <a:fillRect l="-20513" r="-20513" b="-78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2" name="CuadroTexto 51"/>
                <p:cNvSpPr txBox="1"/>
                <p:nvPr/>
              </p:nvSpPr>
              <p:spPr>
                <a:xfrm>
                  <a:off x="-957784" y="3302276"/>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52" name="CuadroTexto 51"/>
                <p:cNvSpPr txBox="1">
                  <a:spLocks noRot="1" noChangeAspect="1" noMove="1" noResize="1" noEditPoints="1" noAdjustHandles="1" noChangeArrowheads="1" noChangeShapeType="1" noTextEdit="1"/>
                </p:cNvSpPr>
                <p:nvPr/>
              </p:nvSpPr>
              <p:spPr>
                <a:xfrm>
                  <a:off x="-957784" y="3302276"/>
                  <a:ext cx="212430" cy="310598"/>
                </a:xfrm>
                <a:prstGeom prst="rect">
                  <a:avLst/>
                </a:prstGeom>
                <a:blipFill rotWithShape="0">
                  <a:blip r:embed="rId4"/>
                  <a:stretch>
                    <a:fillRect l="-22857" r="-22857" b="-9804"/>
                  </a:stretch>
                </a:blipFill>
              </p:spPr>
              <p:txBody>
                <a:bodyPr/>
                <a:lstStyle/>
                <a:p>
                  <a:r>
                    <a:rPr lang="es-ES">
                      <a:noFill/>
                    </a:rPr>
                    <a:t> </a:t>
                  </a:r>
                </a:p>
              </p:txBody>
            </p:sp>
          </mc:Fallback>
        </mc:AlternateContent>
      </p:grpSp>
      <p:grpSp>
        <p:nvGrpSpPr>
          <p:cNvPr id="22" name="Grupo 21"/>
          <p:cNvGrpSpPr/>
          <p:nvPr/>
        </p:nvGrpSpPr>
        <p:grpSpPr>
          <a:xfrm>
            <a:off x="2323862" y="3403298"/>
            <a:ext cx="1328738" cy="1512499"/>
            <a:chOff x="-1371601" y="3229087"/>
            <a:chExt cx="1328738" cy="1512499"/>
          </a:xfrm>
        </p:grpSpPr>
        <p:grpSp>
          <p:nvGrpSpPr>
            <p:cNvPr id="54" name="Grupo 53"/>
            <p:cNvGrpSpPr/>
            <p:nvPr/>
          </p:nvGrpSpPr>
          <p:grpSpPr>
            <a:xfrm>
              <a:off x="-1371601" y="3229087"/>
              <a:ext cx="1328738" cy="1512499"/>
              <a:chOff x="-1328738" y="2100375"/>
              <a:chExt cx="1328738" cy="1512499"/>
            </a:xfrm>
          </p:grpSpPr>
          <p:cxnSp>
            <p:nvCxnSpPr>
              <p:cNvPr id="55" name="Conector recto 54"/>
              <p:cNvCxnSpPr/>
              <p:nvPr/>
            </p:nvCxnSpPr>
            <p:spPr>
              <a:xfrm>
                <a:off x="-1328738" y="3228975"/>
                <a:ext cx="1328738"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56" name="Rectángulo 55"/>
              <p:cNvSpPr/>
              <p:nvPr/>
            </p:nvSpPr>
            <p:spPr>
              <a:xfrm>
                <a:off x="-1085850" y="2771775"/>
                <a:ext cx="885825"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62" name="Conector recto de flecha 61"/>
              <p:cNvCxnSpPr/>
              <p:nvPr/>
            </p:nvCxnSpPr>
            <p:spPr>
              <a:xfrm>
                <a:off x="-642938" y="3000375"/>
                <a:ext cx="0" cy="54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Conector recto de flecha 62"/>
              <p:cNvCxnSpPr/>
              <p:nvPr/>
            </p:nvCxnSpPr>
            <p:spPr>
              <a:xfrm flipV="1">
                <a:off x="-642938" y="2100375"/>
                <a:ext cx="0" cy="90000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4" name="CuadroTexto 63"/>
                  <p:cNvSpPr txBox="1"/>
                  <p:nvPr/>
                </p:nvSpPr>
                <p:spPr>
                  <a:xfrm>
                    <a:off x="-983433" y="2101177"/>
                    <a:ext cx="23807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𝑁</m:t>
                              </m:r>
                            </m:e>
                          </m:acc>
                        </m:oMath>
                      </m:oMathPara>
                    </a14:m>
                    <a:endParaRPr lang="es-ES" dirty="0"/>
                  </a:p>
                </p:txBody>
              </p:sp>
            </mc:Choice>
            <mc:Fallback xmlns="">
              <p:sp>
                <p:nvSpPr>
                  <p:cNvPr id="64" name="CuadroTexto 63"/>
                  <p:cNvSpPr txBox="1">
                    <a:spLocks noRot="1" noChangeAspect="1" noMove="1" noResize="1" noEditPoints="1" noAdjustHandles="1" noChangeArrowheads="1" noChangeShapeType="1" noTextEdit="1"/>
                  </p:cNvSpPr>
                  <p:nvPr/>
                </p:nvSpPr>
                <p:spPr>
                  <a:xfrm>
                    <a:off x="-983433" y="2101177"/>
                    <a:ext cx="238079" cy="310598"/>
                  </a:xfrm>
                  <a:prstGeom prst="rect">
                    <a:avLst/>
                  </a:prstGeom>
                  <a:blipFill rotWithShape="0">
                    <a:blip r:embed="rId5"/>
                    <a:stretch>
                      <a:fillRect l="-23077" r="-17949" b="-980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5" name="CuadroTexto 64"/>
                  <p:cNvSpPr txBox="1"/>
                  <p:nvPr/>
                </p:nvSpPr>
                <p:spPr>
                  <a:xfrm>
                    <a:off x="-957784" y="3302276"/>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65" name="CuadroTexto 64"/>
                  <p:cNvSpPr txBox="1">
                    <a:spLocks noRot="1" noChangeAspect="1" noMove="1" noResize="1" noEditPoints="1" noAdjustHandles="1" noChangeArrowheads="1" noChangeShapeType="1" noTextEdit="1"/>
                  </p:cNvSpPr>
                  <p:nvPr/>
                </p:nvSpPr>
                <p:spPr>
                  <a:xfrm>
                    <a:off x="-957784" y="3302276"/>
                    <a:ext cx="212430" cy="310598"/>
                  </a:xfrm>
                  <a:prstGeom prst="rect">
                    <a:avLst/>
                  </a:prstGeom>
                  <a:blipFill rotWithShape="0">
                    <a:blip r:embed="rId6"/>
                    <a:stretch>
                      <a:fillRect l="-22857" r="-22857" b="-9804"/>
                    </a:stretch>
                  </a:blipFill>
                </p:spPr>
                <p:txBody>
                  <a:bodyPr/>
                  <a:lstStyle/>
                  <a:p>
                    <a:r>
                      <a:rPr lang="es-ES">
                        <a:noFill/>
                      </a:rPr>
                      <a:t> </a:t>
                    </a:r>
                  </a:p>
                </p:txBody>
              </p:sp>
            </mc:Fallback>
          </mc:AlternateContent>
        </p:grpSp>
        <p:cxnSp>
          <p:nvCxnSpPr>
            <p:cNvPr id="66" name="Conector recto de flecha 65"/>
            <p:cNvCxnSpPr/>
            <p:nvPr/>
          </p:nvCxnSpPr>
          <p:spPr>
            <a:xfrm>
              <a:off x="-476251" y="3540487"/>
              <a:ext cx="0" cy="360000"/>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4" name="CuadroTexto 83"/>
                <p:cNvSpPr txBox="1"/>
                <p:nvPr/>
              </p:nvSpPr>
              <p:spPr>
                <a:xfrm>
                  <a:off x="-428538" y="3504319"/>
                  <a:ext cx="214226"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oMath>
                    </m:oMathPara>
                  </a14:m>
                  <a:endParaRPr lang="es-ES" dirty="0"/>
                </a:p>
              </p:txBody>
            </p:sp>
          </mc:Choice>
          <mc:Fallback xmlns="">
            <p:sp>
              <p:nvSpPr>
                <p:cNvPr id="84" name="CuadroTexto 83"/>
                <p:cNvSpPr txBox="1">
                  <a:spLocks noRot="1" noChangeAspect="1" noMove="1" noResize="1" noEditPoints="1" noAdjustHandles="1" noChangeArrowheads="1" noChangeShapeType="1" noTextEdit="1"/>
                </p:cNvSpPr>
                <p:nvPr/>
              </p:nvSpPr>
              <p:spPr>
                <a:xfrm>
                  <a:off x="-428538" y="3504319"/>
                  <a:ext cx="214226" cy="310598"/>
                </a:xfrm>
                <a:prstGeom prst="rect">
                  <a:avLst/>
                </a:prstGeom>
                <a:blipFill rotWithShape="0">
                  <a:blip r:embed="rId7"/>
                  <a:stretch>
                    <a:fillRect l="-25714" t="-41176" r="-97143" b="-9804"/>
                  </a:stretch>
                </a:blipFill>
              </p:spPr>
              <p:txBody>
                <a:bodyPr/>
                <a:lstStyle/>
                <a:p>
                  <a:r>
                    <a:rPr lang="es-ES">
                      <a:noFill/>
                    </a:rPr>
                    <a:t> </a:t>
                  </a:r>
                </a:p>
              </p:txBody>
            </p:sp>
          </mc:Fallback>
        </mc:AlternateContent>
      </p:grpSp>
      <p:grpSp>
        <p:nvGrpSpPr>
          <p:cNvPr id="85" name="Grupo 84"/>
          <p:cNvGrpSpPr/>
          <p:nvPr/>
        </p:nvGrpSpPr>
        <p:grpSpPr>
          <a:xfrm>
            <a:off x="4131588" y="3518607"/>
            <a:ext cx="1328738" cy="1237267"/>
            <a:chOff x="-1371601" y="3504319"/>
            <a:chExt cx="1328738" cy="1237267"/>
          </a:xfrm>
        </p:grpSpPr>
        <p:grpSp>
          <p:nvGrpSpPr>
            <p:cNvPr id="86" name="Grupo 85"/>
            <p:cNvGrpSpPr/>
            <p:nvPr/>
          </p:nvGrpSpPr>
          <p:grpSpPr>
            <a:xfrm>
              <a:off x="-1371601" y="3701549"/>
              <a:ext cx="1328738" cy="1040037"/>
              <a:chOff x="-1328738" y="2572837"/>
              <a:chExt cx="1328738" cy="1040037"/>
            </a:xfrm>
          </p:grpSpPr>
          <p:cxnSp>
            <p:nvCxnSpPr>
              <p:cNvPr id="89" name="Conector recto 88"/>
              <p:cNvCxnSpPr/>
              <p:nvPr/>
            </p:nvCxnSpPr>
            <p:spPr>
              <a:xfrm>
                <a:off x="-1328738" y="3228975"/>
                <a:ext cx="1328738"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90" name="Rectángulo 89"/>
              <p:cNvSpPr/>
              <p:nvPr/>
            </p:nvSpPr>
            <p:spPr>
              <a:xfrm>
                <a:off x="-1085850" y="2771775"/>
                <a:ext cx="885825"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91" name="Conector recto de flecha 90"/>
              <p:cNvCxnSpPr/>
              <p:nvPr/>
            </p:nvCxnSpPr>
            <p:spPr>
              <a:xfrm>
                <a:off x="-642938" y="3000375"/>
                <a:ext cx="0" cy="54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2" name="Conector recto de flecha 91"/>
              <p:cNvCxnSpPr/>
              <p:nvPr/>
            </p:nvCxnSpPr>
            <p:spPr>
              <a:xfrm flipV="1">
                <a:off x="-642938" y="2820375"/>
                <a:ext cx="0" cy="18000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3" name="CuadroTexto 92"/>
                  <p:cNvSpPr txBox="1"/>
                  <p:nvPr/>
                </p:nvSpPr>
                <p:spPr>
                  <a:xfrm>
                    <a:off x="-885304" y="2572837"/>
                    <a:ext cx="23807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𝑁</m:t>
                              </m:r>
                            </m:e>
                          </m:acc>
                        </m:oMath>
                      </m:oMathPara>
                    </a14:m>
                    <a:endParaRPr lang="es-ES" dirty="0"/>
                  </a:p>
                </p:txBody>
              </p:sp>
            </mc:Choice>
            <mc:Fallback xmlns="">
              <p:sp>
                <p:nvSpPr>
                  <p:cNvPr id="93" name="CuadroTexto 92"/>
                  <p:cNvSpPr txBox="1">
                    <a:spLocks noRot="1" noChangeAspect="1" noMove="1" noResize="1" noEditPoints="1" noAdjustHandles="1" noChangeArrowheads="1" noChangeShapeType="1" noTextEdit="1"/>
                  </p:cNvSpPr>
                  <p:nvPr/>
                </p:nvSpPr>
                <p:spPr>
                  <a:xfrm>
                    <a:off x="-885304" y="2572837"/>
                    <a:ext cx="238079" cy="310598"/>
                  </a:xfrm>
                  <a:prstGeom prst="rect">
                    <a:avLst/>
                  </a:prstGeom>
                  <a:blipFill rotWithShape="0">
                    <a:blip r:embed="rId8"/>
                    <a:stretch>
                      <a:fillRect l="-20000" r="-17500" b="-78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4" name="CuadroTexto 93"/>
                  <p:cNvSpPr txBox="1"/>
                  <p:nvPr/>
                </p:nvSpPr>
                <p:spPr>
                  <a:xfrm>
                    <a:off x="-957784" y="3302276"/>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94" name="CuadroTexto 93"/>
                  <p:cNvSpPr txBox="1">
                    <a:spLocks noRot="1" noChangeAspect="1" noMove="1" noResize="1" noEditPoints="1" noAdjustHandles="1" noChangeArrowheads="1" noChangeShapeType="1" noTextEdit="1"/>
                  </p:cNvSpPr>
                  <p:nvPr/>
                </p:nvSpPr>
                <p:spPr>
                  <a:xfrm>
                    <a:off x="-957784" y="3302276"/>
                    <a:ext cx="212430" cy="310598"/>
                  </a:xfrm>
                  <a:prstGeom prst="rect">
                    <a:avLst/>
                  </a:prstGeom>
                  <a:blipFill rotWithShape="0">
                    <a:blip r:embed="rId9"/>
                    <a:stretch>
                      <a:fillRect l="-26471" r="-23529" b="-9804"/>
                    </a:stretch>
                  </a:blipFill>
                </p:spPr>
                <p:txBody>
                  <a:bodyPr/>
                  <a:lstStyle/>
                  <a:p>
                    <a:r>
                      <a:rPr lang="es-ES">
                        <a:noFill/>
                      </a:rPr>
                      <a:t> </a:t>
                    </a:r>
                  </a:p>
                </p:txBody>
              </p:sp>
            </mc:Fallback>
          </mc:AlternateContent>
        </p:grpSp>
        <p:cxnSp>
          <p:nvCxnSpPr>
            <p:cNvPr id="87" name="Conector recto de flecha 86"/>
            <p:cNvCxnSpPr/>
            <p:nvPr/>
          </p:nvCxnSpPr>
          <p:spPr>
            <a:xfrm flipV="1">
              <a:off x="-476251" y="3540487"/>
              <a:ext cx="0" cy="360000"/>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8" name="CuadroTexto 87"/>
                <p:cNvSpPr txBox="1"/>
                <p:nvPr/>
              </p:nvSpPr>
              <p:spPr>
                <a:xfrm>
                  <a:off x="-428538" y="3504319"/>
                  <a:ext cx="214226"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oMath>
                    </m:oMathPara>
                  </a14:m>
                  <a:endParaRPr lang="es-ES" dirty="0"/>
                </a:p>
              </p:txBody>
            </p:sp>
          </mc:Choice>
          <mc:Fallback xmlns="">
            <p:sp>
              <p:nvSpPr>
                <p:cNvPr id="88" name="CuadroTexto 87"/>
                <p:cNvSpPr txBox="1">
                  <a:spLocks noRot="1" noChangeAspect="1" noMove="1" noResize="1" noEditPoints="1" noAdjustHandles="1" noChangeArrowheads="1" noChangeShapeType="1" noTextEdit="1"/>
                </p:cNvSpPr>
                <p:nvPr/>
              </p:nvSpPr>
              <p:spPr>
                <a:xfrm>
                  <a:off x="-428538" y="3504319"/>
                  <a:ext cx="214226" cy="310598"/>
                </a:xfrm>
                <a:prstGeom prst="rect">
                  <a:avLst/>
                </a:prstGeom>
                <a:blipFill rotWithShape="0">
                  <a:blip r:embed="rId10"/>
                  <a:stretch>
                    <a:fillRect l="-22222" t="-41176" r="-94444" b="-9804"/>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23" name="CuadroTexto 22"/>
              <p:cNvSpPr txBox="1"/>
              <p:nvPr/>
            </p:nvSpPr>
            <p:spPr>
              <a:xfrm>
                <a:off x="2431443" y="5916303"/>
                <a:ext cx="111357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𝑁</m:t>
                      </m:r>
                      <m:r>
                        <a:rPr lang="es-ES" b="0" i="1" smtClean="0">
                          <a:latin typeface="Cambria Math" panose="02040503050406030204" pitchFamily="18" charset="0"/>
                        </a:rPr>
                        <m:t>=</m:t>
                      </m:r>
                      <m:r>
                        <a:rPr lang="es-ES" b="0" i="1" smtClean="0">
                          <a:latin typeface="Cambria Math" panose="02040503050406030204" pitchFamily="18" charset="0"/>
                        </a:rPr>
                        <m:t>𝑃</m:t>
                      </m:r>
                      <m:r>
                        <a:rPr lang="es-ES" b="0" i="1" smtClean="0">
                          <a:latin typeface="Cambria Math" panose="02040503050406030204" pitchFamily="18" charset="0"/>
                        </a:rPr>
                        <m:t>+</m:t>
                      </m:r>
                      <m:r>
                        <a:rPr lang="es-ES" b="0" i="1" smtClean="0">
                          <a:latin typeface="Cambria Math" panose="02040503050406030204" pitchFamily="18" charset="0"/>
                        </a:rPr>
                        <m:t>𝐹</m:t>
                      </m:r>
                    </m:oMath>
                  </m:oMathPara>
                </a14:m>
                <a:endParaRPr lang="es-ES" dirty="0"/>
              </a:p>
            </p:txBody>
          </p:sp>
        </mc:Choice>
        <mc:Fallback xmlns="">
          <p:sp>
            <p:nvSpPr>
              <p:cNvPr id="23" name="CuadroTexto 22"/>
              <p:cNvSpPr txBox="1">
                <a:spLocks noRot="1" noChangeAspect="1" noMove="1" noResize="1" noEditPoints="1" noAdjustHandles="1" noChangeArrowheads="1" noChangeShapeType="1" noTextEdit="1"/>
              </p:cNvSpPr>
              <p:nvPr/>
            </p:nvSpPr>
            <p:spPr>
              <a:xfrm>
                <a:off x="2431443" y="5916303"/>
                <a:ext cx="1113575" cy="276999"/>
              </a:xfrm>
              <a:prstGeom prst="rect">
                <a:avLst/>
              </a:prstGeom>
              <a:blipFill rotWithShape="0">
                <a:blip r:embed="rId11"/>
                <a:stretch>
                  <a:fillRect l="-4372" r="-2732" b="-888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5" name="CuadroTexto 94"/>
              <p:cNvSpPr txBox="1"/>
              <p:nvPr/>
            </p:nvSpPr>
            <p:spPr>
              <a:xfrm>
                <a:off x="4326493" y="5914940"/>
                <a:ext cx="111357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𝑁</m:t>
                      </m:r>
                      <m:r>
                        <a:rPr lang="es-ES" b="0" i="1" smtClean="0">
                          <a:latin typeface="Cambria Math" panose="02040503050406030204" pitchFamily="18" charset="0"/>
                        </a:rPr>
                        <m:t>=</m:t>
                      </m:r>
                      <m:r>
                        <a:rPr lang="es-ES" b="0" i="1" smtClean="0">
                          <a:latin typeface="Cambria Math" panose="02040503050406030204" pitchFamily="18" charset="0"/>
                        </a:rPr>
                        <m:t>𝑃</m:t>
                      </m:r>
                      <m:r>
                        <a:rPr lang="es-ES" b="0" i="1" smtClean="0">
                          <a:latin typeface="Cambria Math" panose="02040503050406030204" pitchFamily="18" charset="0"/>
                        </a:rPr>
                        <m:t>−</m:t>
                      </m:r>
                      <m:r>
                        <a:rPr lang="es-ES" b="0" i="1" smtClean="0">
                          <a:latin typeface="Cambria Math" panose="02040503050406030204" pitchFamily="18" charset="0"/>
                        </a:rPr>
                        <m:t>𝐹</m:t>
                      </m:r>
                    </m:oMath>
                  </m:oMathPara>
                </a14:m>
                <a:endParaRPr lang="es-ES" dirty="0"/>
              </a:p>
            </p:txBody>
          </p:sp>
        </mc:Choice>
        <mc:Fallback xmlns="">
          <p:sp>
            <p:nvSpPr>
              <p:cNvPr id="95" name="CuadroTexto 94"/>
              <p:cNvSpPr txBox="1">
                <a:spLocks noRot="1" noChangeAspect="1" noMove="1" noResize="1" noEditPoints="1" noAdjustHandles="1" noChangeArrowheads="1" noChangeShapeType="1" noTextEdit="1"/>
              </p:cNvSpPr>
              <p:nvPr/>
            </p:nvSpPr>
            <p:spPr>
              <a:xfrm>
                <a:off x="4326493" y="5914940"/>
                <a:ext cx="1113575" cy="276999"/>
              </a:xfrm>
              <a:prstGeom prst="rect">
                <a:avLst/>
              </a:prstGeom>
              <a:blipFill rotWithShape="0">
                <a:blip r:embed="rId12"/>
                <a:stretch>
                  <a:fillRect l="-4396" r="-3297" b="-869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6" name="CuadroTexto 95"/>
              <p:cNvSpPr txBox="1"/>
              <p:nvPr/>
            </p:nvSpPr>
            <p:spPr>
              <a:xfrm>
                <a:off x="6391214" y="6010827"/>
                <a:ext cx="1857560" cy="298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𝑁</m:t>
                      </m:r>
                      <m:r>
                        <a:rPr lang="es-ES" b="0" i="1" smtClean="0">
                          <a:latin typeface="Cambria Math" panose="02040503050406030204" pitchFamily="18" charset="0"/>
                        </a:rPr>
                        <m:t>=</m:t>
                      </m:r>
                      <m:sSub>
                        <m:sSubPr>
                          <m:ctrlPr>
                            <a:rPr lang="es-ES" b="0" i="1" smtClean="0">
                              <a:latin typeface="Cambria Math" panose="02040503050406030204" pitchFamily="18" charset="0"/>
                            </a:rPr>
                          </m:ctrlPr>
                        </m:sSubPr>
                        <m:e>
                          <m:r>
                            <a:rPr lang="es-ES" b="0" i="1" smtClean="0">
                              <a:latin typeface="Cambria Math" panose="02040503050406030204" pitchFamily="18" charset="0"/>
                            </a:rPr>
                            <m:t>𝑃</m:t>
                          </m:r>
                        </m:e>
                        <m:sub>
                          <m:r>
                            <a:rPr lang="es-ES" b="0" i="1" smtClean="0">
                              <a:latin typeface="Cambria Math" panose="02040503050406030204" pitchFamily="18" charset="0"/>
                            </a:rPr>
                            <m:t>𝑦</m:t>
                          </m:r>
                        </m:sub>
                      </m:sSub>
                      <m:r>
                        <a:rPr lang="es-ES" b="0" i="1" smtClean="0">
                          <a:latin typeface="Cambria Math" panose="02040503050406030204" pitchFamily="18" charset="0"/>
                        </a:rPr>
                        <m:t>=</m:t>
                      </m:r>
                      <m:r>
                        <a:rPr lang="es-ES" b="0" i="1" smtClean="0">
                          <a:latin typeface="Cambria Math" panose="02040503050406030204" pitchFamily="18" charset="0"/>
                        </a:rPr>
                        <m:t>𝑃</m:t>
                      </m:r>
                      <m:r>
                        <a:rPr lang="es-ES" b="0" i="1" smtClean="0">
                          <a:latin typeface="Cambria Math" panose="02040503050406030204" pitchFamily="18" charset="0"/>
                        </a:rPr>
                        <m:t>·</m:t>
                      </m:r>
                      <m:r>
                        <a:rPr lang="es-ES" b="0" i="1" smtClean="0">
                          <a:latin typeface="Cambria Math" panose="02040503050406030204" pitchFamily="18" charset="0"/>
                        </a:rPr>
                        <m:t>𝑐𝑜𝑠</m:t>
                      </m:r>
                      <m:r>
                        <a:rPr lang="es-ES" b="0" i="1" smtClean="0">
                          <a:latin typeface="Cambria Math" panose="02040503050406030204" pitchFamily="18" charset="0"/>
                          <a:ea typeface="Cambria Math" panose="02040503050406030204" pitchFamily="18" charset="0"/>
                        </a:rPr>
                        <m:t>𝛼</m:t>
                      </m:r>
                    </m:oMath>
                  </m:oMathPara>
                </a14:m>
                <a:endParaRPr lang="es-ES" dirty="0"/>
              </a:p>
            </p:txBody>
          </p:sp>
        </mc:Choice>
        <mc:Fallback xmlns="">
          <p:sp>
            <p:nvSpPr>
              <p:cNvPr id="96" name="CuadroTexto 95"/>
              <p:cNvSpPr txBox="1">
                <a:spLocks noRot="1" noChangeAspect="1" noMove="1" noResize="1" noEditPoints="1" noAdjustHandles="1" noChangeArrowheads="1" noChangeShapeType="1" noTextEdit="1"/>
              </p:cNvSpPr>
              <p:nvPr/>
            </p:nvSpPr>
            <p:spPr>
              <a:xfrm>
                <a:off x="6391214" y="6010827"/>
                <a:ext cx="1857560" cy="298928"/>
              </a:xfrm>
              <a:prstGeom prst="rect">
                <a:avLst/>
              </a:prstGeom>
              <a:blipFill rotWithShape="0">
                <a:blip r:embed="rId13"/>
                <a:stretch>
                  <a:fillRect l="-1967" r="-984" b="-20408"/>
                </a:stretch>
              </a:blipFill>
            </p:spPr>
            <p:txBody>
              <a:bodyPr/>
              <a:lstStyle/>
              <a:p>
                <a:r>
                  <a:rPr lang="es-ES">
                    <a:noFill/>
                  </a:rPr>
                  <a:t> </a:t>
                </a:r>
              </a:p>
            </p:txBody>
          </p:sp>
        </mc:Fallback>
      </mc:AlternateContent>
      <p:grpSp>
        <p:nvGrpSpPr>
          <p:cNvPr id="35" name="Grupo 34"/>
          <p:cNvGrpSpPr/>
          <p:nvPr/>
        </p:nvGrpSpPr>
        <p:grpSpPr>
          <a:xfrm>
            <a:off x="6185035" y="3518607"/>
            <a:ext cx="1857375" cy="1450366"/>
            <a:chOff x="6185035" y="3518607"/>
            <a:chExt cx="1857375" cy="1450366"/>
          </a:xfrm>
        </p:grpSpPr>
        <p:sp>
          <p:nvSpPr>
            <p:cNvPr id="24" name="Triángulo rectángulo 23"/>
            <p:cNvSpPr/>
            <p:nvPr/>
          </p:nvSpPr>
          <p:spPr>
            <a:xfrm>
              <a:off x="6185035" y="3710423"/>
              <a:ext cx="1857375" cy="1241891"/>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Rectángulo 24"/>
            <p:cNvSpPr/>
            <p:nvPr/>
          </p:nvSpPr>
          <p:spPr>
            <a:xfrm rot="2031348">
              <a:off x="6866387" y="3900354"/>
              <a:ext cx="685800" cy="4252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7" name="Conector recto 26"/>
            <p:cNvCxnSpPr/>
            <p:nvPr/>
          </p:nvCxnSpPr>
          <p:spPr>
            <a:xfrm>
              <a:off x="6391214" y="3554775"/>
              <a:ext cx="1651196" cy="112860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97" name="Conector recto 96"/>
            <p:cNvCxnSpPr/>
            <p:nvPr/>
          </p:nvCxnSpPr>
          <p:spPr>
            <a:xfrm flipH="1">
              <a:off x="6613773" y="3518607"/>
              <a:ext cx="998715" cy="1450366"/>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98" name="Conector recto de flecha 97"/>
            <p:cNvCxnSpPr/>
            <p:nvPr/>
          </p:nvCxnSpPr>
          <p:spPr>
            <a:xfrm>
              <a:off x="7209287" y="4101975"/>
              <a:ext cx="0" cy="54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Conector recto 98"/>
            <p:cNvCxnSpPr/>
            <p:nvPr/>
          </p:nvCxnSpPr>
          <p:spPr>
            <a:xfrm flipH="1">
              <a:off x="7205200" y="4272335"/>
              <a:ext cx="253087" cy="371826"/>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00" name="Conector recto 99"/>
            <p:cNvCxnSpPr/>
            <p:nvPr/>
          </p:nvCxnSpPr>
          <p:spPr>
            <a:xfrm flipH="1" flipV="1">
              <a:off x="6965063" y="4462521"/>
              <a:ext cx="245283" cy="170909"/>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01" name="Conector recto 100"/>
            <p:cNvCxnSpPr/>
            <p:nvPr/>
          </p:nvCxnSpPr>
          <p:spPr>
            <a:xfrm flipH="1" flipV="1">
              <a:off x="7209101" y="4104325"/>
              <a:ext cx="245283" cy="170909"/>
            </a:xfrm>
            <a:prstGeom prst="line">
              <a:avLst/>
            </a:prstGeom>
            <a:ln w="38100">
              <a:solidFill>
                <a:schemeClr val="accent6">
                  <a:lumMod val="75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Conector recto 101"/>
            <p:cNvCxnSpPr/>
            <p:nvPr/>
          </p:nvCxnSpPr>
          <p:spPr>
            <a:xfrm flipV="1">
              <a:off x="6960102" y="4100577"/>
              <a:ext cx="247372" cy="357671"/>
            </a:xfrm>
            <a:prstGeom prst="line">
              <a:avLst/>
            </a:prstGeom>
            <a:ln w="38100">
              <a:solidFill>
                <a:schemeClr val="accent6">
                  <a:lumMod val="75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Conector recto 102"/>
            <p:cNvCxnSpPr/>
            <p:nvPr/>
          </p:nvCxnSpPr>
          <p:spPr>
            <a:xfrm rot="10800000" flipV="1">
              <a:off x="7201918" y="3754429"/>
              <a:ext cx="247372" cy="357671"/>
            </a:xfrm>
            <a:prstGeom prst="line">
              <a:avLst/>
            </a:prstGeom>
            <a:ln w="38100">
              <a:solidFill>
                <a:srgbClr val="C0000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CuadroTexto 33"/>
                <p:cNvSpPr txBox="1"/>
                <p:nvPr/>
              </p:nvSpPr>
              <p:spPr>
                <a:xfrm>
                  <a:off x="7569982" y="4067114"/>
                  <a:ext cx="27513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e>
                          <m:sub>
                            <m:r>
                              <a:rPr lang="es-ES" b="0" i="1" smtClean="0">
                                <a:latin typeface="Cambria Math" panose="02040503050406030204" pitchFamily="18" charset="0"/>
                              </a:rPr>
                              <m:t>𝑥</m:t>
                            </m:r>
                          </m:sub>
                        </m:sSub>
                      </m:oMath>
                    </m:oMathPara>
                  </a14:m>
                  <a:endParaRPr lang="es-ES" dirty="0"/>
                </a:p>
              </p:txBody>
            </p:sp>
          </mc:Choice>
          <mc:Fallback xmlns="">
            <p:sp>
              <p:nvSpPr>
                <p:cNvPr id="34" name="CuadroTexto 33"/>
                <p:cNvSpPr txBox="1">
                  <a:spLocks noRot="1" noChangeAspect="1" noMove="1" noResize="1" noEditPoints="1" noAdjustHandles="1" noChangeArrowheads="1" noChangeShapeType="1" noTextEdit="1"/>
                </p:cNvSpPr>
                <p:nvPr/>
              </p:nvSpPr>
              <p:spPr>
                <a:xfrm>
                  <a:off x="7569982" y="4067114"/>
                  <a:ext cx="275139" cy="310598"/>
                </a:xfrm>
                <a:prstGeom prst="rect">
                  <a:avLst/>
                </a:prstGeom>
                <a:blipFill rotWithShape="0">
                  <a:blip r:embed="rId14"/>
                  <a:stretch>
                    <a:fillRect l="-20000" b="-1372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4" name="CuadroTexto 103"/>
                <p:cNvSpPr txBox="1"/>
                <p:nvPr/>
              </p:nvSpPr>
              <p:spPr>
                <a:xfrm>
                  <a:off x="6664516" y="4149995"/>
                  <a:ext cx="282770" cy="33887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e>
                          <m:sub>
                            <m:r>
                              <a:rPr lang="es-ES" b="0" i="1" smtClean="0">
                                <a:latin typeface="Cambria Math" panose="02040503050406030204" pitchFamily="18" charset="0"/>
                              </a:rPr>
                              <m:t>𝑦</m:t>
                            </m:r>
                          </m:sub>
                        </m:sSub>
                      </m:oMath>
                    </m:oMathPara>
                  </a14:m>
                  <a:endParaRPr lang="es-ES" dirty="0"/>
                </a:p>
              </p:txBody>
            </p:sp>
          </mc:Choice>
          <mc:Fallback xmlns="">
            <p:sp>
              <p:nvSpPr>
                <p:cNvPr id="104" name="CuadroTexto 103"/>
                <p:cNvSpPr txBox="1">
                  <a:spLocks noRot="1" noChangeAspect="1" noMove="1" noResize="1" noEditPoints="1" noAdjustHandles="1" noChangeArrowheads="1" noChangeShapeType="1" noTextEdit="1"/>
                </p:cNvSpPr>
                <p:nvPr/>
              </p:nvSpPr>
              <p:spPr>
                <a:xfrm>
                  <a:off x="6664516" y="4149995"/>
                  <a:ext cx="282770" cy="338875"/>
                </a:xfrm>
                <a:prstGeom prst="rect">
                  <a:avLst/>
                </a:prstGeom>
                <a:blipFill rotWithShape="0">
                  <a:blip r:embed="rId15"/>
                  <a:stretch>
                    <a:fillRect l="-17021" r="-6383" b="-1818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5" name="CuadroTexto 104"/>
                <p:cNvSpPr txBox="1"/>
                <p:nvPr/>
              </p:nvSpPr>
              <p:spPr>
                <a:xfrm>
                  <a:off x="7471879" y="3652777"/>
                  <a:ext cx="23807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𝑁</m:t>
                            </m:r>
                          </m:e>
                        </m:acc>
                      </m:oMath>
                    </m:oMathPara>
                  </a14:m>
                  <a:endParaRPr lang="es-ES" dirty="0"/>
                </a:p>
              </p:txBody>
            </p:sp>
          </mc:Choice>
          <mc:Fallback xmlns="">
            <p:sp>
              <p:nvSpPr>
                <p:cNvPr id="105" name="CuadroTexto 104"/>
                <p:cNvSpPr txBox="1">
                  <a:spLocks noRot="1" noChangeAspect="1" noMove="1" noResize="1" noEditPoints="1" noAdjustHandles="1" noChangeArrowheads="1" noChangeShapeType="1" noTextEdit="1"/>
                </p:cNvSpPr>
                <p:nvPr/>
              </p:nvSpPr>
              <p:spPr>
                <a:xfrm>
                  <a:off x="7471879" y="3652777"/>
                  <a:ext cx="238079" cy="310598"/>
                </a:xfrm>
                <a:prstGeom prst="rect">
                  <a:avLst/>
                </a:prstGeom>
                <a:blipFill rotWithShape="0">
                  <a:blip r:embed="rId16"/>
                  <a:stretch>
                    <a:fillRect l="-23077" r="-17949" b="-980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6" name="CuadroTexto 105"/>
                <p:cNvSpPr txBox="1"/>
                <p:nvPr/>
              </p:nvSpPr>
              <p:spPr>
                <a:xfrm>
                  <a:off x="7195490" y="4576568"/>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106" name="CuadroTexto 105"/>
                <p:cNvSpPr txBox="1">
                  <a:spLocks noRot="1" noChangeAspect="1" noMove="1" noResize="1" noEditPoints="1" noAdjustHandles="1" noChangeArrowheads="1" noChangeShapeType="1" noTextEdit="1"/>
                </p:cNvSpPr>
                <p:nvPr/>
              </p:nvSpPr>
              <p:spPr>
                <a:xfrm>
                  <a:off x="7195490" y="4576568"/>
                  <a:ext cx="212430" cy="310598"/>
                </a:xfrm>
                <a:prstGeom prst="rect">
                  <a:avLst/>
                </a:prstGeom>
                <a:blipFill rotWithShape="0">
                  <a:blip r:embed="rId17"/>
                  <a:stretch>
                    <a:fillRect l="-22857" r="-22857" b="-7843"/>
                  </a:stretch>
                </a:blipFill>
              </p:spPr>
              <p:txBody>
                <a:bodyPr/>
                <a:lstStyle/>
                <a:p>
                  <a:r>
                    <a:rPr lang="es-ES">
                      <a:noFill/>
                    </a:rPr>
                    <a:t> </a:t>
                  </a:r>
                </a:p>
              </p:txBody>
            </p:sp>
          </mc:Fallback>
        </mc:AlternateContent>
      </p:grpSp>
    </p:spTree>
    <p:extLst>
      <p:ext uri="{BB962C8B-B14F-4D97-AF65-F5344CB8AC3E}">
        <p14:creationId xmlns:p14="http://schemas.microsoft.com/office/powerpoint/2010/main" val="39761743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Fuerzas que actúan sobre los cuerpos</a:t>
            </a:r>
            <a:endParaRPr lang="es-ES" b="1" dirty="0">
              <a:solidFill>
                <a:schemeClr val="accent6">
                  <a:lumMod val="75000"/>
                </a:schemeClr>
              </a:solidFill>
            </a:endParaRPr>
          </a:p>
        </p:txBody>
      </p:sp>
      <p:sp>
        <p:nvSpPr>
          <p:cNvPr id="5" name="CuadroTexto 4"/>
          <p:cNvSpPr txBox="1"/>
          <p:nvPr/>
        </p:nvSpPr>
        <p:spPr>
          <a:xfrm>
            <a:off x="371475" y="736120"/>
            <a:ext cx="7929562" cy="369332"/>
          </a:xfrm>
          <a:prstGeom prst="rect">
            <a:avLst/>
          </a:prstGeom>
          <a:noFill/>
        </p:spPr>
        <p:txBody>
          <a:bodyPr wrap="square" rtlCol="0">
            <a:spAutoFit/>
          </a:bodyPr>
          <a:lstStyle/>
          <a:p>
            <a:r>
              <a:rPr lang="es-ES" b="1" dirty="0" smtClean="0">
                <a:solidFill>
                  <a:srgbClr val="00B050"/>
                </a:solidFill>
              </a:rPr>
              <a:t>1.2. Las fuerzas sobre los cuerpos en movimiento</a:t>
            </a:r>
            <a:endParaRPr lang="es-ES" b="1" dirty="0">
              <a:solidFill>
                <a:srgbClr val="00B050"/>
              </a:solidFill>
            </a:endParaRPr>
          </a:p>
        </p:txBody>
      </p:sp>
      <p:sp>
        <p:nvSpPr>
          <p:cNvPr id="42" name="CuadroTexto 41"/>
          <p:cNvSpPr txBox="1"/>
          <p:nvPr/>
        </p:nvSpPr>
        <p:spPr>
          <a:xfrm>
            <a:off x="414337" y="1105452"/>
            <a:ext cx="2828925" cy="371475"/>
          </a:xfrm>
          <a:prstGeom prst="rect">
            <a:avLst/>
          </a:prstGeom>
          <a:noFill/>
        </p:spPr>
        <p:txBody>
          <a:bodyPr wrap="square" rtlCol="0">
            <a:spAutoFit/>
          </a:bodyPr>
          <a:lstStyle/>
          <a:p>
            <a:r>
              <a:rPr lang="es-ES" b="1" dirty="0" smtClean="0">
                <a:solidFill>
                  <a:schemeClr val="accent3">
                    <a:lumMod val="75000"/>
                  </a:schemeClr>
                </a:solidFill>
              </a:rPr>
              <a:t>La fuerza de rozamiento</a:t>
            </a:r>
            <a:endParaRPr lang="es-ES" b="1" dirty="0">
              <a:solidFill>
                <a:schemeClr val="accent3">
                  <a:lumMod val="75000"/>
                </a:schemeClr>
              </a:solidFill>
            </a:endParaRPr>
          </a:p>
        </p:txBody>
      </p:sp>
      <p:sp>
        <p:nvSpPr>
          <p:cNvPr id="4" name="CuadroTexto 3"/>
          <p:cNvSpPr txBox="1"/>
          <p:nvPr/>
        </p:nvSpPr>
        <p:spPr>
          <a:xfrm>
            <a:off x="414337" y="1497613"/>
            <a:ext cx="8315326" cy="923330"/>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 </a:t>
            </a:r>
            <a:r>
              <a:rPr lang="es-ES" b="1" dirty="0" smtClean="0"/>
              <a:t>fuerza de rozamiento</a:t>
            </a:r>
            <a:r>
              <a:rPr lang="es-ES" dirty="0" smtClean="0"/>
              <a:t>, </a:t>
            </a:r>
            <a:r>
              <a:rPr lang="es-ES" dirty="0" err="1" smtClean="0"/>
              <a:t>F</a:t>
            </a:r>
            <a:r>
              <a:rPr lang="es-ES" baseline="-25000" dirty="0" err="1" smtClean="0"/>
              <a:t>roz</a:t>
            </a:r>
            <a:r>
              <a:rPr lang="es-ES" dirty="0" smtClean="0"/>
              <a:t>, es una fuerza que se opone al movimiento. Aparece siempre que un cuerpo trata de moverse o se mueve sobre una superficie o medio (aire, agua, etc.).</a:t>
            </a:r>
            <a:endParaRPr lang="es-ES" dirty="0"/>
          </a:p>
        </p:txBody>
      </p:sp>
      <p:grpSp>
        <p:nvGrpSpPr>
          <p:cNvPr id="16" name="Grupo 15"/>
          <p:cNvGrpSpPr/>
          <p:nvPr/>
        </p:nvGrpSpPr>
        <p:grpSpPr>
          <a:xfrm>
            <a:off x="1293599" y="2813104"/>
            <a:ext cx="2772000" cy="1301196"/>
            <a:chOff x="947738" y="3067051"/>
            <a:chExt cx="2772000" cy="1301196"/>
          </a:xfrm>
        </p:grpSpPr>
        <p:cxnSp>
          <p:nvCxnSpPr>
            <p:cNvPr id="11" name="Conector recto 10"/>
            <p:cNvCxnSpPr/>
            <p:nvPr/>
          </p:nvCxnSpPr>
          <p:spPr>
            <a:xfrm>
              <a:off x="947738" y="4019551"/>
              <a:ext cx="2772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3" name="Rectángulo 12"/>
            <p:cNvSpPr/>
            <p:nvPr/>
          </p:nvSpPr>
          <p:spPr>
            <a:xfrm>
              <a:off x="1857375" y="3476625"/>
              <a:ext cx="1114425" cy="5286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58" name="Conector recto de flecha 57"/>
            <p:cNvCxnSpPr/>
            <p:nvPr/>
          </p:nvCxnSpPr>
          <p:spPr>
            <a:xfrm>
              <a:off x="2414587" y="3749551"/>
              <a:ext cx="0" cy="54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Conector recto de flecha 58"/>
            <p:cNvCxnSpPr/>
            <p:nvPr/>
          </p:nvCxnSpPr>
          <p:spPr>
            <a:xfrm flipV="1">
              <a:off x="2414587" y="3209551"/>
              <a:ext cx="0" cy="54000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0" name="Conector recto de flecha 59"/>
            <p:cNvCxnSpPr/>
            <p:nvPr/>
          </p:nvCxnSpPr>
          <p:spPr>
            <a:xfrm rot="16200000">
              <a:off x="2471737" y="2797051"/>
              <a:ext cx="0" cy="54000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Conector recto de flecha 60"/>
            <p:cNvCxnSpPr/>
            <p:nvPr/>
          </p:nvCxnSpPr>
          <p:spPr>
            <a:xfrm rot="5400000" flipH="1">
              <a:off x="1713375" y="3823164"/>
              <a:ext cx="0" cy="28800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CuadroTexto 13"/>
                <p:cNvSpPr txBox="1"/>
                <p:nvPr/>
              </p:nvSpPr>
              <p:spPr>
                <a:xfrm>
                  <a:off x="2133601" y="3139834"/>
                  <a:ext cx="23807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𝑁</m:t>
                            </m:r>
                          </m:e>
                        </m:acc>
                      </m:oMath>
                    </m:oMathPara>
                  </a14:m>
                  <a:endParaRPr lang="es-ES" dirty="0"/>
                </a:p>
              </p:txBody>
            </p:sp>
          </mc:Choice>
          <mc:Fallback xmlns="">
            <p:sp>
              <p:nvSpPr>
                <p:cNvPr id="14" name="CuadroTexto 13"/>
                <p:cNvSpPr txBox="1">
                  <a:spLocks noRot="1" noChangeAspect="1" noMove="1" noResize="1" noEditPoints="1" noAdjustHandles="1" noChangeArrowheads="1" noChangeShapeType="1" noTextEdit="1"/>
                </p:cNvSpPr>
                <p:nvPr/>
              </p:nvSpPr>
              <p:spPr>
                <a:xfrm>
                  <a:off x="2133601" y="3139834"/>
                  <a:ext cx="238079" cy="310598"/>
                </a:xfrm>
                <a:prstGeom prst="rect">
                  <a:avLst/>
                </a:prstGeom>
                <a:blipFill rotWithShape="0">
                  <a:blip r:embed="rId3"/>
                  <a:stretch>
                    <a:fillRect l="-23077" r="-17949" b="-980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7" name="CuadroTexto 66"/>
                <p:cNvSpPr txBox="1"/>
                <p:nvPr/>
              </p:nvSpPr>
              <p:spPr>
                <a:xfrm>
                  <a:off x="2133601" y="4057649"/>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67" name="CuadroTexto 66"/>
                <p:cNvSpPr txBox="1">
                  <a:spLocks noRot="1" noChangeAspect="1" noMove="1" noResize="1" noEditPoints="1" noAdjustHandles="1" noChangeArrowheads="1" noChangeShapeType="1" noTextEdit="1"/>
                </p:cNvSpPr>
                <p:nvPr/>
              </p:nvSpPr>
              <p:spPr>
                <a:xfrm>
                  <a:off x="2133601" y="4057649"/>
                  <a:ext cx="212430" cy="310598"/>
                </a:xfrm>
                <a:prstGeom prst="rect">
                  <a:avLst/>
                </a:prstGeom>
                <a:blipFill rotWithShape="0">
                  <a:blip r:embed="rId4"/>
                  <a:stretch>
                    <a:fillRect l="-25714" r="-20000" b="-78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CuadroTexto 14"/>
                <p:cNvSpPr txBox="1"/>
                <p:nvPr/>
              </p:nvSpPr>
              <p:spPr>
                <a:xfrm>
                  <a:off x="1376496" y="3564890"/>
                  <a:ext cx="452303"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𝑟𝑜𝑧</m:t>
                            </m:r>
                          </m:sub>
                        </m:sSub>
                      </m:oMath>
                    </m:oMathPara>
                  </a14:m>
                  <a:endParaRPr lang="es-ES" dirty="0"/>
                </a:p>
              </p:txBody>
            </p:sp>
          </mc:Choice>
          <mc:Fallback xmlns="">
            <p:sp>
              <p:nvSpPr>
                <p:cNvPr id="15" name="CuadroTexto 14"/>
                <p:cNvSpPr txBox="1">
                  <a:spLocks noRot="1" noChangeAspect="1" noMove="1" noResize="1" noEditPoints="1" noAdjustHandles="1" noChangeArrowheads="1" noChangeShapeType="1" noTextEdit="1"/>
                </p:cNvSpPr>
                <p:nvPr/>
              </p:nvSpPr>
              <p:spPr>
                <a:xfrm>
                  <a:off x="1376496" y="3564890"/>
                  <a:ext cx="452303" cy="310598"/>
                </a:xfrm>
                <a:prstGeom prst="rect">
                  <a:avLst/>
                </a:prstGeom>
                <a:blipFill rotWithShape="0">
                  <a:blip r:embed="rId5"/>
                  <a:stretch>
                    <a:fillRect l="-12162" t="-41176" r="-21622" b="-13725"/>
                  </a:stretch>
                </a:blipFill>
              </p:spPr>
              <p:txBody>
                <a:bodyPr/>
                <a:lstStyle/>
                <a:p>
                  <a:r>
                    <a:rPr lang="es-ES">
                      <a:noFill/>
                    </a:rPr>
                    <a:t> </a:t>
                  </a:r>
                </a:p>
              </p:txBody>
            </p:sp>
          </mc:Fallback>
        </mc:AlternateContent>
      </p:grpSp>
      <p:sp>
        <p:nvSpPr>
          <p:cNvPr id="17" name="CuadroTexto 16"/>
          <p:cNvSpPr txBox="1"/>
          <p:nvPr/>
        </p:nvSpPr>
        <p:spPr>
          <a:xfrm>
            <a:off x="465149" y="4212781"/>
            <a:ext cx="3600450" cy="369332"/>
          </a:xfrm>
          <a:prstGeom prst="rect">
            <a:avLst/>
          </a:prstGeom>
          <a:noFill/>
        </p:spPr>
        <p:txBody>
          <a:bodyPr wrap="square" rtlCol="0">
            <a:spAutoFit/>
          </a:bodyPr>
          <a:lstStyle/>
          <a:p>
            <a:r>
              <a:rPr lang="es-ES" dirty="0" smtClean="0"/>
              <a:t>Su valor máximo vale:</a:t>
            </a:r>
            <a:endParaRPr lang="es-ES" dirty="0"/>
          </a:p>
        </p:txBody>
      </p:sp>
      <mc:AlternateContent xmlns:mc="http://schemas.openxmlformats.org/markup-compatibility/2006" xmlns:a14="http://schemas.microsoft.com/office/drawing/2010/main">
        <mc:Choice Requires="a14">
          <p:sp>
            <p:nvSpPr>
              <p:cNvPr id="18" name="CuadroTexto 17"/>
              <p:cNvSpPr txBox="1"/>
              <p:nvPr/>
            </p:nvSpPr>
            <p:spPr>
              <a:xfrm>
                <a:off x="1974636" y="4692301"/>
                <a:ext cx="1364412"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𝑟𝑜𝑧</m:t>
                          </m:r>
                        </m:sub>
                      </m:sSub>
                      <m:r>
                        <a:rPr lang="es-ES" sz="2000" b="0" i="1" smtClean="0">
                          <a:latin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𝜇</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𝑁</m:t>
                      </m:r>
                    </m:oMath>
                  </m:oMathPara>
                </a14:m>
                <a:endParaRPr lang="es-ES" sz="2000" dirty="0"/>
              </a:p>
            </p:txBody>
          </p:sp>
        </mc:Choice>
        <mc:Fallback xmlns="">
          <p:sp>
            <p:nvSpPr>
              <p:cNvPr id="18" name="CuadroTexto 17"/>
              <p:cNvSpPr txBox="1">
                <a:spLocks noRot="1" noChangeAspect="1" noMove="1" noResize="1" noEditPoints="1" noAdjustHandles="1" noChangeArrowheads="1" noChangeShapeType="1" noTextEdit="1"/>
              </p:cNvSpPr>
              <p:nvPr/>
            </p:nvSpPr>
            <p:spPr>
              <a:xfrm>
                <a:off x="1974636" y="4692301"/>
                <a:ext cx="1364412" cy="307777"/>
              </a:xfrm>
              <a:prstGeom prst="rect">
                <a:avLst/>
              </a:prstGeom>
              <a:blipFill rotWithShape="0">
                <a:blip r:embed="rId6"/>
                <a:stretch>
                  <a:fillRect l="-3571" r="-2679" b="-26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6" name="CuadroTexto 25"/>
              <p:cNvSpPr txBox="1"/>
              <p:nvPr/>
            </p:nvSpPr>
            <p:spPr>
              <a:xfrm>
                <a:off x="471375" y="5110266"/>
                <a:ext cx="4314938" cy="1223989"/>
              </a:xfrm>
              <a:prstGeom prst="rect">
                <a:avLst/>
              </a:prstGeom>
              <a:noFill/>
            </p:spPr>
            <p:txBody>
              <a:bodyPr wrap="square" rtlCol="0">
                <a:spAutoFit/>
              </a:bodyPr>
              <a:lstStyle/>
              <a:p>
                <a:pPr algn="just"/>
                <a14:m>
                  <m:oMath xmlns:m="http://schemas.openxmlformats.org/officeDocument/2006/math">
                    <m:r>
                      <a:rPr lang="es-ES" sz="2000" b="1" i="1" smtClean="0">
                        <a:latin typeface="Cambria Math" panose="02040503050406030204" pitchFamily="18" charset="0"/>
                        <a:ea typeface="Cambria Math" panose="02040503050406030204" pitchFamily="18" charset="0"/>
                      </a:rPr>
                      <m:t>𝝁</m:t>
                    </m:r>
                  </m:oMath>
                </a14:m>
                <a:r>
                  <a:rPr lang="es-ES" dirty="0" smtClean="0"/>
                  <a:t> es el </a:t>
                </a:r>
                <a:r>
                  <a:rPr lang="es-ES" b="1" dirty="0" smtClean="0"/>
                  <a:t>coeficiente de rozamiento</a:t>
                </a:r>
                <a:r>
                  <a:rPr lang="es-ES" dirty="0" smtClean="0"/>
                  <a:t>. Es un número cuyo valor depende de la naturaleza y estado de las dos superficies en contacto.</a:t>
                </a:r>
                <a:endParaRPr lang="es-ES" dirty="0"/>
              </a:p>
            </p:txBody>
          </p:sp>
        </mc:Choice>
        <mc:Fallback xmlns="">
          <p:sp>
            <p:nvSpPr>
              <p:cNvPr id="26" name="CuadroTexto 25"/>
              <p:cNvSpPr txBox="1">
                <a:spLocks noRot="1" noChangeAspect="1" noMove="1" noResize="1" noEditPoints="1" noAdjustHandles="1" noChangeArrowheads="1" noChangeShapeType="1" noTextEdit="1"/>
              </p:cNvSpPr>
              <p:nvPr/>
            </p:nvSpPr>
            <p:spPr>
              <a:xfrm>
                <a:off x="471375" y="5110266"/>
                <a:ext cx="4314938" cy="1223989"/>
              </a:xfrm>
              <a:prstGeom prst="rect">
                <a:avLst/>
              </a:prstGeom>
              <a:blipFill rotWithShape="0">
                <a:blip r:embed="rId7"/>
                <a:stretch>
                  <a:fillRect l="-1130" t="-498" r="-1271" b="-696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graphicFrame>
            <p:nvGraphicFramePr>
              <p:cNvPr id="28" name="Tabla 27"/>
              <p:cNvGraphicFramePr>
                <a:graphicFrameLocks noGrp="1"/>
              </p:cNvGraphicFramePr>
              <p:nvPr>
                <p:extLst>
                  <p:ext uri="{D42A27DB-BD31-4B8C-83A1-F6EECF244321}">
                    <p14:modId xmlns:p14="http://schemas.microsoft.com/office/powerpoint/2010/main" val="4079638359"/>
                  </p:ext>
                </p:extLst>
              </p:nvPr>
            </p:nvGraphicFramePr>
            <p:xfrm>
              <a:off x="5175261" y="2502339"/>
              <a:ext cx="3554402" cy="3916680"/>
            </p:xfrm>
            <a:graphic>
              <a:graphicData uri="http://schemas.openxmlformats.org/drawingml/2006/table">
                <a:tbl>
                  <a:tblPr firstRow="1" bandRow="1">
                    <a:tableStyleId>{93296810-A885-4BE3-A3E7-6D5BEEA58F35}</a:tableStyleId>
                  </a:tblPr>
                  <a:tblGrid>
                    <a:gridCol w="2454264">
                      <a:extLst>
                        <a:ext uri="{9D8B030D-6E8A-4147-A177-3AD203B41FA5}">
                          <a16:colId xmlns:a16="http://schemas.microsoft.com/office/drawing/2014/main" val="20000"/>
                        </a:ext>
                      </a:extLst>
                    </a:gridCol>
                    <a:gridCol w="1100138">
                      <a:extLst>
                        <a:ext uri="{9D8B030D-6E8A-4147-A177-3AD203B41FA5}">
                          <a16:colId xmlns:a16="http://schemas.microsoft.com/office/drawing/2014/main" val="20001"/>
                        </a:ext>
                      </a:extLst>
                    </a:gridCol>
                  </a:tblGrid>
                  <a:tr h="370840">
                    <a:tc gridSpan="2">
                      <a:txBody>
                        <a:bodyPr/>
                        <a:lstStyle/>
                        <a:p>
                          <a:pPr algn="ctr"/>
                          <a:r>
                            <a:rPr lang="es-ES" sz="1600" dirty="0" smtClean="0"/>
                            <a:t>Algunos coeficientes de rozamiento</a:t>
                          </a:r>
                          <a:endParaRPr lang="es-ES" sz="1600" dirty="0"/>
                        </a:p>
                      </a:txBody>
                      <a:tcPr/>
                    </a:tc>
                    <a:tc hMerge="1">
                      <a:txBody>
                        <a:bodyPr/>
                        <a:lstStyle/>
                        <a:p>
                          <a:pPr algn="ctr"/>
                          <a:endParaRPr lang="es-ES" sz="1600" dirty="0"/>
                        </a:p>
                      </a:txBody>
                      <a:tcPr/>
                    </a:tc>
                    <a:extLst>
                      <a:ext uri="{0D108BD9-81ED-4DB2-BD59-A6C34878D82A}">
                        <a16:rowId xmlns:a16="http://schemas.microsoft.com/office/drawing/2014/main" val="10000"/>
                      </a:ext>
                    </a:extLst>
                  </a:tr>
                  <a:tr h="370840">
                    <a:tc>
                      <a:txBody>
                        <a:bodyPr/>
                        <a:lstStyle/>
                        <a:p>
                          <a:pPr algn="ctr"/>
                          <a:r>
                            <a:rPr lang="es-ES" sz="1600" dirty="0" smtClean="0"/>
                            <a:t>Superficies</a:t>
                          </a:r>
                          <a:endParaRPr lang="es-ES" sz="1600" dirty="0"/>
                        </a:p>
                      </a:txBody>
                      <a:tcPr>
                        <a:solidFill>
                          <a:schemeClr val="bg2">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s-ES" sz="1600" i="1" smtClean="0">
                                    <a:latin typeface="Cambria Math" panose="02040503050406030204" pitchFamily="18" charset="0"/>
                                    <a:ea typeface="Cambria Math" panose="02040503050406030204" pitchFamily="18" charset="0"/>
                                  </a:rPr>
                                  <m:t>𝝁</m:t>
                                </m:r>
                              </m:oMath>
                            </m:oMathPara>
                          </a14:m>
                          <a:endParaRPr lang="es-ES" sz="1600" dirty="0"/>
                        </a:p>
                      </a:txBody>
                      <a:tcPr>
                        <a:solidFill>
                          <a:schemeClr val="bg2">
                            <a:lumMod val="75000"/>
                          </a:schemeClr>
                        </a:solidFill>
                      </a:tcPr>
                    </a:tc>
                    <a:extLst>
                      <a:ext uri="{0D108BD9-81ED-4DB2-BD59-A6C34878D82A}">
                        <a16:rowId xmlns:a16="http://schemas.microsoft.com/office/drawing/2014/main" val="10001"/>
                      </a:ext>
                    </a:extLst>
                  </a:tr>
                  <a:tr h="370840">
                    <a:tc>
                      <a:txBody>
                        <a:bodyPr/>
                        <a:lstStyle/>
                        <a:p>
                          <a:r>
                            <a:rPr lang="es-ES" sz="1600" dirty="0" smtClean="0"/>
                            <a:t>Acero-acero</a:t>
                          </a:r>
                          <a:endParaRPr lang="es-ES" sz="1600" dirty="0"/>
                        </a:p>
                      </a:txBody>
                      <a:tcPr/>
                    </a:tc>
                    <a:tc>
                      <a:txBody>
                        <a:bodyPr/>
                        <a:lstStyle/>
                        <a:p>
                          <a:pPr algn="ctr"/>
                          <a:r>
                            <a:rPr lang="es-ES" sz="1600" dirty="0" smtClean="0"/>
                            <a:t>0,15</a:t>
                          </a:r>
                          <a:endParaRPr lang="es-ES" sz="1600" dirty="0"/>
                        </a:p>
                      </a:txBody>
                      <a:tcPr/>
                    </a:tc>
                    <a:extLst>
                      <a:ext uri="{0D108BD9-81ED-4DB2-BD59-A6C34878D82A}">
                        <a16:rowId xmlns:a16="http://schemas.microsoft.com/office/drawing/2014/main" val="10002"/>
                      </a:ext>
                    </a:extLst>
                  </a:tr>
                  <a:tr h="370840">
                    <a:tc>
                      <a:txBody>
                        <a:bodyPr/>
                        <a:lstStyle/>
                        <a:p>
                          <a:r>
                            <a:rPr lang="es-ES" sz="1600" dirty="0" smtClean="0"/>
                            <a:t>Acero-hielo</a:t>
                          </a:r>
                          <a:endParaRPr lang="es-ES" sz="1600" dirty="0"/>
                        </a:p>
                      </a:txBody>
                      <a:tcPr/>
                    </a:tc>
                    <a:tc>
                      <a:txBody>
                        <a:bodyPr/>
                        <a:lstStyle/>
                        <a:p>
                          <a:pPr algn="ctr"/>
                          <a:r>
                            <a:rPr lang="es-ES" sz="1600" dirty="0" smtClean="0"/>
                            <a:t>0,03</a:t>
                          </a:r>
                          <a:endParaRPr lang="es-ES" sz="1600" dirty="0"/>
                        </a:p>
                      </a:txBody>
                      <a:tcPr/>
                    </a:tc>
                    <a:extLst>
                      <a:ext uri="{0D108BD9-81ED-4DB2-BD59-A6C34878D82A}">
                        <a16:rowId xmlns:a16="http://schemas.microsoft.com/office/drawing/2014/main" val="10003"/>
                      </a:ext>
                    </a:extLst>
                  </a:tr>
                  <a:tr h="370840">
                    <a:tc>
                      <a:txBody>
                        <a:bodyPr/>
                        <a:lstStyle/>
                        <a:p>
                          <a:r>
                            <a:rPr lang="es-ES" sz="1600" dirty="0" smtClean="0"/>
                            <a:t>Metal-madera</a:t>
                          </a:r>
                          <a:endParaRPr lang="es-ES" sz="1600" dirty="0"/>
                        </a:p>
                      </a:txBody>
                      <a:tcPr/>
                    </a:tc>
                    <a:tc>
                      <a:txBody>
                        <a:bodyPr/>
                        <a:lstStyle/>
                        <a:p>
                          <a:pPr algn="ctr"/>
                          <a:r>
                            <a:rPr lang="es-ES" sz="1600" dirty="0" smtClean="0"/>
                            <a:t>0,3</a:t>
                          </a:r>
                          <a:endParaRPr lang="es-ES" sz="1600" dirty="0"/>
                        </a:p>
                      </a:txBody>
                      <a:tcPr/>
                    </a:tc>
                    <a:extLst>
                      <a:ext uri="{0D108BD9-81ED-4DB2-BD59-A6C34878D82A}">
                        <a16:rowId xmlns:a16="http://schemas.microsoft.com/office/drawing/2014/main" val="10004"/>
                      </a:ext>
                    </a:extLst>
                  </a:tr>
                  <a:tr h="370840">
                    <a:tc>
                      <a:txBody>
                        <a:bodyPr/>
                        <a:lstStyle/>
                        <a:p>
                          <a:r>
                            <a:rPr lang="es-ES" sz="1600" dirty="0" smtClean="0"/>
                            <a:t>Madera-madera</a:t>
                          </a:r>
                          <a:endParaRPr lang="es-ES" sz="1600" dirty="0"/>
                        </a:p>
                      </a:txBody>
                      <a:tcPr/>
                    </a:tc>
                    <a:tc>
                      <a:txBody>
                        <a:bodyPr/>
                        <a:lstStyle/>
                        <a:p>
                          <a:pPr algn="ctr"/>
                          <a:r>
                            <a:rPr lang="es-ES" sz="1600" dirty="0" smtClean="0"/>
                            <a:t>0,5</a:t>
                          </a:r>
                          <a:endParaRPr lang="es-ES" sz="1600" dirty="0"/>
                        </a:p>
                      </a:txBody>
                      <a:tcPr/>
                    </a:tc>
                    <a:extLst>
                      <a:ext uri="{0D108BD9-81ED-4DB2-BD59-A6C34878D82A}">
                        <a16:rowId xmlns:a16="http://schemas.microsoft.com/office/drawing/2014/main" val="10005"/>
                      </a:ext>
                    </a:extLst>
                  </a:tr>
                  <a:tr h="370840">
                    <a:tc>
                      <a:txBody>
                        <a:bodyPr/>
                        <a:lstStyle/>
                        <a:p>
                          <a:r>
                            <a:rPr lang="es-ES" sz="1600" dirty="0" smtClean="0"/>
                            <a:t>Piedra-madera</a:t>
                          </a:r>
                          <a:endParaRPr lang="es-ES" sz="1600" dirty="0"/>
                        </a:p>
                      </a:txBody>
                      <a:tcPr/>
                    </a:tc>
                    <a:tc>
                      <a:txBody>
                        <a:bodyPr/>
                        <a:lstStyle/>
                        <a:p>
                          <a:pPr algn="ctr"/>
                          <a:r>
                            <a:rPr lang="es-ES" sz="1600" dirty="0" smtClean="0"/>
                            <a:t>0,4</a:t>
                          </a:r>
                          <a:endParaRPr lang="es-ES" sz="1600" dirty="0"/>
                        </a:p>
                      </a:txBody>
                      <a:tcPr/>
                    </a:tc>
                    <a:extLst>
                      <a:ext uri="{0D108BD9-81ED-4DB2-BD59-A6C34878D82A}">
                        <a16:rowId xmlns:a16="http://schemas.microsoft.com/office/drawing/2014/main" val="10006"/>
                      </a:ext>
                    </a:extLst>
                  </a:tr>
                  <a:tr h="370840">
                    <a:tc>
                      <a:txBody>
                        <a:bodyPr/>
                        <a:lstStyle/>
                        <a:p>
                          <a:r>
                            <a:rPr lang="es-ES" sz="1600" dirty="0" smtClean="0"/>
                            <a:t>Madera-tierra</a:t>
                          </a:r>
                          <a:r>
                            <a:rPr lang="es-ES" sz="1600" baseline="0" dirty="0" smtClean="0"/>
                            <a:t> seca</a:t>
                          </a:r>
                          <a:endParaRPr lang="es-ES" sz="1600" dirty="0"/>
                        </a:p>
                      </a:txBody>
                      <a:tcPr/>
                    </a:tc>
                    <a:tc>
                      <a:txBody>
                        <a:bodyPr/>
                        <a:lstStyle/>
                        <a:p>
                          <a:pPr algn="ctr"/>
                          <a:r>
                            <a:rPr lang="es-ES" sz="1600" dirty="0" smtClean="0"/>
                            <a:t>0,7</a:t>
                          </a:r>
                          <a:endParaRPr lang="es-ES" sz="1600" dirty="0"/>
                        </a:p>
                      </a:txBody>
                      <a:tcPr/>
                    </a:tc>
                    <a:extLst>
                      <a:ext uri="{0D108BD9-81ED-4DB2-BD59-A6C34878D82A}">
                        <a16:rowId xmlns:a16="http://schemas.microsoft.com/office/drawing/2014/main" val="10007"/>
                      </a:ext>
                    </a:extLst>
                  </a:tr>
                  <a:tr h="370840">
                    <a:tc>
                      <a:txBody>
                        <a:bodyPr/>
                        <a:lstStyle/>
                        <a:p>
                          <a:r>
                            <a:rPr lang="es-ES" sz="1600" dirty="0" smtClean="0"/>
                            <a:t>Rueda-asfalto seco</a:t>
                          </a:r>
                          <a:endParaRPr lang="es-ES" sz="1600" dirty="0"/>
                        </a:p>
                      </a:txBody>
                      <a:tcPr/>
                    </a:tc>
                    <a:tc>
                      <a:txBody>
                        <a:bodyPr/>
                        <a:lstStyle/>
                        <a:p>
                          <a:pPr algn="ctr"/>
                          <a:r>
                            <a:rPr lang="es-ES" sz="1600" dirty="0" smtClean="0"/>
                            <a:t>0,7</a:t>
                          </a:r>
                          <a:endParaRPr lang="es-ES" sz="1600" dirty="0"/>
                        </a:p>
                      </a:txBody>
                      <a:tcPr/>
                    </a:tc>
                    <a:extLst>
                      <a:ext uri="{0D108BD9-81ED-4DB2-BD59-A6C34878D82A}">
                        <a16:rowId xmlns:a16="http://schemas.microsoft.com/office/drawing/2014/main" val="10008"/>
                      </a:ext>
                    </a:extLst>
                  </a:tr>
                  <a:tr h="370840">
                    <a:tc>
                      <a:txBody>
                        <a:bodyPr/>
                        <a:lstStyle/>
                        <a:p>
                          <a:r>
                            <a:rPr lang="es-ES" sz="1600" dirty="0" smtClean="0"/>
                            <a:t>Rueda-asfalto húmedo</a:t>
                          </a:r>
                          <a:endParaRPr lang="es-ES" sz="1600" dirty="0"/>
                        </a:p>
                      </a:txBody>
                      <a:tcPr/>
                    </a:tc>
                    <a:tc>
                      <a:txBody>
                        <a:bodyPr/>
                        <a:lstStyle/>
                        <a:p>
                          <a:pPr algn="ctr"/>
                          <a:r>
                            <a:rPr lang="es-ES" sz="1600" dirty="0" smtClean="0"/>
                            <a:t>0,4</a:t>
                          </a:r>
                          <a:endParaRPr lang="es-ES" sz="1600" dirty="0"/>
                        </a:p>
                      </a:txBody>
                      <a:tcPr/>
                    </a:tc>
                    <a:extLst>
                      <a:ext uri="{0D108BD9-81ED-4DB2-BD59-A6C34878D82A}">
                        <a16:rowId xmlns:a16="http://schemas.microsoft.com/office/drawing/2014/main" val="10009"/>
                      </a:ext>
                    </a:extLst>
                  </a:tr>
                </a:tbl>
              </a:graphicData>
            </a:graphic>
          </p:graphicFrame>
        </mc:Choice>
        <mc:Fallback xmlns="">
          <p:graphicFrame>
            <p:nvGraphicFramePr>
              <p:cNvPr id="28" name="Tabla 27"/>
              <p:cNvGraphicFramePr>
                <a:graphicFrameLocks noGrp="1"/>
              </p:cNvGraphicFramePr>
              <p:nvPr>
                <p:extLst>
                  <p:ext uri="{D42A27DB-BD31-4B8C-83A1-F6EECF244321}">
                    <p14:modId xmlns:p14="http://schemas.microsoft.com/office/powerpoint/2010/main" val="4079638359"/>
                  </p:ext>
                </p:extLst>
              </p:nvPr>
            </p:nvGraphicFramePr>
            <p:xfrm>
              <a:off x="5175261" y="2502339"/>
              <a:ext cx="3554402" cy="3916680"/>
            </p:xfrm>
            <a:graphic>
              <a:graphicData uri="http://schemas.openxmlformats.org/drawingml/2006/table">
                <a:tbl>
                  <a:tblPr firstRow="1" bandRow="1">
                    <a:tableStyleId>{93296810-A885-4BE3-A3E7-6D5BEEA58F35}</a:tableStyleId>
                  </a:tblPr>
                  <a:tblGrid>
                    <a:gridCol w="2454264"/>
                    <a:gridCol w="1100138"/>
                  </a:tblGrid>
                  <a:tr h="579120">
                    <a:tc gridSpan="2">
                      <a:txBody>
                        <a:bodyPr/>
                        <a:lstStyle/>
                        <a:p>
                          <a:pPr algn="ctr"/>
                          <a:r>
                            <a:rPr lang="es-ES" sz="1600" dirty="0" smtClean="0"/>
                            <a:t>Algunos coeficientes de rozamiento</a:t>
                          </a:r>
                          <a:endParaRPr lang="es-ES" sz="1600" dirty="0"/>
                        </a:p>
                      </a:txBody>
                      <a:tcPr/>
                    </a:tc>
                    <a:tc hMerge="1">
                      <a:txBody>
                        <a:bodyPr/>
                        <a:lstStyle/>
                        <a:p>
                          <a:pPr algn="ctr"/>
                          <a:endParaRPr lang="es-ES" sz="1600" dirty="0"/>
                        </a:p>
                      </a:txBody>
                      <a:tcPr/>
                    </a:tc>
                  </a:tr>
                  <a:tr h="370840">
                    <a:tc>
                      <a:txBody>
                        <a:bodyPr/>
                        <a:lstStyle/>
                        <a:p>
                          <a:pPr algn="ctr"/>
                          <a:r>
                            <a:rPr lang="es-ES" sz="1600" dirty="0" smtClean="0"/>
                            <a:t>Superficies</a:t>
                          </a:r>
                          <a:endParaRPr lang="es-ES" sz="1600" dirty="0"/>
                        </a:p>
                      </a:txBody>
                      <a:tcPr>
                        <a:solidFill>
                          <a:schemeClr val="bg2">
                            <a:lumMod val="75000"/>
                          </a:schemeClr>
                        </a:solidFill>
                      </a:tcPr>
                    </a:tc>
                    <a:tc>
                      <a:txBody>
                        <a:bodyPr/>
                        <a:lstStyle/>
                        <a:p>
                          <a:endParaRPr lang="es-ES"/>
                        </a:p>
                      </a:txBody>
                      <a:tcPr>
                        <a:blipFill rotWithShape="0">
                          <a:blip r:embed="rId8"/>
                          <a:stretch>
                            <a:fillRect l="-223757" t="-160656" r="-2210" b="-809836"/>
                          </a:stretch>
                        </a:blipFill>
                      </a:tcPr>
                    </a:tc>
                  </a:tr>
                  <a:tr h="370840">
                    <a:tc>
                      <a:txBody>
                        <a:bodyPr/>
                        <a:lstStyle/>
                        <a:p>
                          <a:r>
                            <a:rPr lang="es-ES" sz="1600" dirty="0" smtClean="0"/>
                            <a:t>Acero-acero</a:t>
                          </a:r>
                          <a:endParaRPr lang="es-ES" sz="1600" dirty="0"/>
                        </a:p>
                      </a:txBody>
                      <a:tcPr/>
                    </a:tc>
                    <a:tc>
                      <a:txBody>
                        <a:bodyPr/>
                        <a:lstStyle/>
                        <a:p>
                          <a:pPr algn="ctr"/>
                          <a:r>
                            <a:rPr lang="es-ES" sz="1600" dirty="0" smtClean="0"/>
                            <a:t>0,15</a:t>
                          </a:r>
                          <a:endParaRPr lang="es-ES" sz="1600" dirty="0"/>
                        </a:p>
                      </a:txBody>
                      <a:tcPr/>
                    </a:tc>
                  </a:tr>
                  <a:tr h="370840">
                    <a:tc>
                      <a:txBody>
                        <a:bodyPr/>
                        <a:lstStyle/>
                        <a:p>
                          <a:r>
                            <a:rPr lang="es-ES" sz="1600" dirty="0" smtClean="0"/>
                            <a:t>Acero-hielo</a:t>
                          </a:r>
                          <a:endParaRPr lang="es-ES" sz="1600" dirty="0"/>
                        </a:p>
                      </a:txBody>
                      <a:tcPr/>
                    </a:tc>
                    <a:tc>
                      <a:txBody>
                        <a:bodyPr/>
                        <a:lstStyle/>
                        <a:p>
                          <a:pPr algn="ctr"/>
                          <a:r>
                            <a:rPr lang="es-ES" sz="1600" dirty="0" smtClean="0"/>
                            <a:t>0,03</a:t>
                          </a:r>
                          <a:endParaRPr lang="es-ES" sz="1600" dirty="0"/>
                        </a:p>
                      </a:txBody>
                      <a:tcPr/>
                    </a:tc>
                  </a:tr>
                  <a:tr h="370840">
                    <a:tc>
                      <a:txBody>
                        <a:bodyPr/>
                        <a:lstStyle/>
                        <a:p>
                          <a:r>
                            <a:rPr lang="es-ES" sz="1600" dirty="0" smtClean="0"/>
                            <a:t>Metal-madera</a:t>
                          </a:r>
                          <a:endParaRPr lang="es-ES" sz="1600" dirty="0"/>
                        </a:p>
                      </a:txBody>
                      <a:tcPr/>
                    </a:tc>
                    <a:tc>
                      <a:txBody>
                        <a:bodyPr/>
                        <a:lstStyle/>
                        <a:p>
                          <a:pPr algn="ctr"/>
                          <a:r>
                            <a:rPr lang="es-ES" sz="1600" dirty="0" smtClean="0"/>
                            <a:t>0,3</a:t>
                          </a:r>
                          <a:endParaRPr lang="es-ES" sz="1600" dirty="0"/>
                        </a:p>
                      </a:txBody>
                      <a:tcPr/>
                    </a:tc>
                  </a:tr>
                  <a:tr h="370840">
                    <a:tc>
                      <a:txBody>
                        <a:bodyPr/>
                        <a:lstStyle/>
                        <a:p>
                          <a:r>
                            <a:rPr lang="es-ES" sz="1600" dirty="0" smtClean="0"/>
                            <a:t>Madera-madera</a:t>
                          </a:r>
                          <a:endParaRPr lang="es-ES" sz="1600" dirty="0"/>
                        </a:p>
                      </a:txBody>
                      <a:tcPr/>
                    </a:tc>
                    <a:tc>
                      <a:txBody>
                        <a:bodyPr/>
                        <a:lstStyle/>
                        <a:p>
                          <a:pPr algn="ctr"/>
                          <a:r>
                            <a:rPr lang="es-ES" sz="1600" dirty="0" smtClean="0"/>
                            <a:t>0,5</a:t>
                          </a:r>
                          <a:endParaRPr lang="es-ES" sz="1600" dirty="0"/>
                        </a:p>
                      </a:txBody>
                      <a:tcPr/>
                    </a:tc>
                  </a:tr>
                  <a:tr h="370840">
                    <a:tc>
                      <a:txBody>
                        <a:bodyPr/>
                        <a:lstStyle/>
                        <a:p>
                          <a:r>
                            <a:rPr lang="es-ES" sz="1600" dirty="0" smtClean="0"/>
                            <a:t>Piedra-madera</a:t>
                          </a:r>
                          <a:endParaRPr lang="es-ES" sz="1600" dirty="0"/>
                        </a:p>
                      </a:txBody>
                      <a:tcPr/>
                    </a:tc>
                    <a:tc>
                      <a:txBody>
                        <a:bodyPr/>
                        <a:lstStyle/>
                        <a:p>
                          <a:pPr algn="ctr"/>
                          <a:r>
                            <a:rPr lang="es-ES" sz="1600" dirty="0" smtClean="0"/>
                            <a:t>0,4</a:t>
                          </a:r>
                          <a:endParaRPr lang="es-ES" sz="1600" dirty="0"/>
                        </a:p>
                      </a:txBody>
                      <a:tcPr/>
                    </a:tc>
                  </a:tr>
                  <a:tr h="370840">
                    <a:tc>
                      <a:txBody>
                        <a:bodyPr/>
                        <a:lstStyle/>
                        <a:p>
                          <a:r>
                            <a:rPr lang="es-ES" sz="1600" dirty="0" smtClean="0"/>
                            <a:t>Madera-tierra</a:t>
                          </a:r>
                          <a:r>
                            <a:rPr lang="es-ES" sz="1600" baseline="0" dirty="0" smtClean="0"/>
                            <a:t> seca</a:t>
                          </a:r>
                          <a:endParaRPr lang="es-ES" sz="1600" dirty="0"/>
                        </a:p>
                      </a:txBody>
                      <a:tcPr/>
                    </a:tc>
                    <a:tc>
                      <a:txBody>
                        <a:bodyPr/>
                        <a:lstStyle/>
                        <a:p>
                          <a:pPr algn="ctr"/>
                          <a:r>
                            <a:rPr lang="es-ES" sz="1600" dirty="0" smtClean="0"/>
                            <a:t>0,7</a:t>
                          </a:r>
                          <a:endParaRPr lang="es-ES" sz="1600" dirty="0"/>
                        </a:p>
                      </a:txBody>
                      <a:tcPr/>
                    </a:tc>
                  </a:tr>
                  <a:tr h="370840">
                    <a:tc>
                      <a:txBody>
                        <a:bodyPr/>
                        <a:lstStyle/>
                        <a:p>
                          <a:r>
                            <a:rPr lang="es-ES" sz="1600" dirty="0" smtClean="0"/>
                            <a:t>Rueda-asfalto seco</a:t>
                          </a:r>
                          <a:endParaRPr lang="es-ES" sz="1600" dirty="0"/>
                        </a:p>
                      </a:txBody>
                      <a:tcPr/>
                    </a:tc>
                    <a:tc>
                      <a:txBody>
                        <a:bodyPr/>
                        <a:lstStyle/>
                        <a:p>
                          <a:pPr algn="ctr"/>
                          <a:r>
                            <a:rPr lang="es-ES" sz="1600" dirty="0" smtClean="0"/>
                            <a:t>0,7</a:t>
                          </a:r>
                          <a:endParaRPr lang="es-ES" sz="1600" dirty="0"/>
                        </a:p>
                      </a:txBody>
                      <a:tcPr/>
                    </a:tc>
                  </a:tr>
                  <a:tr h="370840">
                    <a:tc>
                      <a:txBody>
                        <a:bodyPr/>
                        <a:lstStyle/>
                        <a:p>
                          <a:r>
                            <a:rPr lang="es-ES" sz="1600" dirty="0" smtClean="0"/>
                            <a:t>Rueda-asfalto húmedo</a:t>
                          </a:r>
                          <a:endParaRPr lang="es-ES" sz="1600" dirty="0"/>
                        </a:p>
                      </a:txBody>
                      <a:tcPr/>
                    </a:tc>
                    <a:tc>
                      <a:txBody>
                        <a:bodyPr/>
                        <a:lstStyle/>
                        <a:p>
                          <a:pPr algn="ctr"/>
                          <a:r>
                            <a:rPr lang="es-ES" sz="1600" dirty="0" smtClean="0"/>
                            <a:t>0,4</a:t>
                          </a:r>
                          <a:endParaRPr lang="es-ES" sz="1600" dirty="0"/>
                        </a:p>
                      </a:txBody>
                      <a:tcPr/>
                    </a:tc>
                  </a:tr>
                </a:tbl>
              </a:graphicData>
            </a:graphic>
          </p:graphicFrame>
        </mc:Fallback>
      </mc:AlternateContent>
    </p:spTree>
    <p:extLst>
      <p:ext uri="{BB962C8B-B14F-4D97-AF65-F5344CB8AC3E}">
        <p14:creationId xmlns:p14="http://schemas.microsoft.com/office/powerpoint/2010/main" val="28709943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Fuerzas que actúan sobre los cuerpos</a:t>
            </a:r>
            <a:endParaRPr lang="es-ES" b="1" dirty="0">
              <a:solidFill>
                <a:schemeClr val="accent6">
                  <a:lumMod val="75000"/>
                </a:schemeClr>
              </a:solidFill>
            </a:endParaRPr>
          </a:p>
        </p:txBody>
      </p:sp>
      <p:sp>
        <p:nvSpPr>
          <p:cNvPr id="7" name="CuadroTexto 6"/>
          <p:cNvSpPr txBox="1"/>
          <p:nvPr/>
        </p:nvSpPr>
        <p:spPr>
          <a:xfrm>
            <a:off x="428625" y="871538"/>
            <a:ext cx="4400550"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8" name="CuadroTexto 7"/>
          <p:cNvSpPr txBox="1"/>
          <p:nvPr/>
        </p:nvSpPr>
        <p:spPr>
          <a:xfrm>
            <a:off x="428625" y="1240870"/>
            <a:ext cx="8272463" cy="1200329"/>
          </a:xfrm>
          <a:prstGeom prst="rect">
            <a:avLst/>
          </a:prstGeom>
          <a:noFill/>
        </p:spPr>
        <p:txBody>
          <a:bodyPr wrap="square" rtlCol="0">
            <a:spAutoFit/>
          </a:bodyPr>
          <a:lstStyle/>
          <a:p>
            <a:pPr algn="just"/>
            <a:r>
              <a:rPr lang="es-ES" b="1" dirty="0" smtClean="0"/>
              <a:t>Calcula la fuerza resultante de todas las fuerzas que actúan sobre el siguiente cuerpo en reposo sobre un plano inclinado. ¿Comenzará  moverse?</a:t>
            </a:r>
          </a:p>
          <a:p>
            <a:pPr algn="just"/>
            <a:r>
              <a:rPr lang="es-ES" b="1" dirty="0" smtClean="0"/>
              <a:t>Datos: P = 20 N; µ = 0,5; </a:t>
            </a:r>
            <a:r>
              <a:rPr lang="el-GR" b="1" dirty="0" smtClean="0"/>
              <a:t>α</a:t>
            </a:r>
            <a:r>
              <a:rPr lang="es-ES" b="1" dirty="0"/>
              <a:t> </a:t>
            </a:r>
            <a:r>
              <a:rPr lang="es-ES" b="1" dirty="0" smtClean="0"/>
              <a:t>= 30º</a:t>
            </a:r>
            <a:endParaRPr lang="es-ES" b="1" dirty="0"/>
          </a:p>
        </p:txBody>
      </p:sp>
      <p:grpSp>
        <p:nvGrpSpPr>
          <p:cNvPr id="48" name="Grupo 47"/>
          <p:cNvGrpSpPr/>
          <p:nvPr/>
        </p:nvGrpSpPr>
        <p:grpSpPr>
          <a:xfrm>
            <a:off x="672293" y="2929989"/>
            <a:ext cx="2370163" cy="2197630"/>
            <a:chOff x="672293" y="2929989"/>
            <a:chExt cx="2370163" cy="2197630"/>
          </a:xfrm>
        </p:grpSpPr>
        <p:grpSp>
          <p:nvGrpSpPr>
            <p:cNvPr id="24" name="Grupo 23"/>
            <p:cNvGrpSpPr/>
            <p:nvPr/>
          </p:nvGrpSpPr>
          <p:grpSpPr>
            <a:xfrm>
              <a:off x="672293" y="3007472"/>
              <a:ext cx="2370163" cy="2120147"/>
              <a:chOff x="-2695204" y="2513765"/>
              <a:chExt cx="2370163" cy="2120147"/>
            </a:xfrm>
          </p:grpSpPr>
          <p:sp>
            <p:nvSpPr>
              <p:cNvPr id="25" name="Triángulo rectángulo 24"/>
              <p:cNvSpPr/>
              <p:nvPr/>
            </p:nvSpPr>
            <p:spPr>
              <a:xfrm flipH="1">
                <a:off x="-2596755" y="2643187"/>
                <a:ext cx="2271714" cy="1500188"/>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Rectángulo 26"/>
              <p:cNvSpPr/>
              <p:nvPr/>
            </p:nvSpPr>
            <p:spPr>
              <a:xfrm rot="19612607">
                <a:off x="-2018109" y="2851759"/>
                <a:ext cx="800100" cy="576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9" name="Conector recto 28"/>
              <p:cNvCxnSpPr/>
              <p:nvPr/>
            </p:nvCxnSpPr>
            <p:spPr>
              <a:xfrm flipV="1">
                <a:off x="-2382664" y="2894705"/>
                <a:ext cx="1192108" cy="752209"/>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rot="5400000" flipV="1">
                <a:off x="-2286389" y="2758244"/>
                <a:ext cx="1443037" cy="95408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31" name="Arco 30"/>
              <p:cNvSpPr/>
              <p:nvPr/>
            </p:nvSpPr>
            <p:spPr>
              <a:xfrm>
                <a:off x="-2695204" y="3843337"/>
                <a:ext cx="625080" cy="790575"/>
              </a:xfrm>
              <a:prstGeom prst="arc">
                <a:avLst>
                  <a:gd name="adj1" fmla="val 17712065"/>
                  <a:gd name="adj2" fmla="val 20565945"/>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32" name="CuadroTexto 31"/>
                  <p:cNvSpPr txBox="1"/>
                  <p:nvPr/>
                </p:nvSpPr>
                <p:spPr>
                  <a:xfrm>
                    <a:off x="-2110644" y="3812900"/>
                    <a:ext cx="20896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panose="02040503050406030204" pitchFamily="18" charset="0"/>
                              <a:ea typeface="Cambria Math" panose="02040503050406030204" pitchFamily="18" charset="0"/>
                            </a:rPr>
                            <m:t>𝛼</m:t>
                          </m:r>
                        </m:oMath>
                      </m:oMathPara>
                    </a14:m>
                    <a:endParaRPr lang="es-ES" dirty="0"/>
                  </a:p>
                </p:txBody>
              </p:sp>
            </mc:Choice>
            <mc:Fallback xmlns="">
              <p:sp>
                <p:nvSpPr>
                  <p:cNvPr id="18" name="CuadroTexto 17"/>
                  <p:cNvSpPr txBox="1">
                    <a:spLocks noRot="1" noChangeAspect="1" noMove="1" noResize="1" noEditPoints="1" noAdjustHandles="1" noChangeArrowheads="1" noChangeShapeType="1" noTextEdit="1"/>
                  </p:cNvSpPr>
                  <p:nvPr/>
                </p:nvSpPr>
                <p:spPr>
                  <a:xfrm>
                    <a:off x="-2110644" y="3812900"/>
                    <a:ext cx="208967" cy="276999"/>
                  </a:xfrm>
                  <a:prstGeom prst="rect">
                    <a:avLst/>
                  </a:prstGeom>
                  <a:blipFill rotWithShape="0">
                    <a:blip r:embed="rId4"/>
                    <a:stretch>
                      <a:fillRect l="-14706" r="-11765"/>
                    </a:stretch>
                  </a:blipFill>
                </p:spPr>
                <p:txBody>
                  <a:bodyPr/>
                  <a:lstStyle/>
                  <a:p>
                    <a:r>
                      <a:rPr lang="es-ES">
                        <a:noFill/>
                      </a:rPr>
                      <a:t> </a:t>
                    </a:r>
                  </a:p>
                </p:txBody>
              </p:sp>
            </mc:Fallback>
          </mc:AlternateContent>
          <p:cxnSp>
            <p:nvCxnSpPr>
              <p:cNvPr id="33" name="Conector recto de flecha 32"/>
              <p:cNvCxnSpPr/>
              <p:nvPr/>
            </p:nvCxnSpPr>
            <p:spPr>
              <a:xfrm>
                <a:off x="-1618060" y="3159909"/>
                <a:ext cx="0" cy="72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ector recto 33"/>
              <p:cNvCxnSpPr>
                <a:stCxn id="27" idx="1"/>
              </p:cNvCxnSpPr>
              <p:nvPr/>
            </p:nvCxnSpPr>
            <p:spPr>
              <a:xfrm>
                <a:off x="-1953100" y="3358672"/>
                <a:ext cx="335040" cy="52123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35" name="Conector recto 34"/>
              <p:cNvCxnSpPr/>
              <p:nvPr/>
            </p:nvCxnSpPr>
            <p:spPr>
              <a:xfrm>
                <a:off x="-1619287" y="3159909"/>
                <a:ext cx="354981" cy="521235"/>
              </a:xfrm>
              <a:prstGeom prst="line">
                <a:avLst/>
              </a:prstGeom>
              <a:ln w="38100">
                <a:solidFill>
                  <a:srgbClr val="00B0F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Conector recto 35"/>
              <p:cNvCxnSpPr/>
              <p:nvPr/>
            </p:nvCxnSpPr>
            <p:spPr>
              <a:xfrm flipH="1">
                <a:off x="-1949902" y="3160398"/>
                <a:ext cx="343503" cy="209734"/>
              </a:xfrm>
              <a:prstGeom prst="line">
                <a:avLst/>
              </a:prstGeom>
              <a:ln w="38100">
                <a:solidFill>
                  <a:srgbClr val="00B0F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Conector recto 36"/>
              <p:cNvCxnSpPr/>
              <p:nvPr/>
            </p:nvCxnSpPr>
            <p:spPr>
              <a:xfrm flipV="1">
                <a:off x="-1609421" y="3663933"/>
                <a:ext cx="345115" cy="21616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 name="CuadroTexto 38"/>
                  <p:cNvSpPr txBox="1"/>
                  <p:nvPr/>
                </p:nvSpPr>
                <p:spPr>
                  <a:xfrm>
                    <a:off x="-2281300" y="3140068"/>
                    <a:ext cx="27513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e>
                            <m:sub>
                              <m:r>
                                <a:rPr lang="es-ES" b="0" i="1" smtClean="0">
                                  <a:latin typeface="Cambria Math" panose="02040503050406030204" pitchFamily="18" charset="0"/>
                                </a:rPr>
                                <m:t>𝑥</m:t>
                              </m:r>
                            </m:sub>
                          </m:sSub>
                        </m:oMath>
                      </m:oMathPara>
                    </a14:m>
                    <a:endParaRPr lang="es-ES" dirty="0"/>
                  </a:p>
                </p:txBody>
              </p:sp>
            </mc:Choice>
            <mc:Fallback xmlns="">
              <p:sp>
                <p:nvSpPr>
                  <p:cNvPr id="58" name="CuadroTexto 57"/>
                  <p:cNvSpPr txBox="1">
                    <a:spLocks noRot="1" noChangeAspect="1" noMove="1" noResize="1" noEditPoints="1" noAdjustHandles="1" noChangeArrowheads="1" noChangeShapeType="1" noTextEdit="1"/>
                  </p:cNvSpPr>
                  <p:nvPr/>
                </p:nvSpPr>
                <p:spPr>
                  <a:xfrm>
                    <a:off x="-2281300" y="3140068"/>
                    <a:ext cx="275139" cy="310598"/>
                  </a:xfrm>
                  <a:prstGeom prst="rect">
                    <a:avLst/>
                  </a:prstGeom>
                  <a:blipFill rotWithShape="0">
                    <a:blip r:embed="rId5"/>
                    <a:stretch>
                      <a:fillRect l="-20000" b="-1176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0" name="CuadroTexto 39"/>
                  <p:cNvSpPr txBox="1"/>
                  <p:nvPr/>
                </p:nvSpPr>
                <p:spPr>
                  <a:xfrm>
                    <a:off x="-1258221" y="3393281"/>
                    <a:ext cx="282770" cy="33887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e>
                            <m:sub>
                              <m:r>
                                <a:rPr lang="es-ES" b="0" i="1" smtClean="0">
                                  <a:latin typeface="Cambria Math" panose="02040503050406030204" pitchFamily="18" charset="0"/>
                                </a:rPr>
                                <m:t>𝑦</m:t>
                              </m:r>
                            </m:sub>
                          </m:sSub>
                        </m:oMath>
                      </m:oMathPara>
                    </a14:m>
                    <a:endParaRPr lang="es-ES" dirty="0"/>
                  </a:p>
                </p:txBody>
              </p:sp>
            </mc:Choice>
            <mc:Fallback xmlns="">
              <p:sp>
                <p:nvSpPr>
                  <p:cNvPr id="60" name="CuadroTexto 59"/>
                  <p:cNvSpPr txBox="1">
                    <a:spLocks noRot="1" noChangeAspect="1" noMove="1" noResize="1" noEditPoints="1" noAdjustHandles="1" noChangeArrowheads="1" noChangeShapeType="1" noTextEdit="1"/>
                  </p:cNvSpPr>
                  <p:nvPr/>
                </p:nvSpPr>
                <p:spPr>
                  <a:xfrm>
                    <a:off x="-1258221" y="3393281"/>
                    <a:ext cx="282770" cy="338875"/>
                  </a:xfrm>
                  <a:prstGeom prst="rect">
                    <a:avLst/>
                  </a:prstGeom>
                  <a:blipFill rotWithShape="0">
                    <a:blip r:embed="rId6"/>
                    <a:stretch>
                      <a:fillRect l="-19565" r="-8696" b="-160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1" name="CuadroTexto 40"/>
                  <p:cNvSpPr txBox="1"/>
                  <p:nvPr/>
                </p:nvSpPr>
                <p:spPr>
                  <a:xfrm>
                    <a:off x="-1601187" y="3366038"/>
                    <a:ext cx="20896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panose="02040503050406030204" pitchFamily="18" charset="0"/>
                              <a:ea typeface="Cambria Math" panose="02040503050406030204" pitchFamily="18" charset="0"/>
                            </a:rPr>
                            <m:t>𝛼</m:t>
                          </m:r>
                        </m:oMath>
                      </m:oMathPara>
                    </a14:m>
                    <a:endParaRPr lang="es-ES" dirty="0"/>
                  </a:p>
                </p:txBody>
              </p:sp>
            </mc:Choice>
            <mc:Fallback xmlns="">
              <p:sp>
                <p:nvSpPr>
                  <p:cNvPr id="61" name="CuadroTexto 60"/>
                  <p:cNvSpPr txBox="1">
                    <a:spLocks noRot="1" noChangeAspect="1" noMove="1" noResize="1" noEditPoints="1" noAdjustHandles="1" noChangeArrowheads="1" noChangeShapeType="1" noTextEdit="1"/>
                  </p:cNvSpPr>
                  <p:nvPr/>
                </p:nvSpPr>
                <p:spPr>
                  <a:xfrm>
                    <a:off x="-1601187" y="3366038"/>
                    <a:ext cx="208967" cy="276999"/>
                  </a:xfrm>
                  <a:prstGeom prst="rect">
                    <a:avLst/>
                  </a:prstGeom>
                  <a:blipFill rotWithShape="0">
                    <a:blip r:embed="rId7"/>
                    <a:stretch>
                      <a:fillRect l="-14286" r="-8571" b="-222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3" name="CuadroTexto 42"/>
                  <p:cNvSpPr txBox="1"/>
                  <p:nvPr/>
                </p:nvSpPr>
                <p:spPr>
                  <a:xfrm>
                    <a:off x="-1619287" y="3858766"/>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59" name="CuadroTexto 58"/>
                  <p:cNvSpPr txBox="1">
                    <a:spLocks noRot="1" noChangeAspect="1" noMove="1" noResize="1" noEditPoints="1" noAdjustHandles="1" noChangeArrowheads="1" noChangeShapeType="1" noTextEdit="1"/>
                  </p:cNvSpPr>
                  <p:nvPr/>
                </p:nvSpPr>
                <p:spPr>
                  <a:xfrm>
                    <a:off x="-1619287" y="3858766"/>
                    <a:ext cx="212430" cy="310598"/>
                  </a:xfrm>
                  <a:prstGeom prst="rect">
                    <a:avLst/>
                  </a:prstGeom>
                  <a:blipFill rotWithShape="0">
                    <a:blip r:embed="rId8"/>
                    <a:stretch>
                      <a:fillRect l="-22857" r="-22857" b="-7843"/>
                    </a:stretch>
                  </a:blipFill>
                </p:spPr>
                <p:txBody>
                  <a:bodyPr/>
                  <a:lstStyle/>
                  <a:p>
                    <a:r>
                      <a:rPr lang="es-ES">
                        <a:noFill/>
                      </a:rPr>
                      <a:t> </a:t>
                    </a:r>
                  </a:p>
                </p:txBody>
              </p:sp>
            </mc:Fallback>
          </mc:AlternateContent>
        </p:grpSp>
        <p:cxnSp>
          <p:nvCxnSpPr>
            <p:cNvPr id="44" name="Conector recto 43"/>
            <p:cNvCxnSpPr/>
            <p:nvPr/>
          </p:nvCxnSpPr>
          <p:spPr>
            <a:xfrm flipH="1" flipV="1">
              <a:off x="1403200" y="3128504"/>
              <a:ext cx="341331" cy="521236"/>
            </a:xfrm>
            <a:prstGeom prst="line">
              <a:avLst/>
            </a:prstGeom>
            <a:ln w="381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CuadroTexto 44"/>
                <p:cNvSpPr txBox="1"/>
                <p:nvPr/>
              </p:nvSpPr>
              <p:spPr>
                <a:xfrm>
                  <a:off x="1499113" y="2929989"/>
                  <a:ext cx="23807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𝑁</m:t>
                            </m:r>
                          </m:e>
                        </m:acc>
                      </m:oMath>
                    </m:oMathPara>
                  </a14:m>
                  <a:endParaRPr lang="es-ES" dirty="0"/>
                </a:p>
              </p:txBody>
            </p:sp>
          </mc:Choice>
          <mc:Fallback xmlns="">
            <p:sp>
              <p:nvSpPr>
                <p:cNvPr id="45" name="CuadroTexto 44"/>
                <p:cNvSpPr txBox="1">
                  <a:spLocks noRot="1" noChangeAspect="1" noMove="1" noResize="1" noEditPoints="1" noAdjustHandles="1" noChangeArrowheads="1" noChangeShapeType="1" noTextEdit="1"/>
                </p:cNvSpPr>
                <p:nvPr/>
              </p:nvSpPr>
              <p:spPr>
                <a:xfrm>
                  <a:off x="1499113" y="2929989"/>
                  <a:ext cx="238079" cy="310598"/>
                </a:xfrm>
                <a:prstGeom prst="rect">
                  <a:avLst/>
                </a:prstGeom>
                <a:blipFill rotWithShape="0">
                  <a:blip r:embed="rId9"/>
                  <a:stretch>
                    <a:fillRect l="-23077" r="-17949" b="-7843"/>
                  </a:stretch>
                </a:blipFill>
              </p:spPr>
              <p:txBody>
                <a:bodyPr/>
                <a:lstStyle/>
                <a:p>
                  <a:r>
                    <a:rPr lang="es-ES">
                      <a:noFill/>
                    </a:rPr>
                    <a:t> </a:t>
                  </a:r>
                </a:p>
              </p:txBody>
            </p:sp>
          </mc:Fallback>
        </mc:AlternateContent>
        <p:cxnSp>
          <p:nvCxnSpPr>
            <p:cNvPr id="46" name="Conector recto 45"/>
            <p:cNvCxnSpPr/>
            <p:nvPr/>
          </p:nvCxnSpPr>
          <p:spPr>
            <a:xfrm flipV="1">
              <a:off x="2220661" y="3475769"/>
              <a:ext cx="220792" cy="134994"/>
            </a:xfrm>
            <a:prstGeom prst="line">
              <a:avLst/>
            </a:prstGeom>
            <a:ln w="38100">
              <a:solidFill>
                <a:srgbClr val="99CC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CuadroTexto 48"/>
                <p:cNvSpPr txBox="1"/>
                <p:nvPr/>
              </p:nvSpPr>
              <p:spPr>
                <a:xfrm>
                  <a:off x="2192508" y="3097640"/>
                  <a:ext cx="452303"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𝑟𝑜𝑧</m:t>
                            </m:r>
                          </m:sub>
                        </m:sSub>
                      </m:oMath>
                    </m:oMathPara>
                  </a14:m>
                  <a:endParaRPr lang="es-ES" dirty="0"/>
                </a:p>
              </p:txBody>
            </p:sp>
          </mc:Choice>
          <mc:Fallback xmlns="">
            <p:sp>
              <p:nvSpPr>
                <p:cNvPr id="49" name="CuadroTexto 48"/>
                <p:cNvSpPr txBox="1">
                  <a:spLocks noRot="1" noChangeAspect="1" noMove="1" noResize="1" noEditPoints="1" noAdjustHandles="1" noChangeArrowheads="1" noChangeShapeType="1" noTextEdit="1"/>
                </p:cNvSpPr>
                <p:nvPr/>
              </p:nvSpPr>
              <p:spPr>
                <a:xfrm>
                  <a:off x="2192508" y="3097640"/>
                  <a:ext cx="452303" cy="310598"/>
                </a:xfrm>
                <a:prstGeom prst="rect">
                  <a:avLst/>
                </a:prstGeom>
                <a:blipFill rotWithShape="0">
                  <a:blip r:embed="rId10"/>
                  <a:stretch>
                    <a:fillRect l="-12162" t="-41176" r="-21622" b="-13725"/>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50" name="CuadroTexto 49"/>
              <p:cNvSpPr txBox="1"/>
              <p:nvPr/>
            </p:nvSpPr>
            <p:spPr>
              <a:xfrm>
                <a:off x="4068581" y="2550433"/>
                <a:ext cx="402424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𝑥</m:t>
                          </m:r>
                        </m:sub>
                      </m:sSub>
                      <m:r>
                        <a:rPr lang="es-ES" sz="2000" b="0" i="1" smtClean="0">
                          <a:latin typeface="Cambria Math" panose="02040503050406030204" pitchFamily="18" charset="0"/>
                        </a:rPr>
                        <m:t>=</m:t>
                      </m:r>
                      <m:r>
                        <a:rPr lang="es-ES" sz="2000" b="0" i="1" smtClean="0">
                          <a:latin typeface="Cambria Math" panose="02040503050406030204" pitchFamily="18" charset="0"/>
                        </a:rPr>
                        <m:t>𝑃</m:t>
                      </m:r>
                      <m:r>
                        <a:rPr lang="es-ES" sz="2000" b="0" i="1" smtClean="0">
                          <a:latin typeface="Cambria Math" panose="02040503050406030204" pitchFamily="18" charset="0"/>
                        </a:rPr>
                        <m:t>·</m:t>
                      </m:r>
                      <m:r>
                        <a:rPr lang="es-ES" sz="2000" b="0" i="1" smtClean="0">
                          <a:latin typeface="Cambria Math" panose="02040503050406030204" pitchFamily="18" charset="0"/>
                        </a:rPr>
                        <m:t>𝑠𝑒𝑛</m:t>
                      </m:r>
                      <m:r>
                        <a:rPr lang="es-ES" sz="2000" b="0" i="1" smtClean="0">
                          <a:latin typeface="Cambria Math" panose="02040503050406030204" pitchFamily="18" charset="0"/>
                          <a:ea typeface="Cambria Math" panose="02040503050406030204" pitchFamily="18" charset="0"/>
                        </a:rPr>
                        <m:t>𝛼</m:t>
                      </m:r>
                      <m:r>
                        <a:rPr lang="es-ES" sz="2000" b="0" i="1" smtClean="0">
                          <a:latin typeface="Cambria Math" panose="02040503050406030204" pitchFamily="18" charset="0"/>
                          <a:ea typeface="Cambria Math" panose="02040503050406030204" pitchFamily="18" charset="0"/>
                        </a:rPr>
                        <m:t>=20·</m:t>
                      </m:r>
                      <m:r>
                        <a:rPr lang="es-ES" sz="2000" b="0" i="1" smtClean="0">
                          <a:latin typeface="Cambria Math" panose="02040503050406030204" pitchFamily="18" charset="0"/>
                          <a:ea typeface="Cambria Math" panose="02040503050406030204" pitchFamily="18" charset="0"/>
                        </a:rPr>
                        <m:t>𝑠𝑒𝑛</m:t>
                      </m:r>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30</m:t>
                          </m:r>
                        </m:e>
                        <m:sup>
                          <m:r>
                            <a:rPr lang="es-ES" sz="2000" b="0" i="1" smtClean="0">
                              <a:latin typeface="Cambria Math" panose="02040503050406030204" pitchFamily="18" charset="0"/>
                              <a:ea typeface="Cambria Math" panose="02040503050406030204" pitchFamily="18" charset="0"/>
                            </a:rPr>
                            <m:t>0</m:t>
                          </m:r>
                        </m:sup>
                      </m:sSup>
                      <m:r>
                        <a:rPr lang="es-ES" sz="2000" b="0" i="1" smtClean="0">
                          <a:latin typeface="Cambria Math" panose="02040503050406030204" pitchFamily="18" charset="0"/>
                          <a:ea typeface="Cambria Math" panose="02040503050406030204" pitchFamily="18" charset="0"/>
                        </a:rPr>
                        <m:t>=10 </m:t>
                      </m:r>
                      <m:r>
                        <a:rPr lang="es-ES" sz="2000" b="0" i="1" smtClean="0">
                          <a:latin typeface="Cambria Math" panose="02040503050406030204" pitchFamily="18" charset="0"/>
                          <a:ea typeface="Cambria Math" panose="02040503050406030204" pitchFamily="18" charset="0"/>
                        </a:rPr>
                        <m:t>𝑁</m:t>
                      </m:r>
                    </m:oMath>
                  </m:oMathPara>
                </a14:m>
                <a:endParaRPr lang="es-ES" sz="2000" dirty="0"/>
              </a:p>
            </p:txBody>
          </p:sp>
        </mc:Choice>
        <mc:Fallback xmlns="">
          <p:sp>
            <p:nvSpPr>
              <p:cNvPr id="50" name="CuadroTexto 49"/>
              <p:cNvSpPr txBox="1">
                <a:spLocks noRot="1" noChangeAspect="1" noMove="1" noResize="1" noEditPoints="1" noAdjustHandles="1" noChangeArrowheads="1" noChangeShapeType="1" noTextEdit="1"/>
              </p:cNvSpPr>
              <p:nvPr/>
            </p:nvSpPr>
            <p:spPr>
              <a:xfrm>
                <a:off x="4068581" y="2550433"/>
                <a:ext cx="4024243" cy="307777"/>
              </a:xfrm>
              <a:prstGeom prst="rect">
                <a:avLst/>
              </a:prstGeom>
              <a:blipFill rotWithShape="0">
                <a:blip r:embed="rId11"/>
                <a:stretch>
                  <a:fillRect l="-756" r="-756" b="-1372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6" name="CuadroTexto 55"/>
              <p:cNvSpPr txBox="1"/>
              <p:nvPr/>
            </p:nvSpPr>
            <p:spPr>
              <a:xfrm>
                <a:off x="4068581" y="2958554"/>
                <a:ext cx="4332468" cy="3381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𝑦</m:t>
                          </m:r>
                        </m:sub>
                      </m:sSub>
                      <m:r>
                        <a:rPr lang="es-ES" sz="2000" b="0" i="1" smtClean="0">
                          <a:latin typeface="Cambria Math" panose="02040503050406030204" pitchFamily="18" charset="0"/>
                        </a:rPr>
                        <m:t>=</m:t>
                      </m:r>
                      <m:r>
                        <a:rPr lang="es-ES" sz="2000" b="0" i="1" smtClean="0">
                          <a:latin typeface="Cambria Math" panose="02040503050406030204" pitchFamily="18" charset="0"/>
                        </a:rPr>
                        <m:t>𝑃</m:t>
                      </m:r>
                      <m:r>
                        <a:rPr lang="es-ES" sz="2000" b="0" i="1" smtClean="0">
                          <a:latin typeface="Cambria Math" panose="02040503050406030204" pitchFamily="18" charset="0"/>
                        </a:rPr>
                        <m:t>·</m:t>
                      </m:r>
                      <m:r>
                        <a:rPr lang="es-ES" sz="2000" b="0" i="1" smtClean="0">
                          <a:latin typeface="Cambria Math" panose="02040503050406030204" pitchFamily="18" charset="0"/>
                        </a:rPr>
                        <m:t>𝑐𝑜𝑠</m:t>
                      </m:r>
                      <m:r>
                        <a:rPr lang="es-ES" sz="2000" b="0" i="1" smtClean="0">
                          <a:latin typeface="Cambria Math" panose="02040503050406030204" pitchFamily="18" charset="0"/>
                          <a:ea typeface="Cambria Math" panose="02040503050406030204" pitchFamily="18" charset="0"/>
                        </a:rPr>
                        <m:t>𝛼</m:t>
                      </m:r>
                      <m:r>
                        <a:rPr lang="es-ES" sz="2000" b="0" i="1" smtClean="0">
                          <a:latin typeface="Cambria Math" panose="02040503050406030204" pitchFamily="18" charset="0"/>
                          <a:ea typeface="Cambria Math" panose="02040503050406030204" pitchFamily="18" charset="0"/>
                        </a:rPr>
                        <m:t>=20·</m:t>
                      </m:r>
                      <m:r>
                        <a:rPr lang="es-ES" sz="2000" b="0" i="1" smtClean="0">
                          <a:latin typeface="Cambria Math" panose="02040503050406030204" pitchFamily="18" charset="0"/>
                          <a:ea typeface="Cambria Math" panose="02040503050406030204" pitchFamily="18" charset="0"/>
                        </a:rPr>
                        <m:t>𝑐𝑜𝑠</m:t>
                      </m:r>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30</m:t>
                          </m:r>
                        </m:e>
                        <m:sup>
                          <m:r>
                            <a:rPr lang="es-ES" sz="2000" b="0" i="1" smtClean="0">
                              <a:latin typeface="Cambria Math" panose="02040503050406030204" pitchFamily="18" charset="0"/>
                              <a:ea typeface="Cambria Math" panose="02040503050406030204" pitchFamily="18" charset="0"/>
                            </a:rPr>
                            <m:t>0</m:t>
                          </m:r>
                        </m:sup>
                      </m:sSup>
                      <m:r>
                        <a:rPr lang="es-ES" sz="2000" b="0" i="1" smtClean="0">
                          <a:latin typeface="Cambria Math" panose="02040503050406030204" pitchFamily="18" charset="0"/>
                          <a:ea typeface="Cambria Math" panose="02040503050406030204" pitchFamily="18" charset="0"/>
                        </a:rPr>
                        <m:t>=17,32 </m:t>
                      </m:r>
                      <m:r>
                        <a:rPr lang="es-ES" sz="2000" b="0" i="1" smtClean="0">
                          <a:latin typeface="Cambria Math" panose="02040503050406030204" pitchFamily="18" charset="0"/>
                          <a:ea typeface="Cambria Math" panose="02040503050406030204" pitchFamily="18" charset="0"/>
                        </a:rPr>
                        <m:t>𝑁</m:t>
                      </m:r>
                    </m:oMath>
                  </m:oMathPara>
                </a14:m>
                <a:endParaRPr lang="es-ES" sz="2000" dirty="0"/>
              </a:p>
            </p:txBody>
          </p:sp>
        </mc:Choice>
        <mc:Fallback xmlns="">
          <p:sp>
            <p:nvSpPr>
              <p:cNvPr id="56" name="CuadroTexto 55"/>
              <p:cNvSpPr txBox="1">
                <a:spLocks noRot="1" noChangeAspect="1" noMove="1" noResize="1" noEditPoints="1" noAdjustHandles="1" noChangeArrowheads="1" noChangeShapeType="1" noTextEdit="1"/>
              </p:cNvSpPr>
              <p:nvPr/>
            </p:nvSpPr>
            <p:spPr>
              <a:xfrm>
                <a:off x="4068581" y="2958554"/>
                <a:ext cx="4332468" cy="338169"/>
              </a:xfrm>
              <a:prstGeom prst="rect">
                <a:avLst/>
              </a:prstGeom>
              <a:blipFill rotWithShape="0">
                <a:blip r:embed="rId12"/>
                <a:stretch>
                  <a:fillRect l="-703" r="-703" b="-196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7" name="CuadroTexto 56"/>
              <p:cNvSpPr txBox="1"/>
              <p:nvPr/>
            </p:nvSpPr>
            <p:spPr>
              <a:xfrm>
                <a:off x="4093800" y="3364220"/>
                <a:ext cx="2049985" cy="3319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𝑁</m:t>
                      </m:r>
                      <m:r>
                        <a:rPr lang="es-ES" sz="2000" b="0" i="1" smtClean="0">
                          <a:latin typeface="Cambria Math" panose="02040503050406030204" pitchFamily="18" charset="0"/>
                        </a:rPr>
                        <m:t>=</m:t>
                      </m:r>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𝑦</m:t>
                          </m:r>
                        </m:sub>
                      </m:sSub>
                      <m:r>
                        <a:rPr lang="es-ES" sz="2000" b="0" i="1" smtClean="0">
                          <a:latin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17,32 </m:t>
                      </m:r>
                      <m:r>
                        <a:rPr lang="es-ES" sz="2000" b="0" i="1" smtClean="0">
                          <a:latin typeface="Cambria Math" panose="02040503050406030204" pitchFamily="18" charset="0"/>
                          <a:ea typeface="Cambria Math" panose="02040503050406030204" pitchFamily="18" charset="0"/>
                        </a:rPr>
                        <m:t>𝑁</m:t>
                      </m:r>
                    </m:oMath>
                  </m:oMathPara>
                </a14:m>
                <a:endParaRPr lang="es-ES" sz="2000" dirty="0"/>
              </a:p>
            </p:txBody>
          </p:sp>
        </mc:Choice>
        <mc:Fallback xmlns="">
          <p:sp>
            <p:nvSpPr>
              <p:cNvPr id="57" name="CuadroTexto 56"/>
              <p:cNvSpPr txBox="1">
                <a:spLocks noRot="1" noChangeAspect="1" noMove="1" noResize="1" noEditPoints="1" noAdjustHandles="1" noChangeArrowheads="1" noChangeShapeType="1" noTextEdit="1"/>
              </p:cNvSpPr>
              <p:nvPr/>
            </p:nvSpPr>
            <p:spPr>
              <a:xfrm>
                <a:off x="4093800" y="3364220"/>
                <a:ext cx="2049985" cy="331950"/>
              </a:xfrm>
              <a:prstGeom prst="rect">
                <a:avLst/>
              </a:prstGeom>
              <a:blipFill rotWithShape="0">
                <a:blip r:embed="rId13"/>
                <a:stretch>
                  <a:fillRect l="-2381" r="-1786" b="-2222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2" name="CuadroTexto 61"/>
              <p:cNvSpPr txBox="1"/>
              <p:nvPr/>
            </p:nvSpPr>
            <p:spPr>
              <a:xfrm>
                <a:off x="4068581" y="3793387"/>
                <a:ext cx="391286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𝑟𝑜𝑧</m:t>
                          </m:r>
                        </m:sub>
                      </m:sSub>
                      <m:r>
                        <a:rPr lang="es-ES" sz="2000" b="0" i="1" smtClean="0">
                          <a:latin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𝜇</m:t>
                      </m:r>
                      <m:r>
                        <a:rPr lang="es-ES" sz="2000" b="0" i="1" smtClean="0">
                          <a:latin typeface="Cambria Math" panose="02040503050406030204" pitchFamily="18" charset="0"/>
                        </a:rPr>
                        <m:t>·</m:t>
                      </m:r>
                      <m:r>
                        <a:rPr lang="es-ES" sz="2000" b="0" i="1" smtClean="0">
                          <a:latin typeface="Cambria Math" panose="02040503050406030204" pitchFamily="18" charset="0"/>
                        </a:rPr>
                        <m:t>𝑁</m:t>
                      </m:r>
                      <m:r>
                        <a:rPr lang="es-ES" sz="2000" b="0" i="1" smtClean="0">
                          <a:latin typeface="Cambria Math" panose="02040503050406030204" pitchFamily="18" charset="0"/>
                          <a:ea typeface="Cambria Math" panose="02040503050406030204" pitchFamily="18" charset="0"/>
                        </a:rPr>
                        <m:t>=0,5·17,32=8,66 </m:t>
                      </m:r>
                      <m:r>
                        <a:rPr lang="es-ES" sz="2000" b="0" i="1" smtClean="0">
                          <a:latin typeface="Cambria Math" panose="02040503050406030204" pitchFamily="18" charset="0"/>
                          <a:ea typeface="Cambria Math" panose="02040503050406030204" pitchFamily="18" charset="0"/>
                        </a:rPr>
                        <m:t>𝑁</m:t>
                      </m:r>
                    </m:oMath>
                  </m:oMathPara>
                </a14:m>
                <a:endParaRPr lang="es-ES" sz="2000" dirty="0"/>
              </a:p>
            </p:txBody>
          </p:sp>
        </mc:Choice>
        <mc:Fallback xmlns="">
          <p:sp>
            <p:nvSpPr>
              <p:cNvPr id="62" name="CuadroTexto 61"/>
              <p:cNvSpPr txBox="1">
                <a:spLocks noRot="1" noChangeAspect="1" noMove="1" noResize="1" noEditPoints="1" noAdjustHandles="1" noChangeArrowheads="1" noChangeShapeType="1" noTextEdit="1"/>
              </p:cNvSpPr>
              <p:nvPr/>
            </p:nvSpPr>
            <p:spPr>
              <a:xfrm>
                <a:off x="4068581" y="3793387"/>
                <a:ext cx="3912866" cy="307777"/>
              </a:xfrm>
              <a:prstGeom prst="rect">
                <a:avLst/>
              </a:prstGeom>
              <a:blipFill rotWithShape="0">
                <a:blip r:embed="rId14"/>
                <a:stretch>
                  <a:fillRect l="-779" r="-779" b="-25490"/>
                </a:stretch>
              </a:blipFill>
            </p:spPr>
            <p:txBody>
              <a:bodyPr/>
              <a:lstStyle/>
              <a:p>
                <a:r>
                  <a:rPr lang="es-ES">
                    <a:noFill/>
                  </a:rPr>
                  <a:t> </a:t>
                </a:r>
              </a:p>
            </p:txBody>
          </p:sp>
        </mc:Fallback>
      </mc:AlternateContent>
      <p:sp>
        <p:nvSpPr>
          <p:cNvPr id="51" name="CuadroTexto 50"/>
          <p:cNvSpPr txBox="1"/>
          <p:nvPr/>
        </p:nvSpPr>
        <p:spPr>
          <a:xfrm>
            <a:off x="4068581" y="4260440"/>
            <a:ext cx="3400425" cy="369332"/>
          </a:xfrm>
          <a:prstGeom prst="rect">
            <a:avLst/>
          </a:prstGeom>
          <a:noFill/>
        </p:spPr>
        <p:txBody>
          <a:bodyPr wrap="square" rtlCol="0">
            <a:spAutoFit/>
          </a:bodyPr>
          <a:lstStyle/>
          <a:p>
            <a:r>
              <a:rPr lang="es-ES" dirty="0" smtClean="0"/>
              <a:t>La fuerza resultante:</a:t>
            </a:r>
            <a:endParaRPr lang="es-ES" dirty="0"/>
          </a:p>
        </p:txBody>
      </p:sp>
      <mc:AlternateContent xmlns:mc="http://schemas.openxmlformats.org/markup-compatibility/2006" xmlns:a14="http://schemas.microsoft.com/office/drawing/2010/main">
        <mc:Choice Requires="a14">
          <p:sp>
            <p:nvSpPr>
              <p:cNvPr id="52" name="CuadroTexto 51"/>
              <p:cNvSpPr txBox="1"/>
              <p:nvPr/>
            </p:nvSpPr>
            <p:spPr>
              <a:xfrm>
                <a:off x="4093800" y="4793592"/>
                <a:ext cx="409612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𝐹</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𝑥</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𝑟𝑜𝑧</m:t>
                          </m:r>
                        </m:sub>
                      </m:sSub>
                      <m:r>
                        <a:rPr lang="es-ES" sz="2000" b="0" i="1" smtClean="0">
                          <a:latin typeface="Cambria Math" panose="02040503050406030204" pitchFamily="18" charset="0"/>
                        </a:rPr>
                        <m:t>=10−8,66=</m:t>
                      </m:r>
                      <m:r>
                        <a:rPr lang="es-ES" sz="2000" b="1" i="1" smtClean="0">
                          <a:latin typeface="Cambria Math" panose="02040503050406030204" pitchFamily="18" charset="0"/>
                        </a:rPr>
                        <m:t>𝟏</m:t>
                      </m:r>
                      <m:r>
                        <a:rPr lang="es-ES" sz="2000" b="1" i="1" smtClean="0">
                          <a:latin typeface="Cambria Math" panose="02040503050406030204" pitchFamily="18" charset="0"/>
                        </a:rPr>
                        <m:t>,</m:t>
                      </m:r>
                      <m:r>
                        <a:rPr lang="es-ES" sz="2000" b="1" i="1" smtClean="0">
                          <a:latin typeface="Cambria Math" panose="02040503050406030204" pitchFamily="18" charset="0"/>
                        </a:rPr>
                        <m:t>𝟑𝟒</m:t>
                      </m:r>
                      <m:r>
                        <a:rPr lang="es-ES" sz="2000" b="1" i="1" smtClean="0">
                          <a:latin typeface="Cambria Math" panose="02040503050406030204" pitchFamily="18" charset="0"/>
                        </a:rPr>
                        <m:t> </m:t>
                      </m:r>
                      <m:r>
                        <a:rPr lang="es-ES" sz="2000" b="1" i="1" smtClean="0">
                          <a:latin typeface="Cambria Math" panose="02040503050406030204" pitchFamily="18" charset="0"/>
                        </a:rPr>
                        <m:t>𝑵</m:t>
                      </m:r>
                    </m:oMath>
                  </m:oMathPara>
                </a14:m>
                <a:endParaRPr lang="es-ES" sz="2000" b="1" dirty="0"/>
              </a:p>
            </p:txBody>
          </p:sp>
        </mc:Choice>
        <mc:Fallback xmlns="">
          <p:sp>
            <p:nvSpPr>
              <p:cNvPr id="52" name="CuadroTexto 51"/>
              <p:cNvSpPr txBox="1">
                <a:spLocks noRot="1" noChangeAspect="1" noMove="1" noResize="1" noEditPoints="1" noAdjustHandles="1" noChangeArrowheads="1" noChangeShapeType="1" noTextEdit="1"/>
              </p:cNvSpPr>
              <p:nvPr/>
            </p:nvSpPr>
            <p:spPr>
              <a:xfrm>
                <a:off x="4093800" y="4793592"/>
                <a:ext cx="4096121" cy="307777"/>
              </a:xfrm>
              <a:prstGeom prst="rect">
                <a:avLst/>
              </a:prstGeom>
              <a:blipFill rotWithShape="0">
                <a:blip r:embed="rId15"/>
                <a:stretch>
                  <a:fillRect l="-894" r="-894" b="-13725"/>
                </a:stretch>
              </a:blipFill>
            </p:spPr>
            <p:txBody>
              <a:bodyPr/>
              <a:lstStyle/>
              <a:p>
                <a:r>
                  <a:rPr lang="es-ES">
                    <a:noFill/>
                  </a:rPr>
                  <a:t> </a:t>
                </a:r>
              </a:p>
            </p:txBody>
          </p:sp>
        </mc:Fallback>
      </mc:AlternateContent>
      <p:sp>
        <p:nvSpPr>
          <p:cNvPr id="53" name="CuadroTexto 52"/>
          <p:cNvSpPr txBox="1"/>
          <p:nvPr/>
        </p:nvSpPr>
        <p:spPr>
          <a:xfrm>
            <a:off x="496706" y="5360290"/>
            <a:ext cx="7572374" cy="369332"/>
          </a:xfrm>
          <a:prstGeom prst="rect">
            <a:avLst/>
          </a:prstGeom>
          <a:noFill/>
        </p:spPr>
        <p:txBody>
          <a:bodyPr wrap="square" rtlCol="0">
            <a:spAutoFit/>
          </a:bodyPr>
          <a:lstStyle/>
          <a:p>
            <a:r>
              <a:rPr lang="es-ES" dirty="0" smtClean="0"/>
              <a:t>Como </a:t>
            </a:r>
            <a:r>
              <a:rPr lang="es-ES" dirty="0" err="1" smtClean="0"/>
              <a:t>F</a:t>
            </a:r>
            <a:r>
              <a:rPr lang="es-ES" baseline="-25000" dirty="0" err="1" smtClean="0"/>
              <a:t>roz</a:t>
            </a:r>
            <a:r>
              <a:rPr lang="es-ES" dirty="0"/>
              <a:t> </a:t>
            </a:r>
            <a:r>
              <a:rPr lang="es-ES" dirty="0" smtClean="0"/>
              <a:t>&lt; </a:t>
            </a:r>
            <a:r>
              <a:rPr lang="es-ES" dirty="0" err="1" smtClean="0"/>
              <a:t>P</a:t>
            </a:r>
            <a:r>
              <a:rPr lang="es-ES" baseline="-25000" dirty="0" err="1" smtClean="0"/>
              <a:t>x</a:t>
            </a:r>
            <a:r>
              <a:rPr lang="es-ES" dirty="0" smtClean="0"/>
              <a:t>, el cuerpo comenzará a deslizar por el plano.</a:t>
            </a:r>
            <a:endParaRPr lang="es-ES" dirty="0"/>
          </a:p>
        </p:txBody>
      </p:sp>
    </p:spTree>
    <p:extLst>
      <p:ext uri="{BB962C8B-B14F-4D97-AF65-F5344CB8AC3E}">
        <p14:creationId xmlns:p14="http://schemas.microsoft.com/office/powerpoint/2010/main" val="6428480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Fuerzas que actúan sobre los cuerpos</a:t>
            </a:r>
            <a:endParaRPr lang="es-ES" b="1" dirty="0">
              <a:solidFill>
                <a:schemeClr val="accent6">
                  <a:lumMod val="75000"/>
                </a:schemeClr>
              </a:solidFill>
            </a:endParaRPr>
          </a:p>
        </p:txBody>
      </p:sp>
      <p:sp>
        <p:nvSpPr>
          <p:cNvPr id="38" name="CuadroTexto 37"/>
          <p:cNvSpPr txBox="1"/>
          <p:nvPr/>
        </p:nvSpPr>
        <p:spPr>
          <a:xfrm>
            <a:off x="371475" y="736120"/>
            <a:ext cx="7929562" cy="369332"/>
          </a:xfrm>
          <a:prstGeom prst="rect">
            <a:avLst/>
          </a:prstGeom>
          <a:noFill/>
        </p:spPr>
        <p:txBody>
          <a:bodyPr wrap="square" rtlCol="0">
            <a:spAutoFit/>
          </a:bodyPr>
          <a:lstStyle/>
          <a:p>
            <a:r>
              <a:rPr lang="es-ES" b="1" dirty="0" smtClean="0">
                <a:solidFill>
                  <a:srgbClr val="00B050"/>
                </a:solidFill>
              </a:rPr>
              <a:t>1.2. Las fuerzas sobre los cuerpos en movimiento</a:t>
            </a:r>
            <a:endParaRPr lang="es-ES" b="1" dirty="0">
              <a:solidFill>
                <a:srgbClr val="00B050"/>
              </a:solidFill>
            </a:endParaRPr>
          </a:p>
        </p:txBody>
      </p:sp>
      <p:sp>
        <p:nvSpPr>
          <p:cNvPr id="42" name="CuadroTexto 41"/>
          <p:cNvSpPr txBox="1"/>
          <p:nvPr/>
        </p:nvSpPr>
        <p:spPr>
          <a:xfrm>
            <a:off x="414337" y="1105452"/>
            <a:ext cx="2828925" cy="371475"/>
          </a:xfrm>
          <a:prstGeom prst="rect">
            <a:avLst/>
          </a:prstGeom>
          <a:noFill/>
        </p:spPr>
        <p:txBody>
          <a:bodyPr wrap="square" rtlCol="0">
            <a:spAutoFit/>
          </a:bodyPr>
          <a:lstStyle/>
          <a:p>
            <a:r>
              <a:rPr lang="es-ES" b="1" dirty="0" smtClean="0">
                <a:solidFill>
                  <a:schemeClr val="accent3">
                    <a:lumMod val="75000"/>
                  </a:schemeClr>
                </a:solidFill>
              </a:rPr>
              <a:t>La fuerza de empuje</a:t>
            </a:r>
            <a:endParaRPr lang="es-ES" b="1" dirty="0">
              <a:solidFill>
                <a:schemeClr val="accent3">
                  <a:lumMod val="75000"/>
                </a:schemeClr>
              </a:solidFill>
            </a:endParaRPr>
          </a:p>
        </p:txBody>
      </p:sp>
      <p:sp>
        <p:nvSpPr>
          <p:cNvPr id="4" name="CuadroTexto 3"/>
          <p:cNvSpPr txBox="1"/>
          <p:nvPr/>
        </p:nvSpPr>
        <p:spPr>
          <a:xfrm>
            <a:off x="414337" y="1637393"/>
            <a:ext cx="8186737"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El </a:t>
            </a:r>
            <a:r>
              <a:rPr lang="es-ES" b="1" dirty="0" smtClean="0"/>
              <a:t>empuje</a:t>
            </a:r>
            <a:r>
              <a:rPr lang="es-ES" dirty="0" smtClean="0"/>
              <a:t> es la fuerza que experimenta un cuerpo inmerso en fluido (gas o líquido). Es perpendicular a la superficie del fluido.</a:t>
            </a:r>
            <a:endParaRPr lang="es-ES" dirty="0"/>
          </a:p>
        </p:txBody>
      </p:sp>
      <p:sp>
        <p:nvSpPr>
          <p:cNvPr id="9" name="CuadroTexto 8"/>
          <p:cNvSpPr txBox="1"/>
          <p:nvPr/>
        </p:nvSpPr>
        <p:spPr>
          <a:xfrm>
            <a:off x="414337" y="2614613"/>
            <a:ext cx="8186737" cy="646331"/>
          </a:xfrm>
          <a:prstGeom prst="rect">
            <a:avLst/>
          </a:prstGeom>
          <a:noFill/>
        </p:spPr>
        <p:txBody>
          <a:bodyPr wrap="square" rtlCol="0">
            <a:spAutoFit/>
          </a:bodyPr>
          <a:lstStyle/>
          <a:p>
            <a:pPr algn="just"/>
            <a:r>
              <a:rPr lang="es-ES" dirty="0" smtClean="0"/>
              <a:t>El valor del empuje es equivalente al peso del fluido desalojado por el cuerpo, por lo que será mayor cuanto mayor sea el volumen del cuerpo sumergido.</a:t>
            </a:r>
            <a:endParaRPr lang="es-ES" dirty="0"/>
          </a:p>
        </p:txBody>
      </p:sp>
      <p:pic>
        <p:nvPicPr>
          <p:cNvPr id="1026" name="Picture 2" descr="https://lidiaconlaquimica.files.wordpress.com/2016/02/empuje.png?w=445&amp;h=2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6943" y="3734708"/>
            <a:ext cx="4238625" cy="1962150"/>
          </a:xfrm>
          <a:prstGeom prst="rect">
            <a:avLst/>
          </a:prstGeom>
          <a:noFill/>
          <a:extLst>
            <a:ext uri="{909E8E84-426E-40DD-AFC4-6F175D3DCCD1}">
              <a14:hiddenFill xmlns:a14="http://schemas.microsoft.com/office/drawing/2010/main">
                <a:solidFill>
                  <a:srgbClr val="FFFFFF"/>
                </a:solidFill>
              </a14:hiddenFill>
            </a:ext>
          </a:extLst>
        </p:spPr>
      </p:pic>
      <p:cxnSp>
        <p:nvCxnSpPr>
          <p:cNvPr id="47" name="Conector recto de flecha 46"/>
          <p:cNvCxnSpPr/>
          <p:nvPr/>
        </p:nvCxnSpPr>
        <p:spPr>
          <a:xfrm>
            <a:off x="4495562" y="5170981"/>
            <a:ext cx="0" cy="972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Conector recto de flecha 53"/>
          <p:cNvCxnSpPr/>
          <p:nvPr/>
        </p:nvCxnSpPr>
        <p:spPr>
          <a:xfrm flipV="1">
            <a:off x="4495562" y="4198981"/>
            <a:ext cx="0" cy="97200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CuadroTexto 9"/>
              <p:cNvSpPr txBox="1"/>
              <p:nvPr/>
            </p:nvSpPr>
            <p:spPr>
              <a:xfrm>
                <a:off x="4614862" y="5832383"/>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10" name="CuadroTexto 9"/>
              <p:cNvSpPr txBox="1">
                <a:spLocks noRot="1" noChangeAspect="1" noMove="1" noResize="1" noEditPoints="1" noAdjustHandles="1" noChangeArrowheads="1" noChangeShapeType="1" noTextEdit="1"/>
              </p:cNvSpPr>
              <p:nvPr/>
            </p:nvSpPr>
            <p:spPr>
              <a:xfrm>
                <a:off x="4614862" y="5832383"/>
                <a:ext cx="212430" cy="310598"/>
              </a:xfrm>
              <a:prstGeom prst="rect">
                <a:avLst/>
              </a:prstGeom>
              <a:blipFill rotWithShape="0">
                <a:blip r:embed="rId4"/>
                <a:stretch>
                  <a:fillRect l="-22857" r="-22857" b="-78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5" name="CuadroTexto 54"/>
              <p:cNvSpPr txBox="1"/>
              <p:nvPr/>
            </p:nvSpPr>
            <p:spPr>
              <a:xfrm>
                <a:off x="4440325" y="3902026"/>
                <a:ext cx="217431"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𝐸</m:t>
                          </m:r>
                        </m:e>
                      </m:acc>
                    </m:oMath>
                  </m:oMathPara>
                </a14:m>
                <a:endParaRPr lang="es-ES" dirty="0"/>
              </a:p>
            </p:txBody>
          </p:sp>
        </mc:Choice>
        <mc:Fallback xmlns="">
          <p:sp>
            <p:nvSpPr>
              <p:cNvPr id="55" name="CuadroTexto 54"/>
              <p:cNvSpPr txBox="1">
                <a:spLocks noRot="1" noChangeAspect="1" noMove="1" noResize="1" noEditPoints="1" noAdjustHandles="1" noChangeArrowheads="1" noChangeShapeType="1" noTextEdit="1"/>
              </p:cNvSpPr>
              <p:nvPr/>
            </p:nvSpPr>
            <p:spPr>
              <a:xfrm>
                <a:off x="4440325" y="3902026"/>
                <a:ext cx="217431" cy="310598"/>
              </a:xfrm>
              <a:prstGeom prst="rect">
                <a:avLst/>
              </a:prstGeom>
              <a:blipFill rotWithShape="0">
                <a:blip r:embed="rId5"/>
                <a:stretch>
                  <a:fillRect l="-22222" r="-19444" b="-9804"/>
                </a:stretch>
              </a:blipFill>
            </p:spPr>
            <p:txBody>
              <a:bodyPr/>
              <a:lstStyle/>
              <a:p>
                <a:r>
                  <a:rPr lang="es-ES">
                    <a:noFill/>
                  </a:rPr>
                  <a:t> </a:t>
                </a:r>
              </a:p>
            </p:txBody>
          </p:sp>
        </mc:Fallback>
      </mc:AlternateContent>
    </p:spTree>
    <p:extLst>
      <p:ext uri="{BB962C8B-B14F-4D97-AF65-F5344CB8AC3E}">
        <p14:creationId xmlns:p14="http://schemas.microsoft.com/office/powerpoint/2010/main" val="1298614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Fuerzas que actúan sobre los cuerpos</a:t>
            </a:r>
            <a:endParaRPr lang="es-ES" b="1" dirty="0">
              <a:solidFill>
                <a:schemeClr val="accent6">
                  <a:lumMod val="75000"/>
                </a:schemeClr>
              </a:solidFill>
            </a:endParaRPr>
          </a:p>
        </p:txBody>
      </p:sp>
      <p:sp>
        <p:nvSpPr>
          <p:cNvPr id="38" name="CuadroTexto 37"/>
          <p:cNvSpPr txBox="1"/>
          <p:nvPr/>
        </p:nvSpPr>
        <p:spPr>
          <a:xfrm>
            <a:off x="371475" y="736120"/>
            <a:ext cx="7929562" cy="369332"/>
          </a:xfrm>
          <a:prstGeom prst="rect">
            <a:avLst/>
          </a:prstGeom>
          <a:noFill/>
        </p:spPr>
        <p:txBody>
          <a:bodyPr wrap="square" rtlCol="0">
            <a:spAutoFit/>
          </a:bodyPr>
          <a:lstStyle/>
          <a:p>
            <a:r>
              <a:rPr lang="es-ES" b="1" dirty="0" smtClean="0">
                <a:solidFill>
                  <a:srgbClr val="00B050"/>
                </a:solidFill>
              </a:rPr>
              <a:t>1.2. Las fuerzas sobre los cuerpos en movimiento</a:t>
            </a:r>
            <a:endParaRPr lang="es-ES" b="1" dirty="0">
              <a:solidFill>
                <a:srgbClr val="00B050"/>
              </a:solidFill>
            </a:endParaRPr>
          </a:p>
        </p:txBody>
      </p:sp>
      <p:sp>
        <p:nvSpPr>
          <p:cNvPr id="42" name="CuadroTexto 41"/>
          <p:cNvSpPr txBox="1"/>
          <p:nvPr/>
        </p:nvSpPr>
        <p:spPr>
          <a:xfrm>
            <a:off x="414337" y="1105452"/>
            <a:ext cx="2828925" cy="371475"/>
          </a:xfrm>
          <a:prstGeom prst="rect">
            <a:avLst/>
          </a:prstGeom>
          <a:noFill/>
        </p:spPr>
        <p:txBody>
          <a:bodyPr wrap="square" rtlCol="0">
            <a:spAutoFit/>
          </a:bodyPr>
          <a:lstStyle/>
          <a:p>
            <a:r>
              <a:rPr lang="es-ES" b="1" dirty="0" smtClean="0">
                <a:solidFill>
                  <a:schemeClr val="accent3">
                    <a:lumMod val="75000"/>
                  </a:schemeClr>
                </a:solidFill>
              </a:rPr>
              <a:t>La fuerza tensión</a:t>
            </a:r>
            <a:endParaRPr lang="es-ES" b="1" dirty="0">
              <a:solidFill>
                <a:schemeClr val="accent3">
                  <a:lumMod val="75000"/>
                </a:schemeClr>
              </a:solidFill>
            </a:endParaRPr>
          </a:p>
        </p:txBody>
      </p:sp>
      <p:sp>
        <p:nvSpPr>
          <p:cNvPr id="5" name="CuadroTexto 4"/>
          <p:cNvSpPr txBox="1"/>
          <p:nvPr/>
        </p:nvSpPr>
        <p:spPr>
          <a:xfrm>
            <a:off x="414337" y="1523093"/>
            <a:ext cx="8329613" cy="646331"/>
          </a:xfrm>
          <a:prstGeom prst="rect">
            <a:avLst/>
          </a:prstGeom>
          <a:noFill/>
        </p:spPr>
        <p:txBody>
          <a:bodyPr wrap="square" rtlCol="0">
            <a:spAutoFit/>
          </a:bodyPr>
          <a:lstStyle/>
          <a:p>
            <a:pPr algn="just"/>
            <a:r>
              <a:rPr lang="es-ES" dirty="0" smtClean="0"/>
              <a:t>Cuando un cuerpo está sujeto o una cuerda o cable y tiramos de él, sobre la cuerda o cable existe una </a:t>
            </a:r>
            <a:r>
              <a:rPr lang="es-ES" b="1" dirty="0" smtClean="0"/>
              <a:t>fuerza tensión</a:t>
            </a:r>
            <a:r>
              <a:rPr lang="es-ES" dirty="0" smtClean="0"/>
              <a:t>, </a:t>
            </a:r>
            <a:r>
              <a:rPr lang="es-ES" b="1" dirty="0" smtClean="0"/>
              <a:t>T</a:t>
            </a:r>
            <a:r>
              <a:rPr lang="es-ES" dirty="0" smtClean="0"/>
              <a:t>.</a:t>
            </a:r>
            <a:endParaRPr lang="es-ES" dirty="0"/>
          </a:p>
        </p:txBody>
      </p:sp>
      <mc:AlternateContent xmlns:mc="http://schemas.openxmlformats.org/markup-compatibility/2006" xmlns:a14="http://schemas.microsoft.com/office/drawing/2010/main">
        <mc:Choice Requires="a14">
          <p:graphicFrame>
            <p:nvGraphicFramePr>
              <p:cNvPr id="7" name="Tabla 6"/>
              <p:cNvGraphicFramePr>
                <a:graphicFrameLocks noGrp="1"/>
              </p:cNvGraphicFramePr>
              <p:nvPr>
                <p:extLst>
                  <p:ext uri="{D42A27DB-BD31-4B8C-83A1-F6EECF244321}">
                    <p14:modId xmlns:p14="http://schemas.microsoft.com/office/powerpoint/2010/main" val="3992275331"/>
                  </p:ext>
                </p:extLst>
              </p:nvPr>
            </p:nvGraphicFramePr>
            <p:xfrm>
              <a:off x="531018" y="2285285"/>
              <a:ext cx="8205787" cy="4136517"/>
            </p:xfrm>
            <a:graphic>
              <a:graphicData uri="http://schemas.openxmlformats.org/drawingml/2006/table">
                <a:tbl>
                  <a:tblPr firstRow="1" bandRow="1">
                    <a:tableStyleId>{93296810-A885-4BE3-A3E7-6D5BEEA58F35}</a:tableStyleId>
                  </a:tblPr>
                  <a:tblGrid>
                    <a:gridCol w="2176462">
                      <a:extLst>
                        <a:ext uri="{9D8B030D-6E8A-4147-A177-3AD203B41FA5}">
                          <a16:colId xmlns:a16="http://schemas.microsoft.com/office/drawing/2014/main" val="20000"/>
                        </a:ext>
                      </a:extLst>
                    </a:gridCol>
                    <a:gridCol w="2671763">
                      <a:extLst>
                        <a:ext uri="{9D8B030D-6E8A-4147-A177-3AD203B41FA5}">
                          <a16:colId xmlns:a16="http://schemas.microsoft.com/office/drawing/2014/main" val="20001"/>
                        </a:ext>
                      </a:extLst>
                    </a:gridCol>
                    <a:gridCol w="3357562">
                      <a:extLst>
                        <a:ext uri="{9D8B030D-6E8A-4147-A177-3AD203B41FA5}">
                          <a16:colId xmlns:a16="http://schemas.microsoft.com/office/drawing/2014/main" val="20002"/>
                        </a:ext>
                      </a:extLst>
                    </a:gridCol>
                  </a:tblGrid>
                  <a:tr h="370840">
                    <a:tc>
                      <a:txBody>
                        <a:bodyPr/>
                        <a:lstStyle/>
                        <a:p>
                          <a:pPr algn="ctr"/>
                          <a:r>
                            <a:rPr lang="es-ES" sz="1600" dirty="0" smtClean="0"/>
                            <a:t>Cuerpo colgando</a:t>
                          </a:r>
                          <a:endParaRPr lang="es-ES" sz="1600" dirty="0"/>
                        </a:p>
                      </a:txBody>
                      <a:tcPr anchor="ctr" anchorCtr="1"/>
                    </a:tc>
                    <a:tc>
                      <a:txBody>
                        <a:bodyPr/>
                        <a:lstStyle/>
                        <a:p>
                          <a:pPr algn="ctr"/>
                          <a:r>
                            <a:rPr lang="es-ES" sz="1600" dirty="0" smtClean="0"/>
                            <a:t>Cuerda en movimiento horizontal</a:t>
                          </a:r>
                          <a:endParaRPr lang="es-ES" sz="1600" dirty="0"/>
                        </a:p>
                      </a:txBody>
                      <a:tcPr anchor="ctr" anchorCtr="1"/>
                    </a:tc>
                    <a:tc>
                      <a:txBody>
                        <a:bodyPr/>
                        <a:lstStyle/>
                        <a:p>
                          <a:pPr algn="ctr"/>
                          <a:r>
                            <a:rPr lang="es-ES" sz="1600" dirty="0" smtClean="0"/>
                            <a:t>Cuerda formando un ángulo con el plano del movimiento</a:t>
                          </a:r>
                          <a:endParaRPr lang="es-ES" sz="1600" dirty="0"/>
                        </a:p>
                      </a:txBody>
                      <a:tcPr anchor="ctr" anchorCtr="1"/>
                    </a:tc>
                    <a:extLst>
                      <a:ext uri="{0D108BD9-81ED-4DB2-BD59-A6C34878D82A}">
                        <a16:rowId xmlns:a16="http://schemas.microsoft.com/office/drawing/2014/main" val="10000"/>
                      </a:ext>
                    </a:extLst>
                  </a:tr>
                  <a:tr h="370840">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La tensión tiene el sentido opuesto al peso.</a:t>
                          </a:r>
                        </a:p>
                        <a:p>
                          <a:r>
                            <a:rPr lang="es-ES" sz="1600" dirty="0" smtClean="0"/>
                            <a:t>Si T &gt; P, sube.</a:t>
                          </a:r>
                        </a:p>
                        <a:p>
                          <a:r>
                            <a:rPr lang="es-ES" sz="1600" dirty="0" smtClean="0"/>
                            <a:t>Si T</a:t>
                          </a:r>
                          <a:r>
                            <a:rPr lang="es-ES" sz="1600" baseline="0" dirty="0" smtClean="0"/>
                            <a:t> &lt; P, baja.</a:t>
                          </a:r>
                          <a:endParaRPr lang="es-ES" sz="1600" dirty="0"/>
                        </a:p>
                      </a:txBody>
                      <a:tcPr/>
                    </a:tc>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La tensión tiene la misma dirección que el movimiento.</a:t>
                          </a:r>
                        </a:p>
                        <a:p>
                          <a:r>
                            <a:rPr lang="es-ES" sz="1600" dirty="0" smtClean="0"/>
                            <a:t>Si tiene el mismo sentido,</a:t>
                          </a:r>
                          <a:r>
                            <a:rPr lang="es-ES" sz="1600" baseline="0" dirty="0" smtClean="0"/>
                            <a:t> acelera.</a:t>
                          </a:r>
                        </a:p>
                        <a:p>
                          <a:r>
                            <a:rPr lang="es-ES" sz="1600" baseline="0" dirty="0" smtClean="0"/>
                            <a:t>Si tiene sentido contrario, frena.</a:t>
                          </a:r>
                          <a:endParaRPr lang="es-ES" sz="1600" dirty="0"/>
                        </a:p>
                      </a:txBody>
                      <a:tcPr/>
                    </a:tc>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En el movimiento interviene la componente paralela al plano del movimiento:</a:t>
                          </a:r>
                        </a:p>
                        <a:p>
                          <a:endParaRPr lang="es-ES" sz="1600" dirty="0" smtClean="0"/>
                        </a:p>
                        <a:p>
                          <a:endParaRPr lang="es-ES" sz="1600" dirty="0" smtClean="0"/>
                        </a:p>
                        <a:p>
                          <a:r>
                            <a:rPr lang="es-ES" sz="1600" dirty="0" smtClean="0"/>
                            <a:t>La </a:t>
                          </a:r>
                          <a14:m>
                            <m:oMath xmlns:m="http://schemas.openxmlformats.org/officeDocument/2006/math">
                              <m:sSub>
                                <m:sSubPr>
                                  <m:ctrlPr>
                                    <a:rPr lang="es-ES" sz="1800" i="1" smtClean="0">
                                      <a:latin typeface="Cambria Math" panose="02040503050406030204" pitchFamily="18" charset="0"/>
                                    </a:rPr>
                                  </m:ctrlPr>
                                </m:sSubPr>
                                <m:e>
                                  <m:r>
                                    <a:rPr lang="es-ES" sz="1800" b="0" i="1" smtClean="0">
                                      <a:latin typeface="Cambria Math" panose="02040503050406030204" pitchFamily="18" charset="0"/>
                                    </a:rPr>
                                    <m:t>𝑇</m:t>
                                  </m:r>
                                </m:e>
                                <m:sub>
                                  <m:r>
                                    <a:rPr lang="es-ES" sz="1800" b="0" i="1" smtClean="0">
                                      <a:latin typeface="Cambria Math" panose="02040503050406030204" pitchFamily="18" charset="0"/>
                                    </a:rPr>
                                    <m:t>𝑦</m:t>
                                  </m:r>
                                </m:sub>
                              </m:sSub>
                            </m:oMath>
                          </a14:m>
                          <a:r>
                            <a:rPr lang="es-ES" sz="1600" dirty="0" smtClean="0"/>
                            <a:t> afecta a la</a:t>
                          </a:r>
                          <a:r>
                            <a:rPr lang="es-ES" sz="1600" baseline="0" dirty="0" smtClean="0"/>
                            <a:t> normal y por tanto al rozamiento.</a:t>
                          </a:r>
                          <a:endParaRPr lang="es-ES" sz="1600" dirty="0"/>
                        </a:p>
                      </a:txBody>
                      <a:tcPr/>
                    </a:tc>
                    <a:extLst>
                      <a:ext uri="{0D108BD9-81ED-4DB2-BD59-A6C34878D82A}">
                        <a16:rowId xmlns:a16="http://schemas.microsoft.com/office/drawing/2014/main" val="10001"/>
                      </a:ext>
                    </a:extLst>
                  </a:tr>
                </a:tbl>
              </a:graphicData>
            </a:graphic>
          </p:graphicFrame>
        </mc:Choice>
        <mc:Fallback xmlns="">
          <p:graphicFrame>
            <p:nvGraphicFramePr>
              <p:cNvPr id="7" name="Tabla 6"/>
              <p:cNvGraphicFramePr>
                <a:graphicFrameLocks noGrp="1"/>
              </p:cNvGraphicFramePr>
              <p:nvPr>
                <p:extLst>
                  <p:ext uri="{D42A27DB-BD31-4B8C-83A1-F6EECF244321}">
                    <p14:modId xmlns:p14="http://schemas.microsoft.com/office/powerpoint/2010/main" val="3992275331"/>
                  </p:ext>
                </p:extLst>
              </p:nvPr>
            </p:nvGraphicFramePr>
            <p:xfrm>
              <a:off x="531018" y="2285285"/>
              <a:ext cx="8205787" cy="4136517"/>
            </p:xfrm>
            <a:graphic>
              <a:graphicData uri="http://schemas.openxmlformats.org/drawingml/2006/table">
                <a:tbl>
                  <a:tblPr firstRow="1" bandRow="1">
                    <a:tableStyleId>{93296810-A885-4BE3-A3E7-6D5BEEA58F35}</a:tableStyleId>
                  </a:tblPr>
                  <a:tblGrid>
                    <a:gridCol w="2176462"/>
                    <a:gridCol w="2671763"/>
                    <a:gridCol w="3357562"/>
                  </a:tblGrid>
                  <a:tr h="579120">
                    <a:tc>
                      <a:txBody>
                        <a:bodyPr/>
                        <a:lstStyle/>
                        <a:p>
                          <a:pPr algn="ctr"/>
                          <a:r>
                            <a:rPr lang="es-ES" sz="1600" dirty="0" smtClean="0"/>
                            <a:t>Cuerpo colgando</a:t>
                          </a:r>
                          <a:endParaRPr lang="es-ES" sz="1600" dirty="0"/>
                        </a:p>
                      </a:txBody>
                      <a:tcPr anchor="ctr" anchorCtr="1"/>
                    </a:tc>
                    <a:tc>
                      <a:txBody>
                        <a:bodyPr/>
                        <a:lstStyle/>
                        <a:p>
                          <a:pPr algn="ctr"/>
                          <a:r>
                            <a:rPr lang="es-ES" sz="1600" dirty="0" smtClean="0"/>
                            <a:t>Cuerda en movimiento horizontal</a:t>
                          </a:r>
                          <a:endParaRPr lang="es-ES" sz="1600" dirty="0"/>
                        </a:p>
                      </a:txBody>
                      <a:tcPr anchor="ctr" anchorCtr="1"/>
                    </a:tc>
                    <a:tc>
                      <a:txBody>
                        <a:bodyPr/>
                        <a:lstStyle/>
                        <a:p>
                          <a:pPr algn="ctr"/>
                          <a:r>
                            <a:rPr lang="es-ES" sz="1600" dirty="0" smtClean="0"/>
                            <a:t>Cuerda formando un ángulo con el plano del movimiento</a:t>
                          </a:r>
                          <a:endParaRPr lang="es-ES" sz="1600" dirty="0"/>
                        </a:p>
                      </a:txBody>
                      <a:tcPr anchor="ctr" anchorCtr="1"/>
                    </a:tc>
                  </a:tr>
                  <a:tr h="3557397">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La tensión tiene el sentido opuesto al peso.</a:t>
                          </a:r>
                        </a:p>
                        <a:p>
                          <a:r>
                            <a:rPr lang="es-ES" sz="1600" dirty="0" smtClean="0"/>
                            <a:t>Si T &gt; P, sube.</a:t>
                          </a:r>
                        </a:p>
                        <a:p>
                          <a:r>
                            <a:rPr lang="es-ES" sz="1600" dirty="0" smtClean="0"/>
                            <a:t>Si T</a:t>
                          </a:r>
                          <a:r>
                            <a:rPr lang="es-ES" sz="1600" baseline="0" dirty="0" smtClean="0"/>
                            <a:t> &lt; P, baja.</a:t>
                          </a:r>
                          <a:endParaRPr lang="es-ES" sz="1600" dirty="0"/>
                        </a:p>
                      </a:txBody>
                      <a:tcPr/>
                    </a:tc>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La tensión tiene la misma dirección que el movimiento.</a:t>
                          </a:r>
                        </a:p>
                        <a:p>
                          <a:r>
                            <a:rPr lang="es-ES" sz="1600" dirty="0" smtClean="0"/>
                            <a:t>Si tiene el mismo sentido,</a:t>
                          </a:r>
                          <a:r>
                            <a:rPr lang="es-ES" sz="1600" baseline="0" dirty="0" smtClean="0"/>
                            <a:t> acelera.</a:t>
                          </a:r>
                        </a:p>
                        <a:p>
                          <a:r>
                            <a:rPr lang="es-ES" sz="1600" baseline="0" dirty="0" smtClean="0"/>
                            <a:t>Si tiene sentido contrario, frena.</a:t>
                          </a:r>
                          <a:endParaRPr lang="es-ES" sz="1600" dirty="0"/>
                        </a:p>
                      </a:txBody>
                      <a:tcPr/>
                    </a:tc>
                    <a:tc>
                      <a:txBody>
                        <a:bodyPr/>
                        <a:lstStyle/>
                        <a:p>
                          <a:endParaRPr lang="es-ES"/>
                        </a:p>
                      </a:txBody>
                      <a:tcPr>
                        <a:blipFill rotWithShape="0">
                          <a:blip r:embed="rId3"/>
                          <a:stretch>
                            <a:fillRect l="-144646" t="-16581" r="-726" b="-2222"/>
                          </a:stretch>
                        </a:blipFill>
                      </a:tcPr>
                    </a:tc>
                  </a:tr>
                </a:tbl>
              </a:graphicData>
            </a:graphic>
          </p:graphicFrame>
        </mc:Fallback>
      </mc:AlternateContent>
      <p:grpSp>
        <p:nvGrpSpPr>
          <p:cNvPr id="21" name="Grupo 20"/>
          <p:cNvGrpSpPr/>
          <p:nvPr/>
        </p:nvGrpSpPr>
        <p:grpSpPr>
          <a:xfrm>
            <a:off x="1174953" y="2982011"/>
            <a:ext cx="935118" cy="1604964"/>
            <a:chOff x="1218961" y="3122828"/>
            <a:chExt cx="935118" cy="1604964"/>
          </a:xfrm>
        </p:grpSpPr>
        <p:pic>
          <p:nvPicPr>
            <p:cNvPr id="2050" name="Picture 2" descr="http://www.frayplacido.edu.co/documentosfray/las_maquinas/polea.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1349" y="3122828"/>
              <a:ext cx="882730" cy="1604964"/>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Conector recto de flecha 16"/>
            <p:cNvCxnSpPr/>
            <p:nvPr/>
          </p:nvCxnSpPr>
          <p:spPr>
            <a:xfrm>
              <a:off x="1499949" y="4100288"/>
              <a:ext cx="0" cy="54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p:cNvCxnSpPr/>
            <p:nvPr/>
          </p:nvCxnSpPr>
          <p:spPr>
            <a:xfrm flipV="1">
              <a:off x="1499949" y="3565310"/>
              <a:ext cx="0" cy="36000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CuadroTexto 7"/>
                <p:cNvSpPr txBox="1"/>
                <p:nvPr/>
              </p:nvSpPr>
              <p:spPr>
                <a:xfrm>
                  <a:off x="1271349" y="3434712"/>
                  <a:ext cx="207044"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𝑇</m:t>
                            </m:r>
                          </m:e>
                        </m:acc>
                      </m:oMath>
                    </m:oMathPara>
                  </a14:m>
                  <a:endParaRPr lang="es-ES" dirty="0"/>
                </a:p>
              </p:txBody>
            </p:sp>
          </mc:Choice>
          <mc:Fallback xmlns="">
            <p:sp>
              <p:nvSpPr>
                <p:cNvPr id="8" name="CuadroTexto 7"/>
                <p:cNvSpPr txBox="1">
                  <a:spLocks noRot="1" noChangeAspect="1" noMove="1" noResize="1" noEditPoints="1" noAdjustHandles="1" noChangeArrowheads="1" noChangeShapeType="1" noTextEdit="1"/>
                </p:cNvSpPr>
                <p:nvPr/>
              </p:nvSpPr>
              <p:spPr>
                <a:xfrm>
                  <a:off x="1271349" y="3434712"/>
                  <a:ext cx="207044" cy="310598"/>
                </a:xfrm>
                <a:prstGeom prst="rect">
                  <a:avLst/>
                </a:prstGeom>
                <a:blipFill rotWithShape="0">
                  <a:blip r:embed="rId5"/>
                  <a:stretch>
                    <a:fillRect l="-23529" r="-23529" b="-980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0" name="CuadroTexto 19"/>
                <p:cNvSpPr txBox="1"/>
                <p:nvPr/>
              </p:nvSpPr>
              <p:spPr>
                <a:xfrm>
                  <a:off x="1218961" y="4365236"/>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20" name="CuadroTexto 19"/>
                <p:cNvSpPr txBox="1">
                  <a:spLocks noRot="1" noChangeAspect="1" noMove="1" noResize="1" noEditPoints="1" noAdjustHandles="1" noChangeArrowheads="1" noChangeShapeType="1" noTextEdit="1"/>
                </p:cNvSpPr>
                <p:nvPr/>
              </p:nvSpPr>
              <p:spPr>
                <a:xfrm>
                  <a:off x="1218961" y="4365236"/>
                  <a:ext cx="212430" cy="310598"/>
                </a:xfrm>
                <a:prstGeom prst="rect">
                  <a:avLst/>
                </a:prstGeom>
                <a:blipFill rotWithShape="0">
                  <a:blip r:embed="rId6"/>
                  <a:stretch>
                    <a:fillRect l="-25714" r="-20000" b="-7843"/>
                  </a:stretch>
                </a:blipFill>
              </p:spPr>
              <p:txBody>
                <a:bodyPr/>
                <a:lstStyle/>
                <a:p>
                  <a:r>
                    <a:rPr lang="es-ES">
                      <a:noFill/>
                    </a:rPr>
                    <a:t> </a:t>
                  </a:r>
                </a:p>
              </p:txBody>
            </p:sp>
          </mc:Fallback>
        </mc:AlternateContent>
      </p:grpSp>
      <p:grpSp>
        <p:nvGrpSpPr>
          <p:cNvPr id="19" name="Grupo 18"/>
          <p:cNvGrpSpPr/>
          <p:nvPr/>
        </p:nvGrpSpPr>
        <p:grpSpPr>
          <a:xfrm>
            <a:off x="2873606" y="3231905"/>
            <a:ext cx="2378646" cy="1237972"/>
            <a:chOff x="2887265" y="3434712"/>
            <a:chExt cx="2378646" cy="1237972"/>
          </a:xfrm>
        </p:grpSpPr>
        <p:grpSp>
          <p:nvGrpSpPr>
            <p:cNvPr id="16" name="Grupo 15"/>
            <p:cNvGrpSpPr/>
            <p:nvPr/>
          </p:nvGrpSpPr>
          <p:grpSpPr>
            <a:xfrm>
              <a:off x="2887265" y="3434712"/>
              <a:ext cx="2378646" cy="1124501"/>
              <a:chOff x="2867569" y="3590010"/>
              <a:chExt cx="2378646" cy="1124501"/>
            </a:xfrm>
          </p:grpSpPr>
          <p:cxnSp>
            <p:nvCxnSpPr>
              <p:cNvPr id="12" name="Conector recto 11"/>
              <p:cNvCxnSpPr/>
              <p:nvPr/>
            </p:nvCxnSpPr>
            <p:spPr>
              <a:xfrm>
                <a:off x="2886075" y="4365236"/>
                <a:ext cx="222885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Rectángulo 12"/>
              <p:cNvSpPr/>
              <p:nvPr/>
            </p:nvSpPr>
            <p:spPr>
              <a:xfrm>
                <a:off x="3057525" y="3925310"/>
                <a:ext cx="700088" cy="4399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5" name="Conector recto 14"/>
              <p:cNvCxnSpPr>
                <a:stCxn id="13" idx="3"/>
              </p:cNvCxnSpPr>
              <p:nvPr/>
            </p:nvCxnSpPr>
            <p:spPr>
              <a:xfrm>
                <a:off x="3757613" y="4145273"/>
                <a:ext cx="1114425"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Conector recto de flecha 25"/>
              <p:cNvCxnSpPr/>
              <p:nvPr/>
            </p:nvCxnSpPr>
            <p:spPr>
              <a:xfrm>
                <a:off x="3407569" y="4174511"/>
                <a:ext cx="0" cy="54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p:cNvCxnSpPr/>
              <p:nvPr/>
            </p:nvCxnSpPr>
            <p:spPr>
              <a:xfrm rot="16200000">
                <a:off x="4017000" y="3872599"/>
                <a:ext cx="0" cy="54000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052" name="Picture 4" descr="https://thumbs.dreamstime.com/z/dos-hombres-que-tiran-de-una-cuerda-en-las-direcciones-opuestas-aisladas-29362390.jpg"/>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64109" t="32189" r="22796" b="39949"/>
              <a:stretch/>
            </p:blipFill>
            <p:spPr bwMode="auto">
              <a:xfrm>
                <a:off x="4776801" y="3840687"/>
                <a:ext cx="469414" cy="519201"/>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Conector recto de flecha 28"/>
              <p:cNvCxnSpPr/>
              <p:nvPr/>
            </p:nvCxnSpPr>
            <p:spPr>
              <a:xfrm rot="16200000">
                <a:off x="3828146" y="3320010"/>
                <a:ext cx="0" cy="54000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ector recto de flecha 29"/>
              <p:cNvCxnSpPr/>
              <p:nvPr/>
            </p:nvCxnSpPr>
            <p:spPr>
              <a:xfrm rot="5400000" flipH="1">
                <a:off x="3137569" y="3320010"/>
                <a:ext cx="0" cy="54000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2" name="CuadroTexto 31"/>
                <p:cNvSpPr txBox="1"/>
                <p:nvPr/>
              </p:nvSpPr>
              <p:spPr>
                <a:xfrm>
                  <a:off x="3496127" y="4362086"/>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32" name="CuadroTexto 31"/>
                <p:cNvSpPr txBox="1">
                  <a:spLocks noRot="1" noChangeAspect="1" noMove="1" noResize="1" noEditPoints="1" noAdjustHandles="1" noChangeArrowheads="1" noChangeShapeType="1" noTextEdit="1"/>
                </p:cNvSpPr>
                <p:nvPr/>
              </p:nvSpPr>
              <p:spPr>
                <a:xfrm>
                  <a:off x="3496127" y="4362086"/>
                  <a:ext cx="212430" cy="310598"/>
                </a:xfrm>
                <a:prstGeom prst="rect">
                  <a:avLst/>
                </a:prstGeom>
                <a:blipFill rotWithShape="0">
                  <a:blip r:embed="rId8"/>
                  <a:stretch>
                    <a:fillRect l="-22857" r="-22857" b="-980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3" name="CuadroTexto 32"/>
                <p:cNvSpPr txBox="1"/>
                <p:nvPr/>
              </p:nvSpPr>
              <p:spPr>
                <a:xfrm>
                  <a:off x="4024734" y="3615941"/>
                  <a:ext cx="207044"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𝑇</m:t>
                            </m:r>
                          </m:e>
                        </m:acc>
                      </m:oMath>
                    </m:oMathPara>
                  </a14:m>
                  <a:endParaRPr lang="es-ES" dirty="0"/>
                </a:p>
              </p:txBody>
            </p:sp>
          </mc:Choice>
          <mc:Fallback xmlns="">
            <p:sp>
              <p:nvSpPr>
                <p:cNvPr id="33" name="CuadroTexto 32"/>
                <p:cNvSpPr txBox="1">
                  <a:spLocks noRot="1" noChangeAspect="1" noMove="1" noResize="1" noEditPoints="1" noAdjustHandles="1" noChangeArrowheads="1" noChangeShapeType="1" noTextEdit="1"/>
                </p:cNvSpPr>
                <p:nvPr/>
              </p:nvSpPr>
              <p:spPr>
                <a:xfrm>
                  <a:off x="4024734" y="3615941"/>
                  <a:ext cx="207044" cy="310598"/>
                </a:xfrm>
                <a:prstGeom prst="rect">
                  <a:avLst/>
                </a:prstGeom>
                <a:blipFill rotWithShape="0">
                  <a:blip r:embed="rId9"/>
                  <a:stretch>
                    <a:fillRect l="-26471" r="-20588" b="-7843"/>
                  </a:stretch>
                </a:blipFill>
              </p:spPr>
              <p:txBody>
                <a:bodyPr/>
                <a:lstStyle/>
                <a:p>
                  <a:r>
                    <a:rPr lang="es-ES">
                      <a:noFill/>
                    </a:rPr>
                    <a:t> </a:t>
                  </a:r>
                </a:p>
              </p:txBody>
            </p:sp>
          </mc:Fallback>
        </mc:AlternateContent>
      </p:grpSp>
      <p:grpSp>
        <p:nvGrpSpPr>
          <p:cNvPr id="31" name="Grupo 30"/>
          <p:cNvGrpSpPr/>
          <p:nvPr/>
        </p:nvGrpSpPr>
        <p:grpSpPr>
          <a:xfrm>
            <a:off x="5814258" y="2999086"/>
            <a:ext cx="2327400" cy="1570813"/>
            <a:chOff x="5744052" y="3101871"/>
            <a:chExt cx="2327400" cy="1570813"/>
          </a:xfrm>
        </p:grpSpPr>
        <p:cxnSp>
          <p:nvCxnSpPr>
            <p:cNvPr id="41" name="Conector recto 40"/>
            <p:cNvCxnSpPr/>
            <p:nvPr/>
          </p:nvCxnSpPr>
          <p:spPr>
            <a:xfrm>
              <a:off x="5842602" y="4209938"/>
              <a:ext cx="222885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3" name="Rectángulo 42"/>
            <p:cNvSpPr/>
            <p:nvPr/>
          </p:nvSpPr>
          <p:spPr>
            <a:xfrm>
              <a:off x="6014052" y="3770012"/>
              <a:ext cx="700088" cy="4399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44" name="Conector recto 43"/>
            <p:cNvCxnSpPr>
              <a:stCxn id="43" idx="3"/>
            </p:cNvCxnSpPr>
            <p:nvPr/>
          </p:nvCxnSpPr>
          <p:spPr>
            <a:xfrm flipV="1">
              <a:off x="6714140" y="3308264"/>
              <a:ext cx="1029685" cy="68171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Conector recto de flecha 44"/>
            <p:cNvCxnSpPr/>
            <p:nvPr/>
          </p:nvCxnSpPr>
          <p:spPr>
            <a:xfrm>
              <a:off x="6364096" y="4019213"/>
              <a:ext cx="0" cy="54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ector recto de flecha 45"/>
            <p:cNvCxnSpPr/>
            <p:nvPr/>
          </p:nvCxnSpPr>
          <p:spPr>
            <a:xfrm flipV="1">
              <a:off x="6703527" y="3674649"/>
              <a:ext cx="525455" cy="31265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48" name="Picture 4" descr="https://thumbs.dreamstime.com/z/dos-hombres-que-tiran-de-una-cuerda-en-las-direcciones-opuestas-aisladas-29362390.jpg"/>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64109" t="32189" r="22796" b="39949"/>
            <a:stretch/>
          </p:blipFill>
          <p:spPr bwMode="auto">
            <a:xfrm rot="19635261">
              <a:off x="7428035" y="3101871"/>
              <a:ext cx="469414" cy="519201"/>
            </a:xfrm>
            <a:prstGeom prst="rect">
              <a:avLst/>
            </a:prstGeom>
            <a:noFill/>
            <a:extLst>
              <a:ext uri="{909E8E84-426E-40DD-AFC4-6F175D3DCCD1}">
                <a14:hiddenFill xmlns:a14="http://schemas.microsoft.com/office/drawing/2010/main">
                  <a:solidFill>
                    <a:srgbClr val="FFFFFF"/>
                  </a:solidFill>
                </a14:hiddenFill>
              </a:ext>
            </a:extLst>
          </p:spPr>
        </p:pic>
        <p:cxnSp>
          <p:nvCxnSpPr>
            <p:cNvPr id="49" name="Conector recto de flecha 48"/>
            <p:cNvCxnSpPr/>
            <p:nvPr/>
          </p:nvCxnSpPr>
          <p:spPr>
            <a:xfrm rot="16200000">
              <a:off x="6754234" y="2947644"/>
              <a:ext cx="0" cy="54000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ector recto de flecha 49"/>
            <p:cNvCxnSpPr/>
            <p:nvPr/>
          </p:nvCxnSpPr>
          <p:spPr>
            <a:xfrm rot="5400000" flipH="1">
              <a:off x="6014052" y="2945827"/>
              <a:ext cx="0" cy="54000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 name="CuadroTexto 38"/>
                <p:cNvSpPr txBox="1"/>
                <p:nvPr/>
              </p:nvSpPr>
              <p:spPr>
                <a:xfrm>
                  <a:off x="6432958" y="4362086"/>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39" name="CuadroTexto 38"/>
                <p:cNvSpPr txBox="1">
                  <a:spLocks noRot="1" noChangeAspect="1" noMove="1" noResize="1" noEditPoints="1" noAdjustHandles="1" noChangeArrowheads="1" noChangeShapeType="1" noTextEdit="1"/>
                </p:cNvSpPr>
                <p:nvPr/>
              </p:nvSpPr>
              <p:spPr>
                <a:xfrm>
                  <a:off x="6432958" y="4362086"/>
                  <a:ext cx="212430" cy="310598"/>
                </a:xfrm>
                <a:prstGeom prst="rect">
                  <a:avLst/>
                </a:prstGeom>
                <a:blipFill rotWithShape="0">
                  <a:blip r:embed="rId10"/>
                  <a:stretch>
                    <a:fillRect l="-25714" r="-20000" b="-78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0" name="CuadroTexto 39"/>
                <p:cNvSpPr txBox="1"/>
                <p:nvPr/>
              </p:nvSpPr>
              <p:spPr>
                <a:xfrm>
                  <a:off x="7032551" y="3385795"/>
                  <a:ext cx="207044"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𝑇</m:t>
                            </m:r>
                          </m:e>
                        </m:acc>
                      </m:oMath>
                    </m:oMathPara>
                  </a14:m>
                  <a:endParaRPr lang="es-ES" dirty="0"/>
                </a:p>
              </p:txBody>
            </p:sp>
          </mc:Choice>
          <mc:Fallback xmlns="">
            <p:sp>
              <p:nvSpPr>
                <p:cNvPr id="40" name="CuadroTexto 39"/>
                <p:cNvSpPr txBox="1">
                  <a:spLocks noRot="1" noChangeAspect="1" noMove="1" noResize="1" noEditPoints="1" noAdjustHandles="1" noChangeArrowheads="1" noChangeShapeType="1" noTextEdit="1"/>
                </p:cNvSpPr>
                <p:nvPr/>
              </p:nvSpPr>
              <p:spPr>
                <a:xfrm>
                  <a:off x="7032551" y="3385795"/>
                  <a:ext cx="207044" cy="310598"/>
                </a:xfrm>
                <a:prstGeom prst="rect">
                  <a:avLst/>
                </a:prstGeom>
                <a:blipFill rotWithShape="0">
                  <a:blip r:embed="rId11"/>
                  <a:stretch>
                    <a:fillRect l="-23529" r="-23529" b="-7843"/>
                  </a:stretch>
                </a:blipFill>
              </p:spPr>
              <p:txBody>
                <a:bodyPr/>
                <a:lstStyle/>
                <a:p>
                  <a:r>
                    <a:rPr lang="es-ES">
                      <a:noFill/>
                    </a:rPr>
                    <a:t> </a:t>
                  </a:r>
                </a:p>
              </p:txBody>
            </p:sp>
          </mc:Fallback>
        </mc:AlternateContent>
        <p:cxnSp>
          <p:nvCxnSpPr>
            <p:cNvPr id="25" name="Conector recto 24"/>
            <p:cNvCxnSpPr>
              <a:stCxn id="43" idx="3"/>
            </p:cNvCxnSpPr>
            <p:nvPr/>
          </p:nvCxnSpPr>
          <p:spPr>
            <a:xfrm flipV="1">
              <a:off x="6714140" y="3987301"/>
              <a:ext cx="1286431"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2" name="Conector recto 51"/>
            <p:cNvCxnSpPr/>
            <p:nvPr/>
          </p:nvCxnSpPr>
          <p:spPr>
            <a:xfrm rot="5400000" flipV="1">
              <a:off x="6354140" y="3685389"/>
              <a:ext cx="720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3" name="Conector recto 52"/>
            <p:cNvCxnSpPr/>
            <p:nvPr/>
          </p:nvCxnSpPr>
          <p:spPr>
            <a:xfrm rot="5400000" flipV="1">
              <a:off x="7070201" y="3840393"/>
              <a:ext cx="288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6" name="Conector recto 55"/>
            <p:cNvCxnSpPr/>
            <p:nvPr/>
          </p:nvCxnSpPr>
          <p:spPr>
            <a:xfrm flipV="1">
              <a:off x="6729133" y="3674649"/>
              <a:ext cx="504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CuadroTexto 56"/>
                <p:cNvSpPr txBox="1"/>
                <p:nvPr/>
              </p:nvSpPr>
              <p:spPr>
                <a:xfrm>
                  <a:off x="6957027" y="3712392"/>
                  <a:ext cx="20896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panose="02040503050406030204" pitchFamily="18" charset="0"/>
                            <a:ea typeface="Cambria Math" panose="02040503050406030204" pitchFamily="18" charset="0"/>
                          </a:rPr>
                          <m:t>𝛼</m:t>
                        </m:r>
                      </m:oMath>
                    </m:oMathPara>
                  </a14:m>
                  <a:endParaRPr lang="es-ES" dirty="0"/>
                </a:p>
              </p:txBody>
            </p:sp>
          </mc:Choice>
          <mc:Fallback xmlns="">
            <p:sp>
              <p:nvSpPr>
                <p:cNvPr id="57" name="CuadroTexto 56"/>
                <p:cNvSpPr txBox="1">
                  <a:spLocks noRot="1" noChangeAspect="1" noMove="1" noResize="1" noEditPoints="1" noAdjustHandles="1" noChangeArrowheads="1" noChangeShapeType="1" noTextEdit="1"/>
                </p:cNvSpPr>
                <p:nvPr/>
              </p:nvSpPr>
              <p:spPr>
                <a:xfrm>
                  <a:off x="6957027" y="3712392"/>
                  <a:ext cx="208968" cy="276999"/>
                </a:xfrm>
                <a:prstGeom prst="rect">
                  <a:avLst/>
                </a:prstGeom>
                <a:blipFill rotWithShape="0">
                  <a:blip r:embed="rId12"/>
                  <a:stretch>
                    <a:fillRect l="-14706" r="-11765"/>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28" name="CuadroTexto 27"/>
              <p:cNvSpPr txBox="1"/>
              <p:nvPr/>
            </p:nvSpPr>
            <p:spPr>
              <a:xfrm>
                <a:off x="5598697" y="5420789"/>
                <a:ext cx="2867708" cy="298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panose="02040503050406030204" pitchFamily="18" charset="0"/>
                            </a:rPr>
                            <m:t>𝑇</m:t>
                          </m:r>
                        </m:e>
                        <m:sub>
                          <m:r>
                            <a:rPr lang="es-ES" b="0" i="1" smtClean="0">
                              <a:latin typeface="Cambria Math" panose="02040503050406030204" pitchFamily="18" charset="0"/>
                            </a:rPr>
                            <m:t>𝑥</m:t>
                          </m:r>
                        </m:sub>
                      </m:sSub>
                      <m:r>
                        <a:rPr lang="es-ES" b="0" i="1" smtClean="0">
                          <a:latin typeface="Cambria Math" panose="02040503050406030204" pitchFamily="18" charset="0"/>
                        </a:rPr>
                        <m:t>=</m:t>
                      </m:r>
                      <m:r>
                        <a:rPr lang="es-ES" b="0" i="1" smtClean="0">
                          <a:latin typeface="Cambria Math" panose="02040503050406030204" pitchFamily="18" charset="0"/>
                        </a:rPr>
                        <m:t>𝑇</m:t>
                      </m:r>
                      <m:r>
                        <a:rPr lang="es-ES" b="0" i="1" smtClean="0">
                          <a:latin typeface="Cambria Math" panose="02040503050406030204" pitchFamily="18" charset="0"/>
                        </a:rPr>
                        <m:t>·</m:t>
                      </m:r>
                      <m:r>
                        <a:rPr lang="es-ES" b="0" i="1" smtClean="0">
                          <a:latin typeface="Cambria Math" panose="02040503050406030204" pitchFamily="18" charset="0"/>
                        </a:rPr>
                        <m:t>𝑐𝑜𝑠</m:t>
                      </m:r>
                      <m:r>
                        <a:rPr lang="es-ES" b="0" i="1" smtClean="0">
                          <a:latin typeface="Cambria Math" panose="02040503050406030204" pitchFamily="18" charset="0"/>
                          <a:ea typeface="Cambria Math" panose="02040503050406030204" pitchFamily="18" charset="0"/>
                        </a:rPr>
                        <m:t>𝛼</m:t>
                      </m:r>
                      <m:r>
                        <a:rPr lang="es-ES" b="0" i="1" smtClean="0">
                          <a:latin typeface="Cambria Math" panose="02040503050406030204" pitchFamily="18" charset="0"/>
                          <a:ea typeface="Cambria Math" panose="02040503050406030204" pitchFamily="18" charset="0"/>
                        </a:rPr>
                        <m:t>; </m:t>
                      </m:r>
                      <m:sSub>
                        <m:sSubPr>
                          <m:ctrlPr>
                            <a:rPr lang="es-ES" b="0" i="1" smtClean="0">
                              <a:latin typeface="Cambria Math" panose="02040503050406030204" pitchFamily="18" charset="0"/>
                              <a:ea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𝑇</m:t>
                          </m:r>
                        </m:e>
                        <m:sub>
                          <m:r>
                            <a:rPr lang="es-ES" b="0" i="1" smtClean="0">
                              <a:latin typeface="Cambria Math" panose="02040503050406030204" pitchFamily="18" charset="0"/>
                              <a:ea typeface="Cambria Math" panose="02040503050406030204" pitchFamily="18" charset="0"/>
                            </a:rPr>
                            <m:t>𝑦</m:t>
                          </m:r>
                        </m:sub>
                      </m:sSub>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𝑇</m:t>
                      </m:r>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𝑠𝑒𝑛</m:t>
                      </m:r>
                      <m:r>
                        <a:rPr lang="es-ES" b="0" i="1" smtClean="0">
                          <a:latin typeface="Cambria Math" panose="02040503050406030204" pitchFamily="18" charset="0"/>
                          <a:ea typeface="Cambria Math" panose="02040503050406030204" pitchFamily="18" charset="0"/>
                        </a:rPr>
                        <m:t>𝛼</m:t>
                      </m:r>
                    </m:oMath>
                  </m:oMathPara>
                </a14:m>
                <a:endParaRPr lang="es-ES" dirty="0"/>
              </a:p>
            </p:txBody>
          </p:sp>
        </mc:Choice>
        <mc:Fallback xmlns="">
          <p:sp>
            <p:nvSpPr>
              <p:cNvPr id="28" name="CuadroTexto 27"/>
              <p:cNvSpPr txBox="1">
                <a:spLocks noRot="1" noChangeAspect="1" noMove="1" noResize="1" noEditPoints="1" noAdjustHandles="1" noChangeArrowheads="1" noChangeShapeType="1" noTextEdit="1"/>
              </p:cNvSpPr>
              <p:nvPr/>
            </p:nvSpPr>
            <p:spPr>
              <a:xfrm>
                <a:off x="5598697" y="5420789"/>
                <a:ext cx="2867708" cy="298928"/>
              </a:xfrm>
              <a:prstGeom prst="rect">
                <a:avLst/>
              </a:prstGeom>
              <a:blipFill rotWithShape="0">
                <a:blip r:embed="rId13"/>
                <a:stretch>
                  <a:fillRect l="-1274" r="-425" b="-20408"/>
                </a:stretch>
              </a:blipFill>
            </p:spPr>
            <p:txBody>
              <a:bodyPr/>
              <a:lstStyle/>
              <a:p>
                <a:r>
                  <a:rPr lang="es-ES">
                    <a:noFill/>
                  </a:rPr>
                  <a:t> </a:t>
                </a:r>
              </a:p>
            </p:txBody>
          </p:sp>
        </mc:Fallback>
      </mc:AlternateContent>
    </p:spTree>
    <p:extLst>
      <p:ext uri="{BB962C8B-B14F-4D97-AF65-F5344CB8AC3E}">
        <p14:creationId xmlns:p14="http://schemas.microsoft.com/office/powerpoint/2010/main" val="38062352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Fuerzas que actúan sobre los cuerpos</a:t>
            </a:r>
            <a:endParaRPr lang="es-ES" b="1" dirty="0">
              <a:solidFill>
                <a:schemeClr val="accent6">
                  <a:lumMod val="75000"/>
                </a:schemeClr>
              </a:solidFill>
            </a:endParaRPr>
          </a:p>
        </p:txBody>
      </p:sp>
      <p:sp>
        <p:nvSpPr>
          <p:cNvPr id="4" name="CuadroTexto 3"/>
          <p:cNvSpPr txBox="1"/>
          <p:nvPr/>
        </p:nvSpPr>
        <p:spPr>
          <a:xfrm>
            <a:off x="414337" y="857250"/>
            <a:ext cx="7200900"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9" name="CuadroTexto 8"/>
          <p:cNvSpPr txBox="1"/>
          <p:nvPr/>
        </p:nvSpPr>
        <p:spPr>
          <a:xfrm>
            <a:off x="414337" y="1268385"/>
            <a:ext cx="8322468" cy="1200329"/>
          </a:xfrm>
          <a:prstGeom prst="rect">
            <a:avLst/>
          </a:prstGeom>
          <a:noFill/>
        </p:spPr>
        <p:txBody>
          <a:bodyPr wrap="square" rtlCol="0">
            <a:spAutoFit/>
          </a:bodyPr>
          <a:lstStyle/>
          <a:p>
            <a:pPr algn="just"/>
            <a:r>
              <a:rPr lang="es-ES" b="1" dirty="0" smtClean="0"/>
              <a:t>Un cuerpo de 10 N de peso está apoyado en una superficie horizontal. Se tira de él con una cuerda que forma un ángulo de 30º con la horizontal y ejerce una tensión de 8 N. El coeficiente de rozamiento entre el cuerpo y la superficie es 0,2. </a:t>
            </a:r>
            <a:r>
              <a:rPr lang="es-ES" b="1" dirty="0"/>
              <a:t>C</a:t>
            </a:r>
            <a:r>
              <a:rPr lang="es-ES" b="1" dirty="0" smtClean="0"/>
              <a:t>alcula la fuerza de rozamiento.</a:t>
            </a:r>
            <a:endParaRPr lang="es-ES" b="1" dirty="0"/>
          </a:p>
        </p:txBody>
      </p:sp>
      <p:grpSp>
        <p:nvGrpSpPr>
          <p:cNvPr id="22" name="Grupo 21"/>
          <p:cNvGrpSpPr/>
          <p:nvPr/>
        </p:nvGrpSpPr>
        <p:grpSpPr>
          <a:xfrm>
            <a:off x="449523" y="2684761"/>
            <a:ext cx="2571552" cy="1570813"/>
            <a:chOff x="449523" y="2684761"/>
            <a:chExt cx="2571552" cy="1570813"/>
          </a:xfrm>
        </p:grpSpPr>
        <p:cxnSp>
          <p:nvCxnSpPr>
            <p:cNvPr id="51" name="Conector recto 50"/>
            <p:cNvCxnSpPr/>
            <p:nvPr/>
          </p:nvCxnSpPr>
          <p:spPr>
            <a:xfrm>
              <a:off x="792225" y="3792828"/>
              <a:ext cx="222885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54" name="Rectángulo 53"/>
            <p:cNvSpPr/>
            <p:nvPr/>
          </p:nvSpPr>
          <p:spPr>
            <a:xfrm>
              <a:off x="963675" y="3352902"/>
              <a:ext cx="700088" cy="4399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55" name="Conector recto 54"/>
            <p:cNvCxnSpPr>
              <a:stCxn id="54" idx="3"/>
            </p:cNvCxnSpPr>
            <p:nvPr/>
          </p:nvCxnSpPr>
          <p:spPr>
            <a:xfrm flipV="1">
              <a:off x="1663763" y="2891154"/>
              <a:ext cx="1029685" cy="68171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Conector recto de flecha 57"/>
            <p:cNvCxnSpPr/>
            <p:nvPr/>
          </p:nvCxnSpPr>
          <p:spPr>
            <a:xfrm>
              <a:off x="1313719" y="3602103"/>
              <a:ext cx="0" cy="54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Conector recto de flecha 58"/>
            <p:cNvCxnSpPr/>
            <p:nvPr/>
          </p:nvCxnSpPr>
          <p:spPr>
            <a:xfrm flipV="1">
              <a:off x="1653150" y="3257539"/>
              <a:ext cx="525455" cy="31265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60" name="Picture 4" descr="https://thumbs.dreamstime.com/z/dos-hombres-que-tiran-de-una-cuerda-en-las-direcciones-opuestas-aisladas-29362390.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4109" t="32189" r="22796" b="39949"/>
            <a:stretch/>
          </p:blipFill>
          <p:spPr bwMode="auto">
            <a:xfrm rot="19635261">
              <a:off x="2377658" y="2684761"/>
              <a:ext cx="469414" cy="519201"/>
            </a:xfrm>
            <a:prstGeom prst="rect">
              <a:avLst/>
            </a:prstGeom>
            <a:noFill/>
            <a:extLst>
              <a:ext uri="{909E8E84-426E-40DD-AFC4-6F175D3DCCD1}">
                <a14:hiddenFill xmlns:a14="http://schemas.microsoft.com/office/drawing/2010/main">
                  <a:solidFill>
                    <a:srgbClr val="FFFFFF"/>
                  </a:solidFill>
                </a14:hiddenFill>
              </a:ext>
            </a:extLst>
          </p:spPr>
        </p:pic>
        <p:cxnSp>
          <p:nvCxnSpPr>
            <p:cNvPr id="61" name="Conector recto de flecha 60"/>
            <p:cNvCxnSpPr/>
            <p:nvPr/>
          </p:nvCxnSpPr>
          <p:spPr>
            <a:xfrm rot="16200000">
              <a:off x="1313719" y="2502039"/>
              <a:ext cx="0" cy="54000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3" name="CuadroTexto 62"/>
                <p:cNvSpPr txBox="1"/>
                <p:nvPr/>
              </p:nvSpPr>
              <p:spPr>
                <a:xfrm>
                  <a:off x="1382581" y="3944976"/>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63" name="CuadroTexto 62"/>
                <p:cNvSpPr txBox="1">
                  <a:spLocks noRot="1" noChangeAspect="1" noMove="1" noResize="1" noEditPoints="1" noAdjustHandles="1" noChangeArrowheads="1" noChangeShapeType="1" noTextEdit="1"/>
                </p:cNvSpPr>
                <p:nvPr/>
              </p:nvSpPr>
              <p:spPr>
                <a:xfrm>
                  <a:off x="1382581" y="3944976"/>
                  <a:ext cx="212430" cy="310598"/>
                </a:xfrm>
                <a:prstGeom prst="rect">
                  <a:avLst/>
                </a:prstGeom>
                <a:blipFill rotWithShape="0">
                  <a:blip r:embed="rId4"/>
                  <a:stretch>
                    <a:fillRect l="-25714" r="-20000" b="-980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4" name="CuadroTexto 63"/>
                <p:cNvSpPr txBox="1"/>
                <p:nvPr/>
              </p:nvSpPr>
              <p:spPr>
                <a:xfrm>
                  <a:off x="1982174" y="2968685"/>
                  <a:ext cx="207044"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𝑇</m:t>
                            </m:r>
                          </m:e>
                        </m:acc>
                      </m:oMath>
                    </m:oMathPara>
                  </a14:m>
                  <a:endParaRPr lang="es-ES" dirty="0"/>
                </a:p>
              </p:txBody>
            </p:sp>
          </mc:Choice>
          <mc:Fallback xmlns="">
            <p:sp>
              <p:nvSpPr>
                <p:cNvPr id="64" name="CuadroTexto 63"/>
                <p:cNvSpPr txBox="1">
                  <a:spLocks noRot="1" noChangeAspect="1" noMove="1" noResize="1" noEditPoints="1" noAdjustHandles="1" noChangeArrowheads="1" noChangeShapeType="1" noTextEdit="1"/>
                </p:cNvSpPr>
                <p:nvPr/>
              </p:nvSpPr>
              <p:spPr>
                <a:xfrm>
                  <a:off x="1982174" y="2968685"/>
                  <a:ext cx="207044" cy="310598"/>
                </a:xfrm>
                <a:prstGeom prst="rect">
                  <a:avLst/>
                </a:prstGeom>
                <a:blipFill rotWithShape="0">
                  <a:blip r:embed="rId5"/>
                  <a:stretch>
                    <a:fillRect l="-23529" r="-23529" b="-7843"/>
                  </a:stretch>
                </a:blipFill>
              </p:spPr>
              <p:txBody>
                <a:bodyPr/>
                <a:lstStyle/>
                <a:p>
                  <a:r>
                    <a:rPr lang="es-ES">
                      <a:noFill/>
                    </a:rPr>
                    <a:t> </a:t>
                  </a:r>
                </a:p>
              </p:txBody>
            </p:sp>
          </mc:Fallback>
        </mc:AlternateContent>
        <p:cxnSp>
          <p:nvCxnSpPr>
            <p:cNvPr id="65" name="Conector recto 64"/>
            <p:cNvCxnSpPr>
              <a:stCxn id="54" idx="3"/>
            </p:cNvCxnSpPr>
            <p:nvPr/>
          </p:nvCxnSpPr>
          <p:spPr>
            <a:xfrm flipV="1">
              <a:off x="1663763" y="3570191"/>
              <a:ext cx="1286431"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66" name="Conector recto 65"/>
            <p:cNvCxnSpPr/>
            <p:nvPr/>
          </p:nvCxnSpPr>
          <p:spPr>
            <a:xfrm rot="5400000" flipV="1">
              <a:off x="1303763" y="3268279"/>
              <a:ext cx="720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67" name="Conector recto 66"/>
            <p:cNvCxnSpPr/>
            <p:nvPr/>
          </p:nvCxnSpPr>
          <p:spPr>
            <a:xfrm rot="5400000" flipV="1">
              <a:off x="2019824" y="3423283"/>
              <a:ext cx="288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68" name="Conector recto 67"/>
            <p:cNvCxnSpPr/>
            <p:nvPr/>
          </p:nvCxnSpPr>
          <p:spPr>
            <a:xfrm flipV="1">
              <a:off x="1678756" y="3257539"/>
              <a:ext cx="504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9" name="CuadroTexto 68"/>
                <p:cNvSpPr txBox="1"/>
                <p:nvPr/>
              </p:nvSpPr>
              <p:spPr>
                <a:xfrm>
                  <a:off x="1906650" y="3295282"/>
                  <a:ext cx="20896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panose="02040503050406030204" pitchFamily="18" charset="0"/>
                            <a:ea typeface="Cambria Math" panose="02040503050406030204" pitchFamily="18" charset="0"/>
                          </a:rPr>
                          <m:t>𝛼</m:t>
                        </m:r>
                      </m:oMath>
                    </m:oMathPara>
                  </a14:m>
                  <a:endParaRPr lang="es-ES" dirty="0"/>
                </a:p>
              </p:txBody>
            </p:sp>
          </mc:Choice>
          <mc:Fallback xmlns="">
            <p:sp>
              <p:nvSpPr>
                <p:cNvPr id="69" name="CuadroTexto 68"/>
                <p:cNvSpPr txBox="1">
                  <a:spLocks noRot="1" noChangeAspect="1" noMove="1" noResize="1" noEditPoints="1" noAdjustHandles="1" noChangeArrowheads="1" noChangeShapeType="1" noTextEdit="1"/>
                </p:cNvSpPr>
                <p:nvPr/>
              </p:nvSpPr>
              <p:spPr>
                <a:xfrm>
                  <a:off x="1906650" y="3295282"/>
                  <a:ext cx="208968" cy="276999"/>
                </a:xfrm>
                <a:prstGeom prst="rect">
                  <a:avLst/>
                </a:prstGeom>
                <a:blipFill rotWithShape="0">
                  <a:blip r:embed="rId6"/>
                  <a:stretch>
                    <a:fillRect l="-14706" r="-11765" b="-2222"/>
                  </a:stretch>
                </a:blipFill>
              </p:spPr>
              <p:txBody>
                <a:bodyPr/>
                <a:lstStyle/>
                <a:p>
                  <a:r>
                    <a:rPr lang="es-ES">
                      <a:noFill/>
                    </a:rPr>
                    <a:t> </a:t>
                  </a:r>
                </a:p>
              </p:txBody>
            </p:sp>
          </mc:Fallback>
        </mc:AlternateContent>
        <p:cxnSp>
          <p:nvCxnSpPr>
            <p:cNvPr id="70" name="Conector recto 69"/>
            <p:cNvCxnSpPr/>
            <p:nvPr/>
          </p:nvCxnSpPr>
          <p:spPr>
            <a:xfrm flipV="1">
              <a:off x="1674605" y="3567283"/>
              <a:ext cx="504000" cy="0"/>
            </a:xfrm>
            <a:prstGeom prst="line">
              <a:avLst/>
            </a:prstGeom>
            <a:ln w="38100">
              <a:solidFill>
                <a:schemeClr val="accent6">
                  <a:lumMod val="75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1" name="Conector recto 70"/>
            <p:cNvCxnSpPr/>
            <p:nvPr/>
          </p:nvCxnSpPr>
          <p:spPr>
            <a:xfrm>
              <a:off x="1663763" y="3257539"/>
              <a:ext cx="10842" cy="288000"/>
            </a:xfrm>
            <a:prstGeom prst="line">
              <a:avLst/>
            </a:prstGeom>
            <a:ln w="38100">
              <a:solidFill>
                <a:schemeClr val="accent6">
                  <a:lumMod val="75000"/>
                </a:schemeClr>
              </a:solidFill>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Conector recto de flecha 71"/>
            <p:cNvCxnSpPr/>
            <p:nvPr/>
          </p:nvCxnSpPr>
          <p:spPr>
            <a:xfrm flipV="1">
              <a:off x="1313719" y="3314103"/>
              <a:ext cx="0" cy="28800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3" name="CuadroTexto 72"/>
                <p:cNvSpPr txBox="1"/>
                <p:nvPr/>
              </p:nvSpPr>
              <p:spPr>
                <a:xfrm>
                  <a:off x="1069483" y="3073008"/>
                  <a:ext cx="23807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𝑁</m:t>
                            </m:r>
                          </m:e>
                        </m:acc>
                      </m:oMath>
                    </m:oMathPara>
                  </a14:m>
                  <a:endParaRPr lang="es-ES" dirty="0"/>
                </a:p>
              </p:txBody>
            </p:sp>
          </mc:Choice>
          <mc:Fallback xmlns="">
            <p:sp>
              <p:nvSpPr>
                <p:cNvPr id="73" name="CuadroTexto 72"/>
                <p:cNvSpPr txBox="1">
                  <a:spLocks noRot="1" noChangeAspect="1" noMove="1" noResize="1" noEditPoints="1" noAdjustHandles="1" noChangeArrowheads="1" noChangeShapeType="1" noTextEdit="1"/>
                </p:cNvSpPr>
                <p:nvPr/>
              </p:nvSpPr>
              <p:spPr>
                <a:xfrm>
                  <a:off x="1069483" y="3073008"/>
                  <a:ext cx="238079" cy="310598"/>
                </a:xfrm>
                <a:prstGeom prst="rect">
                  <a:avLst/>
                </a:prstGeom>
                <a:blipFill rotWithShape="0">
                  <a:blip r:embed="rId7"/>
                  <a:stretch>
                    <a:fillRect l="-20513" r="-20513" b="-9804"/>
                  </a:stretch>
                </a:blipFill>
              </p:spPr>
              <p:txBody>
                <a:bodyPr/>
                <a:lstStyle/>
                <a:p>
                  <a:r>
                    <a:rPr lang="es-ES">
                      <a:noFill/>
                    </a:rPr>
                    <a:t> </a:t>
                  </a:r>
                </a:p>
              </p:txBody>
            </p:sp>
          </mc:Fallback>
        </mc:AlternateContent>
        <p:cxnSp>
          <p:nvCxnSpPr>
            <p:cNvPr id="74" name="Conector recto 73"/>
            <p:cNvCxnSpPr/>
            <p:nvPr/>
          </p:nvCxnSpPr>
          <p:spPr>
            <a:xfrm flipH="1" flipV="1">
              <a:off x="675675" y="3749966"/>
              <a:ext cx="288000" cy="0"/>
            </a:xfrm>
            <a:prstGeom prst="line">
              <a:avLst/>
            </a:prstGeom>
            <a:ln w="38100">
              <a:solidFill>
                <a:srgbClr val="00B05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CuadroTexto 9"/>
                <p:cNvSpPr txBox="1"/>
                <p:nvPr/>
              </p:nvSpPr>
              <p:spPr>
                <a:xfrm>
                  <a:off x="2157243" y="3259166"/>
                  <a:ext cx="28386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𝑇</m:t>
                                </m:r>
                              </m:e>
                            </m:acc>
                          </m:e>
                          <m:sub>
                            <m:r>
                              <a:rPr lang="es-ES" b="0" i="1" smtClean="0">
                                <a:latin typeface="Cambria Math" panose="02040503050406030204" pitchFamily="18" charset="0"/>
                              </a:rPr>
                              <m:t>𝑥</m:t>
                            </m:r>
                          </m:sub>
                        </m:sSub>
                      </m:oMath>
                    </m:oMathPara>
                  </a14:m>
                  <a:endParaRPr lang="es-ES" dirty="0"/>
                </a:p>
              </p:txBody>
            </p:sp>
          </mc:Choice>
          <mc:Fallback xmlns="">
            <p:sp>
              <p:nvSpPr>
                <p:cNvPr id="10" name="CuadroTexto 9"/>
                <p:cNvSpPr txBox="1">
                  <a:spLocks noRot="1" noChangeAspect="1" noMove="1" noResize="1" noEditPoints="1" noAdjustHandles="1" noChangeArrowheads="1" noChangeShapeType="1" noTextEdit="1"/>
                </p:cNvSpPr>
                <p:nvPr/>
              </p:nvSpPr>
              <p:spPr>
                <a:xfrm>
                  <a:off x="2157243" y="3259166"/>
                  <a:ext cx="283860" cy="310598"/>
                </a:xfrm>
                <a:prstGeom prst="rect">
                  <a:avLst/>
                </a:prstGeom>
                <a:blipFill rotWithShape="0">
                  <a:blip r:embed="rId8"/>
                  <a:stretch>
                    <a:fillRect l="-19565" r="-2174" b="-1176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5" name="CuadroTexto 74"/>
                <p:cNvSpPr txBox="1"/>
                <p:nvPr/>
              </p:nvSpPr>
              <p:spPr>
                <a:xfrm>
                  <a:off x="1411474" y="2947837"/>
                  <a:ext cx="291490" cy="33887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𝑇</m:t>
                                </m:r>
                              </m:e>
                            </m:acc>
                          </m:e>
                          <m:sub>
                            <m:r>
                              <a:rPr lang="es-ES" b="0" i="1" smtClean="0">
                                <a:latin typeface="Cambria Math" panose="02040503050406030204" pitchFamily="18" charset="0"/>
                              </a:rPr>
                              <m:t>𝑦</m:t>
                            </m:r>
                          </m:sub>
                        </m:sSub>
                      </m:oMath>
                    </m:oMathPara>
                  </a14:m>
                  <a:endParaRPr lang="es-ES" dirty="0"/>
                </a:p>
              </p:txBody>
            </p:sp>
          </mc:Choice>
          <mc:Fallback xmlns="">
            <p:sp>
              <p:nvSpPr>
                <p:cNvPr id="75" name="CuadroTexto 74"/>
                <p:cNvSpPr txBox="1">
                  <a:spLocks noRot="1" noChangeAspect="1" noMove="1" noResize="1" noEditPoints="1" noAdjustHandles="1" noChangeArrowheads="1" noChangeShapeType="1" noTextEdit="1"/>
                </p:cNvSpPr>
                <p:nvPr/>
              </p:nvSpPr>
              <p:spPr>
                <a:xfrm>
                  <a:off x="1411474" y="2947837"/>
                  <a:ext cx="291490" cy="338875"/>
                </a:xfrm>
                <a:prstGeom prst="rect">
                  <a:avLst/>
                </a:prstGeom>
                <a:blipFill rotWithShape="0">
                  <a:blip r:embed="rId9"/>
                  <a:stretch>
                    <a:fillRect l="-19149" r="-8511" b="-1818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6" name="CuadroTexto 75"/>
                <p:cNvSpPr txBox="1"/>
                <p:nvPr/>
              </p:nvSpPr>
              <p:spPr>
                <a:xfrm>
                  <a:off x="449523" y="3370912"/>
                  <a:ext cx="452303"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𝑟𝑜𝑧</m:t>
                            </m:r>
                          </m:sub>
                        </m:sSub>
                      </m:oMath>
                    </m:oMathPara>
                  </a14:m>
                  <a:endParaRPr lang="es-ES" dirty="0"/>
                </a:p>
              </p:txBody>
            </p:sp>
          </mc:Choice>
          <mc:Fallback xmlns="">
            <p:sp>
              <p:nvSpPr>
                <p:cNvPr id="76" name="CuadroTexto 75"/>
                <p:cNvSpPr txBox="1">
                  <a:spLocks noRot="1" noChangeAspect="1" noMove="1" noResize="1" noEditPoints="1" noAdjustHandles="1" noChangeArrowheads="1" noChangeShapeType="1" noTextEdit="1"/>
                </p:cNvSpPr>
                <p:nvPr/>
              </p:nvSpPr>
              <p:spPr>
                <a:xfrm>
                  <a:off x="449523" y="3370912"/>
                  <a:ext cx="452303" cy="310598"/>
                </a:xfrm>
                <a:prstGeom prst="rect">
                  <a:avLst/>
                </a:prstGeom>
                <a:blipFill rotWithShape="0">
                  <a:blip r:embed="rId10"/>
                  <a:stretch>
                    <a:fillRect l="-12162" t="-43137" r="-21622" b="-11765"/>
                  </a:stretch>
                </a:blipFill>
              </p:spPr>
              <p:txBody>
                <a:bodyPr/>
                <a:lstStyle/>
                <a:p>
                  <a:r>
                    <a:rPr lang="es-ES">
                      <a:noFill/>
                    </a:rPr>
                    <a:t> </a:t>
                  </a:r>
                </a:p>
              </p:txBody>
            </p:sp>
          </mc:Fallback>
        </mc:AlternateContent>
      </p:grpSp>
      <p:sp>
        <p:nvSpPr>
          <p:cNvPr id="23" name="CuadroTexto 22"/>
          <p:cNvSpPr txBox="1"/>
          <p:nvPr/>
        </p:nvSpPr>
        <p:spPr>
          <a:xfrm>
            <a:off x="3475354" y="2578505"/>
            <a:ext cx="4343400" cy="369332"/>
          </a:xfrm>
          <a:prstGeom prst="rect">
            <a:avLst/>
          </a:prstGeom>
          <a:noFill/>
        </p:spPr>
        <p:txBody>
          <a:bodyPr wrap="square" rtlCol="0">
            <a:spAutoFit/>
          </a:bodyPr>
          <a:lstStyle/>
          <a:p>
            <a:r>
              <a:rPr lang="es-ES" dirty="0" smtClean="0"/>
              <a:t>Las componentes de la Tensión:</a:t>
            </a:r>
            <a:endParaRPr lang="es-ES" dirty="0"/>
          </a:p>
        </p:txBody>
      </p:sp>
      <mc:AlternateContent xmlns:mc="http://schemas.openxmlformats.org/markup-compatibility/2006" xmlns:a14="http://schemas.microsoft.com/office/drawing/2010/main">
        <mc:Choice Requires="a14">
          <p:sp>
            <p:nvSpPr>
              <p:cNvPr id="24" name="CuadroTexto 23"/>
              <p:cNvSpPr txBox="1"/>
              <p:nvPr/>
            </p:nvSpPr>
            <p:spPr>
              <a:xfrm>
                <a:off x="3546792" y="3088599"/>
                <a:ext cx="404110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𝑇</m:t>
                          </m:r>
                        </m:e>
                        <m:sub>
                          <m:r>
                            <a:rPr lang="es-ES" sz="2000" b="0" i="1" smtClean="0">
                              <a:latin typeface="Cambria Math" panose="02040503050406030204" pitchFamily="18" charset="0"/>
                            </a:rPr>
                            <m:t>𝑥</m:t>
                          </m:r>
                        </m:sub>
                      </m:sSub>
                      <m:r>
                        <a:rPr lang="es-ES" sz="2000" b="0" i="1" smtClean="0">
                          <a:latin typeface="Cambria Math" panose="02040503050406030204" pitchFamily="18" charset="0"/>
                        </a:rPr>
                        <m:t>=</m:t>
                      </m:r>
                      <m:r>
                        <a:rPr lang="es-ES" sz="2000" b="0" i="1" smtClean="0">
                          <a:latin typeface="Cambria Math" panose="02040503050406030204" pitchFamily="18" charset="0"/>
                        </a:rPr>
                        <m:t>𝑇</m:t>
                      </m:r>
                      <m:r>
                        <a:rPr lang="es-ES" sz="2000" b="0" i="1" smtClean="0">
                          <a:latin typeface="Cambria Math" panose="02040503050406030204" pitchFamily="18" charset="0"/>
                        </a:rPr>
                        <m:t>·</m:t>
                      </m:r>
                      <m:r>
                        <a:rPr lang="es-ES" sz="2000" b="0" i="1" smtClean="0">
                          <a:latin typeface="Cambria Math" panose="02040503050406030204" pitchFamily="18" charset="0"/>
                        </a:rPr>
                        <m:t>𝑐𝑜𝑠</m:t>
                      </m:r>
                      <m:r>
                        <a:rPr lang="es-ES" sz="2000" b="0" i="1" smtClean="0">
                          <a:latin typeface="Cambria Math" panose="02040503050406030204" pitchFamily="18" charset="0"/>
                          <a:ea typeface="Cambria Math" panose="02040503050406030204" pitchFamily="18" charset="0"/>
                        </a:rPr>
                        <m:t>𝛼</m:t>
                      </m:r>
                      <m:r>
                        <a:rPr lang="es-ES" sz="2000" b="0" i="1" smtClean="0">
                          <a:latin typeface="Cambria Math" panose="02040503050406030204" pitchFamily="18" charset="0"/>
                          <a:ea typeface="Cambria Math" panose="02040503050406030204" pitchFamily="18" charset="0"/>
                        </a:rPr>
                        <m:t>=8·</m:t>
                      </m:r>
                      <m:r>
                        <a:rPr lang="es-ES" sz="2000" b="0" i="1" smtClean="0">
                          <a:latin typeface="Cambria Math" panose="02040503050406030204" pitchFamily="18" charset="0"/>
                          <a:ea typeface="Cambria Math" panose="02040503050406030204" pitchFamily="18" charset="0"/>
                        </a:rPr>
                        <m:t>𝑐𝑜𝑠</m:t>
                      </m:r>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30</m:t>
                          </m:r>
                        </m:e>
                        <m:sup>
                          <m:r>
                            <a:rPr lang="es-ES" sz="2000" b="0" i="1" smtClean="0">
                              <a:latin typeface="Cambria Math" panose="02040503050406030204" pitchFamily="18" charset="0"/>
                              <a:ea typeface="Cambria Math" panose="02040503050406030204" pitchFamily="18" charset="0"/>
                            </a:rPr>
                            <m:t>0</m:t>
                          </m:r>
                        </m:sup>
                      </m:sSup>
                      <m:r>
                        <a:rPr lang="es-ES" sz="2000" b="0" i="1" smtClean="0">
                          <a:latin typeface="Cambria Math" panose="02040503050406030204" pitchFamily="18" charset="0"/>
                          <a:ea typeface="Cambria Math" panose="02040503050406030204" pitchFamily="18" charset="0"/>
                        </a:rPr>
                        <m:t>=1,23 </m:t>
                      </m:r>
                      <m:r>
                        <a:rPr lang="es-ES" sz="2000" b="0" i="1" smtClean="0">
                          <a:latin typeface="Cambria Math" panose="02040503050406030204" pitchFamily="18" charset="0"/>
                          <a:ea typeface="Cambria Math" panose="02040503050406030204" pitchFamily="18" charset="0"/>
                        </a:rPr>
                        <m:t>𝑁</m:t>
                      </m:r>
                    </m:oMath>
                  </m:oMathPara>
                </a14:m>
                <a:endParaRPr lang="es-ES" sz="2000" dirty="0"/>
              </a:p>
            </p:txBody>
          </p:sp>
        </mc:Choice>
        <mc:Fallback xmlns="">
          <p:sp>
            <p:nvSpPr>
              <p:cNvPr id="24" name="CuadroTexto 23"/>
              <p:cNvSpPr txBox="1">
                <a:spLocks noRot="1" noChangeAspect="1" noMove="1" noResize="1" noEditPoints="1" noAdjustHandles="1" noChangeArrowheads="1" noChangeShapeType="1" noTextEdit="1"/>
              </p:cNvSpPr>
              <p:nvPr/>
            </p:nvSpPr>
            <p:spPr>
              <a:xfrm>
                <a:off x="3546792" y="3088599"/>
                <a:ext cx="4041106" cy="307777"/>
              </a:xfrm>
              <a:prstGeom prst="rect">
                <a:avLst/>
              </a:prstGeom>
              <a:blipFill rotWithShape="0">
                <a:blip r:embed="rId11"/>
                <a:stretch>
                  <a:fillRect l="-905" r="-603" b="-16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7" name="CuadroTexto 76"/>
              <p:cNvSpPr txBox="1"/>
              <p:nvPr/>
            </p:nvSpPr>
            <p:spPr>
              <a:xfrm>
                <a:off x="3559957" y="3537138"/>
                <a:ext cx="3748014" cy="3381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𝑇</m:t>
                          </m:r>
                        </m:e>
                        <m:sub>
                          <m:r>
                            <a:rPr lang="es-ES" sz="2000" b="0" i="1" smtClean="0">
                              <a:latin typeface="Cambria Math" panose="02040503050406030204" pitchFamily="18" charset="0"/>
                            </a:rPr>
                            <m:t>𝑦</m:t>
                          </m:r>
                        </m:sub>
                      </m:sSub>
                      <m:r>
                        <a:rPr lang="es-ES" sz="2000" b="0" i="1" smtClean="0">
                          <a:latin typeface="Cambria Math" panose="02040503050406030204" pitchFamily="18" charset="0"/>
                        </a:rPr>
                        <m:t>=</m:t>
                      </m:r>
                      <m:r>
                        <a:rPr lang="es-ES" sz="2000" b="0" i="1" smtClean="0">
                          <a:latin typeface="Cambria Math" panose="02040503050406030204" pitchFamily="18" charset="0"/>
                        </a:rPr>
                        <m:t>𝑇</m:t>
                      </m:r>
                      <m:r>
                        <a:rPr lang="es-ES" sz="2000" b="0" i="1" smtClean="0">
                          <a:latin typeface="Cambria Math" panose="02040503050406030204" pitchFamily="18" charset="0"/>
                        </a:rPr>
                        <m:t>·</m:t>
                      </m:r>
                      <m:r>
                        <a:rPr lang="es-ES" sz="2000" b="0" i="1" smtClean="0">
                          <a:latin typeface="Cambria Math" panose="02040503050406030204" pitchFamily="18" charset="0"/>
                        </a:rPr>
                        <m:t>𝑠𝑒𝑛</m:t>
                      </m:r>
                      <m:r>
                        <a:rPr lang="es-ES" sz="2000" b="0" i="1" smtClean="0">
                          <a:latin typeface="Cambria Math" panose="02040503050406030204" pitchFamily="18" charset="0"/>
                          <a:ea typeface="Cambria Math" panose="02040503050406030204" pitchFamily="18" charset="0"/>
                        </a:rPr>
                        <m:t>𝛼</m:t>
                      </m:r>
                      <m:r>
                        <a:rPr lang="es-ES" sz="2000" b="0" i="1" smtClean="0">
                          <a:latin typeface="Cambria Math" panose="02040503050406030204" pitchFamily="18" charset="0"/>
                          <a:ea typeface="Cambria Math" panose="02040503050406030204" pitchFamily="18" charset="0"/>
                        </a:rPr>
                        <m:t>=8·</m:t>
                      </m:r>
                      <m:r>
                        <a:rPr lang="es-ES" sz="2000" b="0" i="1" smtClean="0">
                          <a:latin typeface="Cambria Math" panose="02040503050406030204" pitchFamily="18" charset="0"/>
                          <a:ea typeface="Cambria Math" panose="02040503050406030204" pitchFamily="18" charset="0"/>
                        </a:rPr>
                        <m:t>𝑠𝑒𝑛</m:t>
                      </m:r>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30</m:t>
                          </m:r>
                        </m:e>
                        <m:sup>
                          <m:r>
                            <a:rPr lang="es-ES" sz="2000" b="0" i="1" smtClean="0">
                              <a:latin typeface="Cambria Math" panose="02040503050406030204" pitchFamily="18" charset="0"/>
                              <a:ea typeface="Cambria Math" panose="02040503050406030204" pitchFamily="18" charset="0"/>
                            </a:rPr>
                            <m:t>0</m:t>
                          </m:r>
                        </m:sup>
                      </m:sSup>
                      <m:r>
                        <a:rPr lang="es-ES" sz="2000" b="0" i="1" smtClean="0">
                          <a:latin typeface="Cambria Math" panose="02040503050406030204" pitchFamily="18" charset="0"/>
                          <a:ea typeface="Cambria Math" panose="02040503050406030204" pitchFamily="18" charset="0"/>
                        </a:rPr>
                        <m:t>=4 </m:t>
                      </m:r>
                      <m:r>
                        <a:rPr lang="es-ES" sz="2000" b="0" i="1" smtClean="0">
                          <a:latin typeface="Cambria Math" panose="02040503050406030204" pitchFamily="18" charset="0"/>
                          <a:ea typeface="Cambria Math" panose="02040503050406030204" pitchFamily="18" charset="0"/>
                        </a:rPr>
                        <m:t>𝑁</m:t>
                      </m:r>
                    </m:oMath>
                  </m:oMathPara>
                </a14:m>
                <a:endParaRPr lang="es-ES" sz="2000" dirty="0"/>
              </a:p>
            </p:txBody>
          </p:sp>
        </mc:Choice>
        <mc:Fallback xmlns="">
          <p:sp>
            <p:nvSpPr>
              <p:cNvPr id="77" name="CuadroTexto 76"/>
              <p:cNvSpPr txBox="1">
                <a:spLocks noRot="1" noChangeAspect="1" noMove="1" noResize="1" noEditPoints="1" noAdjustHandles="1" noChangeArrowheads="1" noChangeShapeType="1" noTextEdit="1"/>
              </p:cNvSpPr>
              <p:nvPr/>
            </p:nvSpPr>
            <p:spPr>
              <a:xfrm>
                <a:off x="3559957" y="3537138"/>
                <a:ext cx="3748014" cy="338169"/>
              </a:xfrm>
              <a:prstGeom prst="rect">
                <a:avLst/>
              </a:prstGeom>
              <a:blipFill rotWithShape="0">
                <a:blip r:embed="rId12"/>
                <a:stretch>
                  <a:fillRect l="-976" r="-813" b="-19643"/>
                </a:stretch>
              </a:blipFill>
            </p:spPr>
            <p:txBody>
              <a:bodyPr/>
              <a:lstStyle/>
              <a:p>
                <a:r>
                  <a:rPr lang="es-ES">
                    <a:noFill/>
                  </a:rPr>
                  <a:t> </a:t>
                </a:r>
              </a:p>
            </p:txBody>
          </p:sp>
        </mc:Fallback>
      </mc:AlternateContent>
      <p:sp>
        <p:nvSpPr>
          <p:cNvPr id="34" name="CuadroTexto 33"/>
          <p:cNvSpPr txBox="1"/>
          <p:nvPr/>
        </p:nvSpPr>
        <p:spPr>
          <a:xfrm>
            <a:off x="463932" y="4285804"/>
            <a:ext cx="2262158" cy="369332"/>
          </a:xfrm>
          <a:prstGeom prst="rect">
            <a:avLst/>
          </a:prstGeom>
          <a:noFill/>
        </p:spPr>
        <p:txBody>
          <a:bodyPr wrap="none" rtlCol="0">
            <a:spAutoFit/>
          </a:bodyPr>
          <a:lstStyle/>
          <a:p>
            <a:r>
              <a:rPr lang="es-ES" dirty="0" smtClean="0"/>
              <a:t>Por tanto, la normal:</a:t>
            </a:r>
            <a:endParaRPr lang="es-ES" dirty="0"/>
          </a:p>
        </p:txBody>
      </p:sp>
      <mc:AlternateContent xmlns:mc="http://schemas.openxmlformats.org/markup-compatibility/2006" xmlns:a14="http://schemas.microsoft.com/office/drawing/2010/main">
        <mc:Choice Requires="a14">
          <p:sp>
            <p:nvSpPr>
              <p:cNvPr id="35" name="CuadroTexto 34"/>
              <p:cNvSpPr txBox="1"/>
              <p:nvPr/>
            </p:nvSpPr>
            <p:spPr>
              <a:xfrm>
                <a:off x="3212807" y="4655136"/>
                <a:ext cx="3118226" cy="3319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𝑁</m:t>
                      </m:r>
                      <m:r>
                        <a:rPr lang="es-ES" sz="2000" b="0" i="1" smtClean="0">
                          <a:latin typeface="Cambria Math" panose="02040503050406030204" pitchFamily="18" charset="0"/>
                        </a:rPr>
                        <m:t>=</m:t>
                      </m:r>
                      <m:r>
                        <a:rPr lang="es-ES" sz="2000" b="0" i="1" smtClean="0">
                          <a:latin typeface="Cambria Math" panose="02040503050406030204" pitchFamily="18" charset="0"/>
                        </a:rPr>
                        <m:t>𝑃</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𝑇</m:t>
                          </m:r>
                        </m:e>
                        <m:sub>
                          <m:r>
                            <a:rPr lang="es-ES" sz="2000" b="0" i="1" smtClean="0">
                              <a:latin typeface="Cambria Math" panose="02040503050406030204" pitchFamily="18" charset="0"/>
                            </a:rPr>
                            <m:t>𝑦</m:t>
                          </m:r>
                        </m:sub>
                      </m:sSub>
                      <m:r>
                        <a:rPr lang="es-ES" sz="2000" b="0" i="1" smtClean="0">
                          <a:latin typeface="Cambria Math" panose="02040503050406030204" pitchFamily="18" charset="0"/>
                        </a:rPr>
                        <m:t>=10−4=6 </m:t>
                      </m:r>
                      <m:r>
                        <a:rPr lang="es-ES" sz="2000" b="0" i="1" smtClean="0">
                          <a:latin typeface="Cambria Math" panose="02040503050406030204" pitchFamily="18" charset="0"/>
                        </a:rPr>
                        <m:t>𝑁</m:t>
                      </m:r>
                    </m:oMath>
                  </m:oMathPara>
                </a14:m>
                <a:endParaRPr lang="es-ES" sz="2000" dirty="0"/>
              </a:p>
            </p:txBody>
          </p:sp>
        </mc:Choice>
        <mc:Fallback xmlns="">
          <p:sp>
            <p:nvSpPr>
              <p:cNvPr id="35" name="CuadroTexto 34"/>
              <p:cNvSpPr txBox="1">
                <a:spLocks noRot="1" noChangeAspect="1" noMove="1" noResize="1" noEditPoints="1" noAdjustHandles="1" noChangeArrowheads="1" noChangeShapeType="1" noTextEdit="1"/>
              </p:cNvSpPr>
              <p:nvPr/>
            </p:nvSpPr>
            <p:spPr>
              <a:xfrm>
                <a:off x="3212807" y="4655136"/>
                <a:ext cx="3118226" cy="331950"/>
              </a:xfrm>
              <a:prstGeom prst="rect">
                <a:avLst/>
              </a:prstGeom>
              <a:blipFill rotWithShape="0">
                <a:blip r:embed="rId13"/>
                <a:stretch>
                  <a:fillRect l="-1172" r="-1172" b="-22222"/>
                </a:stretch>
              </a:blipFill>
            </p:spPr>
            <p:txBody>
              <a:bodyPr/>
              <a:lstStyle/>
              <a:p>
                <a:r>
                  <a:rPr lang="es-ES">
                    <a:noFill/>
                  </a:rPr>
                  <a:t> </a:t>
                </a:r>
              </a:p>
            </p:txBody>
          </p:sp>
        </mc:Fallback>
      </mc:AlternateContent>
      <p:sp>
        <p:nvSpPr>
          <p:cNvPr id="78" name="CuadroTexto 77"/>
          <p:cNvSpPr txBox="1"/>
          <p:nvPr/>
        </p:nvSpPr>
        <p:spPr>
          <a:xfrm>
            <a:off x="476160" y="5238689"/>
            <a:ext cx="2736647" cy="369332"/>
          </a:xfrm>
          <a:prstGeom prst="rect">
            <a:avLst/>
          </a:prstGeom>
          <a:noFill/>
        </p:spPr>
        <p:txBody>
          <a:bodyPr wrap="none" rtlCol="0">
            <a:spAutoFit/>
          </a:bodyPr>
          <a:lstStyle/>
          <a:p>
            <a:r>
              <a:rPr lang="es-ES" dirty="0" smtClean="0"/>
              <a:t>La fuerza de rozamiento:</a:t>
            </a:r>
            <a:endParaRPr lang="es-ES" dirty="0"/>
          </a:p>
        </p:txBody>
      </p:sp>
      <mc:AlternateContent xmlns:mc="http://schemas.openxmlformats.org/markup-compatibility/2006" xmlns:a14="http://schemas.microsoft.com/office/drawing/2010/main">
        <mc:Choice Requires="a14">
          <p:sp>
            <p:nvSpPr>
              <p:cNvPr id="36" name="CuadroTexto 35"/>
              <p:cNvSpPr txBox="1"/>
              <p:nvPr/>
            </p:nvSpPr>
            <p:spPr>
              <a:xfrm>
                <a:off x="3173620" y="5766915"/>
                <a:ext cx="335624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𝑟𝑜𝑧</m:t>
                          </m:r>
                        </m:sub>
                      </m:sSub>
                      <m:r>
                        <a:rPr lang="es-ES" sz="2000" b="0" i="1" smtClean="0">
                          <a:latin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𝜇</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𝑁</m:t>
                      </m:r>
                      <m:r>
                        <a:rPr lang="es-ES" sz="2000" b="0" i="1" smtClean="0">
                          <a:latin typeface="Cambria Math" panose="02040503050406030204" pitchFamily="18" charset="0"/>
                          <a:ea typeface="Cambria Math" panose="02040503050406030204" pitchFamily="18" charset="0"/>
                        </a:rPr>
                        <m:t>=0,2·6=</m:t>
                      </m:r>
                      <m:r>
                        <a:rPr lang="es-ES" sz="2000" b="1" i="1" smtClean="0">
                          <a:latin typeface="Cambria Math" panose="02040503050406030204" pitchFamily="18" charset="0"/>
                          <a:ea typeface="Cambria Math" panose="02040503050406030204" pitchFamily="18" charset="0"/>
                        </a:rPr>
                        <m:t>𝟏</m:t>
                      </m:r>
                      <m:r>
                        <a:rPr lang="es-ES" sz="2000" b="1" i="1" smtClean="0">
                          <a:latin typeface="Cambria Math" panose="02040503050406030204" pitchFamily="18" charset="0"/>
                          <a:ea typeface="Cambria Math" panose="02040503050406030204" pitchFamily="18" charset="0"/>
                        </a:rPr>
                        <m:t>,</m:t>
                      </m:r>
                      <m:r>
                        <a:rPr lang="es-ES" sz="2000" b="1" i="1" smtClean="0">
                          <a:latin typeface="Cambria Math" panose="02040503050406030204" pitchFamily="18" charset="0"/>
                          <a:ea typeface="Cambria Math" panose="02040503050406030204" pitchFamily="18" charset="0"/>
                        </a:rPr>
                        <m:t>𝟐</m:t>
                      </m:r>
                      <m:r>
                        <a:rPr lang="es-ES" sz="2000" b="1" i="1" smtClean="0">
                          <a:latin typeface="Cambria Math" panose="02040503050406030204" pitchFamily="18" charset="0"/>
                          <a:ea typeface="Cambria Math" panose="02040503050406030204" pitchFamily="18" charset="0"/>
                        </a:rPr>
                        <m:t> </m:t>
                      </m:r>
                      <m:r>
                        <a:rPr lang="es-ES" sz="2000" b="1" i="1" smtClean="0">
                          <a:latin typeface="Cambria Math" panose="02040503050406030204" pitchFamily="18" charset="0"/>
                          <a:ea typeface="Cambria Math" panose="02040503050406030204" pitchFamily="18" charset="0"/>
                        </a:rPr>
                        <m:t>𝑵</m:t>
                      </m:r>
                    </m:oMath>
                  </m:oMathPara>
                </a14:m>
                <a:endParaRPr lang="es-ES" sz="2000" b="1" dirty="0"/>
              </a:p>
            </p:txBody>
          </p:sp>
        </mc:Choice>
        <mc:Fallback xmlns="">
          <p:sp>
            <p:nvSpPr>
              <p:cNvPr id="36" name="CuadroTexto 35"/>
              <p:cNvSpPr txBox="1">
                <a:spLocks noRot="1" noChangeAspect="1" noMove="1" noResize="1" noEditPoints="1" noAdjustHandles="1" noChangeArrowheads="1" noChangeShapeType="1" noTextEdit="1"/>
              </p:cNvSpPr>
              <p:nvPr/>
            </p:nvSpPr>
            <p:spPr>
              <a:xfrm>
                <a:off x="3173620" y="5766915"/>
                <a:ext cx="3356240" cy="307777"/>
              </a:xfrm>
              <a:prstGeom prst="rect">
                <a:avLst/>
              </a:prstGeom>
              <a:blipFill rotWithShape="0">
                <a:blip r:embed="rId14"/>
                <a:stretch>
                  <a:fillRect l="-1273" r="-1091" b="-25490"/>
                </a:stretch>
              </a:blipFill>
            </p:spPr>
            <p:txBody>
              <a:bodyPr/>
              <a:lstStyle/>
              <a:p>
                <a:r>
                  <a:rPr lang="es-ES">
                    <a:noFill/>
                  </a:rPr>
                  <a:t> </a:t>
                </a:r>
              </a:p>
            </p:txBody>
          </p:sp>
        </mc:Fallback>
      </mc:AlternateContent>
    </p:spTree>
    <p:extLst>
      <p:ext uri="{BB962C8B-B14F-4D97-AF65-F5344CB8AC3E}">
        <p14:creationId xmlns:p14="http://schemas.microsoft.com/office/powerpoint/2010/main" val="34470717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1. Fuerzas que actúan sobre los cuerpos</a:t>
            </a:r>
            <a:endParaRPr lang="es-ES" b="1" dirty="0">
              <a:solidFill>
                <a:schemeClr val="accent6">
                  <a:lumMod val="75000"/>
                </a:schemeClr>
              </a:solidFill>
            </a:endParaRPr>
          </a:p>
        </p:txBody>
      </p:sp>
      <p:sp>
        <p:nvSpPr>
          <p:cNvPr id="37" name="Redondear rectángulo de esquina del mismo lado 36"/>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CuadroTexto 37"/>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39" name="CuadroTexto 38"/>
          <p:cNvSpPr txBox="1"/>
          <p:nvPr/>
        </p:nvSpPr>
        <p:spPr>
          <a:xfrm>
            <a:off x="538400" y="1380114"/>
            <a:ext cx="8105538" cy="2585323"/>
          </a:xfrm>
          <a:prstGeom prst="rect">
            <a:avLst/>
          </a:prstGeom>
          <a:solidFill>
            <a:srgbClr val="FFCC66"/>
          </a:solidFill>
        </p:spPr>
        <p:txBody>
          <a:bodyPr wrap="square" rtlCol="0">
            <a:spAutoFit/>
          </a:bodyPr>
          <a:lstStyle/>
          <a:p>
            <a:pPr marL="357188" indent="-357188" algn="just"/>
            <a:r>
              <a:rPr lang="es-ES" b="1" dirty="0" smtClean="0"/>
              <a:t>2. 	Un cuerpo de 10 kg de masa está apoyado sobre una superficie horizontal. Se tira de él hacia arriba con una cuerda que ejerce 20 N. Entre el cuerpo y la superficie hay un coeficiente de rozamiento de 0,2. Calcula el valor máximo de la fuerza de rozamiento.</a:t>
            </a:r>
          </a:p>
          <a:p>
            <a:pPr marL="355600" indent="-355600" algn="just"/>
            <a:endParaRPr lang="es-ES" dirty="0" smtClean="0"/>
          </a:p>
          <a:p>
            <a:pPr marL="355600" indent="-355600" algn="just">
              <a:buAutoNum type="arabicPeriod" startAt="3"/>
            </a:pPr>
            <a:r>
              <a:rPr lang="es-ES" b="1" dirty="0" smtClean="0"/>
              <a:t>Un cuerpo de 10 N de peso está apoyado sobre un plano inclinado 30º con la horizontal. Calcula el valor máximo de la fuerza de rozamiento.</a:t>
            </a:r>
          </a:p>
          <a:p>
            <a:pPr marL="357188" algn="just"/>
            <a:r>
              <a:rPr lang="es-ES" b="1" dirty="0" smtClean="0"/>
              <a:t>Dato: µ = 0,2</a:t>
            </a:r>
          </a:p>
        </p:txBody>
      </p:sp>
    </p:spTree>
    <p:extLst>
      <p:ext uri="{BB962C8B-B14F-4D97-AF65-F5344CB8AC3E}">
        <p14:creationId xmlns:p14="http://schemas.microsoft.com/office/powerpoint/2010/main" val="39776653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19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Leyes de Newton de la dinámica</a:t>
            </a:r>
            <a:endParaRPr lang="es-ES" b="1" dirty="0">
              <a:solidFill>
                <a:schemeClr val="accent6">
                  <a:lumMod val="75000"/>
                </a:schemeClr>
              </a:solidFill>
            </a:endParaRPr>
          </a:p>
        </p:txBody>
      </p:sp>
      <p:sp>
        <p:nvSpPr>
          <p:cNvPr id="4" name="CuadroTexto 3"/>
          <p:cNvSpPr txBox="1"/>
          <p:nvPr/>
        </p:nvSpPr>
        <p:spPr>
          <a:xfrm>
            <a:off x="314325" y="885825"/>
            <a:ext cx="8358188" cy="1477328"/>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En el siglo IV a.C., </a:t>
            </a:r>
            <a:r>
              <a:rPr lang="es-ES" b="1" dirty="0" smtClean="0">
                <a:sym typeface="Wingdings 2" panose="05020102010507070707" pitchFamily="18" charset="2"/>
              </a:rPr>
              <a:t>Aristóteles</a:t>
            </a:r>
            <a:r>
              <a:rPr lang="es-ES" dirty="0" smtClean="0">
                <a:sym typeface="Wingdings 2" panose="05020102010507070707" pitchFamily="18" charset="2"/>
              </a:rPr>
              <a:t> llegó a las siguientes conclusiones:</a:t>
            </a:r>
          </a:p>
          <a:p>
            <a:pPr marL="714375" indent="-357188" algn="just">
              <a:buFont typeface="Wingdings" panose="05000000000000000000" pitchFamily="2" charset="2"/>
              <a:buChar char=""/>
            </a:pPr>
            <a:r>
              <a:rPr lang="es-ES" dirty="0" smtClean="0">
                <a:sym typeface="Wingdings" panose="05000000000000000000" pitchFamily="2" charset="2"/>
              </a:rPr>
              <a:t>El estado natural de los cuerpos es el reposo.</a:t>
            </a:r>
          </a:p>
          <a:p>
            <a:pPr marL="714375" indent="-357188" algn="just">
              <a:buFont typeface="Wingdings" panose="05000000000000000000" pitchFamily="2" charset="2"/>
              <a:buChar char=""/>
            </a:pPr>
            <a:r>
              <a:rPr lang="es-ES" dirty="0" smtClean="0">
                <a:sym typeface="Wingdings" panose="05000000000000000000" pitchFamily="2" charset="2"/>
              </a:rPr>
              <a:t>Los cuerpos que se mueven lo hacen movidos por otros cuerpos.</a:t>
            </a:r>
            <a:endParaRPr lang="es-ES" dirty="0">
              <a:sym typeface="Wingdings 2" panose="05020102010507070707" pitchFamily="18" charset="2"/>
            </a:endParaRPr>
          </a:p>
          <a:p>
            <a:pPr marL="357188" indent="-357188" algn="just"/>
            <a:r>
              <a:rPr lang="es-ES" dirty="0" smtClean="0">
                <a:sym typeface="Wingdings 2" panose="05020102010507070707" pitchFamily="18" charset="2"/>
              </a:rPr>
              <a:t>	En el siglo XVII, </a:t>
            </a:r>
            <a:r>
              <a:rPr lang="es-ES" b="1" dirty="0" smtClean="0">
                <a:sym typeface="Wingdings 2" panose="05020102010507070707" pitchFamily="18" charset="2"/>
              </a:rPr>
              <a:t>Galileo</a:t>
            </a:r>
            <a:r>
              <a:rPr lang="es-ES" dirty="0" smtClean="0">
                <a:sym typeface="Wingdings 2" panose="05020102010507070707" pitchFamily="18" charset="2"/>
              </a:rPr>
              <a:t> realizó una serie de experiencias que le llevaron a cuestionarse estas ideas.</a:t>
            </a:r>
            <a:endParaRPr lang="es-ES" dirty="0" smtClean="0">
              <a:sym typeface="Wingdings" panose="05000000000000000000" pitchFamily="2" charset="2"/>
            </a:endParaRPr>
          </a:p>
        </p:txBody>
      </p:sp>
      <p:graphicFrame>
        <p:nvGraphicFramePr>
          <p:cNvPr id="5" name="Tabla 4"/>
          <p:cNvGraphicFramePr>
            <a:graphicFrameLocks noGrp="1"/>
          </p:cNvGraphicFramePr>
          <p:nvPr>
            <p:extLst>
              <p:ext uri="{D42A27DB-BD31-4B8C-83A1-F6EECF244321}">
                <p14:modId xmlns:p14="http://schemas.microsoft.com/office/powerpoint/2010/main" val="1296736071"/>
              </p:ext>
            </p:extLst>
          </p:nvPr>
        </p:nvGraphicFramePr>
        <p:xfrm>
          <a:off x="446848" y="2426199"/>
          <a:ext cx="8220075" cy="2773680"/>
        </p:xfrm>
        <a:graphic>
          <a:graphicData uri="http://schemas.openxmlformats.org/drawingml/2006/table">
            <a:tbl>
              <a:tblPr firstRow="1" bandRow="1">
                <a:tableStyleId>{93296810-A885-4BE3-A3E7-6D5BEEA58F35}</a:tableStyleId>
              </a:tblPr>
              <a:tblGrid>
                <a:gridCol w="2740025">
                  <a:extLst>
                    <a:ext uri="{9D8B030D-6E8A-4147-A177-3AD203B41FA5}">
                      <a16:colId xmlns:a16="http://schemas.microsoft.com/office/drawing/2014/main" val="20000"/>
                    </a:ext>
                  </a:extLst>
                </a:gridCol>
                <a:gridCol w="2740025">
                  <a:extLst>
                    <a:ext uri="{9D8B030D-6E8A-4147-A177-3AD203B41FA5}">
                      <a16:colId xmlns:a16="http://schemas.microsoft.com/office/drawing/2014/main" val="20001"/>
                    </a:ext>
                  </a:extLst>
                </a:gridCol>
                <a:gridCol w="2740025">
                  <a:extLst>
                    <a:ext uri="{9D8B030D-6E8A-4147-A177-3AD203B41FA5}">
                      <a16:colId xmlns:a16="http://schemas.microsoft.com/office/drawing/2014/main" val="20002"/>
                    </a:ext>
                  </a:extLst>
                </a:gridCol>
              </a:tblGrid>
              <a:tr h="370840">
                <a:tc>
                  <a:txBody>
                    <a:bodyPr/>
                    <a:lstStyle/>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r>
                        <a:rPr lang="es-ES" sz="1600" b="0" dirty="0" smtClean="0">
                          <a:solidFill>
                            <a:schemeClr val="tx1"/>
                          </a:solidFill>
                        </a:rPr>
                        <a:t>Si una bola desciende</a:t>
                      </a:r>
                      <a:r>
                        <a:rPr lang="es-ES" sz="1600" b="0" baseline="0" dirty="0" smtClean="0">
                          <a:solidFill>
                            <a:schemeClr val="tx1"/>
                          </a:solidFill>
                        </a:rPr>
                        <a:t> por un plano inclinado, su velocidad va aumentando</a:t>
                      </a:r>
                      <a:endParaRPr lang="es-ES" sz="1600" b="0" dirty="0">
                        <a:solidFill>
                          <a:schemeClr val="tx1"/>
                        </a:solidFill>
                      </a:endParaRPr>
                    </a:p>
                  </a:txBody>
                  <a:tcPr>
                    <a:solidFill>
                      <a:schemeClr val="accent6">
                        <a:lumMod val="40000"/>
                        <a:lumOff val="60000"/>
                      </a:schemeClr>
                    </a:solidFill>
                  </a:tcPr>
                </a:tc>
                <a:tc>
                  <a:txBody>
                    <a:bodyPr/>
                    <a:lstStyle/>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600" b="0" dirty="0" smtClean="0">
                          <a:solidFill>
                            <a:schemeClr val="tx1"/>
                          </a:solidFill>
                        </a:rPr>
                        <a:t>Si una bola asciende</a:t>
                      </a:r>
                      <a:r>
                        <a:rPr lang="es-ES" sz="1600" b="0" baseline="0" dirty="0" smtClean="0">
                          <a:solidFill>
                            <a:schemeClr val="tx1"/>
                          </a:solidFill>
                        </a:rPr>
                        <a:t> por un plano inclinado, su velocidad va disminuyendo</a:t>
                      </a:r>
                      <a:endParaRPr lang="es-ES" sz="1600" b="0" dirty="0" smtClean="0">
                        <a:solidFill>
                          <a:schemeClr val="tx1"/>
                        </a:solidFill>
                      </a:endParaRPr>
                    </a:p>
                  </a:txBody>
                  <a:tcPr>
                    <a:solidFill>
                      <a:schemeClr val="accent6">
                        <a:lumMod val="40000"/>
                        <a:lumOff val="60000"/>
                      </a:schemeClr>
                    </a:solidFill>
                  </a:tcPr>
                </a:tc>
                <a:tc>
                  <a:txBody>
                    <a:bodyPr/>
                    <a:lstStyle/>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r>
                        <a:rPr lang="es-ES" sz="1600" b="0" dirty="0" smtClean="0">
                          <a:solidFill>
                            <a:schemeClr val="tx1"/>
                          </a:solidFill>
                        </a:rPr>
                        <a:t>En consecuencia, si la bola se mueve</a:t>
                      </a:r>
                      <a:r>
                        <a:rPr lang="es-ES" sz="1600" b="0" baseline="0" dirty="0" smtClean="0">
                          <a:solidFill>
                            <a:schemeClr val="tx1"/>
                          </a:solidFill>
                        </a:rPr>
                        <a:t> por un plano horizontal, su velocidad debe permanecer constante</a:t>
                      </a:r>
                      <a:endParaRPr lang="es-ES" sz="1600" b="0" dirty="0">
                        <a:solidFill>
                          <a:schemeClr val="tx1"/>
                        </a:solidFill>
                      </a:endParaRPr>
                    </a:p>
                  </a:txBody>
                  <a:tcPr>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pSp>
        <p:nvGrpSpPr>
          <p:cNvPr id="18" name="Grupo 17"/>
          <p:cNvGrpSpPr/>
          <p:nvPr/>
        </p:nvGrpSpPr>
        <p:grpSpPr>
          <a:xfrm>
            <a:off x="1144554" y="2754177"/>
            <a:ext cx="1569245" cy="1224068"/>
            <a:chOff x="1150143" y="2862157"/>
            <a:chExt cx="1569245" cy="1224068"/>
          </a:xfrm>
        </p:grpSpPr>
        <p:sp>
          <p:nvSpPr>
            <p:cNvPr id="7" name="Triángulo rectángulo 6"/>
            <p:cNvSpPr/>
            <p:nvPr/>
          </p:nvSpPr>
          <p:spPr>
            <a:xfrm>
              <a:off x="1150143" y="3014663"/>
              <a:ext cx="1414463" cy="1071562"/>
            </a:xfrm>
            <a:prstGeom prst="rtTriangle">
              <a:avLst/>
            </a:prstGeom>
            <a:pattFill prst="horzBrick">
              <a:fgClr>
                <a:schemeClr val="accent6">
                  <a:lumMod val="60000"/>
                  <a:lumOff val="40000"/>
                </a:schemeClr>
              </a:fgClr>
              <a:bgClr>
                <a:schemeClr val="bg1"/>
              </a:bgClr>
            </a:patt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Elipse 7"/>
            <p:cNvSpPr/>
            <p:nvPr/>
          </p:nvSpPr>
          <p:spPr>
            <a:xfrm>
              <a:off x="1302047" y="2862157"/>
              <a:ext cx="360000" cy="360000"/>
            </a:xfrm>
            <a:prstGeom prst="ellipse">
              <a:avLst/>
            </a:prstGeom>
            <a:pattFill prst="lgConfetti">
              <a:fgClr>
                <a:schemeClr val="accent6">
                  <a:lumMod val="50000"/>
                </a:schemeClr>
              </a:fgClr>
              <a:bgClr>
                <a:schemeClr val="bg1"/>
              </a:bgClr>
            </a:patt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Elipse 11"/>
            <p:cNvSpPr/>
            <p:nvPr/>
          </p:nvSpPr>
          <p:spPr>
            <a:xfrm>
              <a:off x="1983084" y="3370444"/>
              <a:ext cx="360000" cy="360000"/>
            </a:xfrm>
            <a:prstGeom prst="ellipse">
              <a:avLst/>
            </a:prstGeom>
            <a:pattFill prst="lgConfetti">
              <a:fgClr>
                <a:schemeClr val="accent6">
                  <a:lumMod val="50000"/>
                </a:schemeClr>
              </a:fgClr>
              <a:bgClr>
                <a:schemeClr val="bg1"/>
              </a:bgClr>
            </a:patt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0" name="Conector recto de flecha 9"/>
            <p:cNvCxnSpPr/>
            <p:nvPr/>
          </p:nvCxnSpPr>
          <p:spPr>
            <a:xfrm>
              <a:off x="1482047" y="3042157"/>
              <a:ext cx="342900" cy="25923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p:nvPr/>
          </p:nvCxnSpPr>
          <p:spPr>
            <a:xfrm>
              <a:off x="2157412" y="3550444"/>
              <a:ext cx="561976" cy="44053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9" name="Grupo 18"/>
          <p:cNvGrpSpPr/>
          <p:nvPr/>
        </p:nvGrpSpPr>
        <p:grpSpPr>
          <a:xfrm>
            <a:off x="3820301" y="2804561"/>
            <a:ext cx="1442559" cy="1173684"/>
            <a:chOff x="3825890" y="2912541"/>
            <a:chExt cx="1442559" cy="1173684"/>
          </a:xfrm>
        </p:grpSpPr>
        <p:sp>
          <p:nvSpPr>
            <p:cNvPr id="22" name="Triángulo rectángulo 21"/>
            <p:cNvSpPr/>
            <p:nvPr/>
          </p:nvSpPr>
          <p:spPr>
            <a:xfrm flipH="1">
              <a:off x="3853986" y="3014663"/>
              <a:ext cx="1414463" cy="1071562"/>
            </a:xfrm>
            <a:prstGeom prst="rtTriangle">
              <a:avLst/>
            </a:prstGeom>
            <a:pattFill prst="horzBrick">
              <a:fgClr>
                <a:schemeClr val="accent6">
                  <a:lumMod val="60000"/>
                  <a:lumOff val="40000"/>
                </a:schemeClr>
              </a:fgClr>
              <a:bgClr>
                <a:schemeClr val="bg1"/>
              </a:bgClr>
            </a:patt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Elipse 22"/>
            <p:cNvSpPr/>
            <p:nvPr/>
          </p:nvSpPr>
          <p:spPr>
            <a:xfrm flipH="1">
              <a:off x="4556886" y="2991772"/>
              <a:ext cx="360000" cy="360000"/>
            </a:xfrm>
            <a:prstGeom prst="ellipse">
              <a:avLst/>
            </a:prstGeom>
            <a:pattFill prst="lgConfetti">
              <a:fgClr>
                <a:schemeClr val="accent6">
                  <a:lumMod val="50000"/>
                </a:schemeClr>
              </a:fgClr>
              <a:bgClr>
                <a:schemeClr val="bg1"/>
              </a:bgClr>
            </a:patt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Elipse 23"/>
            <p:cNvSpPr/>
            <p:nvPr/>
          </p:nvSpPr>
          <p:spPr>
            <a:xfrm flipH="1">
              <a:off x="3825890" y="3550135"/>
              <a:ext cx="360000" cy="360000"/>
            </a:xfrm>
            <a:prstGeom prst="ellipse">
              <a:avLst/>
            </a:prstGeom>
            <a:pattFill prst="lgConfetti">
              <a:fgClr>
                <a:schemeClr val="accent6">
                  <a:lumMod val="50000"/>
                </a:schemeClr>
              </a:fgClr>
              <a:bgClr>
                <a:schemeClr val="bg1"/>
              </a:bgClr>
            </a:patt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5" name="Conector recto de flecha 24"/>
            <p:cNvCxnSpPr/>
            <p:nvPr/>
          </p:nvCxnSpPr>
          <p:spPr>
            <a:xfrm rot="10800000" flipH="1">
              <a:off x="4745436" y="2912541"/>
              <a:ext cx="342900" cy="25923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p:cNvCxnSpPr/>
            <p:nvPr/>
          </p:nvCxnSpPr>
          <p:spPr>
            <a:xfrm rot="10800000" flipH="1">
              <a:off x="4005890" y="3313403"/>
              <a:ext cx="561976" cy="44053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1" name="Grupo 20"/>
          <p:cNvGrpSpPr/>
          <p:nvPr/>
        </p:nvGrpSpPr>
        <p:grpSpPr>
          <a:xfrm>
            <a:off x="6397456" y="3425689"/>
            <a:ext cx="1846138" cy="552556"/>
            <a:chOff x="6403045" y="3533669"/>
            <a:chExt cx="1846138" cy="552556"/>
          </a:xfrm>
        </p:grpSpPr>
        <p:sp>
          <p:nvSpPr>
            <p:cNvPr id="29" name="Rectángulo 28"/>
            <p:cNvSpPr/>
            <p:nvPr/>
          </p:nvSpPr>
          <p:spPr>
            <a:xfrm flipH="1">
              <a:off x="6403045" y="3910135"/>
              <a:ext cx="1740829" cy="176090"/>
            </a:xfrm>
            <a:prstGeom prst="rect">
              <a:avLst/>
            </a:prstGeom>
            <a:pattFill prst="horzBrick">
              <a:fgClr>
                <a:schemeClr val="accent6">
                  <a:lumMod val="60000"/>
                  <a:lumOff val="40000"/>
                </a:schemeClr>
              </a:fgClr>
              <a:bgClr>
                <a:schemeClr val="bg1"/>
              </a:bgClr>
            </a:patt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Elipse 29"/>
            <p:cNvSpPr/>
            <p:nvPr/>
          </p:nvSpPr>
          <p:spPr>
            <a:xfrm flipH="1">
              <a:off x="6557829" y="3559109"/>
              <a:ext cx="360000" cy="360000"/>
            </a:xfrm>
            <a:prstGeom prst="ellipse">
              <a:avLst/>
            </a:prstGeom>
            <a:pattFill prst="lgConfetti">
              <a:fgClr>
                <a:schemeClr val="accent6">
                  <a:lumMod val="50000"/>
                </a:schemeClr>
              </a:fgClr>
              <a:bgClr>
                <a:schemeClr val="bg1"/>
              </a:bgClr>
            </a:patt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Elipse 30"/>
            <p:cNvSpPr/>
            <p:nvPr/>
          </p:nvSpPr>
          <p:spPr>
            <a:xfrm flipH="1">
              <a:off x="7601183" y="3533669"/>
              <a:ext cx="360000" cy="360000"/>
            </a:xfrm>
            <a:prstGeom prst="ellipse">
              <a:avLst/>
            </a:prstGeom>
            <a:pattFill prst="lgConfetti">
              <a:fgClr>
                <a:schemeClr val="accent6">
                  <a:lumMod val="50000"/>
                </a:schemeClr>
              </a:fgClr>
              <a:bgClr>
                <a:schemeClr val="bg1"/>
              </a:bgClr>
            </a:patt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32" name="Conector recto de flecha 31"/>
            <p:cNvCxnSpPr/>
            <p:nvPr/>
          </p:nvCxnSpPr>
          <p:spPr>
            <a:xfrm rot="10800000" flipH="1">
              <a:off x="6737829" y="3711199"/>
              <a:ext cx="468000"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ector recto de flecha 32"/>
            <p:cNvCxnSpPr/>
            <p:nvPr/>
          </p:nvCxnSpPr>
          <p:spPr>
            <a:xfrm rot="10800000" flipH="1">
              <a:off x="7781183" y="3702885"/>
              <a:ext cx="468000"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
        <p:nvSpPr>
          <p:cNvPr id="27" name="CuadroTexto 26"/>
          <p:cNvSpPr txBox="1"/>
          <p:nvPr/>
        </p:nvSpPr>
        <p:spPr>
          <a:xfrm>
            <a:off x="446848" y="5400618"/>
            <a:ext cx="8220075" cy="923330"/>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b="1" dirty="0" smtClean="0"/>
              <a:t>Principio de inercia de Galileo</a:t>
            </a:r>
          </a:p>
          <a:p>
            <a:pPr algn="just"/>
            <a:r>
              <a:rPr lang="es-ES" dirty="0" smtClean="0"/>
              <a:t>Si un cuerpo que se mueve no sufre ninguna perturbación, continuará moviéndose eternamente con movimiento rectilíneo y uniforme.</a:t>
            </a:r>
            <a:endParaRPr lang="es-ES" dirty="0"/>
          </a:p>
        </p:txBody>
      </p:sp>
    </p:spTree>
    <p:extLst>
      <p:ext uri="{BB962C8B-B14F-4D97-AF65-F5344CB8AC3E}">
        <p14:creationId xmlns:p14="http://schemas.microsoft.com/office/powerpoint/2010/main" val="27304377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Leyes de Newton de la dinámica</a:t>
            </a:r>
            <a:endParaRPr lang="es-ES" b="1" dirty="0">
              <a:solidFill>
                <a:schemeClr val="accent6">
                  <a:lumMod val="75000"/>
                </a:schemeClr>
              </a:solidFill>
            </a:endParaRPr>
          </a:p>
        </p:txBody>
      </p:sp>
      <p:sp>
        <p:nvSpPr>
          <p:cNvPr id="9" name="CuadroTexto 8"/>
          <p:cNvSpPr txBox="1"/>
          <p:nvPr/>
        </p:nvSpPr>
        <p:spPr>
          <a:xfrm>
            <a:off x="471487" y="885825"/>
            <a:ext cx="7972425" cy="369332"/>
          </a:xfrm>
          <a:prstGeom prst="rect">
            <a:avLst/>
          </a:prstGeom>
          <a:noFill/>
        </p:spPr>
        <p:txBody>
          <a:bodyPr wrap="square" rtlCol="0">
            <a:spAutoFit/>
          </a:bodyPr>
          <a:lstStyle/>
          <a:p>
            <a:r>
              <a:rPr lang="es-ES" b="1" dirty="0" smtClean="0">
                <a:solidFill>
                  <a:srgbClr val="00B050"/>
                </a:solidFill>
              </a:rPr>
              <a:t>2.1. Primer principio de la dinámica: principio de inercia</a:t>
            </a:r>
            <a:endParaRPr lang="es-ES" b="1" dirty="0">
              <a:solidFill>
                <a:srgbClr val="00B050"/>
              </a:solidFill>
            </a:endParaRPr>
          </a:p>
        </p:txBody>
      </p:sp>
      <p:sp>
        <p:nvSpPr>
          <p:cNvPr id="11" name="CuadroTexto 10"/>
          <p:cNvSpPr txBox="1"/>
          <p:nvPr/>
        </p:nvSpPr>
        <p:spPr>
          <a:xfrm>
            <a:off x="471487" y="1462443"/>
            <a:ext cx="8043862" cy="1200329"/>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Cuando la resultante de todas las fuerzas que actúa sobre un cuerpo es cero, el cuerpo mantiene su estado de movimiento: si estaba en reposo, continúa en reposo, y si estaba en movimiento, seguirá moviéndose con MRU.</a:t>
            </a:r>
            <a:endParaRPr lang="es-ES" dirty="0"/>
          </a:p>
        </p:txBody>
      </p:sp>
      <p:pic>
        <p:nvPicPr>
          <p:cNvPr id="1026" name="Picture 2" descr="http://www.manualidades.photos/ejemplosorg/uploads/2015/03/EjemplosDeInercia.png"/>
          <p:cNvPicPr>
            <a:picLocks noChangeAspect="1" noChangeArrowheads="1"/>
          </p:cNvPicPr>
          <p:nvPr/>
        </p:nvPicPr>
        <p:blipFill rotWithShape="1">
          <a:blip r:embed="rId3">
            <a:clrChange>
              <a:clrFrom>
                <a:srgbClr val="FBD2A5"/>
              </a:clrFrom>
              <a:clrTo>
                <a:srgbClr val="FBD2A5">
                  <a:alpha val="0"/>
                </a:srgbClr>
              </a:clrTo>
            </a:clrChange>
            <a:extLst>
              <a:ext uri="{28A0092B-C50C-407E-A947-70E740481C1C}">
                <a14:useLocalDpi xmlns:a14="http://schemas.microsoft.com/office/drawing/2010/main" val="0"/>
              </a:ext>
            </a:extLst>
          </a:blip>
          <a:srcRect l="2798" t="3317" r="4136" b="6392"/>
          <a:stretch/>
        </p:blipFill>
        <p:spPr bwMode="auto">
          <a:xfrm>
            <a:off x="3600450" y="3429001"/>
            <a:ext cx="2428875" cy="177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82767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21</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Leyes de Newton de la dinámica</a:t>
            </a:r>
            <a:endParaRPr lang="es-ES" b="1" dirty="0">
              <a:solidFill>
                <a:schemeClr val="accent6">
                  <a:lumMod val="75000"/>
                </a:schemeClr>
              </a:solidFill>
            </a:endParaRPr>
          </a:p>
        </p:txBody>
      </p:sp>
      <p:sp>
        <p:nvSpPr>
          <p:cNvPr id="9" name="CuadroTexto 8"/>
          <p:cNvSpPr txBox="1"/>
          <p:nvPr/>
        </p:nvSpPr>
        <p:spPr>
          <a:xfrm>
            <a:off x="471487" y="885825"/>
            <a:ext cx="7972425" cy="369332"/>
          </a:xfrm>
          <a:prstGeom prst="rect">
            <a:avLst/>
          </a:prstGeom>
          <a:noFill/>
        </p:spPr>
        <p:txBody>
          <a:bodyPr wrap="square" rtlCol="0">
            <a:spAutoFit/>
          </a:bodyPr>
          <a:lstStyle/>
          <a:p>
            <a:r>
              <a:rPr lang="es-ES" b="1" dirty="0" smtClean="0">
                <a:solidFill>
                  <a:srgbClr val="00B050"/>
                </a:solidFill>
              </a:rPr>
              <a:t>2.2. Segundo principio de la dinámica: principio fundamental</a:t>
            </a:r>
            <a:endParaRPr lang="es-ES" b="1" dirty="0">
              <a:solidFill>
                <a:srgbClr val="00B050"/>
              </a:solidFill>
            </a:endParaRPr>
          </a:p>
        </p:txBody>
      </p:sp>
      <p:sp>
        <p:nvSpPr>
          <p:cNvPr id="28" name="CuadroTexto 27"/>
          <p:cNvSpPr txBox="1"/>
          <p:nvPr/>
        </p:nvSpPr>
        <p:spPr>
          <a:xfrm>
            <a:off x="471487" y="1277777"/>
            <a:ext cx="7458075" cy="369332"/>
          </a:xfrm>
          <a:prstGeom prst="rect">
            <a:avLst/>
          </a:prstGeom>
          <a:noFill/>
        </p:spPr>
        <p:txBody>
          <a:bodyPr wrap="square" rtlCol="0">
            <a:spAutoFit/>
          </a:bodyPr>
          <a:lstStyle/>
          <a:p>
            <a:r>
              <a:rPr lang="es-ES" b="1" dirty="0" smtClean="0">
                <a:solidFill>
                  <a:schemeClr val="accent3">
                    <a:lumMod val="75000"/>
                  </a:schemeClr>
                </a:solidFill>
              </a:rPr>
              <a:t>Relación entre la fuerza aplicada a un cuerpo con su aceleración</a:t>
            </a:r>
            <a:endParaRPr lang="es-ES" b="1" dirty="0">
              <a:solidFill>
                <a:schemeClr val="accent3">
                  <a:lumMod val="75000"/>
                </a:schemeClr>
              </a:solidFill>
            </a:endParaRPr>
          </a:p>
        </p:txBody>
      </p:sp>
      <p:grpSp>
        <p:nvGrpSpPr>
          <p:cNvPr id="52" name="Grupo 51"/>
          <p:cNvGrpSpPr/>
          <p:nvPr/>
        </p:nvGrpSpPr>
        <p:grpSpPr>
          <a:xfrm>
            <a:off x="685800" y="1797023"/>
            <a:ext cx="3643784" cy="1974296"/>
            <a:chOff x="728663" y="1893736"/>
            <a:chExt cx="3643784" cy="1974296"/>
          </a:xfrm>
        </p:grpSpPr>
        <p:pic>
          <p:nvPicPr>
            <p:cNvPr id="1028" name="Picture 4" descr="http://www.labotienda.com/controles/ObtenerImagen.ashx?f=%5C00%5C00%5C1c%5Cbu_55102220.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7954" t="2102" r="39940" b="5531"/>
            <a:stretch/>
          </p:blipFill>
          <p:spPr bwMode="auto">
            <a:xfrm rot="5400000">
              <a:off x="2922325" y="1654055"/>
              <a:ext cx="213251" cy="1228725"/>
            </a:xfrm>
            <a:prstGeom prst="rect">
              <a:avLst/>
            </a:prstGeom>
            <a:noFill/>
            <a:extLst>
              <a:ext uri="{909E8E84-426E-40DD-AFC4-6F175D3DCCD1}">
                <a14:hiddenFill xmlns:a14="http://schemas.microsoft.com/office/drawing/2010/main">
                  <a:solidFill>
                    <a:srgbClr val="FFFFFF"/>
                  </a:solidFill>
                </a14:hiddenFill>
              </a:ext>
            </a:extLst>
          </p:spPr>
        </p:pic>
        <p:sp>
          <p:nvSpPr>
            <p:cNvPr id="34" name="Rectángulo 33"/>
            <p:cNvSpPr/>
            <p:nvPr/>
          </p:nvSpPr>
          <p:spPr>
            <a:xfrm>
              <a:off x="728663" y="2778536"/>
              <a:ext cx="2914650" cy="114302"/>
            </a:xfrm>
            <a:prstGeom prst="rect">
              <a:avLst/>
            </a:prstGeom>
            <a:solidFill>
              <a:srgbClr val="FFC000"/>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37" name="Grupo 36"/>
            <p:cNvGrpSpPr/>
            <p:nvPr/>
          </p:nvGrpSpPr>
          <p:grpSpPr>
            <a:xfrm>
              <a:off x="1085851" y="1969886"/>
              <a:ext cx="1100137" cy="808650"/>
              <a:chOff x="1243013" y="3557588"/>
              <a:chExt cx="1100137" cy="808650"/>
            </a:xfrm>
          </p:grpSpPr>
          <p:sp>
            <p:nvSpPr>
              <p:cNvPr id="35" name="Rectángulo 34"/>
              <p:cNvSpPr/>
              <p:nvPr/>
            </p:nvSpPr>
            <p:spPr>
              <a:xfrm>
                <a:off x="1243013" y="3557588"/>
                <a:ext cx="1100137" cy="62865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Elipse 35"/>
              <p:cNvSpPr/>
              <p:nvPr/>
            </p:nvSpPr>
            <p:spPr>
              <a:xfrm>
                <a:off x="1341295" y="4006238"/>
                <a:ext cx="360000" cy="360000"/>
              </a:xfrm>
              <a:prstGeom prst="ellips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Elipse 38"/>
              <p:cNvSpPr/>
              <p:nvPr/>
            </p:nvSpPr>
            <p:spPr>
              <a:xfrm>
                <a:off x="1888115" y="4006238"/>
                <a:ext cx="360000" cy="360000"/>
              </a:xfrm>
              <a:prstGeom prst="ellips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41" name="Picture 4" descr="http://www.labotienda.com/controles/ObtenerImagen.ashx?f=%5C00%5C00%5C1c%5Cbu_55102220.jpg"/>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41228" t="74778" r="39940" b="5531"/>
            <a:stretch/>
          </p:blipFill>
          <p:spPr bwMode="auto">
            <a:xfrm rot="16200000" flipH="1">
              <a:off x="2226125" y="2153242"/>
              <a:ext cx="181664" cy="261937"/>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descr="https://thumbs.dreamstime.com/z/dos-hombres-que-tiran-de-una-cuerda-en-las-direcciones-opuestas-aisladas-29362390.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4108" t="32258" r="21310" b="39949"/>
            <a:stretch/>
          </p:blipFill>
          <p:spPr bwMode="auto">
            <a:xfrm>
              <a:off x="3472447" y="1969886"/>
              <a:ext cx="522705" cy="517912"/>
            </a:xfrm>
            <a:prstGeom prst="rect">
              <a:avLst/>
            </a:prstGeom>
            <a:noFill/>
            <a:extLst>
              <a:ext uri="{909E8E84-426E-40DD-AFC4-6F175D3DCCD1}">
                <a14:hiddenFill xmlns:a14="http://schemas.microsoft.com/office/drawing/2010/main">
                  <a:solidFill>
                    <a:srgbClr val="FFFFFF"/>
                  </a:solidFill>
                </a14:hiddenFill>
              </a:ext>
            </a:extLst>
          </p:spPr>
        </p:pic>
        <p:cxnSp>
          <p:nvCxnSpPr>
            <p:cNvPr id="43" name="Conector recto de flecha 42"/>
            <p:cNvCxnSpPr/>
            <p:nvPr/>
          </p:nvCxnSpPr>
          <p:spPr>
            <a:xfrm rot="16200000">
              <a:off x="3922447" y="1818417"/>
              <a:ext cx="0" cy="90000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ector recto de flecha 43"/>
            <p:cNvCxnSpPr/>
            <p:nvPr/>
          </p:nvCxnSpPr>
          <p:spPr>
            <a:xfrm>
              <a:off x="1635919" y="2297230"/>
              <a:ext cx="0" cy="756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8" name="CuadroTexto 37"/>
                <p:cNvSpPr txBox="1"/>
                <p:nvPr/>
              </p:nvSpPr>
              <p:spPr>
                <a:xfrm>
                  <a:off x="4158221" y="1893736"/>
                  <a:ext cx="214226"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oMath>
                    </m:oMathPara>
                  </a14:m>
                  <a:endParaRPr lang="es-ES" dirty="0"/>
                </a:p>
              </p:txBody>
            </p:sp>
          </mc:Choice>
          <mc:Fallback xmlns="">
            <p:sp>
              <p:nvSpPr>
                <p:cNvPr id="38" name="CuadroTexto 37"/>
                <p:cNvSpPr txBox="1">
                  <a:spLocks noRot="1" noChangeAspect="1" noMove="1" noResize="1" noEditPoints="1" noAdjustHandles="1" noChangeArrowheads="1" noChangeShapeType="1" noTextEdit="1"/>
                </p:cNvSpPr>
                <p:nvPr/>
              </p:nvSpPr>
              <p:spPr>
                <a:xfrm>
                  <a:off x="4158221" y="1893736"/>
                  <a:ext cx="214226" cy="310598"/>
                </a:xfrm>
                <a:prstGeom prst="rect">
                  <a:avLst/>
                </a:prstGeom>
                <a:blipFill rotWithShape="0">
                  <a:blip r:embed="rId6"/>
                  <a:stretch>
                    <a:fillRect l="-22857" t="-43137" r="-100000" b="-78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6" name="CuadroTexto 45"/>
                <p:cNvSpPr txBox="1"/>
                <p:nvPr/>
              </p:nvSpPr>
              <p:spPr>
                <a:xfrm>
                  <a:off x="1751160" y="2924804"/>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46" name="CuadroTexto 45"/>
                <p:cNvSpPr txBox="1">
                  <a:spLocks noRot="1" noChangeAspect="1" noMove="1" noResize="1" noEditPoints="1" noAdjustHandles="1" noChangeArrowheads="1" noChangeShapeType="1" noTextEdit="1"/>
                </p:cNvSpPr>
                <p:nvPr/>
              </p:nvSpPr>
              <p:spPr>
                <a:xfrm>
                  <a:off x="1751160" y="2924804"/>
                  <a:ext cx="212430" cy="310598"/>
                </a:xfrm>
                <a:prstGeom prst="rect">
                  <a:avLst/>
                </a:prstGeom>
                <a:blipFill rotWithShape="0">
                  <a:blip r:embed="rId7"/>
                  <a:stretch>
                    <a:fillRect l="-22857" r="-22857" b="-78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0" name="CuadroTexto 39"/>
                <p:cNvSpPr txBox="1"/>
                <p:nvPr/>
              </p:nvSpPr>
              <p:spPr>
                <a:xfrm>
                  <a:off x="1418880" y="3343968"/>
                  <a:ext cx="62414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𝑥</m:t>
                        </m:r>
                        <m:r>
                          <a:rPr lang="es-ES" b="0" i="1" smtClean="0">
                            <a:latin typeface="Cambria Math" panose="02040503050406030204" pitchFamily="18" charset="0"/>
                          </a:rPr>
                          <m:t>=0</m:t>
                        </m:r>
                      </m:oMath>
                    </m:oMathPara>
                  </a14:m>
                  <a:endParaRPr lang="es-ES" dirty="0"/>
                </a:p>
              </p:txBody>
            </p:sp>
          </mc:Choice>
          <mc:Fallback xmlns="">
            <p:sp>
              <p:nvSpPr>
                <p:cNvPr id="40" name="CuadroTexto 39"/>
                <p:cNvSpPr txBox="1">
                  <a:spLocks noRot="1" noChangeAspect="1" noMove="1" noResize="1" noEditPoints="1" noAdjustHandles="1" noChangeArrowheads="1" noChangeShapeType="1" noTextEdit="1"/>
                </p:cNvSpPr>
                <p:nvPr/>
              </p:nvSpPr>
              <p:spPr>
                <a:xfrm>
                  <a:off x="1418880" y="3343968"/>
                  <a:ext cx="624145" cy="276999"/>
                </a:xfrm>
                <a:prstGeom prst="rect">
                  <a:avLst/>
                </a:prstGeom>
                <a:blipFill rotWithShape="0">
                  <a:blip r:embed="rId8"/>
                  <a:stretch>
                    <a:fillRect l="-3922" r="-7843" b="-888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8" name="CuadroTexto 47"/>
                <p:cNvSpPr txBox="1"/>
                <p:nvPr/>
              </p:nvSpPr>
              <p:spPr>
                <a:xfrm>
                  <a:off x="1417533" y="3591033"/>
                  <a:ext cx="62549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𝑣</m:t>
                        </m:r>
                        <m:r>
                          <a:rPr lang="es-ES" b="0" i="1" smtClean="0">
                            <a:latin typeface="Cambria Math" panose="02040503050406030204" pitchFamily="18" charset="0"/>
                          </a:rPr>
                          <m:t>=0</m:t>
                        </m:r>
                      </m:oMath>
                    </m:oMathPara>
                  </a14:m>
                  <a:endParaRPr lang="es-ES" dirty="0"/>
                </a:p>
              </p:txBody>
            </p:sp>
          </mc:Choice>
          <mc:Fallback xmlns="">
            <p:sp>
              <p:nvSpPr>
                <p:cNvPr id="48" name="CuadroTexto 47"/>
                <p:cNvSpPr txBox="1">
                  <a:spLocks noRot="1" noChangeAspect="1" noMove="1" noResize="1" noEditPoints="1" noAdjustHandles="1" noChangeArrowheads="1" noChangeShapeType="1" noTextEdit="1"/>
                </p:cNvSpPr>
                <p:nvPr/>
              </p:nvSpPr>
              <p:spPr>
                <a:xfrm>
                  <a:off x="1417533" y="3591033"/>
                  <a:ext cx="625492" cy="276999"/>
                </a:xfrm>
                <a:prstGeom prst="rect">
                  <a:avLst/>
                </a:prstGeom>
                <a:blipFill rotWithShape="0">
                  <a:blip r:embed="rId9"/>
                  <a:stretch>
                    <a:fillRect l="-3922" r="-7843" b="-8696"/>
                  </a:stretch>
                </a:blipFill>
              </p:spPr>
              <p:txBody>
                <a:bodyPr/>
                <a:lstStyle/>
                <a:p>
                  <a:r>
                    <a:rPr lang="es-ES">
                      <a:noFill/>
                    </a:rPr>
                    <a:t> </a:t>
                  </a:r>
                </a:p>
              </p:txBody>
            </p:sp>
          </mc:Fallback>
        </mc:AlternateContent>
        <p:cxnSp>
          <p:nvCxnSpPr>
            <p:cNvPr id="49" name="Conector recto de flecha 48"/>
            <p:cNvCxnSpPr/>
            <p:nvPr/>
          </p:nvCxnSpPr>
          <p:spPr>
            <a:xfrm rot="16200000">
              <a:off x="2565829" y="2370273"/>
              <a:ext cx="0" cy="1836000"/>
            </a:xfrm>
            <a:prstGeom prst="straightConnector1">
              <a:avLst/>
            </a:prstGeom>
            <a:ln w="19050">
              <a:solidFill>
                <a:schemeClr val="tx1"/>
              </a:solidFill>
              <a:headEnd type="diamond"/>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CuadroTexto 49"/>
                <p:cNvSpPr txBox="1"/>
                <p:nvPr/>
              </p:nvSpPr>
              <p:spPr>
                <a:xfrm>
                  <a:off x="3364286" y="3223165"/>
                  <a:ext cx="1008161"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𝑥</m:t>
                        </m:r>
                        <m:r>
                          <a:rPr lang="es-ES" b="0" i="1" smtClean="0">
                            <a:latin typeface="Cambria Math" panose="02040503050406030204" pitchFamily="18" charset="0"/>
                          </a:rPr>
                          <m:t>=</m:t>
                        </m:r>
                        <m:f>
                          <m:fPr>
                            <m:ctrlPr>
                              <a:rPr lang="es-ES" b="0" i="1" smtClean="0">
                                <a:latin typeface="Cambria Math" panose="02040503050406030204" pitchFamily="18" charset="0"/>
                              </a:rPr>
                            </m:ctrlPr>
                          </m:fPr>
                          <m:num>
                            <m:r>
                              <a:rPr lang="es-ES" b="0" i="1" smtClean="0">
                                <a:latin typeface="Cambria Math" panose="02040503050406030204" pitchFamily="18" charset="0"/>
                              </a:rPr>
                              <m:t>1</m:t>
                            </m:r>
                          </m:num>
                          <m:den>
                            <m:r>
                              <a:rPr lang="es-ES" b="0" i="1" smtClean="0">
                                <a:latin typeface="Cambria Math" panose="02040503050406030204" pitchFamily="18" charset="0"/>
                              </a:rPr>
                              <m:t>2</m:t>
                            </m:r>
                          </m:den>
                        </m:f>
                        <m:r>
                          <a:rPr lang="es-ES" b="0" i="1" smtClean="0">
                            <a:latin typeface="Cambria Math" panose="02040503050406030204" pitchFamily="18" charset="0"/>
                          </a:rPr>
                          <m:t>𝑎</m:t>
                        </m:r>
                        <m:sSup>
                          <m:sSupPr>
                            <m:ctrlPr>
                              <a:rPr lang="es-ES" b="0" i="1" smtClean="0">
                                <a:latin typeface="Cambria Math" panose="02040503050406030204" pitchFamily="18" charset="0"/>
                              </a:rPr>
                            </m:ctrlPr>
                          </m:sSupPr>
                          <m:e>
                            <m:r>
                              <a:rPr lang="es-ES" b="0" i="1" smtClean="0">
                                <a:latin typeface="Cambria Math" panose="02040503050406030204" pitchFamily="18" charset="0"/>
                              </a:rPr>
                              <m:t>𝑡</m:t>
                            </m:r>
                          </m:e>
                          <m:sup>
                            <m:r>
                              <a:rPr lang="es-ES" b="0" i="1" smtClean="0">
                                <a:latin typeface="Cambria Math" panose="02040503050406030204" pitchFamily="18" charset="0"/>
                              </a:rPr>
                              <m:t>2</m:t>
                            </m:r>
                          </m:sup>
                        </m:sSup>
                      </m:oMath>
                    </m:oMathPara>
                  </a14:m>
                  <a:endParaRPr lang="es-ES" dirty="0"/>
                </a:p>
              </p:txBody>
            </p:sp>
          </mc:Choice>
          <mc:Fallback xmlns="">
            <p:sp>
              <p:nvSpPr>
                <p:cNvPr id="50" name="CuadroTexto 49"/>
                <p:cNvSpPr txBox="1">
                  <a:spLocks noRot="1" noChangeAspect="1" noMove="1" noResize="1" noEditPoints="1" noAdjustHandles="1" noChangeArrowheads="1" noChangeShapeType="1" noTextEdit="1"/>
                </p:cNvSpPr>
                <p:nvPr/>
              </p:nvSpPr>
              <p:spPr>
                <a:xfrm>
                  <a:off x="3364286" y="3223165"/>
                  <a:ext cx="1008161" cy="518604"/>
                </a:xfrm>
                <a:prstGeom prst="rect">
                  <a:avLst/>
                </a:prstGeom>
                <a:blipFill rotWithShape="0">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5" name="CuadroTexto 44"/>
                <p:cNvSpPr txBox="1"/>
                <p:nvPr/>
              </p:nvSpPr>
              <p:spPr>
                <a:xfrm>
                  <a:off x="1233104" y="1969193"/>
                  <a:ext cx="26205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solidFill>
                              <a:schemeClr val="bg1"/>
                            </a:solidFill>
                            <a:latin typeface="Cambria Math" panose="02040503050406030204" pitchFamily="18" charset="0"/>
                          </a:rPr>
                          <m:t>𝑚</m:t>
                        </m:r>
                      </m:oMath>
                    </m:oMathPara>
                  </a14:m>
                  <a:endParaRPr lang="es-ES" dirty="0">
                    <a:solidFill>
                      <a:schemeClr val="bg1"/>
                    </a:solidFill>
                  </a:endParaRPr>
                </a:p>
              </p:txBody>
            </p:sp>
          </mc:Choice>
          <mc:Fallback xmlns="">
            <p:sp>
              <p:nvSpPr>
                <p:cNvPr id="45" name="CuadroTexto 44"/>
                <p:cNvSpPr txBox="1">
                  <a:spLocks noRot="1" noChangeAspect="1" noMove="1" noResize="1" noEditPoints="1" noAdjustHandles="1" noChangeArrowheads="1" noChangeShapeType="1" noTextEdit="1"/>
                </p:cNvSpPr>
                <p:nvPr/>
              </p:nvSpPr>
              <p:spPr>
                <a:xfrm>
                  <a:off x="1233104" y="1969193"/>
                  <a:ext cx="262058" cy="276999"/>
                </a:xfrm>
                <a:prstGeom prst="rect">
                  <a:avLst/>
                </a:prstGeom>
                <a:blipFill rotWithShape="0">
                  <a:blip r:embed="rId11"/>
                  <a:stretch>
                    <a:fillRect l="-11628" r="-9302"/>
                  </a:stretch>
                </a:blipFill>
              </p:spPr>
              <p:txBody>
                <a:bodyPr/>
                <a:lstStyle/>
                <a:p>
                  <a:r>
                    <a:rPr lang="es-ES">
                      <a:noFill/>
                    </a:rPr>
                    <a:t> </a:t>
                  </a:r>
                </a:p>
              </p:txBody>
            </p:sp>
          </mc:Fallback>
        </mc:AlternateContent>
      </p:grpSp>
      <p:sp>
        <p:nvSpPr>
          <p:cNvPr id="53" name="CuadroTexto 52"/>
          <p:cNvSpPr txBox="1"/>
          <p:nvPr/>
        </p:nvSpPr>
        <p:spPr>
          <a:xfrm>
            <a:off x="5014913" y="1979662"/>
            <a:ext cx="3600450" cy="923330"/>
          </a:xfrm>
          <a:prstGeom prst="rect">
            <a:avLst/>
          </a:prstGeom>
          <a:noFill/>
        </p:spPr>
        <p:txBody>
          <a:bodyPr wrap="square" rtlCol="0">
            <a:spAutoFit/>
          </a:bodyPr>
          <a:lstStyle/>
          <a:p>
            <a:pPr algn="just"/>
            <a:r>
              <a:rPr lang="es-ES" dirty="0" smtClean="0"/>
              <a:t>Midiendo la distancia y el tiempo invertido podemos calcular la aceleración.</a:t>
            </a:r>
            <a:endParaRPr lang="es-ES" dirty="0"/>
          </a:p>
        </p:txBody>
      </p:sp>
      <p:graphicFrame>
        <p:nvGraphicFramePr>
          <p:cNvPr id="54" name="Tabla 53"/>
          <p:cNvGraphicFramePr>
            <a:graphicFrameLocks noGrp="1"/>
          </p:cNvGraphicFramePr>
          <p:nvPr>
            <p:extLst>
              <p:ext uri="{D42A27DB-BD31-4B8C-83A1-F6EECF244321}">
                <p14:modId xmlns:p14="http://schemas.microsoft.com/office/powerpoint/2010/main" val="2615106072"/>
              </p:ext>
            </p:extLst>
          </p:nvPr>
        </p:nvGraphicFramePr>
        <p:xfrm>
          <a:off x="1042988" y="4043544"/>
          <a:ext cx="3233153" cy="1112520"/>
        </p:xfrm>
        <a:graphic>
          <a:graphicData uri="http://schemas.openxmlformats.org/drawingml/2006/table">
            <a:tbl>
              <a:tblPr firstRow="1" bandRow="1">
                <a:tableStyleId>{93296810-A885-4BE3-A3E7-6D5BEEA58F35}</a:tableStyleId>
              </a:tblPr>
              <a:tblGrid>
                <a:gridCol w="909637">
                  <a:extLst>
                    <a:ext uri="{9D8B030D-6E8A-4147-A177-3AD203B41FA5}">
                      <a16:colId xmlns:a16="http://schemas.microsoft.com/office/drawing/2014/main" val="20000"/>
                    </a:ext>
                  </a:extLst>
                </a:gridCol>
                <a:gridCol w="614363">
                  <a:extLst>
                    <a:ext uri="{9D8B030D-6E8A-4147-A177-3AD203B41FA5}">
                      <a16:colId xmlns:a16="http://schemas.microsoft.com/office/drawing/2014/main" val="20001"/>
                    </a:ext>
                  </a:extLst>
                </a:gridCol>
                <a:gridCol w="571501">
                  <a:extLst>
                    <a:ext uri="{9D8B030D-6E8A-4147-A177-3AD203B41FA5}">
                      <a16:colId xmlns:a16="http://schemas.microsoft.com/office/drawing/2014/main" val="20002"/>
                    </a:ext>
                  </a:extLst>
                </a:gridCol>
                <a:gridCol w="571501">
                  <a:extLst>
                    <a:ext uri="{9D8B030D-6E8A-4147-A177-3AD203B41FA5}">
                      <a16:colId xmlns:a16="http://schemas.microsoft.com/office/drawing/2014/main" val="20003"/>
                    </a:ext>
                  </a:extLst>
                </a:gridCol>
                <a:gridCol w="566151">
                  <a:extLst>
                    <a:ext uri="{9D8B030D-6E8A-4147-A177-3AD203B41FA5}">
                      <a16:colId xmlns:a16="http://schemas.microsoft.com/office/drawing/2014/main" val="20004"/>
                    </a:ext>
                  </a:extLst>
                </a:gridCol>
              </a:tblGrid>
              <a:tr h="370840">
                <a:tc gridSpan="5">
                  <a:txBody>
                    <a:bodyPr/>
                    <a:lstStyle/>
                    <a:p>
                      <a:pPr algn="ctr"/>
                      <a:r>
                        <a:rPr lang="es-ES" sz="1600" dirty="0" smtClean="0"/>
                        <a:t>Cuerpo</a:t>
                      </a:r>
                      <a:r>
                        <a:rPr lang="es-ES" sz="1600" baseline="0" dirty="0" smtClean="0"/>
                        <a:t> m = 5 kg</a:t>
                      </a:r>
                      <a:endParaRPr lang="es-ES" sz="1600" dirty="0"/>
                    </a:p>
                  </a:txBody>
                  <a:tcPr/>
                </a:tc>
                <a:tc hMerge="1">
                  <a:txBody>
                    <a:bodyPr/>
                    <a:lstStyle/>
                    <a:p>
                      <a:pPr algn="ctr"/>
                      <a:endParaRPr lang="es-ES" sz="1600" dirty="0"/>
                    </a:p>
                  </a:txBody>
                  <a:tcPr/>
                </a:tc>
                <a:tc hMerge="1">
                  <a:txBody>
                    <a:bodyPr/>
                    <a:lstStyle/>
                    <a:p>
                      <a:pPr algn="ctr"/>
                      <a:endParaRPr lang="es-ES" sz="1600" dirty="0"/>
                    </a:p>
                  </a:txBody>
                  <a:tcPr/>
                </a:tc>
                <a:tc hMerge="1">
                  <a:txBody>
                    <a:bodyPr/>
                    <a:lstStyle/>
                    <a:p>
                      <a:pPr algn="ctr"/>
                      <a:endParaRPr lang="es-ES" sz="1600" dirty="0"/>
                    </a:p>
                  </a:txBody>
                  <a:tcPr/>
                </a:tc>
                <a:tc hMerge="1">
                  <a:txBody>
                    <a:bodyPr/>
                    <a:lstStyle/>
                    <a:p>
                      <a:pPr algn="ctr"/>
                      <a:endParaRPr lang="es-ES" sz="1600" dirty="0"/>
                    </a:p>
                  </a:txBody>
                  <a:tcPr/>
                </a:tc>
                <a:extLst>
                  <a:ext uri="{0D108BD9-81ED-4DB2-BD59-A6C34878D82A}">
                    <a16:rowId xmlns:a16="http://schemas.microsoft.com/office/drawing/2014/main" val="10000"/>
                  </a:ext>
                </a:extLst>
              </a:tr>
              <a:tr h="370840">
                <a:tc>
                  <a:txBody>
                    <a:bodyPr/>
                    <a:lstStyle/>
                    <a:p>
                      <a:r>
                        <a:rPr lang="es-ES" sz="1600" dirty="0" smtClean="0"/>
                        <a:t>F(N)</a:t>
                      </a:r>
                      <a:endParaRPr lang="es-ES" sz="1600" dirty="0"/>
                    </a:p>
                  </a:txBody>
                  <a:tcPr/>
                </a:tc>
                <a:tc>
                  <a:txBody>
                    <a:bodyPr/>
                    <a:lstStyle/>
                    <a:p>
                      <a:pPr algn="ctr"/>
                      <a:r>
                        <a:rPr lang="es-ES" sz="1600" dirty="0" smtClean="0"/>
                        <a:t>5</a:t>
                      </a:r>
                      <a:endParaRPr lang="es-ES" sz="1600" dirty="0"/>
                    </a:p>
                  </a:txBody>
                  <a:tcPr/>
                </a:tc>
                <a:tc>
                  <a:txBody>
                    <a:bodyPr/>
                    <a:lstStyle/>
                    <a:p>
                      <a:pPr algn="ctr"/>
                      <a:r>
                        <a:rPr lang="es-ES" sz="1600" dirty="0" smtClean="0"/>
                        <a:t>10</a:t>
                      </a:r>
                      <a:endParaRPr lang="es-ES" sz="1600" dirty="0"/>
                    </a:p>
                  </a:txBody>
                  <a:tcPr/>
                </a:tc>
                <a:tc>
                  <a:txBody>
                    <a:bodyPr/>
                    <a:lstStyle/>
                    <a:p>
                      <a:pPr algn="ctr"/>
                      <a:r>
                        <a:rPr lang="es-ES" sz="1600" dirty="0" smtClean="0"/>
                        <a:t>15</a:t>
                      </a:r>
                      <a:endParaRPr lang="es-ES" sz="1600" dirty="0"/>
                    </a:p>
                  </a:txBody>
                  <a:tcPr/>
                </a:tc>
                <a:tc>
                  <a:txBody>
                    <a:bodyPr/>
                    <a:lstStyle/>
                    <a:p>
                      <a:pPr algn="ctr"/>
                      <a:r>
                        <a:rPr lang="es-ES" sz="1600" dirty="0" smtClean="0"/>
                        <a:t>20</a:t>
                      </a:r>
                      <a:endParaRPr lang="es-ES" sz="1600" dirty="0"/>
                    </a:p>
                  </a:txBody>
                  <a:tcPr/>
                </a:tc>
                <a:extLst>
                  <a:ext uri="{0D108BD9-81ED-4DB2-BD59-A6C34878D82A}">
                    <a16:rowId xmlns:a16="http://schemas.microsoft.com/office/drawing/2014/main" val="10001"/>
                  </a:ext>
                </a:extLst>
              </a:tr>
              <a:tr h="370840">
                <a:tc>
                  <a:txBody>
                    <a:bodyPr/>
                    <a:lstStyle/>
                    <a:p>
                      <a:r>
                        <a:rPr lang="es-ES" sz="1600" dirty="0" smtClean="0"/>
                        <a:t>a (m/s</a:t>
                      </a:r>
                      <a:r>
                        <a:rPr lang="es-ES" sz="1600" baseline="30000" dirty="0" smtClean="0"/>
                        <a:t>2</a:t>
                      </a:r>
                      <a:r>
                        <a:rPr lang="es-ES" sz="1600" dirty="0" smtClean="0"/>
                        <a:t>)</a:t>
                      </a:r>
                      <a:endParaRPr lang="es-ES" sz="1600" dirty="0"/>
                    </a:p>
                  </a:txBody>
                  <a:tcPr/>
                </a:tc>
                <a:tc>
                  <a:txBody>
                    <a:bodyPr/>
                    <a:lstStyle/>
                    <a:p>
                      <a:pPr algn="ctr"/>
                      <a:r>
                        <a:rPr lang="es-ES" sz="1600" dirty="0" smtClean="0"/>
                        <a:t>1</a:t>
                      </a:r>
                      <a:endParaRPr lang="es-ES" sz="1600" dirty="0"/>
                    </a:p>
                  </a:txBody>
                  <a:tcPr/>
                </a:tc>
                <a:tc>
                  <a:txBody>
                    <a:bodyPr/>
                    <a:lstStyle/>
                    <a:p>
                      <a:pPr algn="ctr"/>
                      <a:r>
                        <a:rPr lang="es-ES" sz="1600" dirty="0" smtClean="0"/>
                        <a:t>2</a:t>
                      </a:r>
                      <a:endParaRPr lang="es-ES" sz="1600" dirty="0"/>
                    </a:p>
                  </a:txBody>
                  <a:tcPr/>
                </a:tc>
                <a:tc>
                  <a:txBody>
                    <a:bodyPr/>
                    <a:lstStyle/>
                    <a:p>
                      <a:pPr algn="ctr"/>
                      <a:r>
                        <a:rPr lang="es-ES" sz="1600" dirty="0" smtClean="0"/>
                        <a:t>3</a:t>
                      </a:r>
                      <a:endParaRPr lang="es-ES" sz="1600" dirty="0"/>
                    </a:p>
                  </a:txBody>
                  <a:tcPr/>
                </a:tc>
                <a:tc>
                  <a:txBody>
                    <a:bodyPr/>
                    <a:lstStyle/>
                    <a:p>
                      <a:pPr algn="ctr"/>
                      <a:r>
                        <a:rPr lang="es-ES" sz="1600" dirty="0" smtClean="0"/>
                        <a:t>4</a:t>
                      </a:r>
                      <a:endParaRPr lang="es-ES" sz="1600" dirty="0"/>
                    </a:p>
                  </a:txBody>
                  <a:tcPr/>
                </a:tc>
                <a:extLst>
                  <a:ext uri="{0D108BD9-81ED-4DB2-BD59-A6C34878D82A}">
                    <a16:rowId xmlns:a16="http://schemas.microsoft.com/office/drawing/2014/main" val="10002"/>
                  </a:ext>
                </a:extLst>
              </a:tr>
            </a:tbl>
          </a:graphicData>
        </a:graphic>
      </p:graphicFrame>
      <p:graphicFrame>
        <p:nvGraphicFramePr>
          <p:cNvPr id="57" name="Tabla 56"/>
          <p:cNvGraphicFramePr>
            <a:graphicFrameLocks noGrp="1"/>
          </p:cNvGraphicFramePr>
          <p:nvPr>
            <p:extLst>
              <p:ext uri="{D42A27DB-BD31-4B8C-83A1-F6EECF244321}">
                <p14:modId xmlns:p14="http://schemas.microsoft.com/office/powerpoint/2010/main" val="671437697"/>
              </p:ext>
            </p:extLst>
          </p:nvPr>
        </p:nvGraphicFramePr>
        <p:xfrm>
          <a:off x="5053597" y="4039698"/>
          <a:ext cx="3233153" cy="1112520"/>
        </p:xfrm>
        <a:graphic>
          <a:graphicData uri="http://schemas.openxmlformats.org/drawingml/2006/table">
            <a:tbl>
              <a:tblPr firstRow="1" bandRow="1">
                <a:tableStyleId>{93296810-A885-4BE3-A3E7-6D5BEEA58F35}</a:tableStyleId>
              </a:tblPr>
              <a:tblGrid>
                <a:gridCol w="909637">
                  <a:extLst>
                    <a:ext uri="{9D8B030D-6E8A-4147-A177-3AD203B41FA5}">
                      <a16:colId xmlns:a16="http://schemas.microsoft.com/office/drawing/2014/main" val="20000"/>
                    </a:ext>
                  </a:extLst>
                </a:gridCol>
                <a:gridCol w="614363">
                  <a:extLst>
                    <a:ext uri="{9D8B030D-6E8A-4147-A177-3AD203B41FA5}">
                      <a16:colId xmlns:a16="http://schemas.microsoft.com/office/drawing/2014/main" val="20001"/>
                    </a:ext>
                  </a:extLst>
                </a:gridCol>
                <a:gridCol w="571501">
                  <a:extLst>
                    <a:ext uri="{9D8B030D-6E8A-4147-A177-3AD203B41FA5}">
                      <a16:colId xmlns:a16="http://schemas.microsoft.com/office/drawing/2014/main" val="20002"/>
                    </a:ext>
                  </a:extLst>
                </a:gridCol>
                <a:gridCol w="571501">
                  <a:extLst>
                    <a:ext uri="{9D8B030D-6E8A-4147-A177-3AD203B41FA5}">
                      <a16:colId xmlns:a16="http://schemas.microsoft.com/office/drawing/2014/main" val="20003"/>
                    </a:ext>
                  </a:extLst>
                </a:gridCol>
                <a:gridCol w="566151">
                  <a:extLst>
                    <a:ext uri="{9D8B030D-6E8A-4147-A177-3AD203B41FA5}">
                      <a16:colId xmlns:a16="http://schemas.microsoft.com/office/drawing/2014/main" val="20004"/>
                    </a:ext>
                  </a:extLst>
                </a:gridCol>
              </a:tblGrid>
              <a:tr h="370840">
                <a:tc gridSpan="5">
                  <a:txBody>
                    <a:bodyPr/>
                    <a:lstStyle/>
                    <a:p>
                      <a:pPr algn="ctr"/>
                      <a:r>
                        <a:rPr lang="es-ES" sz="1600" dirty="0" smtClean="0"/>
                        <a:t>Cuerpo</a:t>
                      </a:r>
                      <a:r>
                        <a:rPr lang="es-ES" sz="1600" baseline="0" dirty="0" smtClean="0"/>
                        <a:t> m = 10 kg</a:t>
                      </a:r>
                      <a:endParaRPr lang="es-ES" sz="1600" dirty="0"/>
                    </a:p>
                  </a:txBody>
                  <a:tcPr/>
                </a:tc>
                <a:tc hMerge="1">
                  <a:txBody>
                    <a:bodyPr/>
                    <a:lstStyle/>
                    <a:p>
                      <a:pPr algn="ctr"/>
                      <a:endParaRPr lang="es-ES" sz="1600" dirty="0"/>
                    </a:p>
                  </a:txBody>
                  <a:tcPr/>
                </a:tc>
                <a:tc hMerge="1">
                  <a:txBody>
                    <a:bodyPr/>
                    <a:lstStyle/>
                    <a:p>
                      <a:pPr algn="ctr"/>
                      <a:endParaRPr lang="es-ES" sz="1600" dirty="0"/>
                    </a:p>
                  </a:txBody>
                  <a:tcPr/>
                </a:tc>
                <a:tc hMerge="1">
                  <a:txBody>
                    <a:bodyPr/>
                    <a:lstStyle/>
                    <a:p>
                      <a:pPr algn="ctr"/>
                      <a:endParaRPr lang="es-ES" sz="1600" dirty="0"/>
                    </a:p>
                  </a:txBody>
                  <a:tcPr/>
                </a:tc>
                <a:tc hMerge="1">
                  <a:txBody>
                    <a:bodyPr/>
                    <a:lstStyle/>
                    <a:p>
                      <a:pPr algn="ctr"/>
                      <a:endParaRPr lang="es-ES" sz="1600" dirty="0"/>
                    </a:p>
                  </a:txBody>
                  <a:tcPr/>
                </a:tc>
                <a:extLst>
                  <a:ext uri="{0D108BD9-81ED-4DB2-BD59-A6C34878D82A}">
                    <a16:rowId xmlns:a16="http://schemas.microsoft.com/office/drawing/2014/main" val="10000"/>
                  </a:ext>
                </a:extLst>
              </a:tr>
              <a:tr h="370840">
                <a:tc>
                  <a:txBody>
                    <a:bodyPr/>
                    <a:lstStyle/>
                    <a:p>
                      <a:r>
                        <a:rPr lang="es-ES" sz="1600" dirty="0" smtClean="0"/>
                        <a:t>F(N)</a:t>
                      </a:r>
                      <a:endParaRPr lang="es-ES" sz="1600" dirty="0"/>
                    </a:p>
                  </a:txBody>
                  <a:tcPr/>
                </a:tc>
                <a:tc>
                  <a:txBody>
                    <a:bodyPr/>
                    <a:lstStyle/>
                    <a:p>
                      <a:pPr algn="ctr"/>
                      <a:r>
                        <a:rPr lang="es-ES" sz="1600" dirty="0" smtClean="0"/>
                        <a:t>5</a:t>
                      </a:r>
                      <a:endParaRPr lang="es-ES" sz="1600" dirty="0"/>
                    </a:p>
                  </a:txBody>
                  <a:tcPr/>
                </a:tc>
                <a:tc>
                  <a:txBody>
                    <a:bodyPr/>
                    <a:lstStyle/>
                    <a:p>
                      <a:pPr algn="ctr"/>
                      <a:r>
                        <a:rPr lang="es-ES" sz="1600" dirty="0" smtClean="0"/>
                        <a:t>10</a:t>
                      </a:r>
                      <a:endParaRPr lang="es-ES" sz="1600" dirty="0"/>
                    </a:p>
                  </a:txBody>
                  <a:tcPr/>
                </a:tc>
                <a:tc>
                  <a:txBody>
                    <a:bodyPr/>
                    <a:lstStyle/>
                    <a:p>
                      <a:pPr algn="ctr"/>
                      <a:r>
                        <a:rPr lang="es-ES" sz="1600" dirty="0" smtClean="0"/>
                        <a:t>15</a:t>
                      </a:r>
                      <a:endParaRPr lang="es-ES" sz="1600" dirty="0"/>
                    </a:p>
                  </a:txBody>
                  <a:tcPr/>
                </a:tc>
                <a:tc>
                  <a:txBody>
                    <a:bodyPr/>
                    <a:lstStyle/>
                    <a:p>
                      <a:pPr algn="ctr"/>
                      <a:r>
                        <a:rPr lang="es-ES" sz="1600" dirty="0" smtClean="0"/>
                        <a:t>20</a:t>
                      </a:r>
                      <a:endParaRPr lang="es-ES" sz="1600" dirty="0"/>
                    </a:p>
                  </a:txBody>
                  <a:tcPr/>
                </a:tc>
                <a:extLst>
                  <a:ext uri="{0D108BD9-81ED-4DB2-BD59-A6C34878D82A}">
                    <a16:rowId xmlns:a16="http://schemas.microsoft.com/office/drawing/2014/main" val="10001"/>
                  </a:ext>
                </a:extLst>
              </a:tr>
              <a:tr h="370840">
                <a:tc>
                  <a:txBody>
                    <a:bodyPr/>
                    <a:lstStyle/>
                    <a:p>
                      <a:r>
                        <a:rPr lang="es-ES" sz="1600" dirty="0" smtClean="0"/>
                        <a:t>a (m/s</a:t>
                      </a:r>
                      <a:r>
                        <a:rPr lang="es-ES" sz="1600" baseline="30000" dirty="0" smtClean="0"/>
                        <a:t>2</a:t>
                      </a:r>
                      <a:r>
                        <a:rPr lang="es-ES" sz="1600" dirty="0" smtClean="0"/>
                        <a:t>)</a:t>
                      </a:r>
                      <a:endParaRPr lang="es-ES" sz="1600" dirty="0"/>
                    </a:p>
                  </a:txBody>
                  <a:tcPr/>
                </a:tc>
                <a:tc>
                  <a:txBody>
                    <a:bodyPr/>
                    <a:lstStyle/>
                    <a:p>
                      <a:pPr algn="ctr"/>
                      <a:r>
                        <a:rPr lang="es-ES" sz="1600" dirty="0" smtClean="0"/>
                        <a:t>0,5</a:t>
                      </a:r>
                      <a:endParaRPr lang="es-ES" sz="1600" dirty="0"/>
                    </a:p>
                  </a:txBody>
                  <a:tcPr/>
                </a:tc>
                <a:tc>
                  <a:txBody>
                    <a:bodyPr/>
                    <a:lstStyle/>
                    <a:p>
                      <a:pPr algn="ctr"/>
                      <a:r>
                        <a:rPr lang="es-ES" sz="1600" dirty="0" smtClean="0"/>
                        <a:t>1</a:t>
                      </a:r>
                      <a:endParaRPr lang="es-ES" sz="1600" dirty="0"/>
                    </a:p>
                  </a:txBody>
                  <a:tcPr/>
                </a:tc>
                <a:tc>
                  <a:txBody>
                    <a:bodyPr/>
                    <a:lstStyle/>
                    <a:p>
                      <a:pPr algn="ctr"/>
                      <a:r>
                        <a:rPr lang="es-ES" sz="1600" dirty="0" smtClean="0"/>
                        <a:t>1,5</a:t>
                      </a:r>
                      <a:endParaRPr lang="es-ES" sz="1600" dirty="0"/>
                    </a:p>
                  </a:txBody>
                  <a:tcPr/>
                </a:tc>
                <a:tc>
                  <a:txBody>
                    <a:bodyPr/>
                    <a:lstStyle/>
                    <a:p>
                      <a:pPr algn="ctr"/>
                      <a:r>
                        <a:rPr lang="es-ES" sz="1600" dirty="0" smtClean="0"/>
                        <a:t>2</a:t>
                      </a:r>
                      <a:endParaRPr lang="es-ES" sz="1600" dirty="0"/>
                    </a:p>
                  </a:txBody>
                  <a:tcPr/>
                </a:tc>
                <a:extLst>
                  <a:ext uri="{0D108BD9-81ED-4DB2-BD59-A6C34878D82A}">
                    <a16:rowId xmlns:a16="http://schemas.microsoft.com/office/drawing/2014/main" val="10002"/>
                  </a:ext>
                </a:extLst>
              </a:tr>
            </a:tbl>
          </a:graphicData>
        </a:graphic>
      </p:graphicFrame>
      <p:sp>
        <p:nvSpPr>
          <p:cNvPr id="55" name="CuadroTexto 54"/>
          <p:cNvSpPr txBox="1"/>
          <p:nvPr/>
        </p:nvSpPr>
        <p:spPr>
          <a:xfrm>
            <a:off x="471487" y="5393164"/>
            <a:ext cx="8143876" cy="923330"/>
          </a:xfrm>
          <a:prstGeom prst="rect">
            <a:avLst/>
          </a:prstGeom>
          <a:noFill/>
        </p:spPr>
        <p:txBody>
          <a:bodyPr wrap="square" rtlCol="0">
            <a:spAutoFit/>
          </a:bodyPr>
          <a:lstStyle/>
          <a:p>
            <a:pPr marL="285750" indent="-285750">
              <a:buFont typeface="Wingdings 2" panose="05020102010507070707" pitchFamily="18" charset="2"/>
              <a:buChar char="C"/>
            </a:pPr>
            <a:r>
              <a:rPr lang="es-ES" dirty="0" smtClean="0">
                <a:sym typeface="Wingdings 2" panose="05020102010507070707" pitchFamily="18" charset="2"/>
              </a:rPr>
              <a:t>La aceleración de la misma dirección y sentido que la fuerza.</a:t>
            </a:r>
          </a:p>
          <a:p>
            <a:pPr marL="285750" indent="-285750">
              <a:buFont typeface="Wingdings 2" panose="05020102010507070707" pitchFamily="18" charset="2"/>
              <a:buChar char="C"/>
            </a:pPr>
            <a:r>
              <a:rPr lang="es-ES" dirty="0" smtClean="0">
                <a:sym typeface="Wingdings 2" panose="05020102010507070707" pitchFamily="18" charset="2"/>
              </a:rPr>
              <a:t>La aceleración es directamente proporcional a la fuerza.</a:t>
            </a:r>
          </a:p>
          <a:p>
            <a:pPr marL="285750" indent="-285750">
              <a:buFont typeface="Wingdings 2" panose="05020102010507070707" pitchFamily="18" charset="2"/>
              <a:buChar char="C"/>
            </a:pPr>
            <a:r>
              <a:rPr lang="es-ES" dirty="0" smtClean="0">
                <a:sym typeface="Wingdings 2" panose="05020102010507070707" pitchFamily="18" charset="2"/>
              </a:rPr>
              <a:t>La aceleración es inversamente proporcional a la masa.</a:t>
            </a:r>
            <a:endParaRPr lang="es-ES" dirty="0"/>
          </a:p>
        </p:txBody>
      </p:sp>
    </p:spTree>
    <p:extLst>
      <p:ext uri="{BB962C8B-B14F-4D97-AF65-F5344CB8AC3E}">
        <p14:creationId xmlns:p14="http://schemas.microsoft.com/office/powerpoint/2010/main" val="25903735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Leyes de Newton de la dinámica</a:t>
            </a:r>
            <a:endParaRPr lang="es-ES" b="1" dirty="0">
              <a:solidFill>
                <a:schemeClr val="accent6">
                  <a:lumMod val="75000"/>
                </a:schemeClr>
              </a:solidFill>
            </a:endParaRPr>
          </a:p>
        </p:txBody>
      </p:sp>
      <p:sp>
        <p:nvSpPr>
          <p:cNvPr id="9" name="CuadroTexto 8"/>
          <p:cNvSpPr txBox="1"/>
          <p:nvPr/>
        </p:nvSpPr>
        <p:spPr>
          <a:xfrm>
            <a:off x="471487" y="885825"/>
            <a:ext cx="7972425" cy="369332"/>
          </a:xfrm>
          <a:prstGeom prst="rect">
            <a:avLst/>
          </a:prstGeom>
          <a:noFill/>
        </p:spPr>
        <p:txBody>
          <a:bodyPr wrap="square" rtlCol="0">
            <a:spAutoFit/>
          </a:bodyPr>
          <a:lstStyle/>
          <a:p>
            <a:r>
              <a:rPr lang="es-ES" b="1" dirty="0" smtClean="0">
                <a:solidFill>
                  <a:srgbClr val="00B050"/>
                </a:solidFill>
              </a:rPr>
              <a:t>2.2. Segundo principio de la dinámica: principio fundamental</a:t>
            </a:r>
            <a:endParaRPr lang="es-ES" b="1" dirty="0">
              <a:solidFill>
                <a:srgbClr val="00B050"/>
              </a:solidFill>
            </a:endParaRPr>
          </a:p>
        </p:txBody>
      </p:sp>
      <p:sp>
        <p:nvSpPr>
          <p:cNvPr id="13" name="CuadroTexto 12"/>
          <p:cNvSpPr txBox="1"/>
          <p:nvPr/>
        </p:nvSpPr>
        <p:spPr>
          <a:xfrm>
            <a:off x="585788" y="1485900"/>
            <a:ext cx="8043862" cy="1754326"/>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Cuando la resultante de todas las fuerzas que actúan sobre un cuerpo no es nula, el cuerpo adquiere una aceleración en la misma dirección y sentido que la fuerza.</a:t>
            </a:r>
          </a:p>
          <a:p>
            <a:pPr algn="just"/>
            <a:endParaRPr lang="es-ES" dirty="0"/>
          </a:p>
          <a:p>
            <a:pPr algn="just"/>
            <a:endParaRPr lang="es-ES" dirty="0" smtClean="0"/>
          </a:p>
          <a:p>
            <a:pPr algn="just"/>
            <a:endParaRPr lang="es-ES" dirty="0"/>
          </a:p>
        </p:txBody>
      </p:sp>
      <mc:AlternateContent xmlns:mc="http://schemas.openxmlformats.org/markup-compatibility/2006" xmlns:a14="http://schemas.microsoft.com/office/drawing/2010/main">
        <mc:Choice Requires="a14">
          <p:sp>
            <p:nvSpPr>
              <p:cNvPr id="14" name="CuadroTexto 13"/>
              <p:cNvSpPr txBox="1"/>
              <p:nvPr/>
            </p:nvSpPr>
            <p:spPr>
              <a:xfrm>
                <a:off x="3197995" y="2401419"/>
                <a:ext cx="3333798" cy="8091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sz="2000" i="1" smtClean="0">
                              <a:latin typeface="Cambria Math" panose="02040503050406030204" pitchFamily="18" charset="0"/>
                            </a:rPr>
                          </m:ctrlPr>
                        </m:accPr>
                        <m:e>
                          <m:r>
                            <a:rPr lang="es-ES" sz="2000" b="0" i="1" smtClean="0">
                              <a:latin typeface="Cambria Math" panose="02040503050406030204" pitchFamily="18" charset="0"/>
                            </a:rPr>
                            <m:t>𝑎</m:t>
                          </m:r>
                        </m:e>
                      </m:acc>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nary>
                            <m:naryPr>
                              <m:chr m:val="∑"/>
                              <m:subHide m:val="on"/>
                              <m:supHide m:val="on"/>
                              <m:ctrlPr>
                                <a:rPr lang="es-ES" sz="2000" b="0" i="1" smtClean="0">
                                  <a:latin typeface="Cambria Math" panose="02040503050406030204" pitchFamily="18" charset="0"/>
                                </a:rPr>
                              </m:ctrlPr>
                            </m:naryPr>
                            <m:sub/>
                            <m:sup/>
                            <m:e>
                              <m:acc>
                                <m:accPr>
                                  <m:chr m:val="⃗"/>
                                  <m:ctrlPr>
                                    <a:rPr lang="es-ES" sz="2000" b="0" i="1" smtClean="0">
                                      <a:latin typeface="Cambria Math" panose="02040503050406030204" pitchFamily="18" charset="0"/>
                                    </a:rPr>
                                  </m:ctrlPr>
                                </m:accPr>
                                <m:e>
                                  <m:r>
                                    <a:rPr lang="es-ES" sz="2000" b="0" i="1" smtClean="0">
                                      <a:latin typeface="Cambria Math" panose="02040503050406030204" pitchFamily="18" charset="0"/>
                                    </a:rPr>
                                    <m:t>𝐹</m:t>
                                  </m:r>
                                </m:e>
                              </m:acc>
                            </m:e>
                          </m:nary>
                        </m:num>
                        <m:den>
                          <m:r>
                            <a:rPr lang="es-ES" sz="2000" b="0" i="1" smtClean="0">
                              <a:latin typeface="Cambria Math" panose="02040503050406030204" pitchFamily="18" charset="0"/>
                            </a:rPr>
                            <m:t>𝑚</m:t>
                          </m:r>
                        </m:den>
                      </m:f>
                      <m:r>
                        <a:rPr lang="es-ES" sz="2000" b="0" i="1" smtClean="0">
                          <a:latin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      </m:t>
                      </m:r>
                      <m:nary>
                        <m:naryPr>
                          <m:chr m:val="∑"/>
                          <m:subHide m:val="on"/>
                          <m:supHide m:val="on"/>
                          <m:ctrlPr>
                            <a:rPr lang="es-ES" sz="2000" b="0" i="1" smtClean="0">
                              <a:latin typeface="Cambria Math" panose="02040503050406030204" pitchFamily="18" charset="0"/>
                              <a:ea typeface="Cambria Math" panose="02040503050406030204" pitchFamily="18" charset="0"/>
                            </a:rPr>
                          </m:ctrlPr>
                        </m:naryPr>
                        <m:sub/>
                        <m:sup/>
                        <m:e>
                          <m:acc>
                            <m:accPr>
                              <m:chr m:val="⃗"/>
                              <m:ctrlPr>
                                <a:rPr lang="es-ES" sz="2000" b="0" i="1" smtClean="0">
                                  <a:latin typeface="Cambria Math" panose="02040503050406030204" pitchFamily="18" charset="0"/>
                                  <a:ea typeface="Cambria Math" panose="02040503050406030204" pitchFamily="18" charset="0"/>
                                </a:rPr>
                              </m:ctrlPr>
                            </m:accPr>
                            <m:e>
                              <m:r>
                                <a:rPr lang="es-ES" sz="2000" b="0" i="1" smtClean="0">
                                  <a:latin typeface="Cambria Math" panose="02040503050406030204" pitchFamily="18" charset="0"/>
                                  <a:ea typeface="Cambria Math" panose="02040503050406030204" pitchFamily="18" charset="0"/>
                                </a:rPr>
                                <m:t>𝐹</m:t>
                              </m:r>
                            </m:e>
                          </m:acc>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acc>
                            <m:accPr>
                              <m:chr m:val="⃗"/>
                              <m:ctrlPr>
                                <a:rPr lang="es-ES" sz="2000" b="0" i="1" smtClean="0">
                                  <a:latin typeface="Cambria Math" panose="02040503050406030204" pitchFamily="18" charset="0"/>
                                </a:rPr>
                              </m:ctrlPr>
                            </m:accPr>
                            <m:e>
                              <m:r>
                                <a:rPr lang="es-ES" sz="2000" b="0" i="1" smtClean="0">
                                  <a:latin typeface="Cambria Math" panose="02040503050406030204" pitchFamily="18" charset="0"/>
                                </a:rPr>
                                <m:t>𝑎</m:t>
                              </m:r>
                            </m:e>
                          </m:acc>
                        </m:e>
                      </m:nary>
                    </m:oMath>
                  </m:oMathPara>
                </a14:m>
                <a:endParaRPr lang="es-ES" sz="2000" dirty="0"/>
              </a:p>
            </p:txBody>
          </p:sp>
        </mc:Choice>
        <mc:Fallback xmlns="">
          <p:sp>
            <p:nvSpPr>
              <p:cNvPr id="14" name="CuadroTexto 13"/>
              <p:cNvSpPr txBox="1">
                <a:spLocks noRot="1" noChangeAspect="1" noMove="1" noResize="1" noEditPoints="1" noAdjustHandles="1" noChangeArrowheads="1" noChangeShapeType="1" noTextEdit="1"/>
              </p:cNvSpPr>
              <p:nvPr/>
            </p:nvSpPr>
            <p:spPr>
              <a:xfrm>
                <a:off x="3197995" y="2401419"/>
                <a:ext cx="3333798" cy="809196"/>
              </a:xfrm>
              <a:prstGeom prst="rect">
                <a:avLst/>
              </a:prstGeom>
              <a:blipFill rotWithShape="0">
                <a:blip r:embed="rId3"/>
                <a:stretch>
                  <a:fillRect/>
                </a:stretch>
              </a:blipFill>
            </p:spPr>
            <p:txBody>
              <a:bodyPr/>
              <a:lstStyle/>
              <a:p>
                <a:r>
                  <a:rPr lang="es-ES">
                    <a:noFill/>
                  </a:rPr>
                  <a:t> </a:t>
                </a:r>
              </a:p>
            </p:txBody>
          </p:sp>
        </mc:Fallback>
      </mc:AlternateContent>
      <p:sp>
        <p:nvSpPr>
          <p:cNvPr id="15" name="CuadroTexto 14"/>
          <p:cNvSpPr txBox="1"/>
          <p:nvPr/>
        </p:nvSpPr>
        <p:spPr>
          <a:xfrm>
            <a:off x="585788" y="3479803"/>
            <a:ext cx="8143875" cy="646331"/>
          </a:xfrm>
          <a:prstGeom prst="rect">
            <a:avLst/>
          </a:prstGeom>
          <a:noFill/>
        </p:spPr>
        <p:txBody>
          <a:bodyPr wrap="square" rtlCol="0">
            <a:spAutoFit/>
          </a:bodyPr>
          <a:lstStyle/>
          <a:p>
            <a:pPr algn="just"/>
            <a:r>
              <a:rPr lang="es-ES" dirty="0" smtClean="0"/>
              <a:t>Un </a:t>
            </a:r>
            <a:r>
              <a:rPr lang="es-ES" b="1" dirty="0" smtClean="0"/>
              <a:t>newton (N)</a:t>
            </a:r>
            <a:r>
              <a:rPr lang="es-ES" dirty="0" smtClean="0"/>
              <a:t> es la fuerza que, al actuar sobre un cuerpo de 1 kg de masa, le comunica una aceleración de 1 m/s</a:t>
            </a:r>
            <a:r>
              <a:rPr lang="es-ES" baseline="30000" dirty="0" smtClean="0"/>
              <a:t>2</a:t>
            </a:r>
            <a:r>
              <a:rPr lang="es-ES" dirty="0" smtClean="0"/>
              <a:t> en su misma dirección y sentido.</a:t>
            </a:r>
            <a:endParaRPr lang="es-ES" dirty="0"/>
          </a:p>
        </p:txBody>
      </p:sp>
      <p:sp>
        <p:nvSpPr>
          <p:cNvPr id="16" name="CuadroTexto 15"/>
          <p:cNvSpPr txBox="1"/>
          <p:nvPr/>
        </p:nvSpPr>
        <p:spPr>
          <a:xfrm>
            <a:off x="585789" y="4400550"/>
            <a:ext cx="8043862" cy="2031325"/>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El primer principio se puede considerar un caso particular del segundo principio cuando la fuerza neta que actúa es cero:</a:t>
            </a:r>
          </a:p>
          <a:p>
            <a:pPr marL="285750" indent="-285750" algn="just">
              <a:buFont typeface="Wingdings 2" panose="05020102010507070707" pitchFamily="18" charset="2"/>
              <a:buChar char="C"/>
            </a:pPr>
            <a:endParaRPr lang="es-ES" dirty="0">
              <a:sym typeface="Wingdings 2" panose="05020102010507070707" pitchFamily="18" charset="2"/>
            </a:endParaRPr>
          </a:p>
          <a:p>
            <a:pPr marL="285750" indent="-285750" algn="just">
              <a:buFont typeface="Wingdings 2" panose="05020102010507070707" pitchFamily="18" charset="2"/>
              <a:buChar char="C"/>
            </a:pPr>
            <a:endParaRPr lang="es-ES" dirty="0" smtClean="0">
              <a:sym typeface="Wingdings 2" panose="05020102010507070707" pitchFamily="18" charset="2"/>
            </a:endParaRPr>
          </a:p>
          <a:p>
            <a:pPr marL="285750" indent="-285750" algn="just">
              <a:buFont typeface="Wingdings 2" panose="05020102010507070707" pitchFamily="18" charset="2"/>
              <a:buChar char="C"/>
            </a:pPr>
            <a:endParaRPr lang="es-ES" dirty="0" smtClean="0">
              <a:sym typeface="Wingdings 2" panose="05020102010507070707" pitchFamily="18" charset="2"/>
            </a:endParaRPr>
          </a:p>
          <a:p>
            <a:pPr marL="285750" indent="-285750" algn="just">
              <a:buFont typeface="Wingdings 2" panose="05020102010507070707" pitchFamily="18" charset="2"/>
              <a:buChar char="C"/>
            </a:pPr>
            <a:r>
              <a:rPr lang="es-ES" dirty="0" smtClean="0">
                <a:sym typeface="Wingdings 2" panose="05020102010507070707" pitchFamily="18" charset="2"/>
              </a:rPr>
              <a:t>Un cuerpo está </a:t>
            </a:r>
            <a:r>
              <a:rPr lang="es-ES" b="1" dirty="0" smtClean="0">
                <a:sym typeface="Wingdings 2" panose="05020102010507070707" pitchFamily="18" charset="2"/>
              </a:rPr>
              <a:t>en equilibrio </a:t>
            </a:r>
            <a:r>
              <a:rPr lang="es-ES" dirty="0" smtClean="0">
                <a:sym typeface="Wingdings 2" panose="05020102010507070707" pitchFamily="18" charset="2"/>
              </a:rPr>
              <a:t>si la resultante de todas las fuerzas que actúan sobre él es nula.</a:t>
            </a:r>
            <a:endParaRPr lang="es-ES" dirty="0"/>
          </a:p>
        </p:txBody>
      </p:sp>
      <mc:AlternateContent xmlns:mc="http://schemas.openxmlformats.org/markup-compatibility/2006" xmlns:a14="http://schemas.microsoft.com/office/drawing/2010/main">
        <mc:Choice Requires="a14">
          <p:sp>
            <p:nvSpPr>
              <p:cNvPr id="17" name="CuadroTexto 16"/>
              <p:cNvSpPr txBox="1"/>
              <p:nvPr/>
            </p:nvSpPr>
            <p:spPr>
              <a:xfrm>
                <a:off x="2809052" y="5043546"/>
                <a:ext cx="4368375" cy="745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s-ES" sz="2000" i="1" smtClean="0">
                              <a:latin typeface="Cambria Math" panose="02040503050406030204" pitchFamily="18" charset="0"/>
                              <a:ea typeface="Cambria Math" panose="02040503050406030204" pitchFamily="18" charset="0"/>
                            </a:rPr>
                          </m:ctrlPr>
                        </m:naryPr>
                        <m:sub/>
                        <m:sup/>
                        <m:e>
                          <m:acc>
                            <m:accPr>
                              <m:chr m:val="⃗"/>
                              <m:ctrlPr>
                                <a:rPr lang="es-ES" sz="2000" i="1">
                                  <a:latin typeface="Cambria Math" panose="02040503050406030204" pitchFamily="18" charset="0"/>
                                  <a:ea typeface="Cambria Math" panose="02040503050406030204" pitchFamily="18" charset="0"/>
                                </a:rPr>
                              </m:ctrlPr>
                            </m:accPr>
                            <m:e>
                              <m:r>
                                <a:rPr lang="es-ES" sz="2000" i="1">
                                  <a:latin typeface="Cambria Math" panose="02040503050406030204" pitchFamily="18" charset="0"/>
                                  <a:ea typeface="Cambria Math" panose="02040503050406030204" pitchFamily="18" charset="0"/>
                                </a:rPr>
                                <m:t>𝐹</m:t>
                              </m:r>
                            </m:e>
                          </m:acc>
                          <m:r>
                            <a:rPr lang="es-ES" sz="2000" i="1">
                              <a:latin typeface="Cambria Math" panose="02040503050406030204" pitchFamily="18" charset="0"/>
                            </a:rPr>
                            <m:t>=</m:t>
                          </m:r>
                          <m:r>
                            <a:rPr lang="es-ES" sz="2000" b="0" i="1" smtClean="0">
                              <a:latin typeface="Cambria Math" panose="02040503050406030204" pitchFamily="18" charset="0"/>
                            </a:rPr>
                            <m:t>0   </m:t>
                          </m:r>
                          <m:r>
                            <a:rPr lang="es-ES" sz="2000" b="0" i="1" smtClean="0">
                              <a:latin typeface="Cambria Math" panose="02040503050406030204" pitchFamily="18" charset="0"/>
                              <a:ea typeface="Cambria Math" panose="02040503050406030204" pitchFamily="18" charset="0"/>
                            </a:rPr>
                            <m:t>→   0=</m:t>
                          </m:r>
                          <m:r>
                            <a:rPr lang="es-ES" sz="2000" i="1">
                              <a:latin typeface="Cambria Math" panose="02040503050406030204" pitchFamily="18" charset="0"/>
                            </a:rPr>
                            <m:t>𝑚</m:t>
                          </m:r>
                          <m:r>
                            <a:rPr lang="es-ES" sz="2000" i="1">
                              <a:latin typeface="Cambria Math" panose="02040503050406030204" pitchFamily="18" charset="0"/>
                            </a:rPr>
                            <m:t>·</m:t>
                          </m:r>
                          <m:acc>
                            <m:accPr>
                              <m:chr m:val="⃗"/>
                              <m:ctrlPr>
                                <a:rPr lang="es-ES" sz="2000" i="1">
                                  <a:latin typeface="Cambria Math" panose="02040503050406030204" pitchFamily="18" charset="0"/>
                                </a:rPr>
                              </m:ctrlPr>
                            </m:accPr>
                            <m:e>
                              <m:r>
                                <a:rPr lang="es-ES" sz="2000" i="1">
                                  <a:latin typeface="Cambria Math" panose="02040503050406030204" pitchFamily="18" charset="0"/>
                                </a:rPr>
                                <m:t>𝑎</m:t>
                              </m:r>
                            </m:e>
                          </m:acc>
                          <m:r>
                            <a:rPr lang="es-ES" sz="2000" b="0" i="1" smtClean="0">
                              <a:latin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      </m:t>
                          </m:r>
                          <m:acc>
                            <m:accPr>
                              <m:chr m:val="⃗"/>
                              <m:ctrlPr>
                                <a:rPr lang="es-ES" sz="2000" b="0" i="1" smtClean="0">
                                  <a:latin typeface="Cambria Math" panose="02040503050406030204" pitchFamily="18" charset="0"/>
                                  <a:ea typeface="Cambria Math" panose="02040503050406030204" pitchFamily="18" charset="0"/>
                                </a:rPr>
                              </m:ctrlPr>
                            </m:accPr>
                            <m:e>
                              <m:r>
                                <a:rPr lang="es-ES" sz="2000" b="0" i="1" smtClean="0">
                                  <a:latin typeface="Cambria Math" panose="02040503050406030204" pitchFamily="18" charset="0"/>
                                  <a:ea typeface="Cambria Math" panose="02040503050406030204" pitchFamily="18" charset="0"/>
                                </a:rPr>
                                <m:t>𝑎</m:t>
                              </m:r>
                            </m:e>
                          </m:acc>
                          <m:r>
                            <a:rPr lang="es-ES" sz="2000" b="0" i="1" smtClean="0">
                              <a:latin typeface="Cambria Math" panose="02040503050406030204" pitchFamily="18" charset="0"/>
                              <a:ea typeface="Cambria Math" panose="02040503050406030204" pitchFamily="18" charset="0"/>
                            </a:rPr>
                            <m:t>=0</m:t>
                          </m:r>
                        </m:e>
                      </m:nary>
                    </m:oMath>
                  </m:oMathPara>
                </a14:m>
                <a:endParaRPr lang="es-ES" sz="2000" dirty="0"/>
              </a:p>
            </p:txBody>
          </p:sp>
        </mc:Choice>
        <mc:Fallback xmlns="">
          <p:sp>
            <p:nvSpPr>
              <p:cNvPr id="17" name="CuadroTexto 16"/>
              <p:cNvSpPr txBox="1">
                <a:spLocks noRot="1" noChangeAspect="1" noMove="1" noResize="1" noEditPoints="1" noAdjustHandles="1" noChangeArrowheads="1" noChangeShapeType="1" noTextEdit="1"/>
              </p:cNvSpPr>
              <p:nvPr/>
            </p:nvSpPr>
            <p:spPr>
              <a:xfrm>
                <a:off x="2809052" y="5043546"/>
                <a:ext cx="4368375" cy="745332"/>
              </a:xfrm>
              <a:prstGeom prst="rect">
                <a:avLst/>
              </a:prstGeom>
              <a:blipFill rotWithShape="0">
                <a:blip r:embed="rId4"/>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3725730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Leyes de Newton de la dinámica</a:t>
            </a:r>
            <a:endParaRPr lang="es-ES" b="1" dirty="0">
              <a:solidFill>
                <a:schemeClr val="accent6">
                  <a:lumMod val="75000"/>
                </a:schemeClr>
              </a:solidFill>
            </a:endParaRPr>
          </a:p>
        </p:txBody>
      </p:sp>
      <p:sp>
        <p:nvSpPr>
          <p:cNvPr id="9" name="CuadroTexto 8"/>
          <p:cNvSpPr txBox="1"/>
          <p:nvPr/>
        </p:nvSpPr>
        <p:spPr>
          <a:xfrm>
            <a:off x="471487" y="885825"/>
            <a:ext cx="7972425" cy="369332"/>
          </a:xfrm>
          <a:prstGeom prst="rect">
            <a:avLst/>
          </a:prstGeom>
          <a:noFill/>
        </p:spPr>
        <p:txBody>
          <a:bodyPr wrap="square" rtlCol="0">
            <a:spAutoFit/>
          </a:bodyPr>
          <a:lstStyle/>
          <a:p>
            <a:r>
              <a:rPr lang="es-ES" b="1" dirty="0" smtClean="0">
                <a:solidFill>
                  <a:srgbClr val="00B050"/>
                </a:solidFill>
              </a:rPr>
              <a:t>2.2. Segundo principio de la dinámica: principio fundamental</a:t>
            </a:r>
            <a:endParaRPr lang="es-ES" b="1" dirty="0">
              <a:solidFill>
                <a:srgbClr val="00B050"/>
              </a:solidFill>
            </a:endParaRPr>
          </a:p>
        </p:txBody>
      </p:sp>
      <p:sp>
        <p:nvSpPr>
          <p:cNvPr id="4" name="CuadroTexto 3"/>
          <p:cNvSpPr txBox="1"/>
          <p:nvPr/>
        </p:nvSpPr>
        <p:spPr>
          <a:xfrm>
            <a:off x="471487" y="1277777"/>
            <a:ext cx="2543175" cy="369332"/>
          </a:xfrm>
          <a:prstGeom prst="rect">
            <a:avLst/>
          </a:prstGeom>
          <a:noFill/>
        </p:spPr>
        <p:txBody>
          <a:bodyPr wrap="square" rtlCol="0">
            <a:spAutoFit/>
          </a:bodyPr>
          <a:lstStyle/>
          <a:p>
            <a:r>
              <a:rPr lang="es-ES" b="1" dirty="0" smtClean="0">
                <a:solidFill>
                  <a:schemeClr val="accent3">
                    <a:lumMod val="75000"/>
                  </a:schemeClr>
                </a:solidFill>
              </a:rPr>
              <a:t>La fuerza peso</a:t>
            </a:r>
            <a:endParaRPr lang="es-ES" b="1" dirty="0">
              <a:solidFill>
                <a:schemeClr val="accent3">
                  <a:lumMod val="75000"/>
                </a:schemeClr>
              </a:solidFill>
            </a:endParaRPr>
          </a:p>
        </p:txBody>
      </p:sp>
      <mc:AlternateContent xmlns:mc="http://schemas.openxmlformats.org/markup-compatibility/2006" xmlns:a14="http://schemas.microsoft.com/office/drawing/2010/main">
        <mc:Choice Requires="a14">
          <p:sp>
            <p:nvSpPr>
              <p:cNvPr id="5" name="CuadroTexto 4"/>
              <p:cNvSpPr txBox="1"/>
              <p:nvPr/>
            </p:nvSpPr>
            <p:spPr>
              <a:xfrm>
                <a:off x="471487" y="1682496"/>
                <a:ext cx="8136730" cy="669992"/>
              </a:xfrm>
              <a:prstGeom prst="rect">
                <a:avLst/>
              </a:prstGeom>
              <a:noFill/>
            </p:spPr>
            <p:txBody>
              <a:bodyPr wrap="square" rtlCol="0">
                <a:spAutoFit/>
              </a:bodyPr>
              <a:lstStyle/>
              <a:p>
                <a:pPr algn="just"/>
                <a:r>
                  <a:rPr lang="es-ES" dirty="0" smtClean="0"/>
                  <a:t>Cuando un cuerpo se mueve bajo la acción de la gravedad, cae libremente con una aceleración </a:t>
                </a:r>
                <a14:m>
                  <m:oMath xmlns:m="http://schemas.openxmlformats.org/officeDocument/2006/math">
                    <m:r>
                      <a:rPr lang="es-ES" sz="2000" b="0" i="1" smtClean="0">
                        <a:latin typeface="Cambria Math" panose="02040503050406030204" pitchFamily="18" charset="0"/>
                      </a:rPr>
                      <m:t>𝑔</m:t>
                    </m:r>
                    <m:r>
                      <a:rPr lang="es-ES" sz="2000" b="0" i="1" smtClean="0">
                        <a:latin typeface="Cambria Math" panose="02040503050406030204" pitchFamily="18" charset="0"/>
                      </a:rPr>
                      <m:t>=9,8 </m:t>
                    </m:r>
                    <m:r>
                      <a:rPr lang="es-ES" sz="2000" b="0" i="1" smtClean="0">
                        <a:latin typeface="Cambria Math" panose="02040503050406030204" pitchFamily="18" charset="0"/>
                      </a:rPr>
                      <m:t>𝑚</m:t>
                    </m:r>
                    <m:r>
                      <a:rPr lang="es-ES" sz="2000" b="0" i="1" smtClean="0">
                        <a:latin typeface="Cambria Math" panose="02040503050406030204" pitchFamily="18" charset="0"/>
                      </a:rPr>
                      <m:t>/</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𝑠</m:t>
                        </m:r>
                      </m:e>
                      <m:sup>
                        <m:r>
                          <a:rPr lang="es-ES" sz="2000" b="0" i="1" smtClean="0">
                            <a:latin typeface="Cambria Math" panose="02040503050406030204" pitchFamily="18" charset="0"/>
                          </a:rPr>
                          <m:t>2</m:t>
                        </m:r>
                      </m:sup>
                    </m:sSup>
                  </m:oMath>
                </a14:m>
                <a:r>
                  <a:rPr lang="es-ES" dirty="0" smtClean="0"/>
                  <a:t>, por tanto la fuerza peso:</a:t>
                </a:r>
                <a:endParaRPr lang="es-ES" dirty="0"/>
              </a:p>
            </p:txBody>
          </p:sp>
        </mc:Choice>
        <mc:Fallback xmlns="">
          <p:sp>
            <p:nvSpPr>
              <p:cNvPr id="5" name="CuadroTexto 4"/>
              <p:cNvSpPr txBox="1">
                <a:spLocks noRot="1" noChangeAspect="1" noMove="1" noResize="1" noEditPoints="1" noAdjustHandles="1" noChangeArrowheads="1" noChangeShapeType="1" noTextEdit="1"/>
              </p:cNvSpPr>
              <p:nvPr/>
            </p:nvSpPr>
            <p:spPr>
              <a:xfrm>
                <a:off x="471487" y="1682496"/>
                <a:ext cx="8136730" cy="669992"/>
              </a:xfrm>
              <a:prstGeom prst="rect">
                <a:avLst/>
              </a:prstGeom>
              <a:blipFill rotWithShape="0">
                <a:blip r:embed="rId3"/>
                <a:stretch>
                  <a:fillRect l="-599" t="-4545" r="-674" b="-1454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 name="CuadroTexto 6"/>
              <p:cNvSpPr txBox="1"/>
              <p:nvPr/>
            </p:nvSpPr>
            <p:spPr>
              <a:xfrm>
                <a:off x="3771900" y="2529368"/>
                <a:ext cx="1137106" cy="34515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sz="2000" i="1" smtClean="0">
                              <a:latin typeface="Cambria Math" panose="02040503050406030204" pitchFamily="18" charset="0"/>
                            </a:rPr>
                          </m:ctrlPr>
                        </m:accPr>
                        <m:e>
                          <m:r>
                            <a:rPr lang="es-ES" sz="2000" b="0" i="1" smtClean="0">
                              <a:latin typeface="Cambria Math" panose="02040503050406030204" pitchFamily="18" charset="0"/>
                            </a:rPr>
                            <m:t>𝑃</m:t>
                          </m:r>
                        </m:e>
                      </m:acc>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acc>
                        <m:accPr>
                          <m:chr m:val="⃗"/>
                          <m:ctrlPr>
                            <a:rPr lang="es-ES" sz="2000" b="0" i="1" smtClean="0">
                              <a:latin typeface="Cambria Math" panose="02040503050406030204" pitchFamily="18" charset="0"/>
                            </a:rPr>
                          </m:ctrlPr>
                        </m:accPr>
                        <m:e>
                          <m:r>
                            <a:rPr lang="es-ES" sz="2000" b="0" i="1" smtClean="0">
                              <a:latin typeface="Cambria Math" panose="02040503050406030204" pitchFamily="18" charset="0"/>
                            </a:rPr>
                            <m:t>𝑔</m:t>
                          </m:r>
                        </m:e>
                      </m:acc>
                    </m:oMath>
                  </m:oMathPara>
                </a14:m>
                <a:endParaRPr lang="es-ES" sz="2000" dirty="0"/>
              </a:p>
            </p:txBody>
          </p:sp>
        </mc:Choice>
        <mc:Fallback xmlns="">
          <p:sp>
            <p:nvSpPr>
              <p:cNvPr id="7" name="CuadroTexto 6"/>
              <p:cNvSpPr txBox="1">
                <a:spLocks noRot="1" noChangeAspect="1" noMove="1" noResize="1" noEditPoints="1" noAdjustHandles="1" noChangeArrowheads="1" noChangeShapeType="1" noTextEdit="1"/>
              </p:cNvSpPr>
              <p:nvPr/>
            </p:nvSpPr>
            <p:spPr>
              <a:xfrm>
                <a:off x="3771900" y="2529368"/>
                <a:ext cx="1137106" cy="345159"/>
              </a:xfrm>
              <a:prstGeom prst="rect">
                <a:avLst/>
              </a:prstGeom>
              <a:blipFill rotWithShape="0">
                <a:blip r:embed="rId4"/>
                <a:stretch>
                  <a:fillRect l="-4301" t="-21053" r="-33333" b="-24561"/>
                </a:stretch>
              </a:blipFill>
            </p:spPr>
            <p:txBody>
              <a:bodyPr/>
              <a:lstStyle/>
              <a:p>
                <a:r>
                  <a:rPr lang="es-ES">
                    <a:noFill/>
                  </a:rPr>
                  <a:t> </a:t>
                </a:r>
              </a:p>
            </p:txBody>
          </p:sp>
        </mc:Fallback>
      </mc:AlternateContent>
      <p:sp>
        <p:nvSpPr>
          <p:cNvPr id="8" name="CuadroTexto 7"/>
          <p:cNvSpPr txBox="1"/>
          <p:nvPr/>
        </p:nvSpPr>
        <p:spPr>
          <a:xfrm>
            <a:off x="514350" y="3093365"/>
            <a:ext cx="8093867" cy="646331"/>
          </a:xfrm>
          <a:prstGeom prst="rect">
            <a:avLst/>
          </a:prstGeom>
          <a:noFill/>
        </p:spPr>
        <p:txBody>
          <a:bodyPr wrap="square" rtlCol="0">
            <a:spAutoFit/>
          </a:bodyPr>
          <a:lstStyle/>
          <a:p>
            <a:pPr algn="just"/>
            <a:r>
              <a:rPr lang="es-ES" dirty="0" smtClean="0"/>
              <a:t>El </a:t>
            </a:r>
            <a:r>
              <a:rPr lang="es-ES" b="1" dirty="0" smtClean="0"/>
              <a:t>kilogramo-fuerza</a:t>
            </a:r>
            <a:r>
              <a:rPr lang="es-ES" dirty="0" smtClean="0"/>
              <a:t> (kg-f) es otra unidad que se define como el peso de un cuerpo cuya masa es 1 kg.</a:t>
            </a:r>
            <a:endParaRPr lang="es-ES" dirty="0"/>
          </a:p>
        </p:txBody>
      </p:sp>
      <mc:AlternateContent xmlns:mc="http://schemas.openxmlformats.org/markup-compatibility/2006" xmlns:a14="http://schemas.microsoft.com/office/drawing/2010/main">
        <mc:Choice Requires="a14">
          <p:sp>
            <p:nvSpPr>
              <p:cNvPr id="18" name="CuadroTexto 17"/>
              <p:cNvSpPr txBox="1"/>
              <p:nvPr/>
            </p:nvSpPr>
            <p:spPr>
              <a:xfrm>
                <a:off x="2813151" y="3890461"/>
                <a:ext cx="3603422" cy="52726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1 </m:t>
                      </m:r>
                      <m:r>
                        <a:rPr lang="es-ES" sz="2000" b="0" i="1" smtClean="0">
                          <a:latin typeface="Cambria Math" panose="02040503050406030204" pitchFamily="18" charset="0"/>
                        </a:rPr>
                        <m:t>𝑘𝑔</m:t>
                      </m:r>
                      <m:r>
                        <a:rPr lang="es-ES" sz="2000" b="0" i="1" smtClean="0">
                          <a:latin typeface="Cambria Math" panose="02040503050406030204" pitchFamily="18" charset="0"/>
                        </a:rPr>
                        <m:t>−</m:t>
                      </m:r>
                      <m:r>
                        <a:rPr lang="es-ES" sz="2000" b="0" i="1" smtClean="0">
                          <a:latin typeface="Cambria Math" panose="02040503050406030204" pitchFamily="18" charset="0"/>
                        </a:rPr>
                        <m:t>𝑓</m:t>
                      </m:r>
                      <m:r>
                        <a:rPr lang="es-ES" sz="2000" b="0" i="1" smtClean="0">
                          <a:latin typeface="Cambria Math" panose="02040503050406030204" pitchFamily="18" charset="0"/>
                        </a:rPr>
                        <m:t>=1 </m:t>
                      </m:r>
                      <m:r>
                        <a:rPr lang="es-ES" sz="2000" b="0" i="1" smtClean="0">
                          <a:latin typeface="Cambria Math" panose="02040503050406030204" pitchFamily="18" charset="0"/>
                        </a:rPr>
                        <m:t>𝑘𝑔</m:t>
                      </m:r>
                      <m:r>
                        <a:rPr lang="es-ES" sz="2000" b="0" i="1" smtClean="0">
                          <a:latin typeface="Cambria Math" panose="02040503050406030204" pitchFamily="18" charset="0"/>
                        </a:rPr>
                        <m:t>·9,8</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𝑚</m:t>
                          </m:r>
                        </m:num>
                        <m:den>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𝑠</m:t>
                              </m:r>
                            </m:e>
                            <m:sup>
                              <m:r>
                                <a:rPr lang="es-ES" sz="2000" b="0" i="1" smtClean="0">
                                  <a:latin typeface="Cambria Math" panose="02040503050406030204" pitchFamily="18" charset="0"/>
                                </a:rPr>
                                <m:t>2</m:t>
                              </m:r>
                            </m:sup>
                          </m:sSup>
                        </m:den>
                      </m:f>
                      <m:r>
                        <a:rPr lang="es-ES" sz="2000" b="0" i="1" smtClean="0">
                          <a:latin typeface="Cambria Math" panose="02040503050406030204" pitchFamily="18" charset="0"/>
                        </a:rPr>
                        <m:t>=9,8 </m:t>
                      </m:r>
                      <m:r>
                        <a:rPr lang="es-ES" sz="2000" b="0" i="1" smtClean="0">
                          <a:latin typeface="Cambria Math" panose="02040503050406030204" pitchFamily="18" charset="0"/>
                        </a:rPr>
                        <m:t>𝑁</m:t>
                      </m:r>
                    </m:oMath>
                  </m:oMathPara>
                </a14:m>
                <a:endParaRPr lang="es-ES" sz="2000" dirty="0"/>
              </a:p>
            </p:txBody>
          </p:sp>
        </mc:Choice>
        <mc:Fallback xmlns="">
          <p:sp>
            <p:nvSpPr>
              <p:cNvPr id="18" name="CuadroTexto 17"/>
              <p:cNvSpPr txBox="1">
                <a:spLocks noRot="1" noChangeAspect="1" noMove="1" noResize="1" noEditPoints="1" noAdjustHandles="1" noChangeArrowheads="1" noChangeShapeType="1" noTextEdit="1"/>
              </p:cNvSpPr>
              <p:nvPr/>
            </p:nvSpPr>
            <p:spPr>
              <a:xfrm>
                <a:off x="2813151" y="3890461"/>
                <a:ext cx="3603422" cy="527260"/>
              </a:xfrm>
              <a:prstGeom prst="rect">
                <a:avLst/>
              </a:prstGeom>
              <a:blipFill rotWithShape="0">
                <a:blip r:embed="rId5"/>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31587502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Leyes de Newton de la dinámica</a:t>
            </a:r>
            <a:endParaRPr lang="es-ES" b="1" dirty="0">
              <a:solidFill>
                <a:schemeClr val="accent6">
                  <a:lumMod val="75000"/>
                </a:schemeClr>
              </a:solidFill>
            </a:endParaRPr>
          </a:p>
        </p:txBody>
      </p:sp>
      <p:sp>
        <p:nvSpPr>
          <p:cNvPr id="25" name="CuadroTexto 24"/>
          <p:cNvSpPr txBox="1"/>
          <p:nvPr/>
        </p:nvSpPr>
        <p:spPr>
          <a:xfrm>
            <a:off x="442913" y="871538"/>
            <a:ext cx="4014787"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26" name="CuadroTexto 25"/>
          <p:cNvSpPr txBox="1"/>
          <p:nvPr/>
        </p:nvSpPr>
        <p:spPr>
          <a:xfrm>
            <a:off x="442913" y="1240870"/>
            <a:ext cx="8293892" cy="1200329"/>
          </a:xfrm>
          <a:prstGeom prst="rect">
            <a:avLst/>
          </a:prstGeom>
          <a:noFill/>
        </p:spPr>
        <p:txBody>
          <a:bodyPr wrap="square" rtlCol="0">
            <a:spAutoFit/>
          </a:bodyPr>
          <a:lstStyle/>
          <a:p>
            <a:pPr algn="just"/>
            <a:r>
              <a:rPr lang="es-ES" b="1" dirty="0" smtClean="0"/>
              <a:t>Calcula el valor de las fuerzas que existen entre la Tierra y un cuerpo de 2 kg de masa. Después, haz los cálculos que precises para justificar el efecto de esta fuerza sobre el cuerpo y sobre la Tierra.</a:t>
            </a:r>
          </a:p>
          <a:p>
            <a:pPr algn="just"/>
            <a:r>
              <a:rPr lang="es-ES" b="1" dirty="0" smtClean="0"/>
              <a:t>Dato: M</a:t>
            </a:r>
            <a:r>
              <a:rPr lang="es-ES" b="1" baseline="-25000" dirty="0" smtClean="0"/>
              <a:t>T </a:t>
            </a:r>
            <a:r>
              <a:rPr lang="es-ES" b="1" dirty="0" smtClean="0"/>
              <a:t>= 6·10</a:t>
            </a:r>
            <a:r>
              <a:rPr lang="es-ES" b="1" baseline="30000" dirty="0" smtClean="0"/>
              <a:t>24</a:t>
            </a:r>
            <a:r>
              <a:rPr lang="es-ES" b="1" dirty="0" smtClean="0"/>
              <a:t> kg.</a:t>
            </a:r>
            <a:endParaRPr lang="es-ES" b="1" dirty="0"/>
          </a:p>
        </p:txBody>
      </p:sp>
      <p:sp>
        <p:nvSpPr>
          <p:cNvPr id="27" name="CuadroTexto 26"/>
          <p:cNvSpPr txBox="1"/>
          <p:nvPr/>
        </p:nvSpPr>
        <p:spPr>
          <a:xfrm>
            <a:off x="442913" y="2537998"/>
            <a:ext cx="8293892" cy="369332"/>
          </a:xfrm>
          <a:prstGeom prst="rect">
            <a:avLst/>
          </a:prstGeom>
          <a:noFill/>
        </p:spPr>
        <p:txBody>
          <a:bodyPr wrap="square" rtlCol="0">
            <a:spAutoFit/>
          </a:bodyPr>
          <a:lstStyle/>
          <a:p>
            <a:r>
              <a:rPr lang="es-ES" dirty="0" smtClean="0"/>
              <a:t>El módulo de cada una de las fuerzas coincide con el peso del cuerpo:</a:t>
            </a:r>
            <a:endParaRPr lang="es-ES" dirty="0"/>
          </a:p>
        </p:txBody>
      </p:sp>
      <mc:AlternateContent xmlns:mc="http://schemas.openxmlformats.org/markup-compatibility/2006" xmlns:a14="http://schemas.microsoft.com/office/drawing/2010/main">
        <mc:Choice Requires="a14">
          <p:sp>
            <p:nvSpPr>
              <p:cNvPr id="28" name="CuadroTexto 27"/>
              <p:cNvSpPr txBox="1"/>
              <p:nvPr/>
            </p:nvSpPr>
            <p:spPr>
              <a:xfrm>
                <a:off x="2900363" y="3023344"/>
                <a:ext cx="3282822"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𝑃</m:t>
                      </m:r>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r>
                        <a:rPr lang="es-ES" sz="2000" b="0" i="1" smtClean="0">
                          <a:latin typeface="Cambria Math" panose="02040503050406030204" pitchFamily="18" charset="0"/>
                        </a:rPr>
                        <m:t>𝑔</m:t>
                      </m:r>
                      <m:r>
                        <a:rPr lang="es-ES" sz="2000" b="0" i="1" smtClean="0">
                          <a:latin typeface="Cambria Math" panose="02040503050406030204" pitchFamily="18" charset="0"/>
                        </a:rPr>
                        <m:t>=2·9,8=</m:t>
                      </m:r>
                      <m:r>
                        <a:rPr lang="es-ES" sz="2000" b="1" i="1" smtClean="0">
                          <a:latin typeface="Cambria Math" panose="02040503050406030204" pitchFamily="18" charset="0"/>
                        </a:rPr>
                        <m:t>𝟏𝟗</m:t>
                      </m:r>
                      <m:r>
                        <a:rPr lang="es-ES" sz="2000" b="1" i="1" smtClean="0">
                          <a:latin typeface="Cambria Math" panose="02040503050406030204" pitchFamily="18" charset="0"/>
                        </a:rPr>
                        <m:t>,</m:t>
                      </m:r>
                      <m:r>
                        <a:rPr lang="es-ES" sz="2000" b="1" i="1" smtClean="0">
                          <a:latin typeface="Cambria Math" panose="02040503050406030204" pitchFamily="18" charset="0"/>
                        </a:rPr>
                        <m:t>𝟔</m:t>
                      </m:r>
                      <m:r>
                        <a:rPr lang="es-ES" sz="2000" b="1" i="1" smtClean="0">
                          <a:latin typeface="Cambria Math" panose="02040503050406030204" pitchFamily="18" charset="0"/>
                        </a:rPr>
                        <m:t> </m:t>
                      </m:r>
                      <m:r>
                        <a:rPr lang="es-ES" sz="2000" b="1" i="1" smtClean="0">
                          <a:latin typeface="Cambria Math" panose="02040503050406030204" pitchFamily="18" charset="0"/>
                        </a:rPr>
                        <m:t>𝑵</m:t>
                      </m:r>
                    </m:oMath>
                  </m:oMathPara>
                </a14:m>
                <a:endParaRPr lang="es-ES" sz="2000" b="1" dirty="0"/>
              </a:p>
            </p:txBody>
          </p:sp>
        </mc:Choice>
        <mc:Fallback xmlns="">
          <p:sp>
            <p:nvSpPr>
              <p:cNvPr id="28" name="CuadroTexto 27"/>
              <p:cNvSpPr txBox="1">
                <a:spLocks noRot="1" noChangeAspect="1" noMove="1" noResize="1" noEditPoints="1" noAdjustHandles="1" noChangeArrowheads="1" noChangeShapeType="1" noTextEdit="1"/>
              </p:cNvSpPr>
              <p:nvPr/>
            </p:nvSpPr>
            <p:spPr>
              <a:xfrm>
                <a:off x="2900363" y="3023344"/>
                <a:ext cx="3282822" cy="307777"/>
              </a:xfrm>
              <a:prstGeom prst="rect">
                <a:avLst/>
              </a:prstGeom>
              <a:blipFill rotWithShape="0">
                <a:blip r:embed="rId3"/>
                <a:stretch>
                  <a:fillRect l="-1301" r="-1115" b="-30000"/>
                </a:stretch>
              </a:blipFill>
            </p:spPr>
            <p:txBody>
              <a:bodyPr/>
              <a:lstStyle/>
              <a:p>
                <a:r>
                  <a:rPr lang="es-ES">
                    <a:noFill/>
                  </a:rPr>
                  <a:t> </a:t>
                </a:r>
              </a:p>
            </p:txBody>
          </p:sp>
        </mc:Fallback>
      </mc:AlternateContent>
      <p:sp>
        <p:nvSpPr>
          <p:cNvPr id="32" name="CuadroTexto 31"/>
          <p:cNvSpPr txBox="1"/>
          <p:nvPr/>
        </p:nvSpPr>
        <p:spPr>
          <a:xfrm>
            <a:off x="442913" y="3568424"/>
            <a:ext cx="3086100" cy="369332"/>
          </a:xfrm>
          <a:prstGeom prst="rect">
            <a:avLst/>
          </a:prstGeom>
          <a:noFill/>
        </p:spPr>
        <p:txBody>
          <a:bodyPr wrap="square" rtlCol="0">
            <a:spAutoFit/>
          </a:bodyPr>
          <a:lstStyle/>
          <a:p>
            <a:r>
              <a:rPr lang="es-ES" dirty="0" smtClean="0"/>
              <a:t>El efecto sobre el cuerpo es:</a:t>
            </a:r>
            <a:endParaRPr lang="es-ES" dirty="0"/>
          </a:p>
        </p:txBody>
      </p:sp>
      <mc:AlternateContent xmlns:mc="http://schemas.openxmlformats.org/markup-compatibility/2006" xmlns:a14="http://schemas.microsoft.com/office/drawing/2010/main">
        <mc:Choice Requires="a14">
          <p:sp>
            <p:nvSpPr>
              <p:cNvPr id="29" name="CuadroTexto 28"/>
              <p:cNvSpPr txBox="1"/>
              <p:nvPr/>
            </p:nvSpPr>
            <p:spPr>
              <a:xfrm>
                <a:off x="2900363" y="3992215"/>
                <a:ext cx="3631635" cy="6321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𝑎</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𝑃</m:t>
                          </m:r>
                        </m:num>
                        <m:den>
                          <m:r>
                            <a:rPr lang="es-ES" sz="2000" b="0" i="1" smtClean="0">
                              <a:latin typeface="Cambria Math" panose="02040503050406030204" pitchFamily="18" charset="0"/>
                            </a:rPr>
                            <m:t>𝑚</m:t>
                          </m:r>
                        </m:den>
                      </m:f>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−19,6 </m:t>
                          </m:r>
                          <m:r>
                            <a:rPr lang="es-ES" sz="2000" b="0" i="1" smtClean="0">
                              <a:latin typeface="Cambria Math" panose="02040503050406030204" pitchFamily="18" charset="0"/>
                            </a:rPr>
                            <m:t>𝑁</m:t>
                          </m:r>
                        </m:num>
                        <m:den>
                          <m:r>
                            <a:rPr lang="es-ES" sz="2000" b="0" i="1" smtClean="0">
                              <a:latin typeface="Cambria Math" panose="02040503050406030204" pitchFamily="18" charset="0"/>
                            </a:rPr>
                            <m:t>2 </m:t>
                          </m:r>
                          <m:r>
                            <a:rPr lang="es-ES" sz="2000" b="0" i="1" smtClean="0">
                              <a:latin typeface="Cambria Math" panose="02040503050406030204" pitchFamily="18" charset="0"/>
                            </a:rPr>
                            <m:t>𝑘𝑔</m:t>
                          </m:r>
                        </m:den>
                      </m:f>
                      <m:r>
                        <a:rPr lang="es-ES" sz="2000" b="0" i="1" smtClean="0">
                          <a:latin typeface="Cambria Math" panose="02040503050406030204" pitchFamily="18" charset="0"/>
                        </a:rPr>
                        <m:t>=</m:t>
                      </m:r>
                      <m:r>
                        <a:rPr lang="es-ES" sz="2000" b="1" i="1" smtClean="0">
                          <a:latin typeface="Cambria Math" panose="02040503050406030204" pitchFamily="18" charset="0"/>
                        </a:rPr>
                        <m:t>−</m:t>
                      </m:r>
                      <m:r>
                        <a:rPr lang="es-ES" sz="2000" b="1" i="1" smtClean="0">
                          <a:latin typeface="Cambria Math" panose="02040503050406030204" pitchFamily="18" charset="0"/>
                        </a:rPr>
                        <m:t>𝟗</m:t>
                      </m:r>
                      <m:r>
                        <a:rPr lang="es-ES" sz="2000" b="1" i="1" smtClean="0">
                          <a:latin typeface="Cambria Math" panose="02040503050406030204" pitchFamily="18" charset="0"/>
                        </a:rPr>
                        <m:t>,</m:t>
                      </m:r>
                      <m:r>
                        <a:rPr lang="es-ES" sz="2000" b="1" i="1" smtClean="0">
                          <a:latin typeface="Cambria Math" panose="02040503050406030204" pitchFamily="18" charset="0"/>
                        </a:rPr>
                        <m:t>𝟖</m:t>
                      </m:r>
                      <m:r>
                        <a:rPr lang="es-ES" sz="2000" b="1" i="1" smtClean="0">
                          <a:latin typeface="Cambria Math" panose="02040503050406030204" pitchFamily="18" charset="0"/>
                        </a:rPr>
                        <m:t> </m:t>
                      </m:r>
                      <m:r>
                        <a:rPr lang="es-ES" sz="2000" b="1" i="1" smtClean="0">
                          <a:latin typeface="Cambria Math" panose="02040503050406030204" pitchFamily="18" charset="0"/>
                        </a:rPr>
                        <m:t>𝒎</m:t>
                      </m:r>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𝒔</m:t>
                          </m:r>
                        </m:e>
                        <m:sup>
                          <m:r>
                            <a:rPr lang="es-ES" sz="2000" b="1" i="1" smtClean="0">
                              <a:latin typeface="Cambria Math" panose="02040503050406030204" pitchFamily="18" charset="0"/>
                            </a:rPr>
                            <m:t>𝟐</m:t>
                          </m:r>
                        </m:sup>
                      </m:sSup>
                    </m:oMath>
                  </m:oMathPara>
                </a14:m>
                <a:endParaRPr lang="es-ES" sz="2000" b="1" dirty="0"/>
              </a:p>
            </p:txBody>
          </p:sp>
        </mc:Choice>
        <mc:Fallback xmlns="">
          <p:sp>
            <p:nvSpPr>
              <p:cNvPr id="29" name="CuadroTexto 28"/>
              <p:cNvSpPr txBox="1">
                <a:spLocks noRot="1" noChangeAspect="1" noMove="1" noResize="1" noEditPoints="1" noAdjustHandles="1" noChangeArrowheads="1" noChangeShapeType="1" noTextEdit="1"/>
              </p:cNvSpPr>
              <p:nvPr/>
            </p:nvSpPr>
            <p:spPr>
              <a:xfrm>
                <a:off x="2900363" y="3992215"/>
                <a:ext cx="3631635" cy="632161"/>
              </a:xfrm>
              <a:prstGeom prst="rect">
                <a:avLst/>
              </a:prstGeom>
              <a:blipFill rotWithShape="0">
                <a:blip r:embed="rId4"/>
                <a:stretch>
                  <a:fillRect/>
                </a:stretch>
              </a:blipFill>
            </p:spPr>
            <p:txBody>
              <a:bodyPr/>
              <a:lstStyle/>
              <a:p>
                <a:r>
                  <a:rPr lang="es-ES">
                    <a:noFill/>
                  </a:rPr>
                  <a:t> </a:t>
                </a:r>
              </a:p>
            </p:txBody>
          </p:sp>
        </mc:Fallback>
      </mc:AlternateContent>
      <p:sp>
        <p:nvSpPr>
          <p:cNvPr id="34" name="CuadroTexto 33"/>
          <p:cNvSpPr txBox="1"/>
          <p:nvPr/>
        </p:nvSpPr>
        <p:spPr>
          <a:xfrm>
            <a:off x="442913" y="4837975"/>
            <a:ext cx="3086100" cy="369332"/>
          </a:xfrm>
          <a:prstGeom prst="rect">
            <a:avLst/>
          </a:prstGeom>
          <a:noFill/>
        </p:spPr>
        <p:txBody>
          <a:bodyPr wrap="square" rtlCol="0">
            <a:spAutoFit/>
          </a:bodyPr>
          <a:lstStyle/>
          <a:p>
            <a:r>
              <a:rPr lang="es-ES" dirty="0" smtClean="0"/>
              <a:t>El efecto sobre la Tierra es:</a:t>
            </a:r>
            <a:endParaRPr lang="es-ES" dirty="0"/>
          </a:p>
        </p:txBody>
      </p:sp>
      <mc:AlternateContent xmlns:mc="http://schemas.openxmlformats.org/markup-compatibility/2006" xmlns:a14="http://schemas.microsoft.com/office/drawing/2010/main">
        <mc:Choice Requires="a14">
          <p:sp>
            <p:nvSpPr>
              <p:cNvPr id="36" name="CuadroTexto 35"/>
              <p:cNvSpPr txBox="1"/>
              <p:nvPr/>
            </p:nvSpPr>
            <p:spPr>
              <a:xfrm>
                <a:off x="2450306" y="5420906"/>
                <a:ext cx="4736618" cy="6321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𝑎</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𝑃</m:t>
                          </m:r>
                        </m:num>
                        <m:den>
                          <m:r>
                            <a:rPr lang="es-ES" sz="2000" b="0" i="1" smtClean="0">
                              <a:latin typeface="Cambria Math" panose="02040503050406030204" pitchFamily="18" charset="0"/>
                            </a:rPr>
                            <m:t>𝑚</m:t>
                          </m:r>
                        </m:den>
                      </m:f>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19,6 </m:t>
                          </m:r>
                          <m:r>
                            <a:rPr lang="es-ES" sz="2000" b="0" i="1" smtClean="0">
                              <a:latin typeface="Cambria Math" panose="02040503050406030204" pitchFamily="18" charset="0"/>
                            </a:rPr>
                            <m:t>𝑁</m:t>
                          </m:r>
                        </m:num>
                        <m:den>
                          <m:r>
                            <a:rPr lang="es-ES" sz="2000" b="0" i="1" smtClean="0">
                              <a:latin typeface="Cambria Math" panose="02040503050406030204" pitchFamily="18" charset="0"/>
                            </a:rPr>
                            <m:t>6·</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24</m:t>
                              </m:r>
                            </m:sup>
                          </m:sSup>
                          <m:r>
                            <a:rPr lang="es-ES" sz="2000" b="0" i="1" smtClean="0">
                              <a:latin typeface="Cambria Math" panose="02040503050406030204" pitchFamily="18" charset="0"/>
                            </a:rPr>
                            <m:t> </m:t>
                          </m:r>
                          <m:r>
                            <a:rPr lang="es-ES" sz="2000" b="0" i="1" smtClean="0">
                              <a:latin typeface="Cambria Math" panose="02040503050406030204" pitchFamily="18" charset="0"/>
                            </a:rPr>
                            <m:t>𝑘𝑔</m:t>
                          </m:r>
                        </m:den>
                      </m:f>
                      <m:r>
                        <a:rPr lang="es-ES" sz="2000" b="0" i="1" smtClean="0">
                          <a:latin typeface="Cambria Math" panose="02040503050406030204" pitchFamily="18" charset="0"/>
                        </a:rPr>
                        <m:t>=</m:t>
                      </m:r>
                      <m:r>
                        <a:rPr lang="es-ES" sz="2000" b="1" i="1" smtClean="0">
                          <a:latin typeface="Cambria Math" panose="02040503050406030204" pitchFamily="18" charset="0"/>
                        </a:rPr>
                        <m:t>𝟑</m:t>
                      </m:r>
                      <m:r>
                        <a:rPr lang="es-ES" sz="2000" b="1" i="1" smtClean="0">
                          <a:latin typeface="Cambria Math" panose="02040503050406030204" pitchFamily="18" charset="0"/>
                        </a:rPr>
                        <m:t>,</m:t>
                      </m:r>
                      <m:r>
                        <a:rPr lang="es-ES" sz="2000" b="1" i="1" smtClean="0">
                          <a:latin typeface="Cambria Math" panose="02040503050406030204" pitchFamily="18" charset="0"/>
                        </a:rPr>
                        <m:t>𝟐𝟕</m:t>
                      </m:r>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𝟏𝟎</m:t>
                          </m:r>
                        </m:e>
                        <m:sup>
                          <m:r>
                            <a:rPr lang="es-ES" sz="2000" b="1" i="1" smtClean="0">
                              <a:latin typeface="Cambria Math" panose="02040503050406030204" pitchFamily="18" charset="0"/>
                            </a:rPr>
                            <m:t>−</m:t>
                          </m:r>
                          <m:r>
                            <a:rPr lang="es-ES" sz="2000" b="1" i="1" smtClean="0">
                              <a:latin typeface="Cambria Math" panose="02040503050406030204" pitchFamily="18" charset="0"/>
                            </a:rPr>
                            <m:t>𝟐𝟒</m:t>
                          </m:r>
                        </m:sup>
                      </m:sSup>
                      <m:r>
                        <a:rPr lang="es-ES" sz="2000" b="1" i="1" smtClean="0">
                          <a:latin typeface="Cambria Math" panose="02040503050406030204" pitchFamily="18" charset="0"/>
                        </a:rPr>
                        <m:t> </m:t>
                      </m:r>
                      <m:r>
                        <a:rPr lang="es-ES" sz="2000" b="1" i="1" smtClean="0">
                          <a:latin typeface="Cambria Math" panose="02040503050406030204" pitchFamily="18" charset="0"/>
                        </a:rPr>
                        <m:t>𝒎</m:t>
                      </m:r>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𝒔</m:t>
                          </m:r>
                        </m:e>
                        <m:sup>
                          <m:r>
                            <a:rPr lang="es-ES" sz="2000" b="1" i="1" smtClean="0">
                              <a:latin typeface="Cambria Math" panose="02040503050406030204" pitchFamily="18" charset="0"/>
                            </a:rPr>
                            <m:t>𝟐</m:t>
                          </m:r>
                        </m:sup>
                      </m:sSup>
                    </m:oMath>
                  </m:oMathPara>
                </a14:m>
                <a:endParaRPr lang="es-ES" sz="2000" b="1" dirty="0"/>
              </a:p>
            </p:txBody>
          </p:sp>
        </mc:Choice>
        <mc:Fallback xmlns="">
          <p:sp>
            <p:nvSpPr>
              <p:cNvPr id="36" name="CuadroTexto 35"/>
              <p:cNvSpPr txBox="1">
                <a:spLocks noRot="1" noChangeAspect="1" noMove="1" noResize="1" noEditPoints="1" noAdjustHandles="1" noChangeArrowheads="1" noChangeShapeType="1" noTextEdit="1"/>
              </p:cNvSpPr>
              <p:nvPr/>
            </p:nvSpPr>
            <p:spPr>
              <a:xfrm>
                <a:off x="2450306" y="5420906"/>
                <a:ext cx="4736618" cy="632161"/>
              </a:xfrm>
              <a:prstGeom prst="rect">
                <a:avLst/>
              </a:prstGeom>
              <a:blipFill rotWithShape="0">
                <a:blip r:embed="rId5"/>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26930944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Leyes de Newton de la dinámica</a:t>
            </a:r>
            <a:endParaRPr lang="es-ES" b="1" dirty="0">
              <a:solidFill>
                <a:schemeClr val="accent6">
                  <a:lumMod val="75000"/>
                </a:schemeClr>
              </a:solidFill>
            </a:endParaRPr>
          </a:p>
        </p:txBody>
      </p:sp>
      <p:sp>
        <p:nvSpPr>
          <p:cNvPr id="9" name="CuadroTexto 8"/>
          <p:cNvSpPr txBox="1"/>
          <p:nvPr/>
        </p:nvSpPr>
        <p:spPr>
          <a:xfrm>
            <a:off x="471487" y="885825"/>
            <a:ext cx="7972425" cy="369332"/>
          </a:xfrm>
          <a:prstGeom prst="rect">
            <a:avLst/>
          </a:prstGeom>
          <a:noFill/>
        </p:spPr>
        <p:txBody>
          <a:bodyPr wrap="square" rtlCol="0">
            <a:spAutoFit/>
          </a:bodyPr>
          <a:lstStyle/>
          <a:p>
            <a:r>
              <a:rPr lang="es-ES" b="1" dirty="0" smtClean="0">
                <a:solidFill>
                  <a:srgbClr val="00B050"/>
                </a:solidFill>
              </a:rPr>
              <a:t>2.3. Tercer principio de la dinámica: “acción y reacción”</a:t>
            </a:r>
            <a:endParaRPr lang="es-ES" b="1" dirty="0">
              <a:solidFill>
                <a:srgbClr val="00B050"/>
              </a:solidFill>
            </a:endParaRPr>
          </a:p>
        </p:txBody>
      </p:sp>
      <p:sp>
        <p:nvSpPr>
          <p:cNvPr id="10" name="CuadroTexto 9"/>
          <p:cNvSpPr txBox="1"/>
          <p:nvPr/>
        </p:nvSpPr>
        <p:spPr>
          <a:xfrm>
            <a:off x="614363" y="1443038"/>
            <a:ext cx="8029575" cy="923330"/>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En cualquier interacción aparecen </a:t>
            </a:r>
            <a:r>
              <a:rPr lang="es-ES" b="1" dirty="0" smtClean="0"/>
              <a:t>dos fuerzas iguales y de sentido contrario </a:t>
            </a:r>
            <a:r>
              <a:rPr lang="es-ES" dirty="0" smtClean="0"/>
              <a:t>(“acción y reacción”) aplicadas a cuerpos distintos, ejercen, por tanto, efectos distintos.</a:t>
            </a:r>
            <a:endParaRPr lang="es-ES" dirty="0"/>
          </a:p>
        </p:txBody>
      </p:sp>
      <p:graphicFrame>
        <p:nvGraphicFramePr>
          <p:cNvPr id="4" name="Tabla 3"/>
          <p:cNvGraphicFramePr>
            <a:graphicFrameLocks noGrp="1"/>
          </p:cNvGraphicFramePr>
          <p:nvPr>
            <p:extLst>
              <p:ext uri="{D42A27DB-BD31-4B8C-83A1-F6EECF244321}">
                <p14:modId xmlns:p14="http://schemas.microsoft.com/office/powerpoint/2010/main" val="886431989"/>
              </p:ext>
            </p:extLst>
          </p:nvPr>
        </p:nvGraphicFramePr>
        <p:xfrm>
          <a:off x="614362" y="2621629"/>
          <a:ext cx="8029575" cy="3749040"/>
        </p:xfrm>
        <a:graphic>
          <a:graphicData uri="http://schemas.openxmlformats.org/drawingml/2006/table">
            <a:tbl>
              <a:tblPr firstRow="1" bandRow="1">
                <a:tableStyleId>{93296810-A885-4BE3-A3E7-6D5BEEA58F35}</a:tableStyleId>
              </a:tblPr>
              <a:tblGrid>
                <a:gridCol w="2676525">
                  <a:extLst>
                    <a:ext uri="{9D8B030D-6E8A-4147-A177-3AD203B41FA5}">
                      <a16:colId xmlns:a16="http://schemas.microsoft.com/office/drawing/2014/main" val="20000"/>
                    </a:ext>
                  </a:extLst>
                </a:gridCol>
                <a:gridCol w="2676525">
                  <a:extLst>
                    <a:ext uri="{9D8B030D-6E8A-4147-A177-3AD203B41FA5}">
                      <a16:colId xmlns:a16="http://schemas.microsoft.com/office/drawing/2014/main" val="20001"/>
                    </a:ext>
                  </a:extLst>
                </a:gridCol>
                <a:gridCol w="2676525">
                  <a:extLst>
                    <a:ext uri="{9D8B030D-6E8A-4147-A177-3AD203B41FA5}">
                      <a16:colId xmlns:a16="http://schemas.microsoft.com/office/drawing/2014/main" val="20002"/>
                    </a:ext>
                  </a:extLst>
                </a:gridCol>
              </a:tblGrid>
              <a:tr h="370840">
                <a:tc>
                  <a:txBody>
                    <a:bodyPr/>
                    <a:lstStyle/>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r>
                        <a:rPr lang="es-ES" sz="1600" b="0" dirty="0" smtClean="0">
                          <a:solidFill>
                            <a:schemeClr val="tx1"/>
                          </a:solidFill>
                        </a:rPr>
                        <a:t>La Tierra</a:t>
                      </a:r>
                      <a:r>
                        <a:rPr lang="es-ES" sz="1600" b="0" baseline="0" dirty="0" smtClean="0">
                          <a:solidFill>
                            <a:schemeClr val="tx1"/>
                          </a:solidFill>
                        </a:rPr>
                        <a:t> ejerce sobre el cuerpo una fuerza (peso).</a:t>
                      </a:r>
                    </a:p>
                    <a:p>
                      <a:r>
                        <a:rPr lang="es-ES" sz="1600" b="0" baseline="0" dirty="0" smtClean="0">
                          <a:solidFill>
                            <a:schemeClr val="tx1"/>
                          </a:solidFill>
                        </a:rPr>
                        <a:t>El cuerpo ejerce sobre la Tierra una fuerza igual y de sentido contrario</a:t>
                      </a:r>
                      <a:endParaRPr lang="es-ES" sz="1600" b="0" dirty="0">
                        <a:solidFill>
                          <a:schemeClr val="tx1"/>
                        </a:solidFill>
                      </a:endParaRPr>
                    </a:p>
                  </a:txBody>
                  <a:tcPr>
                    <a:solidFill>
                      <a:schemeClr val="accent6">
                        <a:lumMod val="40000"/>
                        <a:lumOff val="60000"/>
                      </a:schemeClr>
                    </a:solidFill>
                  </a:tcPr>
                </a:tc>
                <a:tc>
                  <a:txBody>
                    <a:bodyPr/>
                    <a:lstStyle/>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r>
                        <a:rPr lang="es-ES" sz="1600" b="0" dirty="0" smtClean="0">
                          <a:solidFill>
                            <a:schemeClr val="tx1"/>
                          </a:solidFill>
                        </a:rPr>
                        <a:t>El cuerpo</a:t>
                      </a:r>
                      <a:r>
                        <a:rPr lang="es-ES" sz="1600" b="0" baseline="0" dirty="0" smtClean="0">
                          <a:solidFill>
                            <a:schemeClr val="tx1"/>
                          </a:solidFill>
                        </a:rPr>
                        <a:t> ejerce sobre el suelo una fuerza N’.</a:t>
                      </a:r>
                    </a:p>
                    <a:p>
                      <a:r>
                        <a:rPr lang="es-ES" sz="1600" b="0" baseline="0" dirty="0" smtClean="0">
                          <a:solidFill>
                            <a:schemeClr val="tx1"/>
                          </a:solidFill>
                        </a:rPr>
                        <a:t>El suelo ejerce una fuerza N sobre el cuerpo de la misma magnitud  y dirección que N’ en sentido contrario</a:t>
                      </a:r>
                      <a:endParaRPr lang="es-ES" sz="1600" b="0" dirty="0">
                        <a:solidFill>
                          <a:schemeClr val="tx1"/>
                        </a:solidFill>
                      </a:endParaRPr>
                    </a:p>
                  </a:txBody>
                  <a:tcPr>
                    <a:solidFill>
                      <a:schemeClr val="accent6">
                        <a:lumMod val="40000"/>
                        <a:lumOff val="60000"/>
                      </a:schemeClr>
                    </a:solidFill>
                  </a:tcPr>
                </a:tc>
                <a:tc>
                  <a:txBody>
                    <a:bodyPr/>
                    <a:lstStyle/>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endParaRPr lang="es-ES" sz="1600" b="0" dirty="0" smtClean="0">
                        <a:solidFill>
                          <a:schemeClr val="tx1"/>
                        </a:solidFill>
                      </a:endParaRPr>
                    </a:p>
                    <a:p>
                      <a:r>
                        <a:rPr lang="es-ES" sz="1600" b="0" dirty="0" smtClean="0">
                          <a:solidFill>
                            <a:schemeClr val="tx1"/>
                          </a:solidFill>
                        </a:rPr>
                        <a:t>La persona aplica una fuerza sobre el</a:t>
                      </a:r>
                      <a:r>
                        <a:rPr lang="es-ES" sz="1600" b="0" baseline="0" dirty="0" smtClean="0">
                          <a:solidFill>
                            <a:schemeClr val="tx1"/>
                          </a:solidFill>
                        </a:rPr>
                        <a:t> cuerpo y el cuerpo sobre la persona una fuerza igual en módulo y dirección pero de sentido contrario</a:t>
                      </a:r>
                      <a:endParaRPr lang="es-ES" sz="1600" b="0" dirty="0">
                        <a:solidFill>
                          <a:schemeClr val="tx1"/>
                        </a:solidFill>
                      </a:endParaRPr>
                    </a:p>
                  </a:txBody>
                  <a:tcPr>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pSp>
        <p:nvGrpSpPr>
          <p:cNvPr id="14" name="Grupo 13"/>
          <p:cNvGrpSpPr/>
          <p:nvPr/>
        </p:nvGrpSpPr>
        <p:grpSpPr>
          <a:xfrm>
            <a:off x="1612901" y="2770001"/>
            <a:ext cx="801687" cy="1726148"/>
            <a:chOff x="1612901" y="2770001"/>
            <a:chExt cx="801687" cy="1726148"/>
          </a:xfrm>
        </p:grpSpPr>
        <p:pic>
          <p:nvPicPr>
            <p:cNvPr id="1026" name="Picture 2" descr="http://k37.kn3.net/taringa/7/9/6/1/1/9/pauldanny1/960.jpg?4134"/>
            <p:cNvPicPr>
              <a:picLocks noChangeAspect="1" noChangeArrowheads="1"/>
            </p:cNvPicPr>
            <p:nvPr/>
          </p:nvPicPr>
          <p:blipFill>
            <a:blip r:embed="rId3" cstate="print">
              <a:clrChange>
                <a:clrFrom>
                  <a:srgbClr val="010101"/>
                </a:clrFrom>
                <a:clrTo>
                  <a:srgbClr val="010101">
                    <a:alpha val="0"/>
                  </a:srgbClr>
                </a:clrTo>
              </a:clrChange>
              <a:extLst>
                <a:ext uri="{28A0092B-C50C-407E-A947-70E740481C1C}">
                  <a14:useLocalDpi xmlns:a14="http://schemas.microsoft.com/office/drawing/2010/main" val="0"/>
                </a:ext>
              </a:extLst>
            </a:blip>
            <a:srcRect/>
            <a:stretch>
              <a:fillRect/>
            </a:stretch>
          </p:blipFill>
          <p:spPr bwMode="auto">
            <a:xfrm>
              <a:off x="1612901" y="3694462"/>
              <a:ext cx="801687" cy="8016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cdn5.dibujos.net/dibujos/pintados/201120/3f40e9cbc3bf62b1ae5ab88544cd5dc4.png"/>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4257" t="16158" r="12876" b="9415"/>
            <a:stretch/>
          </p:blipFill>
          <p:spPr bwMode="auto">
            <a:xfrm>
              <a:off x="1713706" y="2770001"/>
              <a:ext cx="600075" cy="570803"/>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Conector recto de flecha 10"/>
            <p:cNvCxnSpPr/>
            <p:nvPr/>
          </p:nvCxnSpPr>
          <p:spPr>
            <a:xfrm>
              <a:off x="1993106" y="3070804"/>
              <a:ext cx="0" cy="36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flipV="1">
              <a:off x="2014537" y="3694462"/>
              <a:ext cx="0" cy="36000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CuadroTexto 4"/>
                <p:cNvSpPr txBox="1"/>
                <p:nvPr/>
              </p:nvSpPr>
              <p:spPr>
                <a:xfrm>
                  <a:off x="2060077" y="3254070"/>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5" name="CuadroTexto 4"/>
                <p:cNvSpPr txBox="1">
                  <a:spLocks noRot="1" noChangeAspect="1" noMove="1" noResize="1" noEditPoints="1" noAdjustHandles="1" noChangeArrowheads="1" noChangeShapeType="1" noTextEdit="1"/>
                </p:cNvSpPr>
                <p:nvPr/>
              </p:nvSpPr>
              <p:spPr>
                <a:xfrm>
                  <a:off x="2060077" y="3254070"/>
                  <a:ext cx="212430" cy="310598"/>
                </a:xfrm>
                <a:prstGeom prst="rect">
                  <a:avLst/>
                </a:prstGeom>
                <a:blipFill rotWithShape="0">
                  <a:blip r:embed="rId5"/>
                  <a:stretch>
                    <a:fillRect l="-25714" r="-20000" b="-78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 name="CuadroTexto 12"/>
                <p:cNvSpPr txBox="1"/>
                <p:nvPr/>
              </p:nvSpPr>
              <p:spPr>
                <a:xfrm>
                  <a:off x="1713706" y="3781154"/>
                  <a:ext cx="271741"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solidFill>
                                  <a:schemeClr val="bg1"/>
                                </a:solidFill>
                                <a:latin typeface="Cambria Math" panose="02040503050406030204" pitchFamily="18" charset="0"/>
                              </a:rPr>
                            </m:ctrlPr>
                          </m:accPr>
                          <m:e>
                            <m:r>
                              <a:rPr lang="es-ES" b="0" i="1" smtClean="0">
                                <a:solidFill>
                                  <a:schemeClr val="bg1"/>
                                </a:solidFill>
                                <a:latin typeface="Cambria Math" panose="02040503050406030204" pitchFamily="18" charset="0"/>
                              </a:rPr>
                              <m:t>𝑃</m:t>
                            </m:r>
                          </m:e>
                        </m:acc>
                        <m:r>
                          <a:rPr lang="es-ES" b="0" i="1" smtClean="0">
                            <a:solidFill>
                              <a:schemeClr val="bg1"/>
                            </a:solidFill>
                            <a:latin typeface="Cambria Math" panose="02040503050406030204" pitchFamily="18" charset="0"/>
                          </a:rPr>
                          <m:t>′</m:t>
                        </m:r>
                      </m:oMath>
                    </m:oMathPara>
                  </a14:m>
                  <a:endParaRPr lang="es-ES" dirty="0">
                    <a:solidFill>
                      <a:schemeClr val="bg1"/>
                    </a:solidFill>
                  </a:endParaRPr>
                </a:p>
              </p:txBody>
            </p:sp>
          </mc:Choice>
          <mc:Fallback xmlns="">
            <p:sp>
              <p:nvSpPr>
                <p:cNvPr id="13" name="CuadroTexto 12"/>
                <p:cNvSpPr txBox="1">
                  <a:spLocks noRot="1" noChangeAspect="1" noMove="1" noResize="1" noEditPoints="1" noAdjustHandles="1" noChangeArrowheads="1" noChangeShapeType="1" noTextEdit="1"/>
                </p:cNvSpPr>
                <p:nvPr/>
              </p:nvSpPr>
              <p:spPr>
                <a:xfrm>
                  <a:off x="1713706" y="3781154"/>
                  <a:ext cx="271741" cy="310598"/>
                </a:xfrm>
                <a:prstGeom prst="rect">
                  <a:avLst/>
                </a:prstGeom>
                <a:blipFill rotWithShape="0">
                  <a:blip r:embed="rId6"/>
                  <a:stretch>
                    <a:fillRect l="-17778" r="-22222" b="-11765"/>
                  </a:stretch>
                </a:blipFill>
              </p:spPr>
              <p:txBody>
                <a:bodyPr/>
                <a:lstStyle/>
                <a:p>
                  <a:r>
                    <a:rPr lang="es-ES">
                      <a:noFill/>
                    </a:rPr>
                    <a:t> </a:t>
                  </a:r>
                </a:p>
              </p:txBody>
            </p:sp>
          </mc:Fallback>
        </mc:AlternateContent>
      </p:grpSp>
      <p:grpSp>
        <p:nvGrpSpPr>
          <p:cNvPr id="15" name="Grupo 14"/>
          <p:cNvGrpSpPr/>
          <p:nvPr/>
        </p:nvGrpSpPr>
        <p:grpSpPr>
          <a:xfrm>
            <a:off x="3550443" y="2844511"/>
            <a:ext cx="2157412" cy="1699168"/>
            <a:chOff x="3550443" y="2844511"/>
            <a:chExt cx="2157412" cy="1699168"/>
          </a:xfrm>
        </p:grpSpPr>
        <p:sp>
          <p:nvSpPr>
            <p:cNvPr id="7" name="Rectángulo 6"/>
            <p:cNvSpPr/>
            <p:nvPr/>
          </p:nvSpPr>
          <p:spPr>
            <a:xfrm>
              <a:off x="3550443" y="3831116"/>
              <a:ext cx="2157412" cy="86692"/>
            </a:xfrm>
            <a:prstGeom prst="rect">
              <a:avLst/>
            </a:prstGeom>
            <a:solidFill>
              <a:schemeClr val="accent6">
                <a:lumMod val="60000"/>
                <a:lumOff val="40000"/>
              </a:schemeClr>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p:cNvSpPr/>
            <p:nvPr/>
          </p:nvSpPr>
          <p:spPr>
            <a:xfrm>
              <a:off x="4271962" y="3340804"/>
              <a:ext cx="857250" cy="4808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6" name="Conector recto de flecha 15"/>
            <p:cNvCxnSpPr/>
            <p:nvPr/>
          </p:nvCxnSpPr>
          <p:spPr>
            <a:xfrm>
              <a:off x="4686299" y="3893793"/>
              <a:ext cx="0" cy="54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p:cNvCxnSpPr/>
            <p:nvPr/>
          </p:nvCxnSpPr>
          <p:spPr>
            <a:xfrm flipV="1">
              <a:off x="4681535" y="3041205"/>
              <a:ext cx="0" cy="54000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CuadroTexto 17"/>
                <p:cNvSpPr txBox="1"/>
                <p:nvPr/>
              </p:nvSpPr>
              <p:spPr>
                <a:xfrm>
                  <a:off x="4747961" y="4233081"/>
                  <a:ext cx="29738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𝑁</m:t>
                            </m:r>
                          </m:e>
                        </m:acc>
                        <m:r>
                          <a:rPr lang="es-ES" b="0" i="1" smtClean="0">
                            <a:latin typeface="Cambria Math" panose="02040503050406030204" pitchFamily="18" charset="0"/>
                          </a:rPr>
                          <m:t>′</m:t>
                        </m:r>
                      </m:oMath>
                    </m:oMathPara>
                  </a14:m>
                  <a:endParaRPr lang="es-ES" dirty="0"/>
                </a:p>
              </p:txBody>
            </p:sp>
          </mc:Choice>
          <mc:Fallback xmlns="">
            <p:sp>
              <p:nvSpPr>
                <p:cNvPr id="18" name="CuadroTexto 17"/>
                <p:cNvSpPr txBox="1">
                  <a:spLocks noRot="1" noChangeAspect="1" noMove="1" noResize="1" noEditPoints="1" noAdjustHandles="1" noChangeArrowheads="1" noChangeShapeType="1" noTextEdit="1"/>
                </p:cNvSpPr>
                <p:nvPr/>
              </p:nvSpPr>
              <p:spPr>
                <a:xfrm>
                  <a:off x="4747961" y="4233081"/>
                  <a:ext cx="297389" cy="310598"/>
                </a:xfrm>
                <a:prstGeom prst="rect">
                  <a:avLst/>
                </a:prstGeom>
                <a:blipFill rotWithShape="0">
                  <a:blip r:embed="rId7"/>
                  <a:stretch>
                    <a:fillRect l="-18367" r="-20408" b="-1176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9" name="CuadroTexto 18"/>
                <p:cNvSpPr txBox="1"/>
                <p:nvPr/>
              </p:nvSpPr>
              <p:spPr>
                <a:xfrm>
                  <a:off x="4747961" y="2844511"/>
                  <a:ext cx="23807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𝑁</m:t>
                            </m:r>
                          </m:e>
                        </m:acc>
                      </m:oMath>
                    </m:oMathPara>
                  </a14:m>
                  <a:endParaRPr lang="es-ES" dirty="0"/>
                </a:p>
              </p:txBody>
            </p:sp>
          </mc:Choice>
          <mc:Fallback xmlns="">
            <p:sp>
              <p:nvSpPr>
                <p:cNvPr id="19" name="CuadroTexto 18"/>
                <p:cNvSpPr txBox="1">
                  <a:spLocks noRot="1" noChangeAspect="1" noMove="1" noResize="1" noEditPoints="1" noAdjustHandles="1" noChangeArrowheads="1" noChangeShapeType="1" noTextEdit="1"/>
                </p:cNvSpPr>
                <p:nvPr/>
              </p:nvSpPr>
              <p:spPr>
                <a:xfrm>
                  <a:off x="4747961" y="2844511"/>
                  <a:ext cx="238079" cy="310598"/>
                </a:xfrm>
                <a:prstGeom prst="rect">
                  <a:avLst/>
                </a:prstGeom>
                <a:blipFill rotWithShape="0">
                  <a:blip r:embed="rId8"/>
                  <a:stretch>
                    <a:fillRect l="-23077" r="-17949" b="-7843"/>
                  </a:stretch>
                </a:blipFill>
              </p:spPr>
              <p:txBody>
                <a:bodyPr/>
                <a:lstStyle/>
                <a:p>
                  <a:r>
                    <a:rPr lang="es-ES">
                      <a:noFill/>
                    </a:rPr>
                    <a:t> </a:t>
                  </a:r>
                </a:p>
              </p:txBody>
            </p:sp>
          </mc:Fallback>
        </mc:AlternateContent>
      </p:grpSp>
      <p:grpSp>
        <p:nvGrpSpPr>
          <p:cNvPr id="20" name="Grupo 19"/>
          <p:cNvGrpSpPr/>
          <p:nvPr/>
        </p:nvGrpSpPr>
        <p:grpSpPr>
          <a:xfrm>
            <a:off x="6099969" y="2781649"/>
            <a:ext cx="2228850" cy="1714500"/>
            <a:chOff x="6099969" y="2781649"/>
            <a:chExt cx="2228850" cy="1714500"/>
          </a:xfrm>
        </p:grpSpPr>
        <p:pic>
          <p:nvPicPr>
            <p:cNvPr id="1030" name="Picture 6" descr="http://1.bp.blogspot.com/-pXLOCDkHBkE/Vl9gn56LBqI/AAAAAAAAAG0/xw11aCO-DUM/s1600/fuerza%2Bcontacto.JPG"/>
            <p:cNvPicPr>
              <a:picLocks noChangeAspect="1" noChangeArrowheads="1"/>
            </p:cNvPicPr>
            <p:nvPr/>
          </p:nvPicPr>
          <p:blipFill rotWithShape="1">
            <a:blip r:embed="rId9">
              <a:clrChange>
                <a:clrFrom>
                  <a:srgbClr val="FCFEFD"/>
                </a:clrFrom>
                <a:clrTo>
                  <a:srgbClr val="FCFEFD">
                    <a:alpha val="0"/>
                  </a:srgbClr>
                </a:clrTo>
              </a:clrChange>
              <a:extLst>
                <a:ext uri="{28A0092B-C50C-407E-A947-70E740481C1C}">
                  <a14:useLocalDpi xmlns:a14="http://schemas.microsoft.com/office/drawing/2010/main" val="0"/>
                </a:ext>
              </a:extLst>
            </a:blip>
            <a:srcRect l="16566" t="5271" r="5434" b="14011"/>
            <a:stretch/>
          </p:blipFill>
          <p:spPr bwMode="auto">
            <a:xfrm>
              <a:off x="6099969" y="2781649"/>
              <a:ext cx="2228850" cy="1714500"/>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Conector recto de flecha 20"/>
            <p:cNvCxnSpPr/>
            <p:nvPr/>
          </p:nvCxnSpPr>
          <p:spPr>
            <a:xfrm rot="16200000">
              <a:off x="7656636" y="3128253"/>
              <a:ext cx="0" cy="54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p:cNvCxnSpPr/>
            <p:nvPr/>
          </p:nvCxnSpPr>
          <p:spPr>
            <a:xfrm rot="16200000" flipV="1">
              <a:off x="7049290" y="3128252"/>
              <a:ext cx="0" cy="54000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CuadroTexto 22"/>
                <p:cNvSpPr txBox="1"/>
                <p:nvPr/>
              </p:nvSpPr>
              <p:spPr>
                <a:xfrm>
                  <a:off x="7825437" y="3095505"/>
                  <a:ext cx="214226"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oMath>
                    </m:oMathPara>
                  </a14:m>
                  <a:endParaRPr lang="es-ES" dirty="0"/>
                </a:p>
              </p:txBody>
            </p:sp>
          </mc:Choice>
          <mc:Fallback xmlns="">
            <p:sp>
              <p:nvSpPr>
                <p:cNvPr id="23" name="CuadroTexto 22"/>
                <p:cNvSpPr txBox="1">
                  <a:spLocks noRot="1" noChangeAspect="1" noMove="1" noResize="1" noEditPoints="1" noAdjustHandles="1" noChangeArrowheads="1" noChangeShapeType="1" noTextEdit="1"/>
                </p:cNvSpPr>
                <p:nvPr/>
              </p:nvSpPr>
              <p:spPr>
                <a:xfrm>
                  <a:off x="7825437" y="3095505"/>
                  <a:ext cx="214226" cy="310598"/>
                </a:xfrm>
                <a:prstGeom prst="rect">
                  <a:avLst/>
                </a:prstGeom>
                <a:blipFill rotWithShape="0">
                  <a:blip r:embed="rId10"/>
                  <a:stretch>
                    <a:fillRect l="-25714" t="-43137" r="-97143" b="-78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CuadroTexto 23"/>
                <p:cNvSpPr txBox="1"/>
                <p:nvPr/>
              </p:nvSpPr>
              <p:spPr>
                <a:xfrm>
                  <a:off x="6717912" y="3070804"/>
                  <a:ext cx="273536"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r>
                          <a:rPr lang="es-ES" b="0" i="1" smtClean="0">
                            <a:latin typeface="Cambria Math" panose="02040503050406030204" pitchFamily="18" charset="0"/>
                          </a:rPr>
                          <m:t>′</m:t>
                        </m:r>
                      </m:oMath>
                    </m:oMathPara>
                  </a14:m>
                  <a:endParaRPr lang="es-ES" dirty="0"/>
                </a:p>
              </p:txBody>
            </p:sp>
          </mc:Choice>
          <mc:Fallback xmlns="">
            <p:sp>
              <p:nvSpPr>
                <p:cNvPr id="24" name="CuadroTexto 23"/>
                <p:cNvSpPr txBox="1">
                  <a:spLocks noRot="1" noChangeAspect="1" noMove="1" noResize="1" noEditPoints="1" noAdjustHandles="1" noChangeArrowheads="1" noChangeShapeType="1" noTextEdit="1"/>
                </p:cNvSpPr>
                <p:nvPr/>
              </p:nvSpPr>
              <p:spPr>
                <a:xfrm>
                  <a:off x="6717912" y="3070804"/>
                  <a:ext cx="273536" cy="310598"/>
                </a:xfrm>
                <a:prstGeom prst="rect">
                  <a:avLst/>
                </a:prstGeom>
                <a:blipFill rotWithShape="0">
                  <a:blip r:embed="rId11"/>
                  <a:stretch>
                    <a:fillRect l="-17778" t="-43137" r="-77778" b="-11765"/>
                  </a:stretch>
                </a:blipFill>
              </p:spPr>
              <p:txBody>
                <a:bodyPr/>
                <a:lstStyle/>
                <a:p>
                  <a:r>
                    <a:rPr lang="es-ES">
                      <a:noFill/>
                    </a:rPr>
                    <a:t> </a:t>
                  </a:r>
                </a:p>
              </p:txBody>
            </p:sp>
          </mc:Fallback>
        </mc:AlternateContent>
      </p:grpSp>
    </p:spTree>
    <p:extLst>
      <p:ext uri="{BB962C8B-B14F-4D97-AF65-F5344CB8AC3E}">
        <p14:creationId xmlns:p14="http://schemas.microsoft.com/office/powerpoint/2010/main" val="42442649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2. Leyes de Newton de la dinámica</a:t>
            </a:r>
            <a:endParaRPr lang="es-ES" b="1" dirty="0">
              <a:solidFill>
                <a:schemeClr val="accent6">
                  <a:lumMod val="75000"/>
                </a:schemeClr>
              </a:solidFill>
            </a:endParaRPr>
          </a:p>
        </p:txBody>
      </p:sp>
      <p:sp>
        <p:nvSpPr>
          <p:cNvPr id="28" name="Redondear rectángulo de esquina del mismo lado 27"/>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CuadroTexto 28"/>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30" name="CuadroTexto 29"/>
          <p:cNvSpPr txBox="1"/>
          <p:nvPr/>
        </p:nvSpPr>
        <p:spPr>
          <a:xfrm>
            <a:off x="538400" y="1380114"/>
            <a:ext cx="8105538" cy="1754326"/>
          </a:xfrm>
          <a:prstGeom prst="rect">
            <a:avLst/>
          </a:prstGeom>
          <a:solidFill>
            <a:srgbClr val="FFCC66"/>
          </a:solidFill>
        </p:spPr>
        <p:txBody>
          <a:bodyPr wrap="square" rtlCol="0">
            <a:spAutoFit/>
          </a:bodyPr>
          <a:lstStyle/>
          <a:p>
            <a:pPr marL="357188" indent="-357188" algn="just">
              <a:buAutoNum type="arabicPeriod" startAt="4"/>
            </a:pPr>
            <a:r>
              <a:rPr lang="es-ES" b="1" dirty="0" smtClean="0"/>
              <a:t>Un cuerpo de 2 kg se apoya sobre un plano inclinado 45º con respecto a la horizontal.</a:t>
            </a:r>
          </a:p>
          <a:p>
            <a:pPr marL="714375" indent="-357188" algn="just">
              <a:buAutoNum type="alphaLcParenR"/>
            </a:pPr>
            <a:r>
              <a:rPr lang="es-ES" dirty="0" smtClean="0"/>
              <a:t>Dibuja el cuerpo y las interacciones a que se ve sometido.</a:t>
            </a:r>
          </a:p>
          <a:p>
            <a:pPr marL="714375" indent="-357188" algn="just">
              <a:buAutoNum type="alphaLcParenR"/>
            </a:pPr>
            <a:r>
              <a:rPr lang="es-ES" dirty="0" smtClean="0"/>
              <a:t>Calcula el valor de cada una de las interacciones.</a:t>
            </a:r>
          </a:p>
          <a:p>
            <a:pPr marL="714375" indent="-357188" algn="just">
              <a:buAutoNum type="alphaLcParenR"/>
            </a:pPr>
            <a:r>
              <a:rPr lang="es-ES" dirty="0" smtClean="0"/>
              <a:t>Dibuja el cuerpo y las fuerzas que actúan sobre él. ¿Estará en equilibrio?</a:t>
            </a:r>
          </a:p>
        </p:txBody>
      </p:sp>
    </p:spTree>
    <p:extLst>
      <p:ext uri="{BB962C8B-B14F-4D97-AF65-F5344CB8AC3E}">
        <p14:creationId xmlns:p14="http://schemas.microsoft.com/office/powerpoint/2010/main" val="20053839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3. Las fuerzas y el movimiento</a:t>
            </a:r>
            <a:endParaRPr lang="es-ES" b="1" dirty="0">
              <a:solidFill>
                <a:schemeClr val="accent6">
                  <a:lumMod val="75000"/>
                </a:schemeClr>
              </a:solidFill>
            </a:endParaRPr>
          </a:p>
        </p:txBody>
      </p:sp>
      <p:sp>
        <p:nvSpPr>
          <p:cNvPr id="4" name="CuadroTexto 3"/>
          <p:cNvSpPr txBox="1"/>
          <p:nvPr/>
        </p:nvSpPr>
        <p:spPr>
          <a:xfrm>
            <a:off x="357187" y="842962"/>
            <a:ext cx="8086725" cy="369332"/>
          </a:xfrm>
          <a:prstGeom prst="rect">
            <a:avLst/>
          </a:prstGeom>
          <a:noFill/>
        </p:spPr>
        <p:txBody>
          <a:bodyPr wrap="square" rtlCol="0">
            <a:spAutoFit/>
          </a:bodyPr>
          <a:lstStyle/>
          <a:p>
            <a:r>
              <a:rPr lang="es-ES" b="1" dirty="0" smtClean="0">
                <a:solidFill>
                  <a:srgbClr val="00B050"/>
                </a:solidFill>
              </a:rPr>
              <a:t>3.1. Movimiento rectilíneo uniforme</a:t>
            </a:r>
            <a:endParaRPr lang="es-ES" b="1" dirty="0">
              <a:solidFill>
                <a:srgbClr val="00B050"/>
              </a:solidFill>
            </a:endParaRPr>
          </a:p>
        </p:txBody>
      </p:sp>
      <p:sp>
        <p:nvSpPr>
          <p:cNvPr id="5" name="CuadroTexto 4"/>
          <p:cNvSpPr txBox="1"/>
          <p:nvPr/>
        </p:nvSpPr>
        <p:spPr>
          <a:xfrm>
            <a:off x="357186" y="1376717"/>
            <a:ext cx="8386763" cy="646331"/>
          </a:xfrm>
          <a:prstGeom prst="rect">
            <a:avLst/>
          </a:prstGeom>
          <a:noFill/>
        </p:spPr>
        <p:txBody>
          <a:bodyPr wrap="square" rtlCol="0">
            <a:spAutoFit/>
          </a:bodyPr>
          <a:lstStyle/>
          <a:p>
            <a:pPr algn="just"/>
            <a:r>
              <a:rPr lang="es-ES" dirty="0" smtClean="0"/>
              <a:t>Es el tipo de movimiento que adquiere un cuerpo cuando la resultante de las fuerzas es nula.</a:t>
            </a:r>
            <a:endParaRPr lang="es-ES" dirty="0"/>
          </a:p>
        </p:txBody>
      </p:sp>
      <mc:AlternateContent xmlns:mc="http://schemas.openxmlformats.org/markup-compatibility/2006" xmlns:a14="http://schemas.microsoft.com/office/drawing/2010/main">
        <mc:Choice Requires="a14">
          <p:sp>
            <p:nvSpPr>
              <p:cNvPr id="7" name="CuadroTexto 6"/>
              <p:cNvSpPr txBox="1"/>
              <p:nvPr/>
            </p:nvSpPr>
            <p:spPr>
              <a:xfrm>
                <a:off x="2634648" y="2023048"/>
                <a:ext cx="3531801" cy="745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s-ES" sz="2000" i="1" smtClean="0">
                              <a:latin typeface="Cambria Math" panose="02040503050406030204" pitchFamily="18" charset="0"/>
                            </a:rPr>
                          </m:ctrlPr>
                        </m:naryPr>
                        <m:sub/>
                        <m:sup/>
                        <m:e>
                          <m:acc>
                            <m:accPr>
                              <m:chr m:val="⃗"/>
                              <m:ctrlPr>
                                <a:rPr lang="es-ES" sz="2000" i="1" smtClean="0">
                                  <a:latin typeface="Cambria Math" panose="02040503050406030204" pitchFamily="18" charset="0"/>
                                </a:rPr>
                              </m:ctrlPr>
                            </m:accPr>
                            <m:e>
                              <m:r>
                                <a:rPr lang="es-ES" sz="2000" b="0" i="1" smtClean="0">
                                  <a:latin typeface="Cambria Math" panose="02040503050406030204" pitchFamily="18" charset="0"/>
                                </a:rPr>
                                <m:t>𝐹</m:t>
                              </m:r>
                            </m:e>
                          </m:acc>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acc>
                            <m:accPr>
                              <m:chr m:val="⃗"/>
                              <m:ctrlPr>
                                <a:rPr lang="es-ES" sz="2000" b="0" i="1" smtClean="0">
                                  <a:latin typeface="Cambria Math" panose="02040503050406030204" pitchFamily="18" charset="0"/>
                                </a:rPr>
                              </m:ctrlPr>
                            </m:accPr>
                            <m:e>
                              <m:r>
                                <a:rPr lang="es-ES" sz="2000" b="0" i="1" smtClean="0">
                                  <a:latin typeface="Cambria Math" panose="02040503050406030204" pitchFamily="18" charset="0"/>
                                </a:rPr>
                                <m:t>𝑎</m:t>
                              </m:r>
                            </m:e>
                          </m:acc>
                          <m:r>
                            <a:rPr lang="es-ES" sz="2000" b="0" i="1" smtClean="0">
                              <a:latin typeface="Cambria Math" panose="02040503050406030204" pitchFamily="18" charset="0"/>
                            </a:rPr>
                            <m:t>=0    </m:t>
                          </m:r>
                          <m:r>
                            <a:rPr lang="es-ES" sz="2000" b="0" i="1" smtClean="0">
                              <a:latin typeface="Cambria Math" panose="02040503050406030204" pitchFamily="18" charset="0"/>
                              <a:ea typeface="Cambria Math" panose="02040503050406030204" pitchFamily="18" charset="0"/>
                            </a:rPr>
                            <m:t>→      </m:t>
                          </m:r>
                          <m:acc>
                            <m:accPr>
                              <m:chr m:val="⃗"/>
                              <m:ctrlPr>
                                <a:rPr lang="es-ES" sz="2000" b="0" i="1" smtClean="0">
                                  <a:latin typeface="Cambria Math" panose="02040503050406030204" pitchFamily="18" charset="0"/>
                                  <a:ea typeface="Cambria Math" panose="02040503050406030204" pitchFamily="18" charset="0"/>
                                </a:rPr>
                              </m:ctrlPr>
                            </m:accPr>
                            <m:e>
                              <m:r>
                                <a:rPr lang="es-ES" sz="2000" b="0" i="1" smtClean="0">
                                  <a:latin typeface="Cambria Math" panose="02040503050406030204" pitchFamily="18" charset="0"/>
                                  <a:ea typeface="Cambria Math" panose="02040503050406030204" pitchFamily="18" charset="0"/>
                                </a:rPr>
                                <m:t>𝑎</m:t>
                              </m:r>
                            </m:e>
                          </m:acc>
                          <m:r>
                            <a:rPr lang="es-ES" sz="2000" b="0" i="1" smtClean="0">
                              <a:latin typeface="Cambria Math" panose="02040503050406030204" pitchFamily="18" charset="0"/>
                            </a:rPr>
                            <m:t>=0</m:t>
                          </m:r>
                        </m:e>
                      </m:nary>
                    </m:oMath>
                  </m:oMathPara>
                </a14:m>
                <a:endParaRPr lang="es-ES" sz="2000" dirty="0"/>
              </a:p>
            </p:txBody>
          </p:sp>
        </mc:Choice>
        <mc:Fallback xmlns="">
          <p:sp>
            <p:nvSpPr>
              <p:cNvPr id="7" name="CuadroTexto 6"/>
              <p:cNvSpPr txBox="1">
                <a:spLocks noRot="1" noChangeAspect="1" noMove="1" noResize="1" noEditPoints="1" noAdjustHandles="1" noChangeArrowheads="1" noChangeShapeType="1" noTextEdit="1"/>
              </p:cNvSpPr>
              <p:nvPr/>
            </p:nvSpPr>
            <p:spPr>
              <a:xfrm>
                <a:off x="2634648" y="2023048"/>
                <a:ext cx="3531801" cy="745332"/>
              </a:xfrm>
              <a:prstGeom prst="rect">
                <a:avLst/>
              </a:prstGeom>
              <a:blipFill rotWithShape="0">
                <a:blip r:embed="rId3"/>
                <a:stretch>
                  <a:fillRect/>
                </a:stretch>
              </a:blipFill>
            </p:spPr>
            <p:txBody>
              <a:bodyPr/>
              <a:lstStyle/>
              <a:p>
                <a:r>
                  <a:rPr lang="es-ES">
                    <a:noFill/>
                  </a:rPr>
                  <a:t> </a:t>
                </a:r>
              </a:p>
            </p:txBody>
          </p:sp>
        </mc:Fallback>
      </mc:AlternateContent>
      <p:sp>
        <p:nvSpPr>
          <p:cNvPr id="11" name="CuadroTexto 10"/>
          <p:cNvSpPr txBox="1"/>
          <p:nvPr/>
        </p:nvSpPr>
        <p:spPr>
          <a:xfrm>
            <a:off x="357187" y="3036208"/>
            <a:ext cx="8086725" cy="369332"/>
          </a:xfrm>
          <a:prstGeom prst="rect">
            <a:avLst/>
          </a:prstGeom>
          <a:noFill/>
        </p:spPr>
        <p:txBody>
          <a:bodyPr wrap="square" rtlCol="0">
            <a:spAutoFit/>
          </a:bodyPr>
          <a:lstStyle/>
          <a:p>
            <a:r>
              <a:rPr lang="es-ES" b="1" dirty="0" smtClean="0">
                <a:solidFill>
                  <a:srgbClr val="00B050"/>
                </a:solidFill>
              </a:rPr>
              <a:t>3.2. Movimiento rectilíneo uniformemente acelerado</a:t>
            </a:r>
            <a:endParaRPr lang="es-ES" b="1" dirty="0">
              <a:solidFill>
                <a:srgbClr val="00B050"/>
              </a:solidFill>
            </a:endParaRPr>
          </a:p>
        </p:txBody>
      </p:sp>
      <p:sp>
        <p:nvSpPr>
          <p:cNvPr id="12" name="CuadroTexto 11"/>
          <p:cNvSpPr txBox="1"/>
          <p:nvPr/>
        </p:nvSpPr>
        <p:spPr>
          <a:xfrm>
            <a:off x="357186" y="3458374"/>
            <a:ext cx="8386763" cy="2862322"/>
          </a:xfrm>
          <a:prstGeom prst="rect">
            <a:avLst/>
          </a:prstGeom>
          <a:noFill/>
        </p:spPr>
        <p:txBody>
          <a:bodyPr wrap="square" rtlCol="0">
            <a:spAutoFit/>
          </a:bodyPr>
          <a:lstStyle/>
          <a:p>
            <a:pPr algn="just"/>
            <a:r>
              <a:rPr lang="es-ES" dirty="0" smtClean="0"/>
              <a:t>Es el tipo de movimiento que adquiere un cuerpo cuando la resultante de las fuerzas no es nula.</a:t>
            </a:r>
          </a:p>
          <a:p>
            <a:pPr algn="just"/>
            <a:endParaRPr lang="es-ES" dirty="0"/>
          </a:p>
          <a:p>
            <a:pPr algn="just"/>
            <a:endParaRPr lang="es-ES" dirty="0" smtClean="0"/>
          </a:p>
          <a:p>
            <a:pPr algn="just"/>
            <a:endParaRPr lang="es-ES" dirty="0"/>
          </a:p>
          <a:p>
            <a:pPr algn="just"/>
            <a:endParaRPr lang="es-ES" dirty="0" smtClean="0"/>
          </a:p>
          <a:p>
            <a:pPr marL="285750" indent="-285750" algn="just">
              <a:buFont typeface="Wingdings 2" panose="05020102010507070707" pitchFamily="18" charset="2"/>
              <a:buChar char="C"/>
            </a:pPr>
            <a:r>
              <a:rPr lang="es-ES" dirty="0" smtClean="0">
                <a:sym typeface="Wingdings 2" panose="05020102010507070707" pitchFamily="18" charset="2"/>
              </a:rPr>
              <a:t>Si el sentido de la fuerza es el mismo que el del movimiento, el módulo de la velocidad aumentará.</a:t>
            </a:r>
          </a:p>
          <a:p>
            <a:pPr marL="285750" indent="-285750" algn="just">
              <a:buFont typeface="Wingdings 2" panose="05020102010507070707" pitchFamily="18" charset="2"/>
              <a:buChar char="C"/>
            </a:pPr>
            <a:r>
              <a:rPr lang="es-ES" dirty="0">
                <a:sym typeface="Wingdings 2" panose="05020102010507070707" pitchFamily="18" charset="2"/>
              </a:rPr>
              <a:t>Si el sentido de la fuerza es </a:t>
            </a:r>
            <a:r>
              <a:rPr lang="es-ES" dirty="0" smtClean="0">
                <a:sym typeface="Wingdings 2" panose="05020102010507070707" pitchFamily="18" charset="2"/>
              </a:rPr>
              <a:t>contrario al del </a:t>
            </a:r>
            <a:r>
              <a:rPr lang="es-ES" dirty="0">
                <a:sym typeface="Wingdings 2" panose="05020102010507070707" pitchFamily="18" charset="2"/>
              </a:rPr>
              <a:t>movimiento, el módulo de la velocidad </a:t>
            </a:r>
            <a:r>
              <a:rPr lang="es-ES" dirty="0" smtClean="0">
                <a:sym typeface="Wingdings 2" panose="05020102010507070707" pitchFamily="18" charset="2"/>
              </a:rPr>
              <a:t>disminuirá.</a:t>
            </a:r>
            <a:endParaRPr lang="es-ES" dirty="0">
              <a:sym typeface="Wingdings 2" panose="05020102010507070707" pitchFamily="18" charset="2"/>
            </a:endParaRPr>
          </a:p>
        </p:txBody>
      </p:sp>
      <mc:AlternateContent xmlns:mc="http://schemas.openxmlformats.org/markup-compatibility/2006" xmlns:a14="http://schemas.microsoft.com/office/drawing/2010/main">
        <mc:Choice Requires="a14">
          <p:sp>
            <p:nvSpPr>
              <p:cNvPr id="8" name="CuadroTexto 7"/>
              <p:cNvSpPr txBox="1"/>
              <p:nvPr/>
            </p:nvSpPr>
            <p:spPr>
              <a:xfrm>
                <a:off x="3927598" y="4235702"/>
                <a:ext cx="945900" cy="65383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sz="2000" i="1" smtClean="0">
                              <a:latin typeface="Cambria Math" panose="02040503050406030204" pitchFamily="18" charset="0"/>
                            </a:rPr>
                          </m:ctrlPr>
                        </m:accPr>
                        <m:e>
                          <m:r>
                            <a:rPr lang="es-ES" sz="2000" b="0" i="1" smtClean="0">
                              <a:latin typeface="Cambria Math" panose="02040503050406030204" pitchFamily="18" charset="0"/>
                            </a:rPr>
                            <m:t>𝑎</m:t>
                          </m:r>
                        </m:e>
                      </m:acc>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nary>
                            <m:naryPr>
                              <m:chr m:val="∑"/>
                              <m:subHide m:val="on"/>
                              <m:supHide m:val="on"/>
                              <m:ctrlPr>
                                <a:rPr lang="es-ES" sz="2000" b="0" i="1" smtClean="0">
                                  <a:latin typeface="Cambria Math" panose="02040503050406030204" pitchFamily="18" charset="0"/>
                                </a:rPr>
                              </m:ctrlPr>
                            </m:naryPr>
                            <m:sub/>
                            <m:sup/>
                            <m:e>
                              <m:acc>
                                <m:accPr>
                                  <m:chr m:val="⃗"/>
                                  <m:ctrlPr>
                                    <a:rPr lang="es-ES" sz="2000" b="0" i="1" smtClean="0">
                                      <a:latin typeface="Cambria Math" panose="02040503050406030204" pitchFamily="18" charset="0"/>
                                    </a:rPr>
                                  </m:ctrlPr>
                                </m:accPr>
                                <m:e>
                                  <m:r>
                                    <a:rPr lang="es-ES" sz="2000" b="0" i="1" smtClean="0">
                                      <a:latin typeface="Cambria Math" panose="02040503050406030204" pitchFamily="18" charset="0"/>
                                    </a:rPr>
                                    <m:t>𝐹</m:t>
                                  </m:r>
                                </m:e>
                              </m:acc>
                            </m:e>
                          </m:nary>
                        </m:num>
                        <m:den>
                          <m:r>
                            <a:rPr lang="es-ES" sz="2000" b="0" i="1" smtClean="0">
                              <a:latin typeface="Cambria Math" panose="02040503050406030204" pitchFamily="18" charset="0"/>
                            </a:rPr>
                            <m:t>𝑚</m:t>
                          </m:r>
                        </m:den>
                      </m:f>
                    </m:oMath>
                  </m:oMathPara>
                </a14:m>
                <a:endParaRPr lang="es-ES" sz="2000" dirty="0"/>
              </a:p>
            </p:txBody>
          </p:sp>
        </mc:Choice>
        <mc:Fallback xmlns="">
          <p:sp>
            <p:nvSpPr>
              <p:cNvPr id="8" name="CuadroTexto 7"/>
              <p:cNvSpPr txBox="1">
                <a:spLocks noRot="1" noChangeAspect="1" noMove="1" noResize="1" noEditPoints="1" noAdjustHandles="1" noChangeArrowheads="1" noChangeShapeType="1" noTextEdit="1"/>
              </p:cNvSpPr>
              <p:nvPr/>
            </p:nvSpPr>
            <p:spPr>
              <a:xfrm>
                <a:off x="3927598" y="4235702"/>
                <a:ext cx="945900" cy="653833"/>
              </a:xfrm>
              <a:prstGeom prst="rect">
                <a:avLst/>
              </a:prstGeom>
              <a:blipFill rotWithShape="0">
                <a:blip r:embed="rId4"/>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14529004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3. Las fuerzas y el movimiento</a:t>
            </a:r>
            <a:endParaRPr lang="es-ES" b="1" dirty="0">
              <a:solidFill>
                <a:schemeClr val="accent6">
                  <a:lumMod val="75000"/>
                </a:schemeClr>
              </a:solidFill>
            </a:endParaRPr>
          </a:p>
        </p:txBody>
      </p:sp>
      <p:sp>
        <p:nvSpPr>
          <p:cNvPr id="9" name="CuadroTexto 8"/>
          <p:cNvSpPr txBox="1"/>
          <p:nvPr/>
        </p:nvSpPr>
        <p:spPr>
          <a:xfrm>
            <a:off x="400050" y="773767"/>
            <a:ext cx="4357688" cy="369332"/>
          </a:xfrm>
          <a:prstGeom prst="rect">
            <a:avLst/>
          </a:prstGeom>
          <a:noFill/>
        </p:spPr>
        <p:txBody>
          <a:bodyPr wrap="square" rtlCol="0">
            <a:spAutoFit/>
          </a:bodyPr>
          <a:lstStyle/>
          <a:p>
            <a:r>
              <a:rPr lang="es-ES" b="1" dirty="0" smtClean="0">
                <a:solidFill>
                  <a:schemeClr val="accent3">
                    <a:lumMod val="75000"/>
                  </a:schemeClr>
                </a:solidFill>
              </a:rPr>
              <a:t>Ejemplos resueltos</a:t>
            </a:r>
            <a:endParaRPr lang="es-ES" b="1" dirty="0">
              <a:solidFill>
                <a:schemeClr val="accent3">
                  <a:lumMod val="75000"/>
                </a:schemeClr>
              </a:solidFill>
            </a:endParaRPr>
          </a:p>
        </p:txBody>
      </p:sp>
      <p:sp>
        <p:nvSpPr>
          <p:cNvPr id="10" name="CuadroTexto 9"/>
          <p:cNvSpPr txBox="1"/>
          <p:nvPr/>
        </p:nvSpPr>
        <p:spPr>
          <a:xfrm>
            <a:off x="409267" y="1147898"/>
            <a:ext cx="5929113" cy="2308324"/>
          </a:xfrm>
          <a:prstGeom prst="rect">
            <a:avLst/>
          </a:prstGeom>
          <a:noFill/>
        </p:spPr>
        <p:txBody>
          <a:bodyPr wrap="square" rtlCol="0">
            <a:spAutoFit/>
          </a:bodyPr>
          <a:lstStyle/>
          <a:p>
            <a:pPr algn="just"/>
            <a:r>
              <a:rPr lang="es-ES" b="1" dirty="0" smtClean="0"/>
              <a:t>1. El cochecito de la figura tiene una masa de 1,5 kg. Tiramos de él con una fuerza de 8 N mediante una cuerda que forma un ángulo de 30º con la horizontal. Entre el cochecito y el suelo hay un coeficiente de rozamiento de 0,2. Calcula:</a:t>
            </a:r>
          </a:p>
          <a:p>
            <a:pPr marL="342900" indent="-342900" algn="just">
              <a:buAutoNum type="alphaLcParenR"/>
            </a:pPr>
            <a:r>
              <a:rPr lang="es-ES" b="1" dirty="0" smtClean="0"/>
              <a:t>La aceleración que adquiere.</a:t>
            </a:r>
          </a:p>
          <a:p>
            <a:pPr marL="342900" indent="-342900" algn="just">
              <a:buAutoNum type="alphaLcParenR"/>
            </a:pPr>
            <a:r>
              <a:rPr lang="es-ES" b="1" dirty="0" smtClean="0"/>
              <a:t>La distancia recorrida en 3 s, si inicialmente estaba en reposo.</a:t>
            </a:r>
            <a:endParaRPr lang="es-ES" b="1" dirty="0"/>
          </a:p>
        </p:txBody>
      </p:sp>
      <p:grpSp>
        <p:nvGrpSpPr>
          <p:cNvPr id="62" name="Grupo 61"/>
          <p:cNvGrpSpPr/>
          <p:nvPr/>
        </p:nvGrpSpPr>
        <p:grpSpPr>
          <a:xfrm>
            <a:off x="6472317" y="1514891"/>
            <a:ext cx="2228850" cy="1258775"/>
            <a:chOff x="1035113" y="3219606"/>
            <a:chExt cx="2228850" cy="1258775"/>
          </a:xfrm>
        </p:grpSpPr>
        <p:cxnSp>
          <p:nvCxnSpPr>
            <p:cNvPr id="14" name="Conector recto 13"/>
            <p:cNvCxnSpPr/>
            <p:nvPr/>
          </p:nvCxnSpPr>
          <p:spPr>
            <a:xfrm>
              <a:off x="1035113" y="4478381"/>
              <a:ext cx="222885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Rectángulo 14"/>
            <p:cNvSpPr/>
            <p:nvPr/>
          </p:nvSpPr>
          <p:spPr>
            <a:xfrm>
              <a:off x="1206563" y="3887747"/>
              <a:ext cx="700088" cy="4399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6" name="Conector recto 15"/>
            <p:cNvCxnSpPr>
              <a:stCxn id="15" idx="3"/>
            </p:cNvCxnSpPr>
            <p:nvPr/>
          </p:nvCxnSpPr>
          <p:spPr>
            <a:xfrm flipV="1">
              <a:off x="1906651" y="3425999"/>
              <a:ext cx="1029685" cy="68171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Conector recto de flecha 17"/>
            <p:cNvCxnSpPr/>
            <p:nvPr/>
          </p:nvCxnSpPr>
          <p:spPr>
            <a:xfrm flipV="1">
              <a:off x="1896038" y="3792384"/>
              <a:ext cx="525455" cy="31265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4" descr="https://thumbs.dreamstime.com/z/dos-hombres-que-tiran-de-una-cuerda-en-las-direcciones-opuestas-aisladas-29362390.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4109" t="32189" r="22796" b="39949"/>
            <a:stretch/>
          </p:blipFill>
          <p:spPr bwMode="auto">
            <a:xfrm rot="19635261">
              <a:off x="2620546" y="3219606"/>
              <a:ext cx="469414" cy="51920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2" name="CuadroTexto 21"/>
                <p:cNvSpPr txBox="1"/>
                <p:nvPr/>
              </p:nvSpPr>
              <p:spPr>
                <a:xfrm>
                  <a:off x="2225062" y="3503530"/>
                  <a:ext cx="214226"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oMath>
                    </m:oMathPara>
                  </a14:m>
                  <a:endParaRPr lang="es-ES" dirty="0"/>
                </a:p>
              </p:txBody>
            </p:sp>
          </mc:Choice>
          <mc:Fallback xmlns="">
            <p:sp>
              <p:nvSpPr>
                <p:cNvPr id="22" name="CuadroTexto 21"/>
                <p:cNvSpPr txBox="1">
                  <a:spLocks noRot="1" noChangeAspect="1" noMove="1" noResize="1" noEditPoints="1" noAdjustHandles="1" noChangeArrowheads="1" noChangeShapeType="1" noTextEdit="1"/>
                </p:cNvSpPr>
                <p:nvPr/>
              </p:nvSpPr>
              <p:spPr>
                <a:xfrm>
                  <a:off x="2225062" y="3503530"/>
                  <a:ext cx="214226" cy="310598"/>
                </a:xfrm>
                <a:prstGeom prst="rect">
                  <a:avLst/>
                </a:prstGeom>
                <a:blipFill rotWithShape="0">
                  <a:blip r:embed="rId4"/>
                  <a:stretch>
                    <a:fillRect l="-25714" t="-41176" r="-97143" b="-9804"/>
                  </a:stretch>
                </a:blipFill>
              </p:spPr>
              <p:txBody>
                <a:bodyPr/>
                <a:lstStyle/>
                <a:p>
                  <a:r>
                    <a:rPr lang="es-ES">
                      <a:noFill/>
                    </a:rPr>
                    <a:t> </a:t>
                  </a:r>
                </a:p>
              </p:txBody>
            </p:sp>
          </mc:Fallback>
        </mc:AlternateContent>
        <p:cxnSp>
          <p:nvCxnSpPr>
            <p:cNvPr id="23" name="Conector recto 22"/>
            <p:cNvCxnSpPr>
              <a:stCxn id="15" idx="3"/>
            </p:cNvCxnSpPr>
            <p:nvPr/>
          </p:nvCxnSpPr>
          <p:spPr>
            <a:xfrm flipV="1">
              <a:off x="1906651" y="4105036"/>
              <a:ext cx="1286431"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CuadroTexto 26"/>
                <p:cNvSpPr txBox="1"/>
                <p:nvPr/>
              </p:nvSpPr>
              <p:spPr>
                <a:xfrm>
                  <a:off x="2149538" y="3830127"/>
                  <a:ext cx="20896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panose="02040503050406030204" pitchFamily="18" charset="0"/>
                            <a:ea typeface="Cambria Math" panose="02040503050406030204" pitchFamily="18" charset="0"/>
                          </a:rPr>
                          <m:t>𝛼</m:t>
                        </m:r>
                      </m:oMath>
                    </m:oMathPara>
                  </a14:m>
                  <a:endParaRPr lang="es-ES" dirty="0"/>
                </a:p>
              </p:txBody>
            </p:sp>
          </mc:Choice>
          <mc:Fallback xmlns="">
            <p:sp>
              <p:nvSpPr>
                <p:cNvPr id="27" name="CuadroTexto 26"/>
                <p:cNvSpPr txBox="1">
                  <a:spLocks noRot="1" noChangeAspect="1" noMove="1" noResize="1" noEditPoints="1" noAdjustHandles="1" noChangeArrowheads="1" noChangeShapeType="1" noTextEdit="1"/>
                </p:cNvSpPr>
                <p:nvPr/>
              </p:nvSpPr>
              <p:spPr>
                <a:xfrm>
                  <a:off x="2149538" y="3830127"/>
                  <a:ext cx="208968" cy="276999"/>
                </a:xfrm>
                <a:prstGeom prst="rect">
                  <a:avLst/>
                </a:prstGeom>
                <a:blipFill rotWithShape="0">
                  <a:blip r:embed="rId5"/>
                  <a:stretch>
                    <a:fillRect l="-14706" r="-11765" b="-2222"/>
                  </a:stretch>
                </a:blipFill>
              </p:spPr>
              <p:txBody>
                <a:bodyPr/>
                <a:lstStyle/>
                <a:p>
                  <a:r>
                    <a:rPr lang="es-ES">
                      <a:noFill/>
                    </a:rPr>
                    <a:t> </a:t>
                  </a:r>
                </a:p>
              </p:txBody>
            </p:sp>
          </mc:Fallback>
        </mc:AlternateContent>
        <p:sp>
          <p:nvSpPr>
            <p:cNvPr id="36" name="Elipse 35"/>
            <p:cNvSpPr/>
            <p:nvPr/>
          </p:nvSpPr>
          <p:spPr>
            <a:xfrm>
              <a:off x="1267039" y="4233708"/>
              <a:ext cx="216000" cy="216000"/>
            </a:xfrm>
            <a:prstGeom prst="ellips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 name="Elipse 36"/>
            <p:cNvSpPr/>
            <p:nvPr/>
          </p:nvSpPr>
          <p:spPr>
            <a:xfrm>
              <a:off x="1632626" y="4233708"/>
              <a:ext cx="216000" cy="216000"/>
            </a:xfrm>
            <a:prstGeom prst="ellips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63" name="Grupo 62"/>
          <p:cNvGrpSpPr/>
          <p:nvPr/>
        </p:nvGrpSpPr>
        <p:grpSpPr>
          <a:xfrm>
            <a:off x="802271" y="3782592"/>
            <a:ext cx="2571552" cy="1570813"/>
            <a:chOff x="4630998" y="3313342"/>
            <a:chExt cx="2571552" cy="1570813"/>
          </a:xfrm>
        </p:grpSpPr>
        <p:cxnSp>
          <p:nvCxnSpPr>
            <p:cNvPr id="38" name="Conector recto 37"/>
            <p:cNvCxnSpPr/>
            <p:nvPr/>
          </p:nvCxnSpPr>
          <p:spPr>
            <a:xfrm>
              <a:off x="4973700" y="4572117"/>
              <a:ext cx="222885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9" name="Rectángulo 38"/>
            <p:cNvSpPr/>
            <p:nvPr/>
          </p:nvSpPr>
          <p:spPr>
            <a:xfrm>
              <a:off x="5145150" y="3981483"/>
              <a:ext cx="700088" cy="4399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40" name="Conector recto 39"/>
            <p:cNvCxnSpPr>
              <a:stCxn id="39" idx="3"/>
            </p:cNvCxnSpPr>
            <p:nvPr/>
          </p:nvCxnSpPr>
          <p:spPr>
            <a:xfrm flipV="1">
              <a:off x="5845238" y="3519735"/>
              <a:ext cx="1029685" cy="68171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Conector recto de flecha 40"/>
            <p:cNvCxnSpPr/>
            <p:nvPr/>
          </p:nvCxnSpPr>
          <p:spPr>
            <a:xfrm>
              <a:off x="5495194" y="4230684"/>
              <a:ext cx="0" cy="54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ector recto de flecha 41"/>
            <p:cNvCxnSpPr/>
            <p:nvPr/>
          </p:nvCxnSpPr>
          <p:spPr>
            <a:xfrm flipV="1">
              <a:off x="5834625" y="3886120"/>
              <a:ext cx="525455" cy="31265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43" name="Picture 4" descr="https://thumbs.dreamstime.com/z/dos-hombres-que-tiran-de-una-cuerda-en-las-direcciones-opuestas-aisladas-29362390.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4109" t="32189" r="22796" b="39949"/>
            <a:stretch/>
          </p:blipFill>
          <p:spPr bwMode="auto">
            <a:xfrm rot="19635261">
              <a:off x="6559133" y="3313342"/>
              <a:ext cx="469414" cy="51920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5" name="CuadroTexto 44"/>
                <p:cNvSpPr txBox="1"/>
                <p:nvPr/>
              </p:nvSpPr>
              <p:spPr>
                <a:xfrm>
                  <a:off x="5564056" y="4573557"/>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45" name="CuadroTexto 44"/>
                <p:cNvSpPr txBox="1">
                  <a:spLocks noRot="1" noChangeAspect="1" noMove="1" noResize="1" noEditPoints="1" noAdjustHandles="1" noChangeArrowheads="1" noChangeShapeType="1" noTextEdit="1"/>
                </p:cNvSpPr>
                <p:nvPr/>
              </p:nvSpPr>
              <p:spPr>
                <a:xfrm>
                  <a:off x="5564056" y="4573557"/>
                  <a:ext cx="212430" cy="310598"/>
                </a:xfrm>
                <a:prstGeom prst="rect">
                  <a:avLst/>
                </a:prstGeom>
                <a:blipFill rotWithShape="0">
                  <a:blip r:embed="rId6"/>
                  <a:stretch>
                    <a:fillRect l="-26471" r="-23529" b="-980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6" name="CuadroTexto 45"/>
                <p:cNvSpPr txBox="1"/>
                <p:nvPr/>
              </p:nvSpPr>
              <p:spPr>
                <a:xfrm>
                  <a:off x="6163649" y="3597266"/>
                  <a:ext cx="214226"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oMath>
                    </m:oMathPara>
                  </a14:m>
                  <a:endParaRPr lang="es-ES" dirty="0"/>
                </a:p>
              </p:txBody>
            </p:sp>
          </mc:Choice>
          <mc:Fallback xmlns="">
            <p:sp>
              <p:nvSpPr>
                <p:cNvPr id="46" name="CuadroTexto 45"/>
                <p:cNvSpPr txBox="1">
                  <a:spLocks noRot="1" noChangeAspect="1" noMove="1" noResize="1" noEditPoints="1" noAdjustHandles="1" noChangeArrowheads="1" noChangeShapeType="1" noTextEdit="1"/>
                </p:cNvSpPr>
                <p:nvPr/>
              </p:nvSpPr>
              <p:spPr>
                <a:xfrm>
                  <a:off x="6163649" y="3597266"/>
                  <a:ext cx="214226" cy="310598"/>
                </a:xfrm>
                <a:prstGeom prst="rect">
                  <a:avLst/>
                </a:prstGeom>
                <a:blipFill rotWithShape="0">
                  <a:blip r:embed="rId7"/>
                  <a:stretch>
                    <a:fillRect l="-22857" t="-41176" r="-100000" b="-9804"/>
                  </a:stretch>
                </a:blipFill>
              </p:spPr>
              <p:txBody>
                <a:bodyPr/>
                <a:lstStyle/>
                <a:p>
                  <a:r>
                    <a:rPr lang="es-ES">
                      <a:noFill/>
                    </a:rPr>
                    <a:t> </a:t>
                  </a:r>
                </a:p>
              </p:txBody>
            </p:sp>
          </mc:Fallback>
        </mc:AlternateContent>
        <p:cxnSp>
          <p:nvCxnSpPr>
            <p:cNvPr id="47" name="Conector recto 46"/>
            <p:cNvCxnSpPr>
              <a:stCxn id="39" idx="3"/>
            </p:cNvCxnSpPr>
            <p:nvPr/>
          </p:nvCxnSpPr>
          <p:spPr>
            <a:xfrm flipV="1">
              <a:off x="5845238" y="4198772"/>
              <a:ext cx="1286431"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48" name="Conector recto 47"/>
            <p:cNvCxnSpPr/>
            <p:nvPr/>
          </p:nvCxnSpPr>
          <p:spPr>
            <a:xfrm rot="5400000" flipV="1">
              <a:off x="5485238" y="3896860"/>
              <a:ext cx="720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49" name="Conector recto 48"/>
            <p:cNvCxnSpPr/>
            <p:nvPr/>
          </p:nvCxnSpPr>
          <p:spPr>
            <a:xfrm rot="5400000" flipV="1">
              <a:off x="6201299" y="4051864"/>
              <a:ext cx="288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0" name="Conector recto 49"/>
            <p:cNvCxnSpPr/>
            <p:nvPr/>
          </p:nvCxnSpPr>
          <p:spPr>
            <a:xfrm flipV="1">
              <a:off x="5860231" y="3886120"/>
              <a:ext cx="504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1" name="CuadroTexto 50"/>
                <p:cNvSpPr txBox="1"/>
                <p:nvPr/>
              </p:nvSpPr>
              <p:spPr>
                <a:xfrm>
                  <a:off x="6088125" y="3923863"/>
                  <a:ext cx="20896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panose="02040503050406030204" pitchFamily="18" charset="0"/>
                            <a:ea typeface="Cambria Math" panose="02040503050406030204" pitchFamily="18" charset="0"/>
                          </a:rPr>
                          <m:t>𝛼</m:t>
                        </m:r>
                      </m:oMath>
                    </m:oMathPara>
                  </a14:m>
                  <a:endParaRPr lang="es-ES" dirty="0"/>
                </a:p>
              </p:txBody>
            </p:sp>
          </mc:Choice>
          <mc:Fallback xmlns="">
            <p:sp>
              <p:nvSpPr>
                <p:cNvPr id="51" name="CuadroTexto 50"/>
                <p:cNvSpPr txBox="1">
                  <a:spLocks noRot="1" noChangeAspect="1" noMove="1" noResize="1" noEditPoints="1" noAdjustHandles="1" noChangeArrowheads="1" noChangeShapeType="1" noTextEdit="1"/>
                </p:cNvSpPr>
                <p:nvPr/>
              </p:nvSpPr>
              <p:spPr>
                <a:xfrm>
                  <a:off x="6088125" y="3923863"/>
                  <a:ext cx="208968" cy="276999"/>
                </a:xfrm>
                <a:prstGeom prst="rect">
                  <a:avLst/>
                </a:prstGeom>
                <a:blipFill rotWithShape="0">
                  <a:blip r:embed="rId8"/>
                  <a:stretch>
                    <a:fillRect l="-14706" r="-11765" b="-2222"/>
                  </a:stretch>
                </a:blipFill>
              </p:spPr>
              <p:txBody>
                <a:bodyPr/>
                <a:lstStyle/>
                <a:p>
                  <a:r>
                    <a:rPr lang="es-ES">
                      <a:noFill/>
                    </a:rPr>
                    <a:t> </a:t>
                  </a:r>
                </a:p>
              </p:txBody>
            </p:sp>
          </mc:Fallback>
        </mc:AlternateContent>
        <p:cxnSp>
          <p:nvCxnSpPr>
            <p:cNvPr id="52" name="Conector recto 51"/>
            <p:cNvCxnSpPr/>
            <p:nvPr/>
          </p:nvCxnSpPr>
          <p:spPr>
            <a:xfrm flipV="1">
              <a:off x="5856080" y="4195864"/>
              <a:ext cx="504000" cy="0"/>
            </a:xfrm>
            <a:prstGeom prst="line">
              <a:avLst/>
            </a:prstGeom>
            <a:ln w="38100">
              <a:solidFill>
                <a:schemeClr val="accent6">
                  <a:lumMod val="75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Conector recto 52"/>
            <p:cNvCxnSpPr/>
            <p:nvPr/>
          </p:nvCxnSpPr>
          <p:spPr>
            <a:xfrm>
              <a:off x="5845238" y="3886120"/>
              <a:ext cx="10842" cy="288000"/>
            </a:xfrm>
            <a:prstGeom prst="line">
              <a:avLst/>
            </a:prstGeom>
            <a:ln w="38100">
              <a:solidFill>
                <a:schemeClr val="accent6">
                  <a:lumMod val="75000"/>
                </a:schemeClr>
              </a:solidFill>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Conector recto de flecha 53"/>
            <p:cNvCxnSpPr/>
            <p:nvPr/>
          </p:nvCxnSpPr>
          <p:spPr>
            <a:xfrm flipV="1">
              <a:off x="5495194" y="3942684"/>
              <a:ext cx="0" cy="28800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CuadroTexto 54"/>
                <p:cNvSpPr txBox="1"/>
                <p:nvPr/>
              </p:nvSpPr>
              <p:spPr>
                <a:xfrm>
                  <a:off x="5250958" y="3701589"/>
                  <a:ext cx="23807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𝑁</m:t>
                            </m:r>
                          </m:e>
                        </m:acc>
                      </m:oMath>
                    </m:oMathPara>
                  </a14:m>
                  <a:endParaRPr lang="es-ES" dirty="0"/>
                </a:p>
              </p:txBody>
            </p:sp>
          </mc:Choice>
          <mc:Fallback xmlns="">
            <p:sp>
              <p:nvSpPr>
                <p:cNvPr id="55" name="CuadroTexto 54"/>
                <p:cNvSpPr txBox="1">
                  <a:spLocks noRot="1" noChangeAspect="1" noMove="1" noResize="1" noEditPoints="1" noAdjustHandles="1" noChangeArrowheads="1" noChangeShapeType="1" noTextEdit="1"/>
                </p:cNvSpPr>
                <p:nvPr/>
              </p:nvSpPr>
              <p:spPr>
                <a:xfrm>
                  <a:off x="5250958" y="3701589"/>
                  <a:ext cx="238079" cy="310598"/>
                </a:xfrm>
                <a:prstGeom prst="rect">
                  <a:avLst/>
                </a:prstGeom>
                <a:blipFill rotWithShape="0">
                  <a:blip r:embed="rId9"/>
                  <a:stretch>
                    <a:fillRect l="-20513" r="-20513" b="-9804"/>
                  </a:stretch>
                </a:blipFill>
              </p:spPr>
              <p:txBody>
                <a:bodyPr/>
                <a:lstStyle/>
                <a:p>
                  <a:r>
                    <a:rPr lang="es-ES">
                      <a:noFill/>
                    </a:rPr>
                    <a:t> </a:t>
                  </a:r>
                </a:p>
              </p:txBody>
            </p:sp>
          </mc:Fallback>
        </mc:AlternateContent>
        <p:cxnSp>
          <p:nvCxnSpPr>
            <p:cNvPr id="56" name="Conector recto 55"/>
            <p:cNvCxnSpPr/>
            <p:nvPr/>
          </p:nvCxnSpPr>
          <p:spPr>
            <a:xfrm flipH="1" flipV="1">
              <a:off x="4857150" y="4378547"/>
              <a:ext cx="288000" cy="0"/>
            </a:xfrm>
            <a:prstGeom prst="line">
              <a:avLst/>
            </a:prstGeom>
            <a:ln w="38100">
              <a:solidFill>
                <a:srgbClr val="00B05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CuadroTexto 56"/>
                <p:cNvSpPr txBox="1"/>
                <p:nvPr/>
              </p:nvSpPr>
              <p:spPr>
                <a:xfrm>
                  <a:off x="6338718" y="3887747"/>
                  <a:ext cx="273536"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𝑥</m:t>
                            </m:r>
                          </m:sub>
                        </m:sSub>
                      </m:oMath>
                    </m:oMathPara>
                  </a14:m>
                  <a:endParaRPr lang="es-ES" dirty="0"/>
                </a:p>
              </p:txBody>
            </p:sp>
          </mc:Choice>
          <mc:Fallback xmlns="">
            <p:sp>
              <p:nvSpPr>
                <p:cNvPr id="57" name="CuadroTexto 56"/>
                <p:cNvSpPr txBox="1">
                  <a:spLocks noRot="1" noChangeAspect="1" noMove="1" noResize="1" noEditPoints="1" noAdjustHandles="1" noChangeArrowheads="1" noChangeShapeType="1" noTextEdit="1"/>
                </p:cNvSpPr>
                <p:nvPr/>
              </p:nvSpPr>
              <p:spPr>
                <a:xfrm>
                  <a:off x="6338718" y="3887747"/>
                  <a:ext cx="273536" cy="310598"/>
                </a:xfrm>
                <a:prstGeom prst="rect">
                  <a:avLst/>
                </a:prstGeom>
                <a:blipFill rotWithShape="0">
                  <a:blip r:embed="rId10"/>
                  <a:stretch>
                    <a:fillRect l="-20000" t="-43137" r="-75556" b="-1176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8" name="CuadroTexto 57"/>
                <p:cNvSpPr txBox="1"/>
                <p:nvPr/>
              </p:nvSpPr>
              <p:spPr>
                <a:xfrm>
                  <a:off x="5592949" y="3576418"/>
                  <a:ext cx="281167" cy="33887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𝑦</m:t>
                            </m:r>
                          </m:sub>
                        </m:sSub>
                      </m:oMath>
                    </m:oMathPara>
                  </a14:m>
                  <a:endParaRPr lang="es-ES" dirty="0"/>
                </a:p>
              </p:txBody>
            </p:sp>
          </mc:Choice>
          <mc:Fallback xmlns="">
            <p:sp>
              <p:nvSpPr>
                <p:cNvPr id="58" name="CuadroTexto 57"/>
                <p:cNvSpPr txBox="1">
                  <a:spLocks noRot="1" noChangeAspect="1" noMove="1" noResize="1" noEditPoints="1" noAdjustHandles="1" noChangeArrowheads="1" noChangeShapeType="1" noTextEdit="1"/>
                </p:cNvSpPr>
                <p:nvPr/>
              </p:nvSpPr>
              <p:spPr>
                <a:xfrm>
                  <a:off x="5592949" y="3576418"/>
                  <a:ext cx="281167" cy="338875"/>
                </a:xfrm>
                <a:prstGeom prst="rect">
                  <a:avLst/>
                </a:prstGeom>
                <a:blipFill rotWithShape="0">
                  <a:blip r:embed="rId11"/>
                  <a:stretch>
                    <a:fillRect l="-17021" t="-40000" r="-72340" b="-1818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9" name="CuadroTexto 58"/>
                <p:cNvSpPr txBox="1"/>
                <p:nvPr/>
              </p:nvSpPr>
              <p:spPr>
                <a:xfrm>
                  <a:off x="4630998" y="3999493"/>
                  <a:ext cx="452303"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𝑟𝑜𝑧</m:t>
                            </m:r>
                          </m:sub>
                        </m:sSub>
                      </m:oMath>
                    </m:oMathPara>
                  </a14:m>
                  <a:endParaRPr lang="es-ES" dirty="0"/>
                </a:p>
              </p:txBody>
            </p:sp>
          </mc:Choice>
          <mc:Fallback xmlns="">
            <p:sp>
              <p:nvSpPr>
                <p:cNvPr id="59" name="CuadroTexto 58"/>
                <p:cNvSpPr txBox="1">
                  <a:spLocks noRot="1" noChangeAspect="1" noMove="1" noResize="1" noEditPoints="1" noAdjustHandles="1" noChangeArrowheads="1" noChangeShapeType="1" noTextEdit="1"/>
                </p:cNvSpPr>
                <p:nvPr/>
              </p:nvSpPr>
              <p:spPr>
                <a:xfrm>
                  <a:off x="4630998" y="3999493"/>
                  <a:ext cx="452303" cy="310598"/>
                </a:xfrm>
                <a:prstGeom prst="rect">
                  <a:avLst/>
                </a:prstGeom>
                <a:blipFill rotWithShape="0">
                  <a:blip r:embed="rId12"/>
                  <a:stretch>
                    <a:fillRect l="-12162" t="-43137" r="-21622" b="-11765"/>
                  </a:stretch>
                </a:blipFill>
              </p:spPr>
              <p:txBody>
                <a:bodyPr/>
                <a:lstStyle/>
                <a:p>
                  <a:r>
                    <a:rPr lang="es-ES">
                      <a:noFill/>
                    </a:rPr>
                    <a:t> </a:t>
                  </a:r>
                </a:p>
              </p:txBody>
            </p:sp>
          </mc:Fallback>
        </mc:AlternateContent>
        <p:sp>
          <p:nvSpPr>
            <p:cNvPr id="60" name="Elipse 59"/>
            <p:cNvSpPr/>
            <p:nvPr/>
          </p:nvSpPr>
          <p:spPr>
            <a:xfrm>
              <a:off x="5205626" y="4327444"/>
              <a:ext cx="216000" cy="216000"/>
            </a:xfrm>
            <a:prstGeom prst="ellips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1" name="Elipse 60"/>
            <p:cNvSpPr/>
            <p:nvPr/>
          </p:nvSpPr>
          <p:spPr>
            <a:xfrm>
              <a:off x="5571213" y="4327444"/>
              <a:ext cx="216000" cy="216000"/>
            </a:xfrm>
            <a:prstGeom prst="ellips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64" name="CuadroTexto 63"/>
          <p:cNvSpPr txBox="1"/>
          <p:nvPr/>
        </p:nvSpPr>
        <p:spPr>
          <a:xfrm>
            <a:off x="400050" y="3328878"/>
            <a:ext cx="8101648" cy="369332"/>
          </a:xfrm>
          <a:prstGeom prst="rect">
            <a:avLst/>
          </a:prstGeom>
          <a:noFill/>
        </p:spPr>
        <p:txBody>
          <a:bodyPr wrap="square" rtlCol="0">
            <a:spAutoFit/>
          </a:bodyPr>
          <a:lstStyle/>
          <a:p>
            <a:pPr algn="just"/>
            <a:r>
              <a:rPr lang="es-ES" dirty="0" smtClean="0"/>
              <a:t>Dibujamos las fuerzas que actúan sobre el cochecito</a:t>
            </a:r>
          </a:p>
        </p:txBody>
      </p:sp>
      <mc:AlternateContent xmlns:mc="http://schemas.openxmlformats.org/markup-compatibility/2006" xmlns:a14="http://schemas.microsoft.com/office/drawing/2010/main">
        <mc:Choice Requires="a14">
          <p:sp>
            <p:nvSpPr>
              <p:cNvPr id="4" name="CuadroTexto 3"/>
              <p:cNvSpPr txBox="1"/>
              <p:nvPr/>
            </p:nvSpPr>
            <p:spPr>
              <a:xfrm>
                <a:off x="497901" y="5299947"/>
                <a:ext cx="404008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𝑥</m:t>
                          </m:r>
                        </m:sub>
                      </m:sSub>
                      <m:r>
                        <a:rPr lang="es-ES" sz="2000" b="0" i="1" smtClean="0">
                          <a:latin typeface="Cambria Math" panose="02040503050406030204" pitchFamily="18" charset="0"/>
                        </a:rPr>
                        <m:t>=</m:t>
                      </m:r>
                      <m:r>
                        <a:rPr lang="es-ES" sz="2000" b="0" i="1" smtClean="0">
                          <a:latin typeface="Cambria Math" panose="02040503050406030204" pitchFamily="18" charset="0"/>
                        </a:rPr>
                        <m:t>𝐹</m:t>
                      </m:r>
                      <m:r>
                        <a:rPr lang="es-ES" sz="2000" b="0" i="1" smtClean="0">
                          <a:latin typeface="Cambria Math" panose="02040503050406030204" pitchFamily="18" charset="0"/>
                        </a:rPr>
                        <m:t>·</m:t>
                      </m:r>
                      <m:r>
                        <a:rPr lang="es-ES" sz="2000" b="0" i="1" smtClean="0">
                          <a:latin typeface="Cambria Math" panose="02040503050406030204" pitchFamily="18" charset="0"/>
                        </a:rPr>
                        <m:t>𝑐𝑜𝑠</m:t>
                      </m:r>
                      <m:r>
                        <a:rPr lang="es-ES" sz="2000" b="0" i="1" smtClean="0">
                          <a:latin typeface="Cambria Math" panose="02040503050406030204" pitchFamily="18" charset="0"/>
                          <a:ea typeface="Cambria Math" panose="02040503050406030204" pitchFamily="18" charset="0"/>
                        </a:rPr>
                        <m:t>𝛼</m:t>
                      </m:r>
                      <m:r>
                        <a:rPr lang="es-ES" sz="2000" b="0" i="1" smtClean="0">
                          <a:latin typeface="Cambria Math" panose="02040503050406030204" pitchFamily="18" charset="0"/>
                          <a:ea typeface="Cambria Math" panose="02040503050406030204" pitchFamily="18" charset="0"/>
                        </a:rPr>
                        <m:t>=8·</m:t>
                      </m:r>
                      <m:r>
                        <a:rPr lang="es-ES" sz="2000" b="0" i="1" smtClean="0">
                          <a:latin typeface="Cambria Math" panose="02040503050406030204" pitchFamily="18" charset="0"/>
                          <a:ea typeface="Cambria Math" panose="02040503050406030204" pitchFamily="18" charset="0"/>
                        </a:rPr>
                        <m:t>𝑐𝑜𝑠</m:t>
                      </m:r>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30</m:t>
                          </m:r>
                        </m:e>
                        <m:sup>
                          <m:r>
                            <a:rPr lang="es-ES" sz="2000" b="0" i="1" smtClean="0">
                              <a:latin typeface="Cambria Math" panose="02040503050406030204" pitchFamily="18" charset="0"/>
                              <a:ea typeface="Cambria Math" panose="02040503050406030204" pitchFamily="18" charset="0"/>
                            </a:rPr>
                            <m:t>0</m:t>
                          </m:r>
                        </m:sup>
                      </m:sSup>
                      <m:r>
                        <a:rPr lang="es-ES" sz="2000" b="0" i="1" smtClean="0">
                          <a:latin typeface="Cambria Math" panose="02040503050406030204" pitchFamily="18" charset="0"/>
                          <a:ea typeface="Cambria Math" panose="02040503050406030204" pitchFamily="18" charset="0"/>
                        </a:rPr>
                        <m:t>=6,93 </m:t>
                      </m:r>
                      <m:r>
                        <a:rPr lang="es-ES" sz="2000" b="0" i="1" smtClean="0">
                          <a:latin typeface="Cambria Math" panose="02040503050406030204" pitchFamily="18" charset="0"/>
                          <a:ea typeface="Cambria Math" panose="02040503050406030204" pitchFamily="18" charset="0"/>
                        </a:rPr>
                        <m:t>𝑁</m:t>
                      </m:r>
                    </m:oMath>
                  </m:oMathPara>
                </a14:m>
                <a:endParaRPr lang="es-ES" sz="2000" dirty="0"/>
              </a:p>
            </p:txBody>
          </p:sp>
        </mc:Choice>
        <mc:Fallback xmlns="">
          <p:sp>
            <p:nvSpPr>
              <p:cNvPr id="4" name="CuadroTexto 3"/>
              <p:cNvSpPr txBox="1">
                <a:spLocks noRot="1" noChangeAspect="1" noMove="1" noResize="1" noEditPoints="1" noAdjustHandles="1" noChangeArrowheads="1" noChangeShapeType="1" noTextEdit="1"/>
              </p:cNvSpPr>
              <p:nvPr/>
            </p:nvSpPr>
            <p:spPr>
              <a:xfrm>
                <a:off x="497901" y="5299947"/>
                <a:ext cx="4040080" cy="307777"/>
              </a:xfrm>
              <a:prstGeom prst="rect">
                <a:avLst/>
              </a:prstGeom>
              <a:blipFill rotWithShape="0">
                <a:blip r:embed="rId13"/>
                <a:stretch>
                  <a:fillRect l="-906" r="-755" b="-1372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9" name="CuadroTexto 88"/>
              <p:cNvSpPr txBox="1"/>
              <p:nvPr/>
            </p:nvSpPr>
            <p:spPr>
              <a:xfrm>
                <a:off x="497901" y="5692083"/>
                <a:ext cx="3746988" cy="3381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𝑦</m:t>
                          </m:r>
                        </m:sub>
                      </m:sSub>
                      <m:r>
                        <a:rPr lang="es-ES" sz="2000" b="0" i="1" smtClean="0">
                          <a:latin typeface="Cambria Math" panose="02040503050406030204" pitchFamily="18" charset="0"/>
                        </a:rPr>
                        <m:t>=</m:t>
                      </m:r>
                      <m:r>
                        <a:rPr lang="es-ES" sz="2000" b="0" i="1" smtClean="0">
                          <a:latin typeface="Cambria Math" panose="02040503050406030204" pitchFamily="18" charset="0"/>
                        </a:rPr>
                        <m:t>𝐹</m:t>
                      </m:r>
                      <m:r>
                        <a:rPr lang="es-ES" sz="2000" b="0" i="1" smtClean="0">
                          <a:latin typeface="Cambria Math" panose="02040503050406030204" pitchFamily="18" charset="0"/>
                        </a:rPr>
                        <m:t>·</m:t>
                      </m:r>
                      <m:r>
                        <a:rPr lang="es-ES" sz="2000" b="0" i="1" smtClean="0">
                          <a:latin typeface="Cambria Math" panose="02040503050406030204" pitchFamily="18" charset="0"/>
                        </a:rPr>
                        <m:t>𝑠𝑒𝑛</m:t>
                      </m:r>
                      <m:r>
                        <a:rPr lang="es-ES" sz="2000" b="0" i="1" smtClean="0">
                          <a:latin typeface="Cambria Math" panose="02040503050406030204" pitchFamily="18" charset="0"/>
                          <a:ea typeface="Cambria Math" panose="02040503050406030204" pitchFamily="18" charset="0"/>
                        </a:rPr>
                        <m:t>𝛼</m:t>
                      </m:r>
                      <m:r>
                        <a:rPr lang="es-ES" sz="2000" b="0" i="1" smtClean="0">
                          <a:latin typeface="Cambria Math" panose="02040503050406030204" pitchFamily="18" charset="0"/>
                          <a:ea typeface="Cambria Math" panose="02040503050406030204" pitchFamily="18" charset="0"/>
                        </a:rPr>
                        <m:t>=8·</m:t>
                      </m:r>
                      <m:r>
                        <a:rPr lang="es-ES" sz="2000" b="0" i="1" smtClean="0">
                          <a:latin typeface="Cambria Math" panose="02040503050406030204" pitchFamily="18" charset="0"/>
                          <a:ea typeface="Cambria Math" panose="02040503050406030204" pitchFamily="18" charset="0"/>
                        </a:rPr>
                        <m:t>𝑠𝑒𝑛</m:t>
                      </m:r>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30</m:t>
                          </m:r>
                        </m:e>
                        <m:sup>
                          <m:r>
                            <a:rPr lang="es-ES" sz="2000" i="1">
                              <a:latin typeface="Cambria Math" panose="02040503050406030204" pitchFamily="18" charset="0"/>
                              <a:ea typeface="Cambria Math" panose="02040503050406030204" pitchFamily="18" charset="0"/>
                            </a:rPr>
                            <m:t>0</m:t>
                          </m:r>
                        </m:sup>
                      </m:sSup>
                      <m:r>
                        <a:rPr lang="es-ES" sz="2000" b="0" i="1" smtClean="0">
                          <a:latin typeface="Cambria Math" panose="02040503050406030204" pitchFamily="18" charset="0"/>
                          <a:ea typeface="Cambria Math" panose="02040503050406030204" pitchFamily="18" charset="0"/>
                        </a:rPr>
                        <m:t>=4 </m:t>
                      </m:r>
                      <m:r>
                        <a:rPr lang="es-ES" sz="2000" b="0" i="1" smtClean="0">
                          <a:latin typeface="Cambria Math" panose="02040503050406030204" pitchFamily="18" charset="0"/>
                          <a:ea typeface="Cambria Math" panose="02040503050406030204" pitchFamily="18" charset="0"/>
                        </a:rPr>
                        <m:t>𝑁</m:t>
                      </m:r>
                    </m:oMath>
                  </m:oMathPara>
                </a14:m>
                <a:endParaRPr lang="es-ES" sz="2000" dirty="0"/>
              </a:p>
            </p:txBody>
          </p:sp>
        </mc:Choice>
        <mc:Fallback xmlns="">
          <p:sp>
            <p:nvSpPr>
              <p:cNvPr id="89" name="CuadroTexto 88"/>
              <p:cNvSpPr txBox="1">
                <a:spLocks noRot="1" noChangeAspect="1" noMove="1" noResize="1" noEditPoints="1" noAdjustHandles="1" noChangeArrowheads="1" noChangeShapeType="1" noTextEdit="1"/>
              </p:cNvSpPr>
              <p:nvPr/>
            </p:nvSpPr>
            <p:spPr>
              <a:xfrm>
                <a:off x="497901" y="5692083"/>
                <a:ext cx="3746988" cy="338169"/>
              </a:xfrm>
              <a:prstGeom prst="rect">
                <a:avLst/>
              </a:prstGeom>
              <a:blipFill rotWithShape="0">
                <a:blip r:embed="rId14"/>
                <a:stretch>
                  <a:fillRect l="-977" r="-814" b="-2181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 name="CuadroTexto 4"/>
              <p:cNvSpPr txBox="1"/>
              <p:nvPr/>
            </p:nvSpPr>
            <p:spPr>
              <a:xfrm>
                <a:off x="4806213" y="3810547"/>
                <a:ext cx="193040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𝑥</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𝑟𝑜𝑧</m:t>
                          </m:r>
                        </m:sub>
                      </m:sSub>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r>
                        <a:rPr lang="es-ES" sz="2000" b="0" i="1" smtClean="0">
                          <a:latin typeface="Cambria Math" panose="02040503050406030204" pitchFamily="18" charset="0"/>
                        </a:rPr>
                        <m:t>𝑎</m:t>
                      </m:r>
                    </m:oMath>
                  </m:oMathPara>
                </a14:m>
                <a:endParaRPr lang="es-ES" sz="2000" dirty="0"/>
              </a:p>
            </p:txBody>
          </p:sp>
        </mc:Choice>
        <mc:Fallback xmlns="">
          <p:sp>
            <p:nvSpPr>
              <p:cNvPr id="5" name="CuadroTexto 4"/>
              <p:cNvSpPr txBox="1">
                <a:spLocks noRot="1" noChangeAspect="1" noMove="1" noResize="1" noEditPoints="1" noAdjustHandles="1" noChangeArrowheads="1" noChangeShapeType="1" noTextEdit="1"/>
              </p:cNvSpPr>
              <p:nvPr/>
            </p:nvSpPr>
            <p:spPr>
              <a:xfrm>
                <a:off x="4806213" y="3810547"/>
                <a:ext cx="1930400" cy="307777"/>
              </a:xfrm>
              <a:prstGeom prst="rect">
                <a:avLst/>
              </a:prstGeom>
              <a:blipFill rotWithShape="0">
                <a:blip r:embed="rId15"/>
                <a:stretch>
                  <a:fillRect l="-2208" r="-631" b="-1372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0" name="CuadroTexto 89"/>
              <p:cNvSpPr txBox="1"/>
              <p:nvPr/>
            </p:nvSpPr>
            <p:spPr>
              <a:xfrm>
                <a:off x="527115" y="6094392"/>
                <a:ext cx="2377061" cy="3319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𝑁</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𝑃</m:t>
                          </m:r>
                          <m:r>
                            <a:rPr lang="es-ES" sz="2000" b="0" i="1" smtClean="0">
                              <a:latin typeface="Cambria Math" panose="02040503050406030204" pitchFamily="18" charset="0"/>
                            </a:rPr>
                            <m:t>−</m:t>
                          </m:r>
                          <m:r>
                            <a:rPr lang="es-ES" sz="2000" b="0" i="1" smtClean="0">
                              <a:latin typeface="Cambria Math" panose="02040503050406030204" pitchFamily="18" charset="0"/>
                            </a:rPr>
                            <m:t>𝐹</m:t>
                          </m:r>
                        </m:e>
                        <m:sub>
                          <m:r>
                            <a:rPr lang="es-ES" sz="2000" b="0" i="1" smtClean="0">
                              <a:latin typeface="Cambria Math" panose="02040503050406030204" pitchFamily="18" charset="0"/>
                            </a:rPr>
                            <m:t>𝑦</m:t>
                          </m:r>
                        </m:sub>
                      </m:sSub>
                      <m:r>
                        <a:rPr lang="es-ES" sz="2000" b="0" i="1" smtClean="0">
                          <a:latin typeface="Cambria Math" panose="02040503050406030204" pitchFamily="18" charset="0"/>
                        </a:rPr>
                        <m:t>=10,7 </m:t>
                      </m:r>
                      <m:r>
                        <a:rPr lang="es-ES" sz="2000" b="0" i="1" smtClean="0">
                          <a:latin typeface="Cambria Math" panose="02040503050406030204" pitchFamily="18" charset="0"/>
                        </a:rPr>
                        <m:t>𝑁</m:t>
                      </m:r>
                    </m:oMath>
                  </m:oMathPara>
                </a14:m>
                <a:endParaRPr lang="es-ES" sz="2000" dirty="0"/>
              </a:p>
            </p:txBody>
          </p:sp>
        </mc:Choice>
        <mc:Fallback xmlns="">
          <p:sp>
            <p:nvSpPr>
              <p:cNvPr id="90" name="CuadroTexto 89"/>
              <p:cNvSpPr txBox="1">
                <a:spLocks noRot="1" noChangeAspect="1" noMove="1" noResize="1" noEditPoints="1" noAdjustHandles="1" noChangeArrowheads="1" noChangeShapeType="1" noTextEdit="1"/>
              </p:cNvSpPr>
              <p:nvPr/>
            </p:nvSpPr>
            <p:spPr>
              <a:xfrm>
                <a:off x="527115" y="6094392"/>
                <a:ext cx="2377061" cy="331950"/>
              </a:xfrm>
              <a:prstGeom prst="rect">
                <a:avLst/>
              </a:prstGeom>
              <a:blipFill rotWithShape="0">
                <a:blip r:embed="rId16"/>
                <a:stretch>
                  <a:fillRect l="-1538" r="-1795" b="-2222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1" name="CuadroTexto 90"/>
              <p:cNvSpPr txBox="1"/>
              <p:nvPr/>
            </p:nvSpPr>
            <p:spPr>
              <a:xfrm>
                <a:off x="4810080" y="4254665"/>
                <a:ext cx="3770198"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𝑟𝑜𝑧</m:t>
                          </m:r>
                        </m:sub>
                      </m:sSub>
                      <m:r>
                        <a:rPr lang="es-ES" sz="2000" b="0" i="1" smtClean="0">
                          <a:latin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𝜇</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𝑁</m:t>
                      </m:r>
                      <m:r>
                        <a:rPr lang="es-ES" sz="2000" b="0" i="1" smtClean="0">
                          <a:latin typeface="Cambria Math" panose="02040503050406030204" pitchFamily="18" charset="0"/>
                          <a:ea typeface="Cambria Math" panose="02040503050406030204" pitchFamily="18" charset="0"/>
                        </a:rPr>
                        <m:t>=0,2·10,7=2,14 </m:t>
                      </m:r>
                      <m:r>
                        <a:rPr lang="es-ES" sz="2000" b="0" i="1" smtClean="0">
                          <a:latin typeface="Cambria Math" panose="02040503050406030204" pitchFamily="18" charset="0"/>
                        </a:rPr>
                        <m:t>𝑁</m:t>
                      </m:r>
                    </m:oMath>
                  </m:oMathPara>
                </a14:m>
                <a:endParaRPr lang="es-ES" sz="2000" dirty="0"/>
              </a:p>
            </p:txBody>
          </p:sp>
        </mc:Choice>
        <mc:Fallback xmlns="">
          <p:sp>
            <p:nvSpPr>
              <p:cNvPr id="91" name="CuadroTexto 90"/>
              <p:cNvSpPr txBox="1">
                <a:spLocks noRot="1" noChangeAspect="1" noMove="1" noResize="1" noEditPoints="1" noAdjustHandles="1" noChangeArrowheads="1" noChangeShapeType="1" noTextEdit="1"/>
              </p:cNvSpPr>
              <p:nvPr/>
            </p:nvSpPr>
            <p:spPr>
              <a:xfrm>
                <a:off x="4810080" y="4254665"/>
                <a:ext cx="3770198" cy="307777"/>
              </a:xfrm>
              <a:prstGeom prst="rect">
                <a:avLst/>
              </a:prstGeom>
              <a:blipFill rotWithShape="0">
                <a:blip r:embed="rId17"/>
                <a:stretch>
                  <a:fillRect l="-808" r="-808" b="-26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2" name="CuadroTexto 91"/>
              <p:cNvSpPr txBox="1"/>
              <p:nvPr/>
            </p:nvSpPr>
            <p:spPr>
              <a:xfrm>
                <a:off x="4857707" y="4668039"/>
                <a:ext cx="3128099" cy="6107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𝑎</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𝑥</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𝑟𝑜𝑧</m:t>
                              </m:r>
                            </m:sub>
                          </m:sSub>
                        </m:num>
                        <m:den>
                          <m:r>
                            <a:rPr lang="es-ES" sz="2000" b="0" i="1" smtClean="0">
                              <a:latin typeface="Cambria Math" panose="02040503050406030204" pitchFamily="18" charset="0"/>
                            </a:rPr>
                            <m:t>𝑚</m:t>
                          </m:r>
                        </m:den>
                      </m:f>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6,93−2,14</m:t>
                          </m:r>
                        </m:num>
                        <m:den>
                          <m:r>
                            <a:rPr lang="es-ES" sz="2000" b="0" i="1" smtClean="0">
                              <a:latin typeface="Cambria Math" panose="02040503050406030204" pitchFamily="18" charset="0"/>
                            </a:rPr>
                            <m:t>1,5</m:t>
                          </m:r>
                        </m:den>
                      </m:f>
                    </m:oMath>
                  </m:oMathPara>
                </a14:m>
                <a:endParaRPr lang="es-ES" sz="2000" dirty="0"/>
              </a:p>
            </p:txBody>
          </p:sp>
        </mc:Choice>
        <mc:Fallback xmlns="">
          <p:sp>
            <p:nvSpPr>
              <p:cNvPr id="92" name="CuadroTexto 91"/>
              <p:cNvSpPr txBox="1">
                <a:spLocks noRot="1" noChangeAspect="1" noMove="1" noResize="1" noEditPoints="1" noAdjustHandles="1" noChangeArrowheads="1" noChangeShapeType="1" noTextEdit="1"/>
              </p:cNvSpPr>
              <p:nvPr/>
            </p:nvSpPr>
            <p:spPr>
              <a:xfrm>
                <a:off x="4857707" y="4668039"/>
                <a:ext cx="3128099" cy="610745"/>
              </a:xfrm>
              <a:prstGeom prst="rect">
                <a:avLst/>
              </a:prstGeom>
              <a:blipFill rotWithShape="0">
                <a:blip r:embed="rId1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 name="CuadroTexto 6"/>
              <p:cNvSpPr txBox="1"/>
              <p:nvPr/>
            </p:nvSpPr>
            <p:spPr>
              <a:xfrm>
                <a:off x="4875975" y="5347515"/>
                <a:ext cx="1790875" cy="3147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1" i="1" smtClean="0">
                          <a:latin typeface="Cambria Math" panose="02040503050406030204" pitchFamily="18" charset="0"/>
                        </a:rPr>
                        <m:t>𝒂</m:t>
                      </m:r>
                      <m:r>
                        <a:rPr lang="es-ES" sz="2000" b="1" i="1" smtClean="0">
                          <a:latin typeface="Cambria Math" panose="02040503050406030204" pitchFamily="18" charset="0"/>
                        </a:rPr>
                        <m:t>=</m:t>
                      </m:r>
                      <m:r>
                        <a:rPr lang="es-ES" sz="2000" b="1" i="1" smtClean="0">
                          <a:latin typeface="Cambria Math" panose="02040503050406030204" pitchFamily="18" charset="0"/>
                        </a:rPr>
                        <m:t>𝟑</m:t>
                      </m:r>
                      <m:r>
                        <a:rPr lang="es-ES" sz="2000" b="1" i="1" smtClean="0">
                          <a:latin typeface="Cambria Math" panose="02040503050406030204" pitchFamily="18" charset="0"/>
                        </a:rPr>
                        <m:t>,</m:t>
                      </m:r>
                      <m:r>
                        <a:rPr lang="es-ES" sz="2000" b="1" i="1" smtClean="0">
                          <a:latin typeface="Cambria Math" panose="02040503050406030204" pitchFamily="18" charset="0"/>
                        </a:rPr>
                        <m:t>𝟏𝟗</m:t>
                      </m:r>
                      <m:r>
                        <a:rPr lang="es-ES" sz="2000" b="1" i="1" smtClean="0">
                          <a:latin typeface="Cambria Math" panose="02040503050406030204" pitchFamily="18" charset="0"/>
                        </a:rPr>
                        <m:t> </m:t>
                      </m:r>
                      <m:r>
                        <a:rPr lang="es-ES" sz="2000" b="1" i="1" smtClean="0">
                          <a:latin typeface="Cambria Math" panose="02040503050406030204" pitchFamily="18" charset="0"/>
                        </a:rPr>
                        <m:t>𝒎</m:t>
                      </m:r>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𝒔</m:t>
                          </m:r>
                        </m:e>
                        <m:sup>
                          <m:r>
                            <a:rPr lang="es-ES" sz="2000" b="1" i="1" smtClean="0">
                              <a:latin typeface="Cambria Math" panose="02040503050406030204" pitchFamily="18" charset="0"/>
                            </a:rPr>
                            <m:t>𝟐</m:t>
                          </m:r>
                        </m:sup>
                      </m:sSup>
                    </m:oMath>
                  </m:oMathPara>
                </a14:m>
                <a:endParaRPr lang="es-ES" sz="2000" b="1" dirty="0"/>
              </a:p>
            </p:txBody>
          </p:sp>
        </mc:Choice>
        <mc:Fallback xmlns="">
          <p:sp>
            <p:nvSpPr>
              <p:cNvPr id="7" name="CuadroTexto 6"/>
              <p:cNvSpPr txBox="1">
                <a:spLocks noRot="1" noChangeAspect="1" noMove="1" noResize="1" noEditPoints="1" noAdjustHandles="1" noChangeArrowheads="1" noChangeShapeType="1" noTextEdit="1"/>
              </p:cNvSpPr>
              <p:nvPr/>
            </p:nvSpPr>
            <p:spPr>
              <a:xfrm>
                <a:off x="4875975" y="5347515"/>
                <a:ext cx="1790875" cy="314766"/>
              </a:xfrm>
              <a:prstGeom prst="rect">
                <a:avLst/>
              </a:prstGeom>
              <a:blipFill rotWithShape="0">
                <a:blip r:embed="rId19"/>
                <a:stretch>
                  <a:fillRect l="-1361" r="-1020" b="-3653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 name="CuadroTexto 7"/>
              <p:cNvSpPr txBox="1"/>
              <p:nvPr/>
            </p:nvSpPr>
            <p:spPr>
              <a:xfrm>
                <a:off x="4861510" y="5825189"/>
                <a:ext cx="4094005" cy="5761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𝑥</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1</m:t>
                          </m:r>
                        </m:num>
                        <m:den>
                          <m:r>
                            <a:rPr lang="es-ES" sz="2000" b="0" i="1" smtClean="0">
                              <a:latin typeface="Cambria Math" panose="02040503050406030204" pitchFamily="18" charset="0"/>
                            </a:rPr>
                            <m:t>2</m:t>
                          </m:r>
                        </m:den>
                      </m:f>
                      <m:r>
                        <a:rPr lang="es-ES" sz="2000" b="0" i="1" smtClean="0">
                          <a:latin typeface="Cambria Math" panose="02040503050406030204" pitchFamily="18" charset="0"/>
                        </a:rPr>
                        <m:t>𝑎</m:t>
                      </m:r>
                      <m:r>
                        <a:rPr lang="es-ES" sz="2000" b="0" i="1" smtClean="0">
                          <a:latin typeface="Cambria Math" panose="02040503050406030204" pitchFamily="18" charset="0"/>
                        </a:rPr>
                        <m:t>·</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𝑡</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1</m:t>
                          </m:r>
                        </m:num>
                        <m:den>
                          <m:r>
                            <a:rPr lang="es-ES" sz="2000" b="0" i="1" smtClean="0">
                              <a:latin typeface="Cambria Math" panose="02040503050406030204" pitchFamily="18" charset="0"/>
                            </a:rPr>
                            <m:t>2</m:t>
                          </m:r>
                        </m:den>
                      </m:f>
                      <m:r>
                        <a:rPr lang="es-ES" sz="2000" b="0" i="1" smtClean="0">
                          <a:latin typeface="Cambria Math" panose="02040503050406030204" pitchFamily="18" charset="0"/>
                        </a:rPr>
                        <m:t>3,19·</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3</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m:t>
                      </m:r>
                      <m:r>
                        <a:rPr lang="es-ES" sz="2000" b="1" i="1" smtClean="0">
                          <a:latin typeface="Cambria Math" panose="02040503050406030204" pitchFamily="18" charset="0"/>
                        </a:rPr>
                        <m:t>𝟏𝟒</m:t>
                      </m:r>
                      <m:r>
                        <a:rPr lang="es-ES" sz="2000" b="1" i="1" smtClean="0">
                          <a:latin typeface="Cambria Math" panose="02040503050406030204" pitchFamily="18" charset="0"/>
                        </a:rPr>
                        <m:t>,</m:t>
                      </m:r>
                      <m:r>
                        <a:rPr lang="es-ES" sz="2000" b="1" i="1" smtClean="0">
                          <a:latin typeface="Cambria Math" panose="02040503050406030204" pitchFamily="18" charset="0"/>
                        </a:rPr>
                        <m:t>𝟑𝟕</m:t>
                      </m:r>
                      <m:r>
                        <a:rPr lang="es-ES" sz="2000" b="1" i="1" smtClean="0">
                          <a:latin typeface="Cambria Math" panose="02040503050406030204" pitchFamily="18" charset="0"/>
                        </a:rPr>
                        <m:t> </m:t>
                      </m:r>
                      <m:r>
                        <a:rPr lang="es-ES" sz="2000" b="1" i="1" smtClean="0">
                          <a:latin typeface="Cambria Math" panose="02040503050406030204" pitchFamily="18" charset="0"/>
                        </a:rPr>
                        <m:t>𝒎</m:t>
                      </m:r>
                    </m:oMath>
                  </m:oMathPara>
                </a14:m>
                <a:endParaRPr lang="es-ES" sz="2000" b="1" dirty="0"/>
              </a:p>
            </p:txBody>
          </p:sp>
        </mc:Choice>
        <mc:Fallback xmlns="">
          <p:sp>
            <p:nvSpPr>
              <p:cNvPr id="8" name="CuadroTexto 7"/>
              <p:cNvSpPr txBox="1">
                <a:spLocks noRot="1" noChangeAspect="1" noMove="1" noResize="1" noEditPoints="1" noAdjustHandles="1" noChangeArrowheads="1" noChangeShapeType="1" noTextEdit="1"/>
              </p:cNvSpPr>
              <p:nvPr/>
            </p:nvSpPr>
            <p:spPr>
              <a:xfrm>
                <a:off x="4861510" y="5825189"/>
                <a:ext cx="4094005" cy="576183"/>
              </a:xfrm>
              <a:prstGeom prst="rect">
                <a:avLst/>
              </a:prstGeom>
              <a:blipFill rotWithShape="0">
                <a:blip r:embed="rId20"/>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24118494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29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3. Las fuerzas y el movimiento</a:t>
            </a:r>
            <a:endParaRPr lang="es-ES" b="1" dirty="0">
              <a:solidFill>
                <a:schemeClr val="accent6">
                  <a:lumMod val="75000"/>
                </a:schemeClr>
              </a:solidFill>
            </a:endParaRPr>
          </a:p>
        </p:txBody>
      </p:sp>
      <p:sp>
        <p:nvSpPr>
          <p:cNvPr id="9" name="CuadroTexto 8"/>
          <p:cNvSpPr txBox="1"/>
          <p:nvPr/>
        </p:nvSpPr>
        <p:spPr>
          <a:xfrm>
            <a:off x="400050" y="773767"/>
            <a:ext cx="4357688" cy="369332"/>
          </a:xfrm>
          <a:prstGeom prst="rect">
            <a:avLst/>
          </a:prstGeom>
          <a:noFill/>
        </p:spPr>
        <p:txBody>
          <a:bodyPr wrap="square" rtlCol="0">
            <a:spAutoFit/>
          </a:bodyPr>
          <a:lstStyle/>
          <a:p>
            <a:r>
              <a:rPr lang="es-ES" b="1" dirty="0" smtClean="0">
                <a:solidFill>
                  <a:schemeClr val="accent3">
                    <a:lumMod val="75000"/>
                  </a:schemeClr>
                </a:solidFill>
              </a:rPr>
              <a:t>Ejemplos resueltos</a:t>
            </a:r>
            <a:endParaRPr lang="es-ES" b="1" dirty="0">
              <a:solidFill>
                <a:schemeClr val="accent3">
                  <a:lumMod val="75000"/>
                </a:schemeClr>
              </a:solidFill>
            </a:endParaRPr>
          </a:p>
        </p:txBody>
      </p:sp>
      <p:sp>
        <p:nvSpPr>
          <p:cNvPr id="10" name="CuadroTexto 9"/>
          <p:cNvSpPr txBox="1"/>
          <p:nvPr/>
        </p:nvSpPr>
        <p:spPr>
          <a:xfrm>
            <a:off x="409267" y="1147898"/>
            <a:ext cx="8277533" cy="1754326"/>
          </a:xfrm>
          <a:prstGeom prst="rect">
            <a:avLst/>
          </a:prstGeom>
          <a:noFill/>
        </p:spPr>
        <p:txBody>
          <a:bodyPr wrap="square" rtlCol="0">
            <a:spAutoFit/>
          </a:bodyPr>
          <a:lstStyle/>
          <a:p>
            <a:pPr algn="just"/>
            <a:r>
              <a:rPr lang="es-ES" b="1" dirty="0"/>
              <a:t>2</a:t>
            </a:r>
            <a:r>
              <a:rPr lang="es-ES" b="1" dirty="0" smtClean="0"/>
              <a:t>. Un cuerpo de 8 kg de masa descansa sobre un plano inclinado 30º con respecto a la horizontal. Entre el cuerpo y el plano hay un coeficiente de rozamiento de 0,2. Calcula:</a:t>
            </a:r>
          </a:p>
          <a:p>
            <a:pPr marL="342900" indent="-342900" algn="just">
              <a:buAutoNum type="alphaLcParenR"/>
            </a:pPr>
            <a:r>
              <a:rPr lang="es-ES" b="1" dirty="0" smtClean="0"/>
              <a:t>La aceleración con la que desciende por el plano.</a:t>
            </a:r>
          </a:p>
          <a:p>
            <a:pPr marL="342900" indent="-342900" algn="just">
              <a:buAutoNum type="alphaLcParenR"/>
            </a:pPr>
            <a:r>
              <a:rPr lang="es-ES" b="1" dirty="0" smtClean="0"/>
              <a:t>La distancia que recorre en 5 s y la velocidad en ese momento, si inicialmente estaba en reposo.</a:t>
            </a:r>
            <a:endParaRPr lang="es-ES" b="1" dirty="0"/>
          </a:p>
        </p:txBody>
      </p:sp>
      <p:grpSp>
        <p:nvGrpSpPr>
          <p:cNvPr id="65" name="Grupo 64"/>
          <p:cNvGrpSpPr/>
          <p:nvPr/>
        </p:nvGrpSpPr>
        <p:grpSpPr>
          <a:xfrm>
            <a:off x="1207372" y="3325927"/>
            <a:ext cx="2370163" cy="2197630"/>
            <a:chOff x="672293" y="2929989"/>
            <a:chExt cx="2370163" cy="2197630"/>
          </a:xfrm>
        </p:grpSpPr>
        <p:grpSp>
          <p:nvGrpSpPr>
            <p:cNvPr id="66" name="Grupo 65"/>
            <p:cNvGrpSpPr/>
            <p:nvPr/>
          </p:nvGrpSpPr>
          <p:grpSpPr>
            <a:xfrm>
              <a:off x="672293" y="3007472"/>
              <a:ext cx="2370163" cy="2120147"/>
              <a:chOff x="-2695204" y="2513765"/>
              <a:chExt cx="2370163" cy="2120147"/>
            </a:xfrm>
          </p:grpSpPr>
          <p:sp>
            <p:nvSpPr>
              <p:cNvPr id="71" name="Triángulo rectángulo 70"/>
              <p:cNvSpPr/>
              <p:nvPr/>
            </p:nvSpPr>
            <p:spPr>
              <a:xfrm flipH="1">
                <a:off x="-2596755" y="2643187"/>
                <a:ext cx="2271714" cy="1500188"/>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2" name="Rectángulo 71"/>
              <p:cNvSpPr/>
              <p:nvPr/>
            </p:nvSpPr>
            <p:spPr>
              <a:xfrm rot="19612607">
                <a:off x="-2018109" y="2851759"/>
                <a:ext cx="800100" cy="576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73" name="Conector recto 72"/>
              <p:cNvCxnSpPr/>
              <p:nvPr/>
            </p:nvCxnSpPr>
            <p:spPr>
              <a:xfrm flipV="1">
                <a:off x="-2382664" y="2894705"/>
                <a:ext cx="1192108" cy="752209"/>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4" name="Conector recto 73"/>
              <p:cNvCxnSpPr/>
              <p:nvPr/>
            </p:nvCxnSpPr>
            <p:spPr>
              <a:xfrm rot="5400000" flipV="1">
                <a:off x="-2286389" y="2758244"/>
                <a:ext cx="1443037" cy="95408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75" name="Arco 74"/>
              <p:cNvSpPr/>
              <p:nvPr/>
            </p:nvSpPr>
            <p:spPr>
              <a:xfrm>
                <a:off x="-2695204" y="3843337"/>
                <a:ext cx="625080" cy="790575"/>
              </a:xfrm>
              <a:prstGeom prst="arc">
                <a:avLst>
                  <a:gd name="adj1" fmla="val 17712065"/>
                  <a:gd name="adj2" fmla="val 20565945"/>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76" name="CuadroTexto 75"/>
                  <p:cNvSpPr txBox="1"/>
                  <p:nvPr/>
                </p:nvSpPr>
                <p:spPr>
                  <a:xfrm>
                    <a:off x="-2110644" y="3812900"/>
                    <a:ext cx="20896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panose="02040503050406030204" pitchFamily="18" charset="0"/>
                              <a:ea typeface="Cambria Math" panose="02040503050406030204" pitchFamily="18" charset="0"/>
                            </a:rPr>
                            <m:t>𝛼</m:t>
                          </m:r>
                        </m:oMath>
                      </m:oMathPara>
                    </a14:m>
                    <a:endParaRPr lang="es-ES" dirty="0"/>
                  </a:p>
                </p:txBody>
              </p:sp>
            </mc:Choice>
            <mc:Fallback xmlns="">
              <p:sp>
                <p:nvSpPr>
                  <p:cNvPr id="18" name="CuadroTexto 17"/>
                  <p:cNvSpPr txBox="1">
                    <a:spLocks noRot="1" noChangeAspect="1" noMove="1" noResize="1" noEditPoints="1" noAdjustHandles="1" noChangeArrowheads="1" noChangeShapeType="1" noTextEdit="1"/>
                  </p:cNvSpPr>
                  <p:nvPr/>
                </p:nvSpPr>
                <p:spPr>
                  <a:xfrm>
                    <a:off x="-2110644" y="3812900"/>
                    <a:ext cx="208967" cy="276999"/>
                  </a:xfrm>
                  <a:prstGeom prst="rect">
                    <a:avLst/>
                  </a:prstGeom>
                  <a:blipFill rotWithShape="0">
                    <a:blip r:embed="rId4"/>
                    <a:stretch>
                      <a:fillRect l="-14706" r="-11765"/>
                    </a:stretch>
                  </a:blipFill>
                </p:spPr>
                <p:txBody>
                  <a:bodyPr/>
                  <a:lstStyle/>
                  <a:p>
                    <a:r>
                      <a:rPr lang="es-ES">
                        <a:noFill/>
                      </a:rPr>
                      <a:t> </a:t>
                    </a:r>
                  </a:p>
                </p:txBody>
              </p:sp>
            </mc:Fallback>
          </mc:AlternateContent>
          <p:cxnSp>
            <p:nvCxnSpPr>
              <p:cNvPr id="77" name="Conector recto de flecha 76"/>
              <p:cNvCxnSpPr/>
              <p:nvPr/>
            </p:nvCxnSpPr>
            <p:spPr>
              <a:xfrm>
                <a:off x="-1618060" y="3159909"/>
                <a:ext cx="0" cy="72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Conector recto 77"/>
              <p:cNvCxnSpPr>
                <a:stCxn id="72" idx="1"/>
              </p:cNvCxnSpPr>
              <p:nvPr/>
            </p:nvCxnSpPr>
            <p:spPr>
              <a:xfrm>
                <a:off x="-1953100" y="3358672"/>
                <a:ext cx="335040" cy="52123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9" name="Conector recto 78"/>
              <p:cNvCxnSpPr/>
              <p:nvPr/>
            </p:nvCxnSpPr>
            <p:spPr>
              <a:xfrm>
                <a:off x="-1619287" y="3159909"/>
                <a:ext cx="354981" cy="521235"/>
              </a:xfrm>
              <a:prstGeom prst="line">
                <a:avLst/>
              </a:prstGeom>
              <a:ln w="38100">
                <a:solidFill>
                  <a:srgbClr val="00B0F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0" name="Conector recto 79"/>
              <p:cNvCxnSpPr/>
              <p:nvPr/>
            </p:nvCxnSpPr>
            <p:spPr>
              <a:xfrm flipH="1">
                <a:off x="-1949902" y="3160398"/>
                <a:ext cx="343503" cy="209734"/>
              </a:xfrm>
              <a:prstGeom prst="line">
                <a:avLst/>
              </a:prstGeom>
              <a:ln w="38100">
                <a:solidFill>
                  <a:srgbClr val="00B0F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Conector recto 80"/>
              <p:cNvCxnSpPr/>
              <p:nvPr/>
            </p:nvCxnSpPr>
            <p:spPr>
              <a:xfrm flipV="1">
                <a:off x="-1609421" y="3663933"/>
                <a:ext cx="345115" cy="21616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2" name="CuadroTexto 81"/>
                  <p:cNvSpPr txBox="1"/>
                  <p:nvPr/>
                </p:nvSpPr>
                <p:spPr>
                  <a:xfrm>
                    <a:off x="-2281300" y="3140068"/>
                    <a:ext cx="27513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e>
                            <m:sub>
                              <m:r>
                                <a:rPr lang="es-ES" b="0" i="1" smtClean="0">
                                  <a:latin typeface="Cambria Math" panose="02040503050406030204" pitchFamily="18" charset="0"/>
                                </a:rPr>
                                <m:t>𝑥</m:t>
                              </m:r>
                            </m:sub>
                          </m:sSub>
                        </m:oMath>
                      </m:oMathPara>
                    </a14:m>
                    <a:endParaRPr lang="es-ES" dirty="0"/>
                  </a:p>
                </p:txBody>
              </p:sp>
            </mc:Choice>
            <mc:Fallback xmlns="">
              <p:sp>
                <p:nvSpPr>
                  <p:cNvPr id="58" name="CuadroTexto 57"/>
                  <p:cNvSpPr txBox="1">
                    <a:spLocks noRot="1" noChangeAspect="1" noMove="1" noResize="1" noEditPoints="1" noAdjustHandles="1" noChangeArrowheads="1" noChangeShapeType="1" noTextEdit="1"/>
                  </p:cNvSpPr>
                  <p:nvPr/>
                </p:nvSpPr>
                <p:spPr>
                  <a:xfrm>
                    <a:off x="-2281300" y="3140068"/>
                    <a:ext cx="275139" cy="310598"/>
                  </a:xfrm>
                  <a:prstGeom prst="rect">
                    <a:avLst/>
                  </a:prstGeom>
                  <a:blipFill rotWithShape="0">
                    <a:blip r:embed="rId5"/>
                    <a:stretch>
                      <a:fillRect l="-20000" b="-1176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3" name="CuadroTexto 82"/>
                  <p:cNvSpPr txBox="1"/>
                  <p:nvPr/>
                </p:nvSpPr>
                <p:spPr>
                  <a:xfrm>
                    <a:off x="-1258221" y="3393281"/>
                    <a:ext cx="282770" cy="33887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e>
                            <m:sub>
                              <m:r>
                                <a:rPr lang="es-ES" b="0" i="1" smtClean="0">
                                  <a:latin typeface="Cambria Math" panose="02040503050406030204" pitchFamily="18" charset="0"/>
                                </a:rPr>
                                <m:t>𝑦</m:t>
                              </m:r>
                            </m:sub>
                          </m:sSub>
                        </m:oMath>
                      </m:oMathPara>
                    </a14:m>
                    <a:endParaRPr lang="es-ES" dirty="0"/>
                  </a:p>
                </p:txBody>
              </p:sp>
            </mc:Choice>
            <mc:Fallback xmlns="">
              <p:sp>
                <p:nvSpPr>
                  <p:cNvPr id="60" name="CuadroTexto 59"/>
                  <p:cNvSpPr txBox="1">
                    <a:spLocks noRot="1" noChangeAspect="1" noMove="1" noResize="1" noEditPoints="1" noAdjustHandles="1" noChangeArrowheads="1" noChangeShapeType="1" noTextEdit="1"/>
                  </p:cNvSpPr>
                  <p:nvPr/>
                </p:nvSpPr>
                <p:spPr>
                  <a:xfrm>
                    <a:off x="-1258221" y="3393281"/>
                    <a:ext cx="282770" cy="338875"/>
                  </a:xfrm>
                  <a:prstGeom prst="rect">
                    <a:avLst/>
                  </a:prstGeom>
                  <a:blipFill rotWithShape="0">
                    <a:blip r:embed="rId6"/>
                    <a:stretch>
                      <a:fillRect l="-19565" r="-8696" b="-160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4" name="CuadroTexto 83"/>
                  <p:cNvSpPr txBox="1"/>
                  <p:nvPr/>
                </p:nvSpPr>
                <p:spPr>
                  <a:xfrm>
                    <a:off x="-1601187" y="3366038"/>
                    <a:ext cx="20896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panose="02040503050406030204" pitchFamily="18" charset="0"/>
                              <a:ea typeface="Cambria Math" panose="02040503050406030204" pitchFamily="18" charset="0"/>
                            </a:rPr>
                            <m:t>𝛼</m:t>
                          </m:r>
                        </m:oMath>
                      </m:oMathPara>
                    </a14:m>
                    <a:endParaRPr lang="es-ES" dirty="0"/>
                  </a:p>
                </p:txBody>
              </p:sp>
            </mc:Choice>
            <mc:Fallback xmlns="">
              <p:sp>
                <p:nvSpPr>
                  <p:cNvPr id="61" name="CuadroTexto 60"/>
                  <p:cNvSpPr txBox="1">
                    <a:spLocks noRot="1" noChangeAspect="1" noMove="1" noResize="1" noEditPoints="1" noAdjustHandles="1" noChangeArrowheads="1" noChangeShapeType="1" noTextEdit="1"/>
                  </p:cNvSpPr>
                  <p:nvPr/>
                </p:nvSpPr>
                <p:spPr>
                  <a:xfrm>
                    <a:off x="-1601187" y="3366038"/>
                    <a:ext cx="208967" cy="276999"/>
                  </a:xfrm>
                  <a:prstGeom prst="rect">
                    <a:avLst/>
                  </a:prstGeom>
                  <a:blipFill rotWithShape="0">
                    <a:blip r:embed="rId7"/>
                    <a:stretch>
                      <a:fillRect l="-14286" r="-8571" b="-222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5" name="CuadroTexto 84"/>
                  <p:cNvSpPr txBox="1"/>
                  <p:nvPr/>
                </p:nvSpPr>
                <p:spPr>
                  <a:xfrm>
                    <a:off x="-1619287" y="3858766"/>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59" name="CuadroTexto 58"/>
                  <p:cNvSpPr txBox="1">
                    <a:spLocks noRot="1" noChangeAspect="1" noMove="1" noResize="1" noEditPoints="1" noAdjustHandles="1" noChangeArrowheads="1" noChangeShapeType="1" noTextEdit="1"/>
                  </p:cNvSpPr>
                  <p:nvPr/>
                </p:nvSpPr>
                <p:spPr>
                  <a:xfrm>
                    <a:off x="-1619287" y="3858766"/>
                    <a:ext cx="212430" cy="310598"/>
                  </a:xfrm>
                  <a:prstGeom prst="rect">
                    <a:avLst/>
                  </a:prstGeom>
                  <a:blipFill rotWithShape="0">
                    <a:blip r:embed="rId8"/>
                    <a:stretch>
                      <a:fillRect l="-22857" r="-22857" b="-7843"/>
                    </a:stretch>
                  </a:blipFill>
                </p:spPr>
                <p:txBody>
                  <a:bodyPr/>
                  <a:lstStyle/>
                  <a:p>
                    <a:r>
                      <a:rPr lang="es-ES">
                        <a:noFill/>
                      </a:rPr>
                      <a:t> </a:t>
                    </a:r>
                  </a:p>
                </p:txBody>
              </p:sp>
            </mc:Fallback>
          </mc:AlternateContent>
        </p:grpSp>
        <p:cxnSp>
          <p:nvCxnSpPr>
            <p:cNvPr id="67" name="Conector recto 66"/>
            <p:cNvCxnSpPr/>
            <p:nvPr/>
          </p:nvCxnSpPr>
          <p:spPr>
            <a:xfrm flipH="1" flipV="1">
              <a:off x="1403200" y="3128504"/>
              <a:ext cx="341331" cy="521236"/>
            </a:xfrm>
            <a:prstGeom prst="line">
              <a:avLst/>
            </a:prstGeom>
            <a:ln w="381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8" name="CuadroTexto 67"/>
                <p:cNvSpPr txBox="1"/>
                <p:nvPr/>
              </p:nvSpPr>
              <p:spPr>
                <a:xfrm>
                  <a:off x="1499113" y="2929989"/>
                  <a:ext cx="23807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𝑁</m:t>
                            </m:r>
                          </m:e>
                        </m:acc>
                      </m:oMath>
                    </m:oMathPara>
                  </a14:m>
                  <a:endParaRPr lang="es-ES" dirty="0"/>
                </a:p>
              </p:txBody>
            </p:sp>
          </mc:Choice>
          <mc:Fallback xmlns="">
            <p:sp>
              <p:nvSpPr>
                <p:cNvPr id="45" name="CuadroTexto 44"/>
                <p:cNvSpPr txBox="1">
                  <a:spLocks noRot="1" noChangeAspect="1" noMove="1" noResize="1" noEditPoints="1" noAdjustHandles="1" noChangeArrowheads="1" noChangeShapeType="1" noTextEdit="1"/>
                </p:cNvSpPr>
                <p:nvPr/>
              </p:nvSpPr>
              <p:spPr>
                <a:xfrm>
                  <a:off x="1499113" y="2929989"/>
                  <a:ext cx="238079" cy="310598"/>
                </a:xfrm>
                <a:prstGeom prst="rect">
                  <a:avLst/>
                </a:prstGeom>
                <a:blipFill rotWithShape="0">
                  <a:blip r:embed="rId9"/>
                  <a:stretch>
                    <a:fillRect l="-23077" r="-17949" b="-7843"/>
                  </a:stretch>
                </a:blipFill>
              </p:spPr>
              <p:txBody>
                <a:bodyPr/>
                <a:lstStyle/>
                <a:p>
                  <a:r>
                    <a:rPr lang="es-ES">
                      <a:noFill/>
                    </a:rPr>
                    <a:t> </a:t>
                  </a:r>
                </a:p>
              </p:txBody>
            </p:sp>
          </mc:Fallback>
        </mc:AlternateContent>
        <p:cxnSp>
          <p:nvCxnSpPr>
            <p:cNvPr id="69" name="Conector recto 68"/>
            <p:cNvCxnSpPr/>
            <p:nvPr/>
          </p:nvCxnSpPr>
          <p:spPr>
            <a:xfrm flipV="1">
              <a:off x="2220661" y="3475769"/>
              <a:ext cx="220792" cy="134994"/>
            </a:xfrm>
            <a:prstGeom prst="line">
              <a:avLst/>
            </a:prstGeom>
            <a:ln w="38100">
              <a:solidFill>
                <a:srgbClr val="99CC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0" name="CuadroTexto 69"/>
                <p:cNvSpPr txBox="1"/>
                <p:nvPr/>
              </p:nvSpPr>
              <p:spPr>
                <a:xfrm>
                  <a:off x="2192508" y="3097640"/>
                  <a:ext cx="452303"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𝑟𝑜𝑧</m:t>
                            </m:r>
                          </m:sub>
                        </m:sSub>
                      </m:oMath>
                    </m:oMathPara>
                  </a14:m>
                  <a:endParaRPr lang="es-ES" dirty="0"/>
                </a:p>
              </p:txBody>
            </p:sp>
          </mc:Choice>
          <mc:Fallback xmlns="">
            <p:sp>
              <p:nvSpPr>
                <p:cNvPr id="49" name="CuadroTexto 48"/>
                <p:cNvSpPr txBox="1">
                  <a:spLocks noRot="1" noChangeAspect="1" noMove="1" noResize="1" noEditPoints="1" noAdjustHandles="1" noChangeArrowheads="1" noChangeShapeType="1" noTextEdit="1"/>
                </p:cNvSpPr>
                <p:nvPr/>
              </p:nvSpPr>
              <p:spPr>
                <a:xfrm>
                  <a:off x="2192508" y="3097640"/>
                  <a:ext cx="452303" cy="310598"/>
                </a:xfrm>
                <a:prstGeom prst="rect">
                  <a:avLst/>
                </a:prstGeom>
                <a:blipFill rotWithShape="0">
                  <a:blip r:embed="rId10"/>
                  <a:stretch>
                    <a:fillRect l="-12162" t="-41176" r="-21622" b="-13725"/>
                  </a:stretch>
                </a:blipFill>
              </p:spPr>
              <p:txBody>
                <a:bodyPr/>
                <a:lstStyle/>
                <a:p>
                  <a:r>
                    <a:rPr lang="es-ES">
                      <a:noFill/>
                    </a:rPr>
                    <a:t> </a:t>
                  </a:r>
                </a:p>
              </p:txBody>
            </p:sp>
          </mc:Fallback>
        </mc:AlternateContent>
      </p:grpSp>
      <p:sp>
        <p:nvSpPr>
          <p:cNvPr id="11" name="CuadroTexto 10"/>
          <p:cNvSpPr txBox="1"/>
          <p:nvPr/>
        </p:nvSpPr>
        <p:spPr>
          <a:xfrm>
            <a:off x="412932" y="2872236"/>
            <a:ext cx="3959044" cy="369332"/>
          </a:xfrm>
          <a:prstGeom prst="rect">
            <a:avLst/>
          </a:prstGeom>
          <a:noFill/>
        </p:spPr>
        <p:txBody>
          <a:bodyPr wrap="square" rtlCol="0">
            <a:spAutoFit/>
          </a:bodyPr>
          <a:lstStyle/>
          <a:p>
            <a:r>
              <a:rPr lang="es-ES" dirty="0" smtClean="0"/>
              <a:t>a) Dibujamos las fuerzas que actúan.</a:t>
            </a:r>
            <a:endParaRPr lang="es-ES" dirty="0"/>
          </a:p>
        </p:txBody>
      </p:sp>
      <mc:AlternateContent xmlns:mc="http://schemas.openxmlformats.org/markup-compatibility/2006" xmlns:a14="http://schemas.microsoft.com/office/drawing/2010/main">
        <mc:Choice Requires="a14">
          <p:sp>
            <p:nvSpPr>
              <p:cNvPr id="86" name="CuadroTexto 85"/>
              <p:cNvSpPr txBox="1"/>
              <p:nvPr/>
            </p:nvSpPr>
            <p:spPr>
              <a:xfrm>
                <a:off x="497901" y="5299947"/>
                <a:ext cx="460151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𝑥</m:t>
                          </m:r>
                        </m:sub>
                      </m:sSub>
                      <m:r>
                        <a:rPr lang="es-ES" sz="2000" b="0" i="1" smtClean="0">
                          <a:latin typeface="Cambria Math" panose="02040503050406030204" pitchFamily="18" charset="0"/>
                        </a:rPr>
                        <m:t>=</m:t>
                      </m:r>
                      <m:r>
                        <a:rPr lang="es-ES" sz="2000" b="0" i="1" smtClean="0">
                          <a:latin typeface="Cambria Math" panose="02040503050406030204" pitchFamily="18" charset="0"/>
                        </a:rPr>
                        <m:t>𝑃</m:t>
                      </m:r>
                      <m:r>
                        <a:rPr lang="es-ES" sz="2000" b="0" i="1" smtClean="0">
                          <a:latin typeface="Cambria Math" panose="02040503050406030204" pitchFamily="18" charset="0"/>
                        </a:rPr>
                        <m:t>·</m:t>
                      </m:r>
                      <m:r>
                        <a:rPr lang="es-ES" sz="2000" b="0" i="1" smtClean="0">
                          <a:latin typeface="Cambria Math" panose="02040503050406030204" pitchFamily="18" charset="0"/>
                        </a:rPr>
                        <m:t>𝑠𝑒𝑛</m:t>
                      </m:r>
                      <m:r>
                        <a:rPr lang="es-ES" sz="2000" b="0" i="1" smtClean="0">
                          <a:latin typeface="Cambria Math" panose="02040503050406030204" pitchFamily="18" charset="0"/>
                          <a:ea typeface="Cambria Math" panose="02040503050406030204" pitchFamily="18" charset="0"/>
                        </a:rPr>
                        <m:t>𝛼</m:t>
                      </m:r>
                      <m:r>
                        <a:rPr lang="es-ES" sz="2000" b="0" i="1" smtClean="0">
                          <a:latin typeface="Cambria Math" panose="02040503050406030204" pitchFamily="18" charset="0"/>
                          <a:ea typeface="Cambria Math" panose="02040503050406030204" pitchFamily="18" charset="0"/>
                        </a:rPr>
                        <m:t>=8·9,8·</m:t>
                      </m:r>
                      <m:r>
                        <a:rPr lang="es-ES" sz="2000" b="0" i="1" smtClean="0">
                          <a:latin typeface="Cambria Math" panose="02040503050406030204" pitchFamily="18" charset="0"/>
                          <a:ea typeface="Cambria Math" panose="02040503050406030204" pitchFamily="18" charset="0"/>
                        </a:rPr>
                        <m:t>𝑠𝑒𝑛</m:t>
                      </m:r>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30</m:t>
                          </m:r>
                        </m:e>
                        <m:sup>
                          <m:r>
                            <a:rPr lang="es-ES" sz="2000" i="1">
                              <a:latin typeface="Cambria Math" panose="02040503050406030204" pitchFamily="18" charset="0"/>
                              <a:ea typeface="Cambria Math" panose="02040503050406030204" pitchFamily="18" charset="0"/>
                            </a:rPr>
                            <m:t>0</m:t>
                          </m:r>
                        </m:sup>
                      </m:sSup>
                      <m:r>
                        <a:rPr lang="es-ES" sz="2000" b="0" i="1" smtClean="0">
                          <a:latin typeface="Cambria Math" panose="02040503050406030204" pitchFamily="18" charset="0"/>
                          <a:ea typeface="Cambria Math" panose="02040503050406030204" pitchFamily="18" charset="0"/>
                        </a:rPr>
                        <m:t>=39,2 </m:t>
                      </m:r>
                      <m:r>
                        <a:rPr lang="es-ES" sz="2000" b="0" i="1" smtClean="0">
                          <a:latin typeface="Cambria Math" panose="02040503050406030204" pitchFamily="18" charset="0"/>
                          <a:ea typeface="Cambria Math" panose="02040503050406030204" pitchFamily="18" charset="0"/>
                        </a:rPr>
                        <m:t>𝑁</m:t>
                      </m:r>
                    </m:oMath>
                  </m:oMathPara>
                </a14:m>
                <a:endParaRPr lang="es-ES" sz="2000" dirty="0"/>
              </a:p>
            </p:txBody>
          </p:sp>
        </mc:Choice>
        <mc:Fallback xmlns="">
          <p:sp>
            <p:nvSpPr>
              <p:cNvPr id="86" name="CuadroTexto 85"/>
              <p:cNvSpPr txBox="1">
                <a:spLocks noRot="1" noChangeAspect="1" noMove="1" noResize="1" noEditPoints="1" noAdjustHandles="1" noChangeArrowheads="1" noChangeShapeType="1" noTextEdit="1"/>
              </p:cNvSpPr>
              <p:nvPr/>
            </p:nvSpPr>
            <p:spPr>
              <a:xfrm>
                <a:off x="497901" y="5299947"/>
                <a:ext cx="4601516" cy="307777"/>
              </a:xfrm>
              <a:prstGeom prst="rect">
                <a:avLst/>
              </a:prstGeom>
              <a:blipFill rotWithShape="0">
                <a:blip r:embed="rId11"/>
                <a:stretch>
                  <a:fillRect l="-795" r="-530" b="-1372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7" name="CuadroTexto 86"/>
              <p:cNvSpPr txBox="1"/>
              <p:nvPr/>
            </p:nvSpPr>
            <p:spPr>
              <a:xfrm>
                <a:off x="497901" y="5692083"/>
                <a:ext cx="4590744" cy="3381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𝑦</m:t>
                          </m:r>
                        </m:sub>
                      </m:sSub>
                      <m:r>
                        <a:rPr lang="es-ES" sz="2000" b="0" i="1" smtClean="0">
                          <a:latin typeface="Cambria Math" panose="02040503050406030204" pitchFamily="18" charset="0"/>
                        </a:rPr>
                        <m:t>=</m:t>
                      </m:r>
                      <m:r>
                        <a:rPr lang="es-ES" sz="2000" b="0" i="1" smtClean="0">
                          <a:latin typeface="Cambria Math" panose="02040503050406030204" pitchFamily="18" charset="0"/>
                        </a:rPr>
                        <m:t>𝑃</m:t>
                      </m:r>
                      <m:r>
                        <a:rPr lang="es-ES" sz="2000" b="0" i="1" smtClean="0">
                          <a:latin typeface="Cambria Math" panose="02040503050406030204" pitchFamily="18" charset="0"/>
                        </a:rPr>
                        <m:t>·</m:t>
                      </m:r>
                      <m:r>
                        <a:rPr lang="es-ES" sz="2000" b="0" i="1" smtClean="0">
                          <a:latin typeface="Cambria Math" panose="02040503050406030204" pitchFamily="18" charset="0"/>
                        </a:rPr>
                        <m:t>𝑠𝑒𝑛</m:t>
                      </m:r>
                      <m:r>
                        <a:rPr lang="es-ES" sz="2000" b="0" i="1" smtClean="0">
                          <a:latin typeface="Cambria Math" panose="02040503050406030204" pitchFamily="18" charset="0"/>
                          <a:ea typeface="Cambria Math" panose="02040503050406030204" pitchFamily="18" charset="0"/>
                        </a:rPr>
                        <m:t>𝛼</m:t>
                      </m:r>
                      <m:r>
                        <a:rPr lang="es-ES" sz="2000" b="0" i="1" smtClean="0">
                          <a:latin typeface="Cambria Math" panose="02040503050406030204" pitchFamily="18" charset="0"/>
                          <a:ea typeface="Cambria Math" panose="02040503050406030204" pitchFamily="18" charset="0"/>
                        </a:rPr>
                        <m:t>=8·9,8·</m:t>
                      </m:r>
                      <m:r>
                        <a:rPr lang="es-ES" sz="2000" b="0" i="1" smtClean="0">
                          <a:latin typeface="Cambria Math" panose="02040503050406030204" pitchFamily="18" charset="0"/>
                          <a:ea typeface="Cambria Math" panose="02040503050406030204" pitchFamily="18" charset="0"/>
                        </a:rPr>
                        <m:t>𝑐𝑜𝑠</m:t>
                      </m:r>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30</m:t>
                          </m:r>
                        </m:e>
                        <m:sup>
                          <m:r>
                            <a:rPr lang="es-ES" sz="2000" i="1">
                              <a:latin typeface="Cambria Math" panose="02040503050406030204" pitchFamily="18" charset="0"/>
                              <a:ea typeface="Cambria Math" panose="02040503050406030204" pitchFamily="18" charset="0"/>
                            </a:rPr>
                            <m:t>0</m:t>
                          </m:r>
                        </m:sup>
                      </m:sSup>
                      <m:r>
                        <a:rPr lang="es-ES" sz="2000" b="0" i="1" smtClean="0">
                          <a:latin typeface="Cambria Math" panose="02040503050406030204" pitchFamily="18" charset="0"/>
                          <a:ea typeface="Cambria Math" panose="02040503050406030204" pitchFamily="18" charset="0"/>
                        </a:rPr>
                        <m:t>=67,9 </m:t>
                      </m:r>
                      <m:r>
                        <a:rPr lang="es-ES" sz="2000" b="0" i="1" smtClean="0">
                          <a:latin typeface="Cambria Math" panose="02040503050406030204" pitchFamily="18" charset="0"/>
                          <a:ea typeface="Cambria Math" panose="02040503050406030204" pitchFamily="18" charset="0"/>
                        </a:rPr>
                        <m:t>𝑁</m:t>
                      </m:r>
                    </m:oMath>
                  </m:oMathPara>
                </a14:m>
                <a:endParaRPr lang="es-ES" sz="2000" dirty="0"/>
              </a:p>
            </p:txBody>
          </p:sp>
        </mc:Choice>
        <mc:Fallback xmlns="">
          <p:sp>
            <p:nvSpPr>
              <p:cNvPr id="87" name="CuadroTexto 86"/>
              <p:cNvSpPr txBox="1">
                <a:spLocks noRot="1" noChangeAspect="1" noMove="1" noResize="1" noEditPoints="1" noAdjustHandles="1" noChangeArrowheads="1" noChangeShapeType="1" noTextEdit="1"/>
              </p:cNvSpPr>
              <p:nvPr/>
            </p:nvSpPr>
            <p:spPr>
              <a:xfrm>
                <a:off x="497901" y="5692083"/>
                <a:ext cx="4590744" cy="338169"/>
              </a:xfrm>
              <a:prstGeom prst="rect">
                <a:avLst/>
              </a:prstGeom>
              <a:blipFill rotWithShape="0">
                <a:blip r:embed="rId12"/>
                <a:stretch>
                  <a:fillRect l="-797" r="-531" b="-2181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8" name="CuadroTexto 87"/>
              <p:cNvSpPr txBox="1"/>
              <p:nvPr/>
            </p:nvSpPr>
            <p:spPr>
              <a:xfrm>
                <a:off x="497901" y="6096354"/>
                <a:ext cx="4433073" cy="3319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𝑁</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𝑦</m:t>
                          </m:r>
                        </m:sub>
                      </m:sSub>
                      <m:r>
                        <a:rPr lang="es-ES" sz="2000" b="0" i="1" smtClean="0">
                          <a:latin typeface="Cambria Math" panose="02040503050406030204" pitchFamily="18" charset="0"/>
                        </a:rPr>
                        <m:t>=67,9 </m:t>
                      </m:r>
                      <m:r>
                        <a:rPr lang="es-ES" sz="2000" b="0" i="1" smtClean="0">
                          <a:latin typeface="Cambria Math" panose="02040503050406030204" pitchFamily="18" charset="0"/>
                        </a:rPr>
                        <m:t>𝑁</m:t>
                      </m:r>
                      <m:r>
                        <a:rPr lang="es-ES" sz="2000" b="0" i="1" smtClean="0">
                          <a:latin typeface="Cambria Math" panose="02040503050406030204" pitchFamily="18" charset="0"/>
                        </a:rPr>
                        <m:t>; </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𝑟𝑜𝑧</m:t>
                          </m:r>
                        </m:sub>
                      </m:sSub>
                      <m:r>
                        <a:rPr lang="es-ES" sz="2000" b="0" i="1" smtClean="0">
                          <a:latin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𝜇</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𝑁</m:t>
                      </m:r>
                      <m:r>
                        <a:rPr lang="es-ES" sz="2000" b="0" i="1" smtClean="0">
                          <a:latin typeface="Cambria Math" panose="02040503050406030204" pitchFamily="18" charset="0"/>
                          <a:ea typeface="Cambria Math" panose="02040503050406030204" pitchFamily="18" charset="0"/>
                        </a:rPr>
                        <m:t>=13,6 </m:t>
                      </m:r>
                      <m:r>
                        <a:rPr lang="es-ES" sz="2000" b="0" i="1" smtClean="0">
                          <a:latin typeface="Cambria Math" panose="02040503050406030204" pitchFamily="18" charset="0"/>
                          <a:ea typeface="Cambria Math" panose="02040503050406030204" pitchFamily="18" charset="0"/>
                        </a:rPr>
                        <m:t>𝑁</m:t>
                      </m:r>
                    </m:oMath>
                  </m:oMathPara>
                </a14:m>
                <a:endParaRPr lang="es-ES" sz="2000" dirty="0"/>
              </a:p>
            </p:txBody>
          </p:sp>
        </mc:Choice>
        <mc:Fallback xmlns="">
          <p:sp>
            <p:nvSpPr>
              <p:cNvPr id="88" name="CuadroTexto 87"/>
              <p:cNvSpPr txBox="1">
                <a:spLocks noRot="1" noChangeAspect="1" noMove="1" noResize="1" noEditPoints="1" noAdjustHandles="1" noChangeArrowheads="1" noChangeShapeType="1" noTextEdit="1"/>
              </p:cNvSpPr>
              <p:nvPr/>
            </p:nvSpPr>
            <p:spPr>
              <a:xfrm>
                <a:off x="497901" y="6096354"/>
                <a:ext cx="4433073" cy="331950"/>
              </a:xfrm>
              <a:prstGeom prst="rect">
                <a:avLst/>
              </a:prstGeom>
              <a:blipFill rotWithShape="0">
                <a:blip r:embed="rId13"/>
                <a:stretch>
                  <a:fillRect l="-825" r="-688" b="-20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4" name="CuadroTexto 93"/>
              <p:cNvSpPr txBox="1"/>
              <p:nvPr/>
            </p:nvSpPr>
            <p:spPr>
              <a:xfrm>
                <a:off x="5315813" y="3225646"/>
                <a:ext cx="3129703" cy="5782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𝑎</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𝑥</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𝑟𝑜𝑧</m:t>
                              </m:r>
                            </m:sub>
                          </m:sSub>
                        </m:num>
                        <m:den>
                          <m:r>
                            <a:rPr lang="es-ES" sz="2000" b="0" i="1" smtClean="0">
                              <a:latin typeface="Cambria Math" panose="02040503050406030204" pitchFamily="18" charset="0"/>
                            </a:rPr>
                            <m:t>𝑚</m:t>
                          </m:r>
                        </m:den>
                      </m:f>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39,2−13,6</m:t>
                          </m:r>
                        </m:num>
                        <m:den>
                          <m:r>
                            <a:rPr lang="es-ES" sz="2000" b="0" i="1" smtClean="0">
                              <a:latin typeface="Cambria Math" panose="02040503050406030204" pitchFamily="18" charset="0"/>
                            </a:rPr>
                            <m:t>8</m:t>
                          </m:r>
                        </m:den>
                      </m:f>
                    </m:oMath>
                  </m:oMathPara>
                </a14:m>
                <a:endParaRPr lang="es-ES" sz="2000" dirty="0"/>
              </a:p>
            </p:txBody>
          </p:sp>
        </mc:Choice>
        <mc:Fallback xmlns="">
          <p:sp>
            <p:nvSpPr>
              <p:cNvPr id="94" name="CuadroTexto 93"/>
              <p:cNvSpPr txBox="1">
                <a:spLocks noRot="1" noChangeAspect="1" noMove="1" noResize="1" noEditPoints="1" noAdjustHandles="1" noChangeArrowheads="1" noChangeShapeType="1" noTextEdit="1"/>
              </p:cNvSpPr>
              <p:nvPr/>
            </p:nvSpPr>
            <p:spPr>
              <a:xfrm>
                <a:off x="5315813" y="3225646"/>
                <a:ext cx="3129703" cy="578235"/>
              </a:xfrm>
              <a:prstGeom prst="rect">
                <a:avLst/>
              </a:prstGeom>
              <a:blipFill rotWithShape="0">
                <a:blip r:embed="rId1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5" name="CuadroTexto 94"/>
              <p:cNvSpPr txBox="1"/>
              <p:nvPr/>
            </p:nvSpPr>
            <p:spPr>
              <a:xfrm>
                <a:off x="5335066" y="3906883"/>
                <a:ext cx="1636987" cy="3147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1" i="1" smtClean="0">
                          <a:latin typeface="Cambria Math" panose="02040503050406030204" pitchFamily="18" charset="0"/>
                        </a:rPr>
                        <m:t>𝒂</m:t>
                      </m:r>
                      <m:r>
                        <a:rPr lang="es-ES" sz="2000" b="1" i="1" smtClean="0">
                          <a:latin typeface="Cambria Math" panose="02040503050406030204" pitchFamily="18" charset="0"/>
                        </a:rPr>
                        <m:t>=</m:t>
                      </m:r>
                      <m:r>
                        <a:rPr lang="es-ES" sz="2000" b="1" i="1" smtClean="0">
                          <a:latin typeface="Cambria Math" panose="02040503050406030204" pitchFamily="18" charset="0"/>
                        </a:rPr>
                        <m:t>𝟑</m:t>
                      </m:r>
                      <m:r>
                        <a:rPr lang="es-ES" sz="2000" b="1" i="1" smtClean="0">
                          <a:latin typeface="Cambria Math" panose="02040503050406030204" pitchFamily="18" charset="0"/>
                        </a:rPr>
                        <m:t>,</m:t>
                      </m:r>
                      <m:r>
                        <a:rPr lang="es-ES" sz="2000" b="1" i="1" smtClean="0">
                          <a:latin typeface="Cambria Math" panose="02040503050406030204" pitchFamily="18" charset="0"/>
                        </a:rPr>
                        <m:t>𝟐</m:t>
                      </m:r>
                      <m:r>
                        <a:rPr lang="es-ES" sz="2000" b="1" i="1" smtClean="0">
                          <a:latin typeface="Cambria Math" panose="02040503050406030204" pitchFamily="18" charset="0"/>
                        </a:rPr>
                        <m:t> </m:t>
                      </m:r>
                      <m:r>
                        <a:rPr lang="es-ES" sz="2000" b="1" i="1" smtClean="0">
                          <a:latin typeface="Cambria Math" panose="02040503050406030204" pitchFamily="18" charset="0"/>
                        </a:rPr>
                        <m:t>𝒎</m:t>
                      </m:r>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𝒔</m:t>
                          </m:r>
                        </m:e>
                        <m:sup>
                          <m:r>
                            <a:rPr lang="es-ES" sz="2000" b="1" i="1" smtClean="0">
                              <a:latin typeface="Cambria Math" panose="02040503050406030204" pitchFamily="18" charset="0"/>
                            </a:rPr>
                            <m:t>𝟐</m:t>
                          </m:r>
                        </m:sup>
                      </m:sSup>
                    </m:oMath>
                  </m:oMathPara>
                </a14:m>
                <a:endParaRPr lang="es-ES" sz="2000" b="1" dirty="0"/>
              </a:p>
            </p:txBody>
          </p:sp>
        </mc:Choice>
        <mc:Fallback xmlns="">
          <p:sp>
            <p:nvSpPr>
              <p:cNvPr id="95" name="CuadroTexto 94"/>
              <p:cNvSpPr txBox="1">
                <a:spLocks noRot="1" noChangeAspect="1" noMove="1" noResize="1" noEditPoints="1" noAdjustHandles="1" noChangeArrowheads="1" noChangeShapeType="1" noTextEdit="1"/>
              </p:cNvSpPr>
              <p:nvPr/>
            </p:nvSpPr>
            <p:spPr>
              <a:xfrm>
                <a:off x="5335066" y="3906883"/>
                <a:ext cx="1636987" cy="314766"/>
              </a:xfrm>
              <a:prstGeom prst="rect">
                <a:avLst/>
              </a:prstGeom>
              <a:blipFill rotWithShape="0">
                <a:blip r:embed="rId15"/>
                <a:stretch>
                  <a:fillRect l="-1487" r="-1115" b="-34615"/>
                </a:stretch>
              </a:blipFill>
            </p:spPr>
            <p:txBody>
              <a:bodyPr/>
              <a:lstStyle/>
              <a:p>
                <a:r>
                  <a:rPr lang="es-ES">
                    <a:noFill/>
                  </a:rPr>
                  <a:t> </a:t>
                </a:r>
              </a:p>
            </p:txBody>
          </p:sp>
        </mc:Fallback>
      </mc:AlternateContent>
      <p:sp>
        <p:nvSpPr>
          <p:cNvPr id="96" name="CuadroTexto 95"/>
          <p:cNvSpPr txBox="1"/>
          <p:nvPr/>
        </p:nvSpPr>
        <p:spPr>
          <a:xfrm>
            <a:off x="5099416" y="4348816"/>
            <a:ext cx="3344495" cy="369332"/>
          </a:xfrm>
          <a:prstGeom prst="rect">
            <a:avLst/>
          </a:prstGeom>
          <a:noFill/>
        </p:spPr>
        <p:txBody>
          <a:bodyPr wrap="square" rtlCol="0">
            <a:spAutoFit/>
          </a:bodyPr>
          <a:lstStyle/>
          <a:p>
            <a:r>
              <a:rPr lang="es-ES" dirty="0" smtClean="0"/>
              <a:t>b) La distancia y velocidad.</a:t>
            </a:r>
            <a:endParaRPr lang="es-ES" dirty="0"/>
          </a:p>
        </p:txBody>
      </p:sp>
      <mc:AlternateContent xmlns:mc="http://schemas.openxmlformats.org/markup-compatibility/2006" xmlns:a14="http://schemas.microsoft.com/office/drawing/2010/main">
        <mc:Choice Requires="a14">
          <p:sp>
            <p:nvSpPr>
              <p:cNvPr id="97" name="CuadroTexto 96"/>
              <p:cNvSpPr txBox="1"/>
              <p:nvPr/>
            </p:nvSpPr>
            <p:spPr>
              <a:xfrm>
                <a:off x="5465696" y="4725172"/>
                <a:ext cx="2611933" cy="5761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𝑥</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1</m:t>
                          </m:r>
                        </m:num>
                        <m:den>
                          <m:r>
                            <a:rPr lang="es-ES" sz="2000" b="0" i="1" smtClean="0">
                              <a:latin typeface="Cambria Math" panose="02040503050406030204" pitchFamily="18" charset="0"/>
                            </a:rPr>
                            <m:t>2</m:t>
                          </m:r>
                        </m:den>
                      </m:f>
                      <m:r>
                        <a:rPr lang="es-ES" sz="2000" b="0" i="1" smtClean="0">
                          <a:latin typeface="Cambria Math" panose="02040503050406030204" pitchFamily="18" charset="0"/>
                        </a:rPr>
                        <m:t>𝑎</m:t>
                      </m:r>
                      <m:r>
                        <a:rPr lang="es-ES" sz="2000" b="0" i="1" smtClean="0">
                          <a:latin typeface="Cambria Math" panose="02040503050406030204" pitchFamily="18" charset="0"/>
                        </a:rPr>
                        <m:t>·</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𝑡</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1</m:t>
                          </m:r>
                        </m:num>
                        <m:den>
                          <m:r>
                            <a:rPr lang="es-ES" sz="2000" b="0" i="1" smtClean="0">
                              <a:latin typeface="Cambria Math" panose="02040503050406030204" pitchFamily="18" charset="0"/>
                            </a:rPr>
                            <m:t>2</m:t>
                          </m:r>
                        </m:den>
                      </m:f>
                      <m:r>
                        <a:rPr lang="es-ES" sz="2000" b="0" i="1" smtClean="0">
                          <a:latin typeface="Cambria Math" panose="02040503050406030204" pitchFamily="18" charset="0"/>
                        </a:rPr>
                        <m:t>3,2·</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5</m:t>
                          </m:r>
                        </m:e>
                        <m:sup>
                          <m:r>
                            <a:rPr lang="es-ES" sz="2000" b="0" i="1" smtClean="0">
                              <a:latin typeface="Cambria Math" panose="02040503050406030204" pitchFamily="18" charset="0"/>
                            </a:rPr>
                            <m:t>2</m:t>
                          </m:r>
                        </m:sup>
                      </m:sSup>
                    </m:oMath>
                  </m:oMathPara>
                </a14:m>
                <a:endParaRPr lang="es-ES" sz="2000" b="1" dirty="0"/>
              </a:p>
            </p:txBody>
          </p:sp>
        </mc:Choice>
        <mc:Fallback xmlns="">
          <p:sp>
            <p:nvSpPr>
              <p:cNvPr id="97" name="CuadroTexto 96"/>
              <p:cNvSpPr txBox="1">
                <a:spLocks noRot="1" noChangeAspect="1" noMove="1" noResize="1" noEditPoints="1" noAdjustHandles="1" noChangeArrowheads="1" noChangeShapeType="1" noTextEdit="1"/>
              </p:cNvSpPr>
              <p:nvPr/>
            </p:nvSpPr>
            <p:spPr>
              <a:xfrm>
                <a:off x="5465696" y="4725172"/>
                <a:ext cx="2611933" cy="576183"/>
              </a:xfrm>
              <a:prstGeom prst="rect">
                <a:avLst/>
              </a:prstGeom>
              <a:blipFill rotWithShape="0">
                <a:blip r:embed="rId1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8" name="CuadroTexto 97"/>
              <p:cNvSpPr txBox="1"/>
              <p:nvPr/>
            </p:nvSpPr>
            <p:spPr>
              <a:xfrm>
                <a:off x="5526287" y="5384306"/>
                <a:ext cx="1206612"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𝑥</m:t>
                      </m:r>
                      <m:r>
                        <a:rPr lang="es-ES" sz="2000" b="0" i="1" smtClean="0">
                          <a:latin typeface="Cambria Math" panose="02040503050406030204" pitchFamily="18" charset="0"/>
                        </a:rPr>
                        <m:t>=</m:t>
                      </m:r>
                      <m:r>
                        <a:rPr lang="es-ES" sz="2000" b="1" i="1" smtClean="0">
                          <a:latin typeface="Cambria Math" panose="02040503050406030204" pitchFamily="18" charset="0"/>
                        </a:rPr>
                        <m:t>𝟒𝟎</m:t>
                      </m:r>
                      <m:r>
                        <a:rPr lang="es-ES" sz="2000" b="1" i="1" smtClean="0">
                          <a:latin typeface="Cambria Math" panose="02040503050406030204" pitchFamily="18" charset="0"/>
                        </a:rPr>
                        <m:t>  </m:t>
                      </m:r>
                      <m:r>
                        <a:rPr lang="es-ES" sz="2000" b="1" i="1" smtClean="0">
                          <a:latin typeface="Cambria Math" panose="02040503050406030204" pitchFamily="18" charset="0"/>
                        </a:rPr>
                        <m:t>𝒎</m:t>
                      </m:r>
                    </m:oMath>
                  </m:oMathPara>
                </a14:m>
                <a:endParaRPr lang="es-ES" sz="2000" b="1" dirty="0"/>
              </a:p>
            </p:txBody>
          </p:sp>
        </mc:Choice>
        <mc:Fallback xmlns="">
          <p:sp>
            <p:nvSpPr>
              <p:cNvPr id="98" name="CuadroTexto 97"/>
              <p:cNvSpPr txBox="1">
                <a:spLocks noRot="1" noChangeAspect="1" noMove="1" noResize="1" noEditPoints="1" noAdjustHandles="1" noChangeArrowheads="1" noChangeShapeType="1" noTextEdit="1"/>
              </p:cNvSpPr>
              <p:nvPr/>
            </p:nvSpPr>
            <p:spPr>
              <a:xfrm>
                <a:off x="5526287" y="5384306"/>
                <a:ext cx="1206612" cy="307777"/>
              </a:xfrm>
              <a:prstGeom prst="rect">
                <a:avLst/>
              </a:prstGeom>
              <a:blipFill rotWithShape="0">
                <a:blip r:embed="rId17"/>
                <a:stretch>
                  <a:fillRect l="-2030" r="-3046" b="-980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9" name="CuadroTexto 98"/>
              <p:cNvSpPr txBox="1"/>
              <p:nvPr/>
            </p:nvSpPr>
            <p:spPr>
              <a:xfrm>
                <a:off x="5465696" y="5809692"/>
                <a:ext cx="3328219"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𝑣</m:t>
                      </m:r>
                      <m:r>
                        <a:rPr lang="es-ES" sz="2000" b="0" i="1" smtClean="0">
                          <a:latin typeface="Cambria Math" panose="02040503050406030204" pitchFamily="18" charset="0"/>
                        </a:rPr>
                        <m:t>=</m:t>
                      </m:r>
                      <m:r>
                        <a:rPr lang="es-ES" sz="2000" b="0" i="1" smtClean="0">
                          <a:latin typeface="Cambria Math" panose="02040503050406030204" pitchFamily="18" charset="0"/>
                        </a:rPr>
                        <m:t>𝑎</m:t>
                      </m:r>
                      <m:r>
                        <a:rPr lang="es-ES" sz="2000" b="0" i="1" smtClean="0">
                          <a:latin typeface="Cambria Math" panose="02040503050406030204" pitchFamily="18" charset="0"/>
                        </a:rPr>
                        <m:t>·</m:t>
                      </m:r>
                      <m:r>
                        <a:rPr lang="es-ES" sz="2000" b="0" i="1" smtClean="0">
                          <a:latin typeface="Cambria Math" panose="02040503050406030204" pitchFamily="18" charset="0"/>
                        </a:rPr>
                        <m:t>𝑡</m:t>
                      </m:r>
                      <m:r>
                        <a:rPr lang="es-ES" sz="2000" b="0" i="1" smtClean="0">
                          <a:latin typeface="Cambria Math" panose="02040503050406030204" pitchFamily="18" charset="0"/>
                        </a:rPr>
                        <m:t>=3,2·5=</m:t>
                      </m:r>
                      <m:r>
                        <a:rPr lang="es-ES" sz="2000" b="1" i="1" smtClean="0">
                          <a:latin typeface="Cambria Math" panose="02040503050406030204" pitchFamily="18" charset="0"/>
                        </a:rPr>
                        <m:t>𝟏𝟔</m:t>
                      </m:r>
                      <m:r>
                        <a:rPr lang="es-ES" sz="2000" b="1" i="1" smtClean="0">
                          <a:latin typeface="Cambria Math" panose="02040503050406030204" pitchFamily="18" charset="0"/>
                        </a:rPr>
                        <m:t>  </m:t>
                      </m:r>
                      <m:r>
                        <a:rPr lang="es-ES" sz="2000" b="1" i="1" smtClean="0">
                          <a:latin typeface="Cambria Math" panose="02040503050406030204" pitchFamily="18" charset="0"/>
                        </a:rPr>
                        <m:t>𝒎</m:t>
                      </m:r>
                      <m:r>
                        <a:rPr lang="es-ES" sz="2000" b="1" i="1" smtClean="0">
                          <a:latin typeface="Cambria Math" panose="02040503050406030204" pitchFamily="18" charset="0"/>
                        </a:rPr>
                        <m:t>/</m:t>
                      </m:r>
                      <m:r>
                        <a:rPr lang="es-ES" sz="2000" b="1" i="1" smtClean="0">
                          <a:latin typeface="Cambria Math" panose="02040503050406030204" pitchFamily="18" charset="0"/>
                        </a:rPr>
                        <m:t>𝒔</m:t>
                      </m:r>
                    </m:oMath>
                  </m:oMathPara>
                </a14:m>
                <a:endParaRPr lang="es-ES" sz="2000" b="1" dirty="0"/>
              </a:p>
            </p:txBody>
          </p:sp>
        </mc:Choice>
        <mc:Fallback xmlns="">
          <p:sp>
            <p:nvSpPr>
              <p:cNvPr id="99" name="CuadroTexto 98"/>
              <p:cNvSpPr txBox="1">
                <a:spLocks noRot="1" noChangeAspect="1" noMove="1" noResize="1" noEditPoints="1" noAdjustHandles="1" noChangeArrowheads="1" noChangeShapeType="1" noTextEdit="1"/>
              </p:cNvSpPr>
              <p:nvPr/>
            </p:nvSpPr>
            <p:spPr>
              <a:xfrm>
                <a:off x="5465696" y="5809692"/>
                <a:ext cx="3328219" cy="307777"/>
              </a:xfrm>
              <a:prstGeom prst="rect">
                <a:avLst/>
              </a:prstGeom>
              <a:blipFill rotWithShape="0">
                <a:blip r:embed="rId18"/>
                <a:stretch>
                  <a:fillRect b="-37255"/>
                </a:stretch>
              </a:blipFill>
            </p:spPr>
            <p:txBody>
              <a:bodyPr/>
              <a:lstStyle/>
              <a:p>
                <a:r>
                  <a:rPr lang="es-ES">
                    <a:noFill/>
                  </a:rPr>
                  <a:t> </a:t>
                </a:r>
              </a:p>
            </p:txBody>
          </p:sp>
        </mc:Fallback>
      </mc:AlternateContent>
    </p:spTree>
    <p:extLst>
      <p:ext uri="{BB962C8B-B14F-4D97-AF65-F5344CB8AC3E}">
        <p14:creationId xmlns:p14="http://schemas.microsoft.com/office/powerpoint/2010/main" val="41394760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3. Las fuerzas y el movimiento</a:t>
            </a:r>
            <a:endParaRPr lang="es-ES" b="1" dirty="0">
              <a:solidFill>
                <a:schemeClr val="accent6">
                  <a:lumMod val="75000"/>
                </a:schemeClr>
              </a:solidFill>
            </a:endParaRPr>
          </a:p>
        </p:txBody>
      </p:sp>
      <p:sp>
        <p:nvSpPr>
          <p:cNvPr id="9" name="CuadroTexto 8"/>
          <p:cNvSpPr txBox="1"/>
          <p:nvPr/>
        </p:nvSpPr>
        <p:spPr>
          <a:xfrm>
            <a:off x="400050" y="773767"/>
            <a:ext cx="4357688" cy="369332"/>
          </a:xfrm>
          <a:prstGeom prst="rect">
            <a:avLst/>
          </a:prstGeom>
          <a:noFill/>
        </p:spPr>
        <p:txBody>
          <a:bodyPr wrap="square" rtlCol="0">
            <a:spAutoFit/>
          </a:bodyPr>
          <a:lstStyle/>
          <a:p>
            <a:r>
              <a:rPr lang="es-ES" b="1" dirty="0" smtClean="0">
                <a:solidFill>
                  <a:schemeClr val="accent3">
                    <a:lumMod val="75000"/>
                  </a:schemeClr>
                </a:solidFill>
              </a:rPr>
              <a:t>Ejemplos resueltos</a:t>
            </a:r>
            <a:endParaRPr lang="es-ES" b="1" dirty="0">
              <a:solidFill>
                <a:schemeClr val="accent3">
                  <a:lumMod val="75000"/>
                </a:schemeClr>
              </a:solidFill>
            </a:endParaRPr>
          </a:p>
        </p:txBody>
      </p:sp>
      <p:sp>
        <p:nvSpPr>
          <p:cNvPr id="10" name="CuadroTexto 9"/>
          <p:cNvSpPr txBox="1"/>
          <p:nvPr/>
        </p:nvSpPr>
        <p:spPr>
          <a:xfrm>
            <a:off x="409267" y="1147898"/>
            <a:ext cx="8277533" cy="923330"/>
          </a:xfrm>
          <a:prstGeom prst="rect">
            <a:avLst/>
          </a:prstGeom>
          <a:noFill/>
        </p:spPr>
        <p:txBody>
          <a:bodyPr wrap="square" rtlCol="0">
            <a:spAutoFit/>
          </a:bodyPr>
          <a:lstStyle/>
          <a:p>
            <a:pPr algn="just"/>
            <a:r>
              <a:rPr lang="es-ES" b="1" dirty="0" smtClean="0"/>
              <a:t>3. Supongamos el mismo esquema del ejemplo anterior. Calcula la fuerza paralela al plano con la que debemos tirar del cuerpo para que suba con una aceleración de 1 m/s</a:t>
            </a:r>
            <a:r>
              <a:rPr lang="es-ES" b="1" baseline="30000" dirty="0" smtClean="0"/>
              <a:t>2</a:t>
            </a:r>
            <a:r>
              <a:rPr lang="es-ES" b="1" dirty="0" smtClean="0"/>
              <a:t>. </a:t>
            </a:r>
            <a:endParaRPr lang="es-ES" b="1" dirty="0"/>
          </a:p>
        </p:txBody>
      </p:sp>
      <mc:AlternateContent xmlns:mc="http://schemas.openxmlformats.org/markup-compatibility/2006" xmlns:a14="http://schemas.microsoft.com/office/drawing/2010/main">
        <mc:Choice Requires="a14">
          <p:sp>
            <p:nvSpPr>
              <p:cNvPr id="86" name="CuadroTexto 85"/>
              <p:cNvSpPr txBox="1"/>
              <p:nvPr/>
            </p:nvSpPr>
            <p:spPr>
              <a:xfrm>
                <a:off x="594419" y="4298983"/>
                <a:ext cx="460151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𝑥</m:t>
                          </m:r>
                        </m:sub>
                      </m:sSub>
                      <m:r>
                        <a:rPr lang="es-ES" sz="2000" b="0" i="1" smtClean="0">
                          <a:latin typeface="Cambria Math" panose="02040503050406030204" pitchFamily="18" charset="0"/>
                        </a:rPr>
                        <m:t>=</m:t>
                      </m:r>
                      <m:r>
                        <a:rPr lang="es-ES" sz="2000" b="0" i="1" smtClean="0">
                          <a:latin typeface="Cambria Math" panose="02040503050406030204" pitchFamily="18" charset="0"/>
                        </a:rPr>
                        <m:t>𝑃</m:t>
                      </m:r>
                      <m:r>
                        <a:rPr lang="es-ES" sz="2000" b="0" i="1" smtClean="0">
                          <a:latin typeface="Cambria Math" panose="02040503050406030204" pitchFamily="18" charset="0"/>
                        </a:rPr>
                        <m:t>·</m:t>
                      </m:r>
                      <m:r>
                        <a:rPr lang="es-ES" sz="2000" b="0" i="1" smtClean="0">
                          <a:latin typeface="Cambria Math" panose="02040503050406030204" pitchFamily="18" charset="0"/>
                        </a:rPr>
                        <m:t>𝑠𝑒𝑛</m:t>
                      </m:r>
                      <m:r>
                        <a:rPr lang="es-ES" sz="2000" b="0" i="1" smtClean="0">
                          <a:latin typeface="Cambria Math" panose="02040503050406030204" pitchFamily="18" charset="0"/>
                          <a:ea typeface="Cambria Math" panose="02040503050406030204" pitchFamily="18" charset="0"/>
                        </a:rPr>
                        <m:t>𝛼</m:t>
                      </m:r>
                      <m:r>
                        <a:rPr lang="es-ES" sz="2000" b="0" i="1" smtClean="0">
                          <a:latin typeface="Cambria Math" panose="02040503050406030204" pitchFamily="18" charset="0"/>
                          <a:ea typeface="Cambria Math" panose="02040503050406030204" pitchFamily="18" charset="0"/>
                        </a:rPr>
                        <m:t>=8·9,8·</m:t>
                      </m:r>
                      <m:r>
                        <a:rPr lang="es-ES" sz="2000" b="0" i="1" smtClean="0">
                          <a:latin typeface="Cambria Math" panose="02040503050406030204" pitchFamily="18" charset="0"/>
                          <a:ea typeface="Cambria Math" panose="02040503050406030204" pitchFamily="18" charset="0"/>
                        </a:rPr>
                        <m:t>𝑠𝑒𝑛</m:t>
                      </m:r>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30</m:t>
                          </m:r>
                        </m:e>
                        <m:sup>
                          <m:r>
                            <a:rPr lang="es-ES" sz="2000" i="1">
                              <a:latin typeface="Cambria Math" panose="02040503050406030204" pitchFamily="18" charset="0"/>
                              <a:ea typeface="Cambria Math" panose="02040503050406030204" pitchFamily="18" charset="0"/>
                            </a:rPr>
                            <m:t>0</m:t>
                          </m:r>
                        </m:sup>
                      </m:sSup>
                      <m:r>
                        <a:rPr lang="es-ES" sz="2000" b="0" i="1" smtClean="0">
                          <a:latin typeface="Cambria Math" panose="02040503050406030204" pitchFamily="18" charset="0"/>
                          <a:ea typeface="Cambria Math" panose="02040503050406030204" pitchFamily="18" charset="0"/>
                        </a:rPr>
                        <m:t>=39,2 </m:t>
                      </m:r>
                      <m:r>
                        <a:rPr lang="es-ES" sz="2000" b="0" i="1" smtClean="0">
                          <a:latin typeface="Cambria Math" panose="02040503050406030204" pitchFamily="18" charset="0"/>
                          <a:ea typeface="Cambria Math" panose="02040503050406030204" pitchFamily="18" charset="0"/>
                        </a:rPr>
                        <m:t>𝑁</m:t>
                      </m:r>
                    </m:oMath>
                  </m:oMathPara>
                </a14:m>
                <a:endParaRPr lang="es-ES" sz="2000" dirty="0"/>
              </a:p>
            </p:txBody>
          </p:sp>
        </mc:Choice>
        <mc:Fallback xmlns="">
          <p:sp>
            <p:nvSpPr>
              <p:cNvPr id="86" name="CuadroTexto 85"/>
              <p:cNvSpPr txBox="1">
                <a:spLocks noRot="1" noChangeAspect="1" noMove="1" noResize="1" noEditPoints="1" noAdjustHandles="1" noChangeArrowheads="1" noChangeShapeType="1" noTextEdit="1"/>
              </p:cNvSpPr>
              <p:nvPr/>
            </p:nvSpPr>
            <p:spPr>
              <a:xfrm>
                <a:off x="594419" y="4298983"/>
                <a:ext cx="4601516" cy="307777"/>
              </a:xfrm>
              <a:prstGeom prst="rect">
                <a:avLst/>
              </a:prstGeom>
              <a:blipFill rotWithShape="0">
                <a:blip r:embed="rId3"/>
                <a:stretch>
                  <a:fillRect l="-796" r="-663" b="-1372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7" name="CuadroTexto 86"/>
              <p:cNvSpPr txBox="1"/>
              <p:nvPr/>
            </p:nvSpPr>
            <p:spPr>
              <a:xfrm>
                <a:off x="594419" y="4691119"/>
                <a:ext cx="4590744" cy="3381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𝑦</m:t>
                          </m:r>
                        </m:sub>
                      </m:sSub>
                      <m:r>
                        <a:rPr lang="es-ES" sz="2000" b="0" i="1" smtClean="0">
                          <a:latin typeface="Cambria Math" panose="02040503050406030204" pitchFamily="18" charset="0"/>
                        </a:rPr>
                        <m:t>=</m:t>
                      </m:r>
                      <m:r>
                        <a:rPr lang="es-ES" sz="2000" b="0" i="1" smtClean="0">
                          <a:latin typeface="Cambria Math" panose="02040503050406030204" pitchFamily="18" charset="0"/>
                        </a:rPr>
                        <m:t>𝑃</m:t>
                      </m:r>
                      <m:r>
                        <a:rPr lang="es-ES" sz="2000" b="0" i="1" smtClean="0">
                          <a:latin typeface="Cambria Math" panose="02040503050406030204" pitchFamily="18" charset="0"/>
                        </a:rPr>
                        <m:t>·</m:t>
                      </m:r>
                      <m:r>
                        <a:rPr lang="es-ES" sz="2000" b="0" i="1" smtClean="0">
                          <a:latin typeface="Cambria Math" panose="02040503050406030204" pitchFamily="18" charset="0"/>
                        </a:rPr>
                        <m:t>𝑠𝑒𝑛</m:t>
                      </m:r>
                      <m:r>
                        <a:rPr lang="es-ES" sz="2000" b="0" i="1" smtClean="0">
                          <a:latin typeface="Cambria Math" panose="02040503050406030204" pitchFamily="18" charset="0"/>
                          <a:ea typeface="Cambria Math" panose="02040503050406030204" pitchFamily="18" charset="0"/>
                        </a:rPr>
                        <m:t>𝛼</m:t>
                      </m:r>
                      <m:r>
                        <a:rPr lang="es-ES" sz="2000" b="0" i="1" smtClean="0">
                          <a:latin typeface="Cambria Math" panose="02040503050406030204" pitchFamily="18" charset="0"/>
                          <a:ea typeface="Cambria Math" panose="02040503050406030204" pitchFamily="18" charset="0"/>
                        </a:rPr>
                        <m:t>=8·9,8·</m:t>
                      </m:r>
                      <m:r>
                        <a:rPr lang="es-ES" sz="2000" b="0" i="1" smtClean="0">
                          <a:latin typeface="Cambria Math" panose="02040503050406030204" pitchFamily="18" charset="0"/>
                          <a:ea typeface="Cambria Math" panose="02040503050406030204" pitchFamily="18" charset="0"/>
                        </a:rPr>
                        <m:t>𝑐𝑜𝑠</m:t>
                      </m:r>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30</m:t>
                          </m:r>
                        </m:e>
                        <m:sup>
                          <m:r>
                            <a:rPr lang="es-ES" sz="2000" i="1">
                              <a:latin typeface="Cambria Math" panose="02040503050406030204" pitchFamily="18" charset="0"/>
                              <a:ea typeface="Cambria Math" panose="02040503050406030204" pitchFamily="18" charset="0"/>
                            </a:rPr>
                            <m:t>0</m:t>
                          </m:r>
                        </m:sup>
                      </m:sSup>
                      <m:r>
                        <a:rPr lang="es-ES" sz="2000" b="0" i="1" smtClean="0">
                          <a:latin typeface="Cambria Math" panose="02040503050406030204" pitchFamily="18" charset="0"/>
                          <a:ea typeface="Cambria Math" panose="02040503050406030204" pitchFamily="18" charset="0"/>
                        </a:rPr>
                        <m:t>=67,9 </m:t>
                      </m:r>
                      <m:r>
                        <a:rPr lang="es-ES" sz="2000" b="0" i="1" smtClean="0">
                          <a:latin typeface="Cambria Math" panose="02040503050406030204" pitchFamily="18" charset="0"/>
                          <a:ea typeface="Cambria Math" panose="02040503050406030204" pitchFamily="18" charset="0"/>
                        </a:rPr>
                        <m:t>𝑁</m:t>
                      </m:r>
                    </m:oMath>
                  </m:oMathPara>
                </a14:m>
                <a:endParaRPr lang="es-ES" sz="2000" dirty="0"/>
              </a:p>
            </p:txBody>
          </p:sp>
        </mc:Choice>
        <mc:Fallback xmlns="">
          <p:sp>
            <p:nvSpPr>
              <p:cNvPr id="87" name="CuadroTexto 86"/>
              <p:cNvSpPr txBox="1">
                <a:spLocks noRot="1" noChangeAspect="1" noMove="1" noResize="1" noEditPoints="1" noAdjustHandles="1" noChangeArrowheads="1" noChangeShapeType="1" noTextEdit="1"/>
              </p:cNvSpPr>
              <p:nvPr/>
            </p:nvSpPr>
            <p:spPr>
              <a:xfrm>
                <a:off x="594419" y="4691119"/>
                <a:ext cx="4590744" cy="338169"/>
              </a:xfrm>
              <a:prstGeom prst="rect">
                <a:avLst/>
              </a:prstGeom>
              <a:blipFill rotWithShape="0">
                <a:blip r:embed="rId4"/>
                <a:stretch>
                  <a:fillRect l="-797" r="-531" b="-2181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8" name="CuadroTexto 87"/>
              <p:cNvSpPr txBox="1"/>
              <p:nvPr/>
            </p:nvSpPr>
            <p:spPr>
              <a:xfrm>
                <a:off x="594419" y="5095390"/>
                <a:ext cx="4433073" cy="3319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𝑁</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𝑦</m:t>
                          </m:r>
                        </m:sub>
                      </m:sSub>
                      <m:r>
                        <a:rPr lang="es-ES" sz="2000" b="0" i="1" smtClean="0">
                          <a:latin typeface="Cambria Math" panose="02040503050406030204" pitchFamily="18" charset="0"/>
                        </a:rPr>
                        <m:t>=67,9 </m:t>
                      </m:r>
                      <m:r>
                        <a:rPr lang="es-ES" sz="2000" b="0" i="1" smtClean="0">
                          <a:latin typeface="Cambria Math" panose="02040503050406030204" pitchFamily="18" charset="0"/>
                        </a:rPr>
                        <m:t>𝑁</m:t>
                      </m:r>
                      <m:r>
                        <a:rPr lang="es-ES" sz="2000" b="0" i="1" smtClean="0">
                          <a:latin typeface="Cambria Math" panose="02040503050406030204" pitchFamily="18" charset="0"/>
                        </a:rPr>
                        <m:t>; </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𝑟𝑜𝑧</m:t>
                          </m:r>
                        </m:sub>
                      </m:sSub>
                      <m:r>
                        <a:rPr lang="es-ES" sz="2000" b="0" i="1" smtClean="0">
                          <a:latin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𝜇</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𝑁</m:t>
                      </m:r>
                      <m:r>
                        <a:rPr lang="es-ES" sz="2000" b="0" i="1" smtClean="0">
                          <a:latin typeface="Cambria Math" panose="02040503050406030204" pitchFamily="18" charset="0"/>
                          <a:ea typeface="Cambria Math" panose="02040503050406030204" pitchFamily="18" charset="0"/>
                        </a:rPr>
                        <m:t>=13,6 </m:t>
                      </m:r>
                      <m:r>
                        <a:rPr lang="es-ES" sz="2000" b="0" i="1" smtClean="0">
                          <a:latin typeface="Cambria Math" panose="02040503050406030204" pitchFamily="18" charset="0"/>
                          <a:ea typeface="Cambria Math" panose="02040503050406030204" pitchFamily="18" charset="0"/>
                        </a:rPr>
                        <m:t>𝑁</m:t>
                      </m:r>
                    </m:oMath>
                  </m:oMathPara>
                </a14:m>
                <a:endParaRPr lang="es-ES" sz="2000" dirty="0"/>
              </a:p>
            </p:txBody>
          </p:sp>
        </mc:Choice>
        <mc:Fallback xmlns="">
          <p:sp>
            <p:nvSpPr>
              <p:cNvPr id="88" name="CuadroTexto 87"/>
              <p:cNvSpPr txBox="1">
                <a:spLocks noRot="1" noChangeAspect="1" noMove="1" noResize="1" noEditPoints="1" noAdjustHandles="1" noChangeArrowheads="1" noChangeShapeType="1" noTextEdit="1"/>
              </p:cNvSpPr>
              <p:nvPr/>
            </p:nvSpPr>
            <p:spPr>
              <a:xfrm>
                <a:off x="594419" y="5095390"/>
                <a:ext cx="4433073" cy="331950"/>
              </a:xfrm>
              <a:prstGeom prst="rect">
                <a:avLst/>
              </a:prstGeom>
              <a:blipFill rotWithShape="0">
                <a:blip r:embed="rId5"/>
                <a:stretch>
                  <a:fillRect l="-825" r="-688" b="-22222"/>
                </a:stretch>
              </a:blipFill>
            </p:spPr>
            <p:txBody>
              <a:bodyPr/>
              <a:lstStyle/>
              <a:p>
                <a:r>
                  <a:rPr lang="es-ES">
                    <a:noFill/>
                  </a:rPr>
                  <a:t> </a:t>
                </a:r>
              </a:p>
            </p:txBody>
          </p:sp>
        </mc:Fallback>
      </mc:AlternateContent>
      <p:grpSp>
        <p:nvGrpSpPr>
          <p:cNvPr id="5" name="Grupo 4"/>
          <p:cNvGrpSpPr/>
          <p:nvPr/>
        </p:nvGrpSpPr>
        <p:grpSpPr>
          <a:xfrm>
            <a:off x="993059" y="2267323"/>
            <a:ext cx="2370163" cy="2234255"/>
            <a:chOff x="993059" y="2267323"/>
            <a:chExt cx="2370163" cy="2234255"/>
          </a:xfrm>
        </p:grpSpPr>
        <p:grpSp>
          <p:nvGrpSpPr>
            <p:cNvPr id="65" name="Grupo 64"/>
            <p:cNvGrpSpPr/>
            <p:nvPr/>
          </p:nvGrpSpPr>
          <p:grpSpPr>
            <a:xfrm>
              <a:off x="993059" y="2303948"/>
              <a:ext cx="2370163" cy="2197630"/>
              <a:chOff x="672293" y="2929989"/>
              <a:chExt cx="2370163" cy="2197630"/>
            </a:xfrm>
          </p:grpSpPr>
          <p:grpSp>
            <p:nvGrpSpPr>
              <p:cNvPr id="66" name="Grupo 65"/>
              <p:cNvGrpSpPr/>
              <p:nvPr/>
            </p:nvGrpSpPr>
            <p:grpSpPr>
              <a:xfrm>
                <a:off x="672293" y="3007472"/>
                <a:ext cx="2370163" cy="2120147"/>
                <a:chOff x="-2695204" y="2513765"/>
                <a:chExt cx="2370163" cy="2120147"/>
              </a:xfrm>
            </p:grpSpPr>
            <p:sp>
              <p:nvSpPr>
                <p:cNvPr id="71" name="Triángulo rectángulo 70"/>
                <p:cNvSpPr/>
                <p:nvPr/>
              </p:nvSpPr>
              <p:spPr>
                <a:xfrm flipH="1">
                  <a:off x="-2596755" y="2643187"/>
                  <a:ext cx="2271714" cy="1500188"/>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2" name="Rectángulo 71"/>
                <p:cNvSpPr/>
                <p:nvPr/>
              </p:nvSpPr>
              <p:spPr>
                <a:xfrm rot="19612607">
                  <a:off x="-2018109" y="2851759"/>
                  <a:ext cx="800100" cy="576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73" name="Conector recto 72"/>
                <p:cNvCxnSpPr/>
                <p:nvPr/>
              </p:nvCxnSpPr>
              <p:spPr>
                <a:xfrm flipV="1">
                  <a:off x="-2382664" y="2894705"/>
                  <a:ext cx="1192108" cy="752209"/>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4" name="Conector recto 73"/>
                <p:cNvCxnSpPr/>
                <p:nvPr/>
              </p:nvCxnSpPr>
              <p:spPr>
                <a:xfrm rot="5400000" flipV="1">
                  <a:off x="-2286389" y="2758244"/>
                  <a:ext cx="1443037" cy="95408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75" name="Arco 74"/>
                <p:cNvSpPr/>
                <p:nvPr/>
              </p:nvSpPr>
              <p:spPr>
                <a:xfrm>
                  <a:off x="-2695204" y="3843337"/>
                  <a:ext cx="625080" cy="790575"/>
                </a:xfrm>
                <a:prstGeom prst="arc">
                  <a:avLst>
                    <a:gd name="adj1" fmla="val 17712065"/>
                    <a:gd name="adj2" fmla="val 20565945"/>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76" name="CuadroTexto 75"/>
                    <p:cNvSpPr txBox="1"/>
                    <p:nvPr/>
                  </p:nvSpPr>
                  <p:spPr>
                    <a:xfrm>
                      <a:off x="-2110644" y="3812900"/>
                      <a:ext cx="20896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panose="02040503050406030204" pitchFamily="18" charset="0"/>
                                <a:ea typeface="Cambria Math" panose="02040503050406030204" pitchFamily="18" charset="0"/>
                              </a:rPr>
                              <m:t>𝛼</m:t>
                            </m:r>
                          </m:oMath>
                        </m:oMathPara>
                      </a14:m>
                      <a:endParaRPr lang="es-ES" dirty="0"/>
                    </a:p>
                  </p:txBody>
                </p:sp>
              </mc:Choice>
              <mc:Fallback xmlns="">
                <p:sp>
                  <p:nvSpPr>
                    <p:cNvPr id="18" name="CuadroTexto 17"/>
                    <p:cNvSpPr txBox="1">
                      <a:spLocks noRot="1" noChangeAspect="1" noMove="1" noResize="1" noEditPoints="1" noAdjustHandles="1" noChangeArrowheads="1" noChangeShapeType="1" noTextEdit="1"/>
                    </p:cNvSpPr>
                    <p:nvPr/>
                  </p:nvSpPr>
                  <p:spPr>
                    <a:xfrm>
                      <a:off x="-2110644" y="3812900"/>
                      <a:ext cx="208967" cy="276999"/>
                    </a:xfrm>
                    <a:prstGeom prst="rect">
                      <a:avLst/>
                    </a:prstGeom>
                    <a:blipFill rotWithShape="0">
                      <a:blip r:embed="rId6"/>
                      <a:stretch>
                        <a:fillRect l="-14706" r="-11765"/>
                      </a:stretch>
                    </a:blipFill>
                  </p:spPr>
                  <p:txBody>
                    <a:bodyPr/>
                    <a:lstStyle/>
                    <a:p>
                      <a:r>
                        <a:rPr lang="es-ES">
                          <a:noFill/>
                        </a:rPr>
                        <a:t> </a:t>
                      </a:r>
                    </a:p>
                  </p:txBody>
                </p:sp>
              </mc:Fallback>
            </mc:AlternateContent>
            <p:cxnSp>
              <p:nvCxnSpPr>
                <p:cNvPr id="77" name="Conector recto de flecha 76"/>
                <p:cNvCxnSpPr/>
                <p:nvPr/>
              </p:nvCxnSpPr>
              <p:spPr>
                <a:xfrm>
                  <a:off x="-1618060" y="3159909"/>
                  <a:ext cx="0" cy="72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Conector recto 77"/>
                <p:cNvCxnSpPr>
                  <a:stCxn id="72" idx="1"/>
                </p:cNvCxnSpPr>
                <p:nvPr/>
              </p:nvCxnSpPr>
              <p:spPr>
                <a:xfrm>
                  <a:off x="-1953100" y="3358672"/>
                  <a:ext cx="335040" cy="52123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9" name="Conector recto 78"/>
                <p:cNvCxnSpPr/>
                <p:nvPr/>
              </p:nvCxnSpPr>
              <p:spPr>
                <a:xfrm>
                  <a:off x="-1619287" y="3159909"/>
                  <a:ext cx="354981" cy="521235"/>
                </a:xfrm>
                <a:prstGeom prst="line">
                  <a:avLst/>
                </a:prstGeom>
                <a:ln w="38100">
                  <a:solidFill>
                    <a:srgbClr val="00B0F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0" name="Conector recto 79"/>
                <p:cNvCxnSpPr/>
                <p:nvPr/>
              </p:nvCxnSpPr>
              <p:spPr>
                <a:xfrm flipH="1">
                  <a:off x="-1949902" y="3160398"/>
                  <a:ext cx="343503" cy="209734"/>
                </a:xfrm>
                <a:prstGeom prst="line">
                  <a:avLst/>
                </a:prstGeom>
                <a:ln w="38100">
                  <a:solidFill>
                    <a:srgbClr val="00B0F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Conector recto 80"/>
                <p:cNvCxnSpPr/>
                <p:nvPr/>
              </p:nvCxnSpPr>
              <p:spPr>
                <a:xfrm flipV="1">
                  <a:off x="-1609421" y="3663933"/>
                  <a:ext cx="345115" cy="21616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2" name="CuadroTexto 81"/>
                    <p:cNvSpPr txBox="1"/>
                    <p:nvPr/>
                  </p:nvSpPr>
                  <p:spPr>
                    <a:xfrm>
                      <a:off x="-2256951" y="3074085"/>
                      <a:ext cx="27513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e>
                              <m:sub>
                                <m:r>
                                  <a:rPr lang="es-ES" b="0" i="1" smtClean="0">
                                    <a:latin typeface="Cambria Math" panose="02040503050406030204" pitchFamily="18" charset="0"/>
                                  </a:rPr>
                                  <m:t>𝑥</m:t>
                                </m:r>
                              </m:sub>
                            </m:sSub>
                          </m:oMath>
                        </m:oMathPara>
                      </a14:m>
                      <a:endParaRPr lang="es-ES" dirty="0"/>
                    </a:p>
                  </p:txBody>
                </p:sp>
              </mc:Choice>
              <mc:Fallback xmlns="">
                <p:sp>
                  <p:nvSpPr>
                    <p:cNvPr id="82" name="CuadroTexto 81"/>
                    <p:cNvSpPr txBox="1">
                      <a:spLocks noRot="1" noChangeAspect="1" noMove="1" noResize="1" noEditPoints="1" noAdjustHandles="1" noChangeArrowheads="1" noChangeShapeType="1" noTextEdit="1"/>
                    </p:cNvSpPr>
                    <p:nvPr/>
                  </p:nvSpPr>
                  <p:spPr>
                    <a:xfrm>
                      <a:off x="-2256951" y="3074085"/>
                      <a:ext cx="275139" cy="310598"/>
                    </a:xfrm>
                    <a:prstGeom prst="rect">
                      <a:avLst/>
                    </a:prstGeom>
                    <a:blipFill rotWithShape="0">
                      <a:blip r:embed="rId7"/>
                      <a:stretch>
                        <a:fillRect l="-20000" b="-1176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3" name="CuadroTexto 82"/>
                    <p:cNvSpPr txBox="1"/>
                    <p:nvPr/>
                  </p:nvSpPr>
                  <p:spPr>
                    <a:xfrm>
                      <a:off x="-1258221" y="3393281"/>
                      <a:ext cx="282770" cy="33887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e>
                              <m:sub>
                                <m:r>
                                  <a:rPr lang="es-ES" b="0" i="1" smtClean="0">
                                    <a:latin typeface="Cambria Math" panose="02040503050406030204" pitchFamily="18" charset="0"/>
                                  </a:rPr>
                                  <m:t>𝑦</m:t>
                                </m:r>
                              </m:sub>
                            </m:sSub>
                          </m:oMath>
                        </m:oMathPara>
                      </a14:m>
                      <a:endParaRPr lang="es-ES" dirty="0"/>
                    </a:p>
                  </p:txBody>
                </p:sp>
              </mc:Choice>
              <mc:Fallback xmlns="">
                <p:sp>
                  <p:nvSpPr>
                    <p:cNvPr id="60" name="CuadroTexto 59"/>
                    <p:cNvSpPr txBox="1">
                      <a:spLocks noRot="1" noChangeAspect="1" noMove="1" noResize="1" noEditPoints="1" noAdjustHandles="1" noChangeArrowheads="1" noChangeShapeType="1" noTextEdit="1"/>
                    </p:cNvSpPr>
                    <p:nvPr/>
                  </p:nvSpPr>
                  <p:spPr>
                    <a:xfrm>
                      <a:off x="-1258221" y="3393281"/>
                      <a:ext cx="282770" cy="338875"/>
                    </a:xfrm>
                    <a:prstGeom prst="rect">
                      <a:avLst/>
                    </a:prstGeom>
                    <a:blipFill rotWithShape="0">
                      <a:blip r:embed="rId8"/>
                      <a:stretch>
                        <a:fillRect l="-19565" r="-8696" b="-160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4" name="CuadroTexto 83"/>
                    <p:cNvSpPr txBox="1"/>
                    <p:nvPr/>
                  </p:nvSpPr>
                  <p:spPr>
                    <a:xfrm>
                      <a:off x="-1601187" y="3366038"/>
                      <a:ext cx="20896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panose="02040503050406030204" pitchFamily="18" charset="0"/>
                                <a:ea typeface="Cambria Math" panose="02040503050406030204" pitchFamily="18" charset="0"/>
                              </a:rPr>
                              <m:t>𝛼</m:t>
                            </m:r>
                          </m:oMath>
                        </m:oMathPara>
                      </a14:m>
                      <a:endParaRPr lang="es-ES" dirty="0"/>
                    </a:p>
                  </p:txBody>
                </p:sp>
              </mc:Choice>
              <mc:Fallback xmlns="">
                <p:sp>
                  <p:nvSpPr>
                    <p:cNvPr id="61" name="CuadroTexto 60"/>
                    <p:cNvSpPr txBox="1">
                      <a:spLocks noRot="1" noChangeAspect="1" noMove="1" noResize="1" noEditPoints="1" noAdjustHandles="1" noChangeArrowheads="1" noChangeShapeType="1" noTextEdit="1"/>
                    </p:cNvSpPr>
                    <p:nvPr/>
                  </p:nvSpPr>
                  <p:spPr>
                    <a:xfrm>
                      <a:off x="-1601187" y="3366038"/>
                      <a:ext cx="208967" cy="276999"/>
                    </a:xfrm>
                    <a:prstGeom prst="rect">
                      <a:avLst/>
                    </a:prstGeom>
                    <a:blipFill rotWithShape="0">
                      <a:blip r:embed="rId9"/>
                      <a:stretch>
                        <a:fillRect l="-14286" r="-8571" b="-222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5" name="CuadroTexto 84"/>
                    <p:cNvSpPr txBox="1"/>
                    <p:nvPr/>
                  </p:nvSpPr>
                  <p:spPr>
                    <a:xfrm>
                      <a:off x="-1619287" y="3858766"/>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59" name="CuadroTexto 58"/>
                    <p:cNvSpPr txBox="1">
                      <a:spLocks noRot="1" noChangeAspect="1" noMove="1" noResize="1" noEditPoints="1" noAdjustHandles="1" noChangeArrowheads="1" noChangeShapeType="1" noTextEdit="1"/>
                    </p:cNvSpPr>
                    <p:nvPr/>
                  </p:nvSpPr>
                  <p:spPr>
                    <a:xfrm>
                      <a:off x="-1619287" y="3858766"/>
                      <a:ext cx="212430" cy="310598"/>
                    </a:xfrm>
                    <a:prstGeom prst="rect">
                      <a:avLst/>
                    </a:prstGeom>
                    <a:blipFill rotWithShape="0">
                      <a:blip r:embed="rId10"/>
                      <a:stretch>
                        <a:fillRect l="-22857" r="-22857" b="-7843"/>
                      </a:stretch>
                    </a:blipFill>
                  </p:spPr>
                  <p:txBody>
                    <a:bodyPr/>
                    <a:lstStyle/>
                    <a:p>
                      <a:r>
                        <a:rPr lang="es-ES">
                          <a:noFill/>
                        </a:rPr>
                        <a:t> </a:t>
                      </a:r>
                    </a:p>
                  </p:txBody>
                </p:sp>
              </mc:Fallback>
            </mc:AlternateContent>
          </p:grpSp>
          <p:cxnSp>
            <p:nvCxnSpPr>
              <p:cNvPr id="67" name="Conector recto 66"/>
              <p:cNvCxnSpPr/>
              <p:nvPr/>
            </p:nvCxnSpPr>
            <p:spPr>
              <a:xfrm flipH="1" flipV="1">
                <a:off x="1403200" y="3128504"/>
                <a:ext cx="341331" cy="521236"/>
              </a:xfrm>
              <a:prstGeom prst="line">
                <a:avLst/>
              </a:prstGeom>
              <a:ln w="381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8" name="CuadroTexto 67"/>
                  <p:cNvSpPr txBox="1"/>
                  <p:nvPr/>
                </p:nvSpPr>
                <p:spPr>
                  <a:xfrm>
                    <a:off x="1499113" y="2929989"/>
                    <a:ext cx="23807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𝑁</m:t>
                              </m:r>
                            </m:e>
                          </m:acc>
                        </m:oMath>
                      </m:oMathPara>
                    </a14:m>
                    <a:endParaRPr lang="es-ES" dirty="0"/>
                  </a:p>
                </p:txBody>
              </p:sp>
            </mc:Choice>
            <mc:Fallback xmlns="">
              <p:sp>
                <p:nvSpPr>
                  <p:cNvPr id="45" name="CuadroTexto 44"/>
                  <p:cNvSpPr txBox="1">
                    <a:spLocks noRot="1" noChangeAspect="1" noMove="1" noResize="1" noEditPoints="1" noAdjustHandles="1" noChangeArrowheads="1" noChangeShapeType="1" noTextEdit="1"/>
                  </p:cNvSpPr>
                  <p:nvPr/>
                </p:nvSpPr>
                <p:spPr>
                  <a:xfrm>
                    <a:off x="1499113" y="2929989"/>
                    <a:ext cx="238079" cy="310598"/>
                  </a:xfrm>
                  <a:prstGeom prst="rect">
                    <a:avLst/>
                  </a:prstGeom>
                  <a:blipFill rotWithShape="0">
                    <a:blip r:embed="rId11"/>
                    <a:stretch>
                      <a:fillRect l="-23077" r="-17949" b="-7843"/>
                    </a:stretch>
                  </a:blipFill>
                </p:spPr>
                <p:txBody>
                  <a:bodyPr/>
                  <a:lstStyle/>
                  <a:p>
                    <a:r>
                      <a:rPr lang="es-ES">
                        <a:noFill/>
                      </a:rPr>
                      <a:t> </a:t>
                    </a:r>
                  </a:p>
                </p:txBody>
              </p:sp>
            </mc:Fallback>
          </mc:AlternateContent>
          <p:cxnSp>
            <p:nvCxnSpPr>
              <p:cNvPr id="69" name="Conector recto 68"/>
              <p:cNvCxnSpPr/>
              <p:nvPr/>
            </p:nvCxnSpPr>
            <p:spPr>
              <a:xfrm rot="10800000" flipV="1">
                <a:off x="1331026" y="4061937"/>
                <a:ext cx="220792" cy="134994"/>
              </a:xfrm>
              <a:prstGeom prst="line">
                <a:avLst/>
              </a:prstGeom>
              <a:ln w="38100">
                <a:solidFill>
                  <a:srgbClr val="99CC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0" name="CuadroTexto 69"/>
                  <p:cNvSpPr txBox="1"/>
                  <p:nvPr/>
                </p:nvSpPr>
                <p:spPr>
                  <a:xfrm>
                    <a:off x="935563" y="3925174"/>
                    <a:ext cx="452303"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𝑟𝑜𝑧</m:t>
                              </m:r>
                            </m:sub>
                          </m:sSub>
                        </m:oMath>
                      </m:oMathPara>
                    </a14:m>
                    <a:endParaRPr lang="es-ES" dirty="0"/>
                  </a:p>
                </p:txBody>
              </p:sp>
            </mc:Choice>
            <mc:Fallback xmlns="">
              <p:sp>
                <p:nvSpPr>
                  <p:cNvPr id="70" name="CuadroTexto 69"/>
                  <p:cNvSpPr txBox="1">
                    <a:spLocks noRot="1" noChangeAspect="1" noMove="1" noResize="1" noEditPoints="1" noAdjustHandles="1" noChangeArrowheads="1" noChangeShapeType="1" noTextEdit="1"/>
                  </p:cNvSpPr>
                  <p:nvPr/>
                </p:nvSpPr>
                <p:spPr>
                  <a:xfrm>
                    <a:off x="935563" y="3925174"/>
                    <a:ext cx="452303" cy="310598"/>
                  </a:xfrm>
                  <a:prstGeom prst="rect">
                    <a:avLst/>
                  </a:prstGeom>
                  <a:blipFill rotWithShape="0">
                    <a:blip r:embed="rId12"/>
                    <a:stretch>
                      <a:fillRect l="-10811" t="-41176" r="-22973" b="-13725"/>
                    </a:stretch>
                  </a:blipFill>
                </p:spPr>
                <p:txBody>
                  <a:bodyPr/>
                  <a:lstStyle/>
                  <a:p>
                    <a:r>
                      <a:rPr lang="es-ES">
                        <a:noFill/>
                      </a:rPr>
                      <a:t> </a:t>
                    </a:r>
                  </a:p>
                </p:txBody>
              </p:sp>
            </mc:Fallback>
          </mc:AlternateContent>
        </p:grpSp>
        <p:cxnSp>
          <p:nvCxnSpPr>
            <p:cNvPr id="38" name="Conector recto 37"/>
            <p:cNvCxnSpPr/>
            <p:nvPr/>
          </p:nvCxnSpPr>
          <p:spPr>
            <a:xfrm flipV="1">
              <a:off x="2423957" y="2467946"/>
              <a:ext cx="559861" cy="347413"/>
            </a:xfrm>
            <a:prstGeom prst="line">
              <a:avLst/>
            </a:prstGeom>
            <a:ln w="38100">
              <a:solidFill>
                <a:srgbClr val="7030A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CuadroTexto 39"/>
                <p:cNvSpPr txBox="1"/>
                <p:nvPr/>
              </p:nvSpPr>
              <p:spPr>
                <a:xfrm>
                  <a:off x="2596730" y="2267323"/>
                  <a:ext cx="214226"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oMath>
                    </m:oMathPara>
                  </a14:m>
                  <a:endParaRPr lang="es-ES" dirty="0"/>
                </a:p>
              </p:txBody>
            </p:sp>
          </mc:Choice>
          <mc:Fallback xmlns="">
            <p:sp>
              <p:nvSpPr>
                <p:cNvPr id="40" name="CuadroTexto 39"/>
                <p:cNvSpPr txBox="1">
                  <a:spLocks noRot="1" noChangeAspect="1" noMove="1" noResize="1" noEditPoints="1" noAdjustHandles="1" noChangeArrowheads="1" noChangeShapeType="1" noTextEdit="1"/>
                </p:cNvSpPr>
                <p:nvPr/>
              </p:nvSpPr>
              <p:spPr>
                <a:xfrm>
                  <a:off x="2596730" y="2267323"/>
                  <a:ext cx="214226" cy="310598"/>
                </a:xfrm>
                <a:prstGeom prst="rect">
                  <a:avLst/>
                </a:prstGeom>
                <a:blipFill rotWithShape="0">
                  <a:blip r:embed="rId13"/>
                  <a:stretch>
                    <a:fillRect l="-25714" t="-43137" r="-97143" b="-7843"/>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7" name="CuadroTexto 6"/>
              <p:cNvSpPr txBox="1"/>
              <p:nvPr/>
            </p:nvSpPr>
            <p:spPr>
              <a:xfrm>
                <a:off x="5586412" y="2429450"/>
                <a:ext cx="240546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𝐹</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𝑥</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𝑟𝑜𝑧</m:t>
                          </m:r>
                        </m:sub>
                      </m:sSub>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r>
                        <a:rPr lang="es-ES" sz="2000" b="0" i="1" smtClean="0">
                          <a:latin typeface="Cambria Math" panose="02040503050406030204" pitchFamily="18" charset="0"/>
                        </a:rPr>
                        <m:t>𝑎</m:t>
                      </m:r>
                    </m:oMath>
                  </m:oMathPara>
                </a14:m>
                <a:endParaRPr lang="es-ES" sz="2000" dirty="0"/>
              </a:p>
            </p:txBody>
          </p:sp>
        </mc:Choice>
        <mc:Fallback xmlns="">
          <p:sp>
            <p:nvSpPr>
              <p:cNvPr id="7" name="CuadroTexto 6"/>
              <p:cNvSpPr txBox="1">
                <a:spLocks noRot="1" noChangeAspect="1" noMove="1" noResize="1" noEditPoints="1" noAdjustHandles="1" noChangeArrowheads="1" noChangeShapeType="1" noTextEdit="1"/>
              </p:cNvSpPr>
              <p:nvPr/>
            </p:nvSpPr>
            <p:spPr>
              <a:xfrm>
                <a:off x="5586412" y="2429450"/>
                <a:ext cx="2405467" cy="307777"/>
              </a:xfrm>
              <a:prstGeom prst="rect">
                <a:avLst/>
              </a:prstGeom>
              <a:blipFill rotWithShape="0">
                <a:blip r:embed="rId14"/>
                <a:stretch>
                  <a:fillRect l="-1519" r="-506" b="-16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3" name="CuadroTexto 42"/>
              <p:cNvSpPr txBox="1"/>
              <p:nvPr/>
            </p:nvSpPr>
            <p:spPr>
              <a:xfrm>
                <a:off x="5614986" y="2953170"/>
                <a:ext cx="240546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𝐹</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𝑥</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𝑟𝑜𝑧</m:t>
                          </m:r>
                        </m:sub>
                      </m:sSub>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r>
                        <a:rPr lang="es-ES" sz="2000" b="0" i="1" smtClean="0">
                          <a:latin typeface="Cambria Math" panose="02040503050406030204" pitchFamily="18" charset="0"/>
                        </a:rPr>
                        <m:t>𝑎</m:t>
                      </m:r>
                    </m:oMath>
                  </m:oMathPara>
                </a14:m>
                <a:endParaRPr lang="es-ES" sz="2000" dirty="0"/>
              </a:p>
            </p:txBody>
          </p:sp>
        </mc:Choice>
        <mc:Fallback xmlns="">
          <p:sp>
            <p:nvSpPr>
              <p:cNvPr id="43" name="CuadroTexto 42"/>
              <p:cNvSpPr txBox="1">
                <a:spLocks noRot="1" noChangeAspect="1" noMove="1" noResize="1" noEditPoints="1" noAdjustHandles="1" noChangeArrowheads="1" noChangeShapeType="1" noTextEdit="1"/>
              </p:cNvSpPr>
              <p:nvPr/>
            </p:nvSpPr>
            <p:spPr>
              <a:xfrm>
                <a:off x="5614986" y="2953170"/>
                <a:ext cx="2405467" cy="307777"/>
              </a:xfrm>
              <a:prstGeom prst="rect">
                <a:avLst/>
              </a:prstGeom>
              <a:blipFill rotWithShape="0">
                <a:blip r:embed="rId15"/>
                <a:stretch>
                  <a:fillRect l="-1519" r="-506" b="-1372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4" name="CuadroTexto 43"/>
              <p:cNvSpPr txBox="1"/>
              <p:nvPr/>
            </p:nvSpPr>
            <p:spPr>
              <a:xfrm>
                <a:off x="5614986" y="3480269"/>
                <a:ext cx="261847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𝐹</m:t>
                      </m:r>
                      <m:r>
                        <a:rPr lang="es-ES" sz="2000" b="0" i="1" smtClean="0">
                          <a:latin typeface="Cambria Math" panose="02040503050406030204" pitchFamily="18" charset="0"/>
                        </a:rPr>
                        <m:t>=39,2+13,6+8·1</m:t>
                      </m:r>
                    </m:oMath>
                  </m:oMathPara>
                </a14:m>
                <a:endParaRPr lang="es-ES" sz="2000" dirty="0"/>
              </a:p>
            </p:txBody>
          </p:sp>
        </mc:Choice>
        <mc:Fallback xmlns="">
          <p:sp>
            <p:nvSpPr>
              <p:cNvPr id="44" name="CuadroTexto 43"/>
              <p:cNvSpPr txBox="1">
                <a:spLocks noRot="1" noChangeAspect="1" noMove="1" noResize="1" noEditPoints="1" noAdjustHandles="1" noChangeArrowheads="1" noChangeShapeType="1" noTextEdit="1"/>
              </p:cNvSpPr>
              <p:nvPr/>
            </p:nvSpPr>
            <p:spPr>
              <a:xfrm>
                <a:off x="5614986" y="3480269"/>
                <a:ext cx="2618474" cy="307777"/>
              </a:xfrm>
              <a:prstGeom prst="rect">
                <a:avLst/>
              </a:prstGeom>
              <a:blipFill rotWithShape="0">
                <a:blip r:embed="rId16"/>
                <a:stretch>
                  <a:fillRect l="-1395" r="-1628" b="-12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5" name="CuadroTexto 44"/>
              <p:cNvSpPr txBox="1"/>
              <p:nvPr/>
            </p:nvSpPr>
            <p:spPr>
              <a:xfrm>
                <a:off x="5614986" y="3937326"/>
                <a:ext cx="137787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1" i="1" smtClean="0">
                          <a:latin typeface="Cambria Math" panose="02040503050406030204" pitchFamily="18" charset="0"/>
                        </a:rPr>
                        <m:t>𝑭</m:t>
                      </m:r>
                      <m:r>
                        <a:rPr lang="es-ES" sz="2000" b="1" i="1" smtClean="0">
                          <a:latin typeface="Cambria Math" panose="02040503050406030204" pitchFamily="18" charset="0"/>
                        </a:rPr>
                        <m:t>=</m:t>
                      </m:r>
                      <m:r>
                        <a:rPr lang="es-ES" sz="2000" b="1" i="1" smtClean="0">
                          <a:latin typeface="Cambria Math" panose="02040503050406030204" pitchFamily="18" charset="0"/>
                        </a:rPr>
                        <m:t>𝟔𝟎</m:t>
                      </m:r>
                      <m:r>
                        <a:rPr lang="es-ES" sz="2000" b="1" i="1" smtClean="0">
                          <a:latin typeface="Cambria Math" panose="02040503050406030204" pitchFamily="18" charset="0"/>
                        </a:rPr>
                        <m:t>,</m:t>
                      </m:r>
                      <m:r>
                        <a:rPr lang="es-ES" sz="2000" b="1" i="1" smtClean="0">
                          <a:latin typeface="Cambria Math" panose="02040503050406030204" pitchFamily="18" charset="0"/>
                        </a:rPr>
                        <m:t>𝟖</m:t>
                      </m:r>
                      <m:r>
                        <a:rPr lang="es-ES" sz="2000" b="1" i="1" smtClean="0">
                          <a:latin typeface="Cambria Math" panose="02040503050406030204" pitchFamily="18" charset="0"/>
                        </a:rPr>
                        <m:t> </m:t>
                      </m:r>
                      <m:r>
                        <a:rPr lang="es-ES" sz="2000" b="1" i="1" smtClean="0">
                          <a:latin typeface="Cambria Math" panose="02040503050406030204" pitchFamily="18" charset="0"/>
                        </a:rPr>
                        <m:t>𝑵</m:t>
                      </m:r>
                    </m:oMath>
                  </m:oMathPara>
                </a14:m>
                <a:endParaRPr lang="es-ES" sz="2000" b="1" dirty="0"/>
              </a:p>
            </p:txBody>
          </p:sp>
        </mc:Choice>
        <mc:Fallback xmlns="">
          <p:sp>
            <p:nvSpPr>
              <p:cNvPr id="45" name="CuadroTexto 44"/>
              <p:cNvSpPr txBox="1">
                <a:spLocks noRot="1" noChangeAspect="1" noMove="1" noResize="1" noEditPoints="1" noAdjustHandles="1" noChangeArrowheads="1" noChangeShapeType="1" noTextEdit="1"/>
              </p:cNvSpPr>
              <p:nvPr/>
            </p:nvSpPr>
            <p:spPr>
              <a:xfrm>
                <a:off x="5614986" y="3937326"/>
                <a:ext cx="1377877" cy="307777"/>
              </a:xfrm>
              <a:prstGeom prst="rect">
                <a:avLst/>
              </a:prstGeom>
              <a:blipFill rotWithShape="0">
                <a:blip r:embed="rId17"/>
                <a:stretch>
                  <a:fillRect l="-3097" r="-3540" b="-10000"/>
                </a:stretch>
              </a:blipFill>
            </p:spPr>
            <p:txBody>
              <a:bodyPr/>
              <a:lstStyle/>
              <a:p>
                <a:r>
                  <a:rPr lang="es-ES">
                    <a:noFill/>
                  </a:rPr>
                  <a:t> </a:t>
                </a:r>
              </a:p>
            </p:txBody>
          </p:sp>
        </mc:Fallback>
      </mc:AlternateContent>
    </p:spTree>
    <p:extLst>
      <p:ext uri="{BB962C8B-B14F-4D97-AF65-F5344CB8AC3E}">
        <p14:creationId xmlns:p14="http://schemas.microsoft.com/office/powerpoint/2010/main" val="18816804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31</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3. Las fuerzas y el movimiento</a:t>
            </a:r>
            <a:endParaRPr lang="es-ES" b="1" dirty="0">
              <a:solidFill>
                <a:schemeClr val="accent6">
                  <a:lumMod val="75000"/>
                </a:schemeClr>
              </a:solidFill>
            </a:endParaRPr>
          </a:p>
        </p:txBody>
      </p:sp>
      <p:sp>
        <p:nvSpPr>
          <p:cNvPr id="39" name="Redondear rectángulo de esquina del mismo lado 38"/>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CuadroTexto 40"/>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42" name="CuadroTexto 41"/>
          <p:cNvSpPr txBox="1"/>
          <p:nvPr/>
        </p:nvSpPr>
        <p:spPr>
          <a:xfrm>
            <a:off x="538400" y="1380114"/>
            <a:ext cx="8105538" cy="4247317"/>
          </a:xfrm>
          <a:prstGeom prst="rect">
            <a:avLst/>
          </a:prstGeom>
          <a:solidFill>
            <a:srgbClr val="FFCC66"/>
          </a:solidFill>
        </p:spPr>
        <p:txBody>
          <a:bodyPr wrap="square" rtlCol="0">
            <a:spAutoFit/>
          </a:bodyPr>
          <a:lstStyle/>
          <a:p>
            <a:pPr marL="357188" indent="-357188" algn="just"/>
            <a:r>
              <a:rPr lang="es-ES" b="1" dirty="0" smtClean="0"/>
              <a:t>5.	Una caja de galletas de 500 g, que está encima de una mesa, es arrastrada con una cuerda que ejerce una fuerza de 5 N. El coeficiente de rozamiento entre la caja y la mesa es de 0,2. Calcula la aceleración de la caja si la cuerda:</a:t>
            </a:r>
          </a:p>
          <a:p>
            <a:pPr marL="714375" indent="-357188" algn="just">
              <a:buAutoNum type="alphaLcParenR"/>
            </a:pPr>
            <a:r>
              <a:rPr lang="es-ES" dirty="0" smtClean="0"/>
              <a:t>Es paralela a la superficie de la mesa.</a:t>
            </a:r>
          </a:p>
          <a:p>
            <a:pPr marL="714375" indent="-357188" algn="just">
              <a:buAutoNum type="alphaLcParenR"/>
            </a:pPr>
            <a:r>
              <a:rPr lang="es-ES" dirty="0" smtClean="0"/>
              <a:t>Forma un ángulo de 45º con la mesa.</a:t>
            </a:r>
          </a:p>
          <a:p>
            <a:pPr marL="714375" indent="-357188" algn="just">
              <a:buAutoNum type="alphaLcParenR"/>
            </a:pPr>
            <a:r>
              <a:rPr lang="es-ES" dirty="0" smtClean="0"/>
              <a:t>Forma un ángulo de 90º con la mesa.</a:t>
            </a:r>
          </a:p>
          <a:p>
            <a:pPr algn="just"/>
            <a:endParaRPr lang="es-ES" dirty="0"/>
          </a:p>
          <a:p>
            <a:pPr marL="357188" indent="-357188" algn="just">
              <a:buAutoNum type="arabicPeriod" startAt="6"/>
            </a:pPr>
            <a:r>
              <a:rPr lang="es-ES" b="1" dirty="0" smtClean="0"/>
              <a:t>Sobre un cuerpo de 10 kg que está en la parte inferior de un plano inclinado 30º con la horizontal se aplica una fuerza F paralela al plano y hacia arriba de 100 N. Calcula:</a:t>
            </a:r>
          </a:p>
          <a:p>
            <a:pPr marL="714375" indent="-357188" algn="just">
              <a:buAutoNum type="alphaLcParenR"/>
            </a:pPr>
            <a:r>
              <a:rPr lang="es-ES" dirty="0" smtClean="0"/>
              <a:t>La aceleración con la que sube.</a:t>
            </a:r>
          </a:p>
          <a:p>
            <a:pPr marL="714375" indent="-357188" algn="just">
              <a:buAutoNum type="alphaLcParenR"/>
            </a:pPr>
            <a:r>
              <a:rPr lang="es-ES" dirty="0" smtClean="0"/>
              <a:t>El valor de F para que suba con velocidad constante.</a:t>
            </a:r>
          </a:p>
          <a:p>
            <a:pPr marL="714375" indent="-357188" algn="just">
              <a:buAutoNum type="alphaLcParenR"/>
            </a:pPr>
            <a:r>
              <a:rPr lang="es-ES" dirty="0" smtClean="0"/>
              <a:t>Repite los cálculos anteriores si el coeficiente de rozamiento entre el cuerpo y el plano es de 0,2.</a:t>
            </a:r>
          </a:p>
        </p:txBody>
      </p:sp>
    </p:spTree>
    <p:extLst>
      <p:ext uri="{BB962C8B-B14F-4D97-AF65-F5344CB8AC3E}">
        <p14:creationId xmlns:p14="http://schemas.microsoft.com/office/powerpoint/2010/main" val="38363572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3. Las fuerzas y el movimiento</a:t>
            </a:r>
            <a:endParaRPr lang="es-ES" b="1" dirty="0">
              <a:solidFill>
                <a:schemeClr val="accent6">
                  <a:lumMod val="75000"/>
                </a:schemeClr>
              </a:solidFill>
            </a:endParaRPr>
          </a:p>
        </p:txBody>
      </p:sp>
      <p:sp>
        <p:nvSpPr>
          <p:cNvPr id="8" name="CuadroTexto 7"/>
          <p:cNvSpPr txBox="1"/>
          <p:nvPr/>
        </p:nvSpPr>
        <p:spPr>
          <a:xfrm>
            <a:off x="357187" y="878795"/>
            <a:ext cx="8086725" cy="369332"/>
          </a:xfrm>
          <a:prstGeom prst="rect">
            <a:avLst/>
          </a:prstGeom>
          <a:noFill/>
        </p:spPr>
        <p:txBody>
          <a:bodyPr wrap="square" rtlCol="0">
            <a:spAutoFit/>
          </a:bodyPr>
          <a:lstStyle/>
          <a:p>
            <a:r>
              <a:rPr lang="es-ES" b="1" dirty="0" smtClean="0">
                <a:solidFill>
                  <a:srgbClr val="00B050"/>
                </a:solidFill>
              </a:rPr>
              <a:t>3.3. Movimiento circular uniforme</a:t>
            </a:r>
            <a:endParaRPr lang="es-ES" b="1" dirty="0">
              <a:solidFill>
                <a:srgbClr val="00B050"/>
              </a:solidFill>
            </a:endParaRPr>
          </a:p>
        </p:txBody>
      </p:sp>
      <mc:AlternateContent xmlns:mc="http://schemas.openxmlformats.org/markup-compatibility/2006" xmlns:a14="http://schemas.microsoft.com/office/drawing/2010/main">
        <mc:Choice Requires="a14">
          <p:sp>
            <p:nvSpPr>
              <p:cNvPr id="4" name="CuadroTexto 3"/>
              <p:cNvSpPr txBox="1"/>
              <p:nvPr/>
            </p:nvSpPr>
            <p:spPr>
              <a:xfrm>
                <a:off x="463095" y="1364155"/>
                <a:ext cx="8236742" cy="1508105"/>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La </a:t>
                </a:r>
                <a:r>
                  <a:rPr lang="es-ES" b="1" dirty="0" smtClean="0"/>
                  <a:t>aceleración normal o centrípeta </a:t>
                </a:r>
                <a:r>
                  <a:rPr lang="es-ES" sz="2000" b="1" dirty="0" smtClean="0"/>
                  <a:t>(</a:t>
                </a:r>
                <a14:m>
                  <m:oMath xmlns:m="http://schemas.openxmlformats.org/officeDocument/2006/math">
                    <m:sSub>
                      <m:sSubPr>
                        <m:ctrlPr>
                          <a:rPr lang="es-ES" sz="2000" b="1" i="1" smtClean="0">
                            <a:latin typeface="Cambria Math" panose="02040503050406030204" pitchFamily="18" charset="0"/>
                          </a:rPr>
                        </m:ctrlPr>
                      </m:sSubPr>
                      <m:e>
                        <m:acc>
                          <m:accPr>
                            <m:chr m:val="⃗"/>
                            <m:ctrlPr>
                              <a:rPr lang="es-ES" sz="2000" b="1" i="1" smtClean="0">
                                <a:latin typeface="Cambria Math" panose="02040503050406030204" pitchFamily="18" charset="0"/>
                              </a:rPr>
                            </m:ctrlPr>
                          </m:accPr>
                          <m:e>
                            <m:r>
                              <a:rPr lang="es-ES" sz="2000" b="1" i="1" smtClean="0">
                                <a:latin typeface="Cambria Math" panose="02040503050406030204" pitchFamily="18" charset="0"/>
                              </a:rPr>
                              <m:t>𝒂</m:t>
                            </m:r>
                          </m:e>
                        </m:acc>
                      </m:e>
                      <m:sub>
                        <m:r>
                          <a:rPr lang="es-ES" sz="2000" b="1" i="1" smtClean="0">
                            <a:latin typeface="Cambria Math" panose="02040503050406030204" pitchFamily="18" charset="0"/>
                          </a:rPr>
                          <m:t>𝒄</m:t>
                        </m:r>
                      </m:sub>
                    </m:sSub>
                  </m:oMath>
                </a14:m>
                <a:r>
                  <a:rPr lang="es-ES" b="1" dirty="0" smtClean="0"/>
                  <a:t>) </a:t>
                </a:r>
                <a:r>
                  <a:rPr lang="es-ES" dirty="0" smtClean="0"/>
                  <a:t>mide la variación de la dirección de la velocidad con el tiempo. En un MCU:</a:t>
                </a:r>
              </a:p>
              <a:p>
                <a:pPr algn="just"/>
                <a:endParaRPr lang="es-ES" dirty="0"/>
              </a:p>
              <a:p>
                <a:pPr algn="just"/>
                <a:endParaRPr lang="es-ES" dirty="0" smtClean="0"/>
              </a:p>
              <a:p>
                <a:pPr algn="just"/>
                <a:endParaRPr lang="es-ES" dirty="0"/>
              </a:p>
            </p:txBody>
          </p:sp>
        </mc:Choice>
        <mc:Fallback xmlns="">
          <p:sp>
            <p:nvSpPr>
              <p:cNvPr id="4" name="CuadroTexto 3"/>
              <p:cNvSpPr txBox="1">
                <a:spLocks noRot="1" noChangeAspect="1" noMove="1" noResize="1" noEditPoints="1" noAdjustHandles="1" noChangeArrowheads="1" noChangeShapeType="1" noTextEdit="1"/>
              </p:cNvSpPr>
              <p:nvPr/>
            </p:nvSpPr>
            <p:spPr>
              <a:xfrm>
                <a:off x="463095" y="1364155"/>
                <a:ext cx="8236742" cy="1508105"/>
              </a:xfrm>
              <a:prstGeom prst="rect">
                <a:avLst/>
              </a:prstGeom>
              <a:blipFill rotWithShape="0">
                <a:blip r:embed="rId3"/>
                <a:stretch>
                  <a:fillRect/>
                </a:stretch>
              </a:blipFill>
              <a:effectLst>
                <a:outerShdw blurRad="50800" dist="38100" dir="2700000" algn="tl" rotWithShape="0">
                  <a:prstClr val="black">
                    <a:alpha val="40000"/>
                  </a:prstClr>
                </a:outerShdw>
              </a:effectLst>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 name="CuadroTexto 4"/>
              <p:cNvSpPr txBox="1"/>
              <p:nvPr/>
            </p:nvSpPr>
            <p:spPr>
              <a:xfrm>
                <a:off x="4114800" y="2118929"/>
                <a:ext cx="933332"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𝑎</m:t>
                          </m:r>
                        </m:e>
                        <m:sub>
                          <m:r>
                            <a:rPr lang="es-ES" sz="2000" b="0" i="1" smtClean="0">
                              <a:latin typeface="Cambria Math" panose="02040503050406030204" pitchFamily="18" charset="0"/>
                            </a:rPr>
                            <m:t>𝑐</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𝑣</m:t>
                              </m:r>
                            </m:e>
                            <m:sup>
                              <m:r>
                                <a:rPr lang="es-ES" sz="2000" b="0" i="1" smtClean="0">
                                  <a:latin typeface="Cambria Math" panose="02040503050406030204" pitchFamily="18" charset="0"/>
                                </a:rPr>
                                <m:t>2</m:t>
                              </m:r>
                            </m:sup>
                          </m:sSup>
                        </m:num>
                        <m:den>
                          <m:r>
                            <a:rPr lang="es-ES" sz="2000" b="0" i="1" smtClean="0">
                              <a:latin typeface="Cambria Math" panose="02040503050406030204" pitchFamily="18" charset="0"/>
                            </a:rPr>
                            <m:t>𝑟</m:t>
                          </m:r>
                        </m:den>
                      </m:f>
                    </m:oMath>
                  </m:oMathPara>
                </a14:m>
                <a:endParaRPr lang="es-ES" sz="2000" dirty="0"/>
              </a:p>
            </p:txBody>
          </p:sp>
        </mc:Choice>
        <mc:Fallback xmlns="">
          <p:sp>
            <p:nvSpPr>
              <p:cNvPr id="5" name="CuadroTexto 4"/>
              <p:cNvSpPr txBox="1">
                <a:spLocks noRot="1" noChangeAspect="1" noMove="1" noResize="1" noEditPoints="1" noAdjustHandles="1" noChangeArrowheads="1" noChangeShapeType="1" noTextEdit="1"/>
              </p:cNvSpPr>
              <p:nvPr/>
            </p:nvSpPr>
            <p:spPr>
              <a:xfrm>
                <a:off x="4114800" y="2118929"/>
                <a:ext cx="933332" cy="615553"/>
              </a:xfrm>
              <a:prstGeom prst="rect">
                <a:avLst/>
              </a:prstGeom>
              <a:blipFill rotWithShape="0">
                <a:blip r:embed="rId4"/>
                <a:stretch>
                  <a:fillRect/>
                </a:stretch>
              </a:blipFill>
            </p:spPr>
            <p:txBody>
              <a:bodyPr/>
              <a:lstStyle/>
              <a:p>
                <a:r>
                  <a:rPr lang="es-ES">
                    <a:noFill/>
                  </a:rPr>
                  <a:t> </a:t>
                </a:r>
              </a:p>
            </p:txBody>
          </p:sp>
        </mc:Fallback>
      </mc:AlternateContent>
      <p:grpSp>
        <p:nvGrpSpPr>
          <p:cNvPr id="16" name="Grupo 15"/>
          <p:cNvGrpSpPr/>
          <p:nvPr/>
        </p:nvGrpSpPr>
        <p:grpSpPr>
          <a:xfrm>
            <a:off x="761377" y="2988288"/>
            <a:ext cx="1758737" cy="1930668"/>
            <a:chOff x="1390026" y="3761269"/>
            <a:chExt cx="1758737" cy="1930668"/>
          </a:xfrm>
        </p:grpSpPr>
        <p:sp>
          <p:nvSpPr>
            <p:cNvPr id="7" name="Elipse 6"/>
            <p:cNvSpPr/>
            <p:nvPr/>
          </p:nvSpPr>
          <p:spPr>
            <a:xfrm>
              <a:off x="1528763" y="4071937"/>
              <a:ext cx="1620000" cy="16200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0" name="Conector recto de flecha 9"/>
            <p:cNvCxnSpPr/>
            <p:nvPr/>
          </p:nvCxnSpPr>
          <p:spPr>
            <a:xfrm>
              <a:off x="2338763" y="4071937"/>
              <a:ext cx="0" cy="72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p:cNvCxnSpPr/>
            <p:nvPr/>
          </p:nvCxnSpPr>
          <p:spPr>
            <a:xfrm>
              <a:off x="2338763" y="4071937"/>
              <a:ext cx="0" cy="54000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p:nvPr/>
          </p:nvCxnSpPr>
          <p:spPr>
            <a:xfrm rot="5400000">
              <a:off x="1888763" y="3621937"/>
              <a:ext cx="0" cy="9000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1" name="Elipse 10"/>
            <p:cNvSpPr/>
            <p:nvPr/>
          </p:nvSpPr>
          <p:spPr>
            <a:xfrm>
              <a:off x="2302763" y="4845936"/>
              <a:ext cx="72000" cy="7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12" name="CuadroTexto 11"/>
                <p:cNvSpPr txBox="1"/>
                <p:nvPr/>
              </p:nvSpPr>
              <p:spPr>
                <a:xfrm>
                  <a:off x="2046567" y="4105607"/>
                  <a:ext cx="29219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𝑎</m:t>
                                </m:r>
                              </m:e>
                            </m:acc>
                          </m:e>
                          <m:sub>
                            <m:r>
                              <a:rPr lang="es-ES" b="0" i="1" smtClean="0">
                                <a:latin typeface="Cambria Math" panose="02040503050406030204" pitchFamily="18" charset="0"/>
                              </a:rPr>
                              <m:t>𝑐</m:t>
                            </m:r>
                          </m:sub>
                        </m:sSub>
                      </m:oMath>
                    </m:oMathPara>
                  </a14:m>
                  <a:endParaRPr lang="es-ES" dirty="0"/>
                </a:p>
              </p:txBody>
            </p:sp>
          </mc:Choice>
          <mc:Fallback xmlns="">
            <p:sp>
              <p:nvSpPr>
                <p:cNvPr id="12" name="CuadroTexto 11"/>
                <p:cNvSpPr txBox="1">
                  <a:spLocks noRot="1" noChangeAspect="1" noMove="1" noResize="1" noEditPoints="1" noAdjustHandles="1" noChangeArrowheads="1" noChangeShapeType="1" noTextEdit="1"/>
                </p:cNvSpPr>
                <p:nvPr/>
              </p:nvSpPr>
              <p:spPr>
                <a:xfrm>
                  <a:off x="2046567" y="4105607"/>
                  <a:ext cx="292196" cy="276999"/>
                </a:xfrm>
                <a:prstGeom prst="rect">
                  <a:avLst/>
                </a:prstGeom>
                <a:blipFill rotWithShape="0">
                  <a:blip r:embed="rId5"/>
                  <a:stretch>
                    <a:fillRect l="-20833" t="-46667" r="-64583" b="-1333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 name="CuadroTexto 17"/>
                <p:cNvSpPr txBox="1"/>
                <p:nvPr/>
              </p:nvSpPr>
              <p:spPr>
                <a:xfrm>
                  <a:off x="2440235" y="4571338"/>
                  <a:ext cx="259943"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𝑐</m:t>
                            </m:r>
                          </m:sub>
                        </m:sSub>
                      </m:oMath>
                    </m:oMathPara>
                  </a14:m>
                  <a:endParaRPr lang="es-ES" dirty="0"/>
                </a:p>
              </p:txBody>
            </p:sp>
          </mc:Choice>
          <mc:Fallback xmlns="">
            <p:sp>
              <p:nvSpPr>
                <p:cNvPr id="18" name="CuadroTexto 17"/>
                <p:cNvSpPr txBox="1">
                  <a:spLocks noRot="1" noChangeAspect="1" noMove="1" noResize="1" noEditPoints="1" noAdjustHandles="1" noChangeArrowheads="1" noChangeShapeType="1" noTextEdit="1"/>
                </p:cNvSpPr>
                <p:nvPr/>
              </p:nvSpPr>
              <p:spPr>
                <a:xfrm>
                  <a:off x="2440235" y="4571338"/>
                  <a:ext cx="259943" cy="310598"/>
                </a:xfrm>
                <a:prstGeom prst="rect">
                  <a:avLst/>
                </a:prstGeom>
                <a:blipFill rotWithShape="0">
                  <a:blip r:embed="rId6"/>
                  <a:stretch>
                    <a:fillRect l="-18605" t="-41176" r="-79070" b="-1372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 name="CuadroTexto 12"/>
                <p:cNvSpPr txBox="1"/>
                <p:nvPr/>
              </p:nvSpPr>
              <p:spPr>
                <a:xfrm>
                  <a:off x="1390026" y="3761269"/>
                  <a:ext cx="19588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𝑣</m:t>
                            </m:r>
                          </m:e>
                        </m:acc>
                      </m:oMath>
                    </m:oMathPara>
                  </a14:m>
                  <a:endParaRPr lang="es-ES" dirty="0"/>
                </a:p>
              </p:txBody>
            </p:sp>
          </mc:Choice>
          <mc:Fallback xmlns="">
            <p:sp>
              <p:nvSpPr>
                <p:cNvPr id="13" name="CuadroTexto 12"/>
                <p:cNvSpPr txBox="1">
                  <a:spLocks noRot="1" noChangeAspect="1" noMove="1" noResize="1" noEditPoints="1" noAdjustHandles="1" noChangeArrowheads="1" noChangeShapeType="1" noTextEdit="1"/>
                </p:cNvSpPr>
                <p:nvPr/>
              </p:nvSpPr>
              <p:spPr>
                <a:xfrm>
                  <a:off x="1390026" y="3761269"/>
                  <a:ext cx="195886" cy="276999"/>
                </a:xfrm>
                <a:prstGeom prst="rect">
                  <a:avLst/>
                </a:prstGeom>
                <a:blipFill rotWithShape="0">
                  <a:blip r:embed="rId7"/>
                  <a:stretch>
                    <a:fillRect l="-28125" t="-43478" r="-100000" b="-10870"/>
                  </a:stretch>
                </a:blipFill>
              </p:spPr>
              <p:txBody>
                <a:bodyPr/>
                <a:lstStyle/>
                <a:p>
                  <a:r>
                    <a:rPr lang="es-ES">
                      <a:noFill/>
                    </a:rPr>
                    <a:t> </a:t>
                  </a:r>
                </a:p>
              </p:txBody>
            </p:sp>
          </mc:Fallback>
        </mc:AlternateContent>
      </p:grpSp>
      <p:grpSp>
        <p:nvGrpSpPr>
          <p:cNvPr id="21" name="Grupo 20"/>
          <p:cNvGrpSpPr/>
          <p:nvPr/>
        </p:nvGrpSpPr>
        <p:grpSpPr>
          <a:xfrm rot="16200000">
            <a:off x="3028411" y="3127899"/>
            <a:ext cx="1799294" cy="1890111"/>
            <a:chOff x="1349469" y="3801826"/>
            <a:chExt cx="1799294" cy="1890111"/>
          </a:xfrm>
        </p:grpSpPr>
        <p:sp>
          <p:nvSpPr>
            <p:cNvPr id="22" name="Elipse 21"/>
            <p:cNvSpPr/>
            <p:nvPr/>
          </p:nvSpPr>
          <p:spPr>
            <a:xfrm>
              <a:off x="1528763" y="4071937"/>
              <a:ext cx="1620000" cy="16200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3" name="Conector recto de flecha 22"/>
            <p:cNvCxnSpPr/>
            <p:nvPr/>
          </p:nvCxnSpPr>
          <p:spPr>
            <a:xfrm>
              <a:off x="2338763" y="4071937"/>
              <a:ext cx="0" cy="72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p:cNvCxnSpPr/>
            <p:nvPr/>
          </p:nvCxnSpPr>
          <p:spPr>
            <a:xfrm>
              <a:off x="2338763" y="4071937"/>
              <a:ext cx="0" cy="54000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p:cNvCxnSpPr/>
            <p:nvPr/>
          </p:nvCxnSpPr>
          <p:spPr>
            <a:xfrm rot="5400000">
              <a:off x="1888763" y="3621937"/>
              <a:ext cx="0" cy="9000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6" name="Elipse 25"/>
            <p:cNvSpPr/>
            <p:nvPr/>
          </p:nvSpPr>
          <p:spPr>
            <a:xfrm>
              <a:off x="2302763" y="4845936"/>
              <a:ext cx="72000" cy="7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27" name="CuadroTexto 26"/>
                <p:cNvSpPr txBox="1"/>
                <p:nvPr/>
              </p:nvSpPr>
              <p:spPr>
                <a:xfrm rot="5400000">
                  <a:off x="2018165" y="4203438"/>
                  <a:ext cx="29219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𝑎</m:t>
                                </m:r>
                              </m:e>
                            </m:acc>
                          </m:e>
                          <m:sub>
                            <m:r>
                              <a:rPr lang="es-ES" b="0" i="1" smtClean="0">
                                <a:latin typeface="Cambria Math" panose="02040503050406030204" pitchFamily="18" charset="0"/>
                              </a:rPr>
                              <m:t>𝑐</m:t>
                            </m:r>
                          </m:sub>
                        </m:sSub>
                      </m:oMath>
                    </m:oMathPara>
                  </a14:m>
                  <a:endParaRPr lang="es-ES" dirty="0"/>
                </a:p>
              </p:txBody>
            </p:sp>
          </mc:Choice>
          <mc:Fallback xmlns="">
            <p:sp>
              <p:nvSpPr>
                <p:cNvPr id="27" name="CuadroTexto 26"/>
                <p:cNvSpPr txBox="1">
                  <a:spLocks noRot="1" noChangeAspect="1" noMove="1" noResize="1" noEditPoints="1" noAdjustHandles="1" noChangeArrowheads="1" noChangeShapeType="1" noTextEdit="1"/>
                </p:cNvSpPr>
                <p:nvPr/>
              </p:nvSpPr>
              <p:spPr>
                <a:xfrm rot="5400000">
                  <a:off x="2018165" y="4203438"/>
                  <a:ext cx="292196" cy="276999"/>
                </a:xfrm>
                <a:prstGeom prst="rect">
                  <a:avLst/>
                </a:prstGeom>
                <a:blipFill rotWithShape="0">
                  <a:blip r:embed="rId8"/>
                  <a:stretch>
                    <a:fillRect l="-20833" t="-43478" r="-64583" b="-130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8" name="CuadroTexto 27"/>
                <p:cNvSpPr txBox="1"/>
                <p:nvPr/>
              </p:nvSpPr>
              <p:spPr>
                <a:xfrm rot="5400000">
                  <a:off x="2440235" y="4571338"/>
                  <a:ext cx="259943"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𝑐</m:t>
                            </m:r>
                          </m:sub>
                        </m:sSub>
                      </m:oMath>
                    </m:oMathPara>
                  </a14:m>
                  <a:endParaRPr lang="es-ES" dirty="0"/>
                </a:p>
              </p:txBody>
            </p:sp>
          </mc:Choice>
          <mc:Fallback xmlns="">
            <p:sp>
              <p:nvSpPr>
                <p:cNvPr id="28" name="CuadroTexto 27"/>
                <p:cNvSpPr txBox="1">
                  <a:spLocks noRot="1" noChangeAspect="1" noMove="1" noResize="1" noEditPoints="1" noAdjustHandles="1" noChangeArrowheads="1" noChangeShapeType="1" noTextEdit="1"/>
                </p:cNvSpPr>
                <p:nvPr/>
              </p:nvSpPr>
              <p:spPr>
                <a:xfrm rot="5400000">
                  <a:off x="2440235" y="4571338"/>
                  <a:ext cx="259943" cy="310598"/>
                </a:xfrm>
                <a:prstGeom prst="rect">
                  <a:avLst/>
                </a:prstGeom>
                <a:blipFill rotWithShape="0">
                  <a:blip r:embed="rId9"/>
                  <a:stretch>
                    <a:fillRect l="-21429" t="-43137" r="-80952" b="-1176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9" name="CuadroTexto 28"/>
                <p:cNvSpPr txBox="1"/>
                <p:nvPr/>
              </p:nvSpPr>
              <p:spPr>
                <a:xfrm rot="5400000">
                  <a:off x="1390026" y="3761269"/>
                  <a:ext cx="19588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𝑣</m:t>
                            </m:r>
                          </m:e>
                        </m:acc>
                      </m:oMath>
                    </m:oMathPara>
                  </a14:m>
                  <a:endParaRPr lang="es-ES" dirty="0"/>
                </a:p>
              </p:txBody>
            </p:sp>
          </mc:Choice>
          <mc:Fallback xmlns="">
            <p:sp>
              <p:nvSpPr>
                <p:cNvPr id="29" name="CuadroTexto 28"/>
                <p:cNvSpPr txBox="1">
                  <a:spLocks noRot="1" noChangeAspect="1" noMove="1" noResize="1" noEditPoints="1" noAdjustHandles="1" noChangeArrowheads="1" noChangeShapeType="1" noTextEdit="1"/>
                </p:cNvSpPr>
                <p:nvPr/>
              </p:nvSpPr>
              <p:spPr>
                <a:xfrm rot="5400000">
                  <a:off x="1390026" y="3761269"/>
                  <a:ext cx="195886" cy="276999"/>
                </a:xfrm>
                <a:prstGeom prst="rect">
                  <a:avLst/>
                </a:prstGeom>
                <a:blipFill rotWithShape="0">
                  <a:blip r:embed="rId10"/>
                  <a:stretch>
                    <a:fillRect l="-25000" t="-43478" r="-103125" b="-10870"/>
                  </a:stretch>
                </a:blipFill>
              </p:spPr>
              <p:txBody>
                <a:bodyPr/>
                <a:lstStyle/>
                <a:p>
                  <a:r>
                    <a:rPr lang="es-ES">
                      <a:noFill/>
                    </a:rPr>
                    <a:t> </a:t>
                  </a:r>
                </a:p>
              </p:txBody>
            </p:sp>
          </mc:Fallback>
        </mc:AlternateContent>
      </p:grpSp>
      <p:sp>
        <p:nvSpPr>
          <p:cNvPr id="17" name="Arco 16"/>
          <p:cNvSpPr/>
          <p:nvPr/>
        </p:nvSpPr>
        <p:spPr>
          <a:xfrm rot="10800000">
            <a:off x="832455" y="3244955"/>
            <a:ext cx="1800000" cy="1800000"/>
          </a:xfrm>
          <a:prstGeom prst="arc">
            <a:avLst>
              <a:gd name="adj1" fmla="val 10443457"/>
              <a:gd name="adj2" fmla="val 15677094"/>
            </a:avLst>
          </a:prstGeom>
          <a:ln w="12700">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1" name="Arco 30"/>
          <p:cNvSpPr/>
          <p:nvPr/>
        </p:nvSpPr>
        <p:spPr>
          <a:xfrm rot="10800000">
            <a:off x="3199113" y="3083859"/>
            <a:ext cx="1800000" cy="1800000"/>
          </a:xfrm>
          <a:prstGeom prst="arc">
            <a:avLst>
              <a:gd name="adj1" fmla="val 10443457"/>
              <a:gd name="adj2" fmla="val 15677094"/>
            </a:avLst>
          </a:prstGeom>
          <a:ln w="12700">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9" name="CuadroTexto 18"/>
          <p:cNvSpPr txBox="1"/>
          <p:nvPr/>
        </p:nvSpPr>
        <p:spPr>
          <a:xfrm>
            <a:off x="5565770" y="3218274"/>
            <a:ext cx="2957512" cy="1477328"/>
          </a:xfrm>
          <a:prstGeom prst="rect">
            <a:avLst/>
          </a:prstGeom>
          <a:noFill/>
        </p:spPr>
        <p:txBody>
          <a:bodyPr wrap="square" rtlCol="0">
            <a:spAutoFit/>
          </a:bodyPr>
          <a:lstStyle/>
          <a:p>
            <a:pPr algn="just"/>
            <a:r>
              <a:rPr lang="es-ES" dirty="0" smtClean="0"/>
              <a:t>Según el segundo principio, el cuerpo debe estar sometido a una fuerza, en este caso la </a:t>
            </a:r>
            <a:r>
              <a:rPr lang="es-ES" b="1" dirty="0" smtClean="0"/>
              <a:t>fuerza centrípeta</a:t>
            </a:r>
            <a:r>
              <a:rPr lang="es-ES" dirty="0"/>
              <a:t>:</a:t>
            </a:r>
          </a:p>
        </p:txBody>
      </p:sp>
      <mc:AlternateContent xmlns:mc="http://schemas.openxmlformats.org/markup-compatibility/2006" xmlns:a14="http://schemas.microsoft.com/office/drawing/2010/main">
        <mc:Choice Requires="a14">
          <p:sp>
            <p:nvSpPr>
              <p:cNvPr id="20" name="CuadroTexto 19"/>
              <p:cNvSpPr txBox="1"/>
              <p:nvPr/>
            </p:nvSpPr>
            <p:spPr>
              <a:xfrm>
                <a:off x="1857375" y="5258775"/>
                <a:ext cx="5846024" cy="7981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s-ES" sz="2000" i="1" smtClean="0">
                              <a:latin typeface="Cambria Math" panose="02040503050406030204" pitchFamily="18" charset="0"/>
                            </a:rPr>
                          </m:ctrlPr>
                        </m:naryPr>
                        <m:sub/>
                        <m:sup/>
                        <m:e>
                          <m:acc>
                            <m:accPr>
                              <m:chr m:val="⃗"/>
                              <m:ctrlPr>
                                <a:rPr lang="es-ES" sz="2000" i="1" smtClean="0">
                                  <a:latin typeface="Cambria Math" panose="02040503050406030204" pitchFamily="18" charset="0"/>
                                </a:rPr>
                              </m:ctrlPr>
                            </m:accPr>
                            <m:e>
                              <m:r>
                                <a:rPr lang="es-ES" sz="2000" b="0" i="1" smtClean="0">
                                  <a:latin typeface="Cambria Math" panose="02040503050406030204" pitchFamily="18" charset="0"/>
                                </a:rPr>
                                <m:t>𝐹</m:t>
                              </m:r>
                            </m:e>
                          </m:acc>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acc>
                                <m:accPr>
                                  <m:chr m:val="⃗"/>
                                  <m:ctrlPr>
                                    <a:rPr lang="es-ES" sz="2000" b="0" i="1" smtClean="0">
                                      <a:latin typeface="Cambria Math" panose="02040503050406030204" pitchFamily="18" charset="0"/>
                                    </a:rPr>
                                  </m:ctrlPr>
                                </m:accPr>
                                <m:e>
                                  <m:r>
                                    <a:rPr lang="es-ES" sz="2000" b="0" i="1" smtClean="0">
                                      <a:latin typeface="Cambria Math" panose="02040503050406030204" pitchFamily="18" charset="0"/>
                                    </a:rPr>
                                    <m:t>𝑎</m:t>
                                  </m:r>
                                </m:e>
                              </m:acc>
                            </m:e>
                            <m:sub>
                              <m:r>
                                <a:rPr lang="es-ES" sz="2000" b="0" i="1" smtClean="0">
                                  <a:latin typeface="Cambria Math" panose="02040503050406030204" pitchFamily="18" charset="0"/>
                                </a:rPr>
                                <m:t>𝑐</m:t>
                              </m:r>
                            </m:sub>
                          </m:sSub>
                          <m:r>
                            <a:rPr lang="es-ES" sz="2000" b="0" i="1" smtClean="0">
                              <a:latin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     </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𝐹</m:t>
                              </m:r>
                            </m:e>
                            <m:sub>
                              <m:r>
                                <a:rPr lang="es-ES" sz="2000" b="0" i="1" smtClean="0">
                                  <a:latin typeface="Cambria Math" panose="02040503050406030204" pitchFamily="18" charset="0"/>
                                  <a:ea typeface="Cambria Math" panose="02040503050406030204" pitchFamily="18" charset="0"/>
                                </a:rPr>
                                <m:t>𝑐</m:t>
                              </m:r>
                            </m:sub>
                          </m:sSub>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𝑚</m:t>
                          </m:r>
                          <m:r>
                            <a:rPr lang="es-ES" sz="2000" b="0" i="1" smtClean="0">
                              <a:latin typeface="Cambria Math" panose="02040503050406030204" pitchFamily="18" charset="0"/>
                              <a:ea typeface="Cambria Math" panose="02040503050406030204" pitchFamily="18" charset="0"/>
                            </a:rPr>
                            <m:t>·</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𝑎</m:t>
                              </m:r>
                            </m:e>
                            <m:sub>
                              <m:r>
                                <a:rPr lang="es-ES" sz="2000" b="0" i="1" smtClean="0">
                                  <a:latin typeface="Cambria Math" panose="02040503050406030204" pitchFamily="18" charset="0"/>
                                  <a:ea typeface="Cambria Math" panose="02040503050406030204" pitchFamily="18" charset="0"/>
                                </a:rPr>
                                <m:t>𝑐</m:t>
                              </m:r>
                            </m:sub>
                          </m:sSub>
                        </m:e>
                      </m:nary>
                      <m:r>
                        <a:rPr lang="es-ES" sz="2000" b="0" i="1" smtClean="0">
                          <a:latin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       </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𝐹</m:t>
                          </m:r>
                        </m:e>
                        <m:sub>
                          <m:r>
                            <a:rPr lang="es-ES" sz="2000" b="0" i="1" smtClean="0">
                              <a:latin typeface="Cambria Math" panose="02040503050406030204" pitchFamily="18" charset="0"/>
                              <a:ea typeface="Cambria Math" panose="02040503050406030204" pitchFamily="18" charset="0"/>
                            </a:rPr>
                            <m:t>𝑐</m:t>
                          </m:r>
                        </m:sub>
                      </m:sSub>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𝑚</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𝑣</m:t>
                              </m:r>
                            </m:e>
                            <m:sup>
                              <m:r>
                                <a:rPr lang="es-ES" sz="2000" b="0" i="1" smtClean="0">
                                  <a:latin typeface="Cambria Math" panose="02040503050406030204" pitchFamily="18" charset="0"/>
                                  <a:ea typeface="Cambria Math" panose="02040503050406030204" pitchFamily="18" charset="0"/>
                                </a:rPr>
                                <m:t>2</m:t>
                              </m:r>
                            </m:sup>
                          </m:sSup>
                        </m:num>
                        <m:den>
                          <m:r>
                            <a:rPr lang="es-ES" sz="2000" b="0" i="1" smtClean="0">
                              <a:latin typeface="Cambria Math" panose="02040503050406030204" pitchFamily="18" charset="0"/>
                              <a:ea typeface="Cambria Math" panose="02040503050406030204" pitchFamily="18" charset="0"/>
                            </a:rPr>
                            <m:t>𝑟</m:t>
                          </m:r>
                        </m:den>
                      </m:f>
                    </m:oMath>
                  </m:oMathPara>
                </a14:m>
                <a:endParaRPr lang="es-ES" sz="2000" dirty="0"/>
              </a:p>
            </p:txBody>
          </p:sp>
        </mc:Choice>
        <mc:Fallback xmlns="">
          <p:sp>
            <p:nvSpPr>
              <p:cNvPr id="20" name="CuadroTexto 19"/>
              <p:cNvSpPr txBox="1">
                <a:spLocks noRot="1" noChangeAspect="1" noMove="1" noResize="1" noEditPoints="1" noAdjustHandles="1" noChangeArrowheads="1" noChangeShapeType="1" noTextEdit="1"/>
              </p:cNvSpPr>
              <p:nvPr/>
            </p:nvSpPr>
            <p:spPr>
              <a:xfrm>
                <a:off x="1857375" y="5258775"/>
                <a:ext cx="5846024" cy="798167"/>
              </a:xfrm>
              <a:prstGeom prst="rect">
                <a:avLst/>
              </a:prstGeom>
              <a:blipFill rotWithShape="0">
                <a:blip r:embed="rId11"/>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9079874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3. Las fuerzas y el movimiento</a:t>
            </a:r>
            <a:endParaRPr lang="es-ES" b="1" dirty="0">
              <a:solidFill>
                <a:schemeClr val="accent6">
                  <a:lumMod val="75000"/>
                </a:schemeClr>
              </a:solidFill>
            </a:endParaRPr>
          </a:p>
        </p:txBody>
      </p:sp>
      <p:sp>
        <p:nvSpPr>
          <p:cNvPr id="30" name="CuadroTexto 29"/>
          <p:cNvSpPr txBox="1"/>
          <p:nvPr/>
        </p:nvSpPr>
        <p:spPr>
          <a:xfrm>
            <a:off x="400050" y="773767"/>
            <a:ext cx="4357688"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32" name="CuadroTexto 31"/>
          <p:cNvSpPr txBox="1"/>
          <p:nvPr/>
        </p:nvSpPr>
        <p:spPr>
          <a:xfrm>
            <a:off x="409267" y="1147898"/>
            <a:ext cx="8277533" cy="923330"/>
          </a:xfrm>
          <a:prstGeom prst="rect">
            <a:avLst/>
          </a:prstGeom>
          <a:noFill/>
        </p:spPr>
        <p:txBody>
          <a:bodyPr wrap="square" rtlCol="0">
            <a:spAutoFit/>
          </a:bodyPr>
          <a:lstStyle/>
          <a:p>
            <a:pPr algn="just"/>
            <a:r>
              <a:rPr lang="es-ES" b="1" dirty="0" smtClean="0"/>
              <a:t>Una cuerda de 50 cm hace girar una bola de 25 g con una velocidad de 6 m/s. La bola describe una circunferencia en un plano horizontal cuyo radio es la cuerda. ¿Cuál es la tensión de la cuerda?</a:t>
            </a:r>
            <a:endParaRPr lang="es-ES" b="1" dirty="0"/>
          </a:p>
        </p:txBody>
      </p:sp>
      <p:grpSp>
        <p:nvGrpSpPr>
          <p:cNvPr id="106" name="Grupo 105"/>
          <p:cNvGrpSpPr/>
          <p:nvPr/>
        </p:nvGrpSpPr>
        <p:grpSpPr>
          <a:xfrm>
            <a:off x="2578894" y="2184811"/>
            <a:ext cx="3900488" cy="1748695"/>
            <a:chOff x="735806" y="2313399"/>
            <a:chExt cx="3900488" cy="1748695"/>
          </a:xfrm>
        </p:grpSpPr>
        <p:sp>
          <p:nvSpPr>
            <p:cNvPr id="9" name="Elipse 8"/>
            <p:cNvSpPr/>
            <p:nvPr/>
          </p:nvSpPr>
          <p:spPr>
            <a:xfrm>
              <a:off x="735806" y="2600325"/>
              <a:ext cx="3900488" cy="942975"/>
            </a:xfrm>
            <a:prstGeom prst="ellipse">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34" name="Conector recto 33"/>
            <p:cNvCxnSpPr>
              <a:endCxn id="9" idx="7"/>
            </p:cNvCxnSpPr>
            <p:nvPr/>
          </p:nvCxnSpPr>
          <p:spPr>
            <a:xfrm flipV="1">
              <a:off x="2686050" y="2738420"/>
              <a:ext cx="1379031" cy="333393"/>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9" name="Conector recto 38"/>
            <p:cNvCxnSpPr/>
            <p:nvPr/>
          </p:nvCxnSpPr>
          <p:spPr>
            <a:xfrm flipV="1">
              <a:off x="2686049" y="2600325"/>
              <a:ext cx="459581" cy="471487"/>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44" name="Conector recto 43"/>
            <p:cNvCxnSpPr/>
            <p:nvPr/>
          </p:nvCxnSpPr>
          <p:spPr>
            <a:xfrm flipH="1" flipV="1">
              <a:off x="2288379" y="2600325"/>
              <a:ext cx="397669" cy="471487"/>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47" name="Conector recto 46"/>
            <p:cNvCxnSpPr/>
            <p:nvPr/>
          </p:nvCxnSpPr>
          <p:spPr>
            <a:xfrm flipH="1" flipV="1">
              <a:off x="1666875" y="2676013"/>
              <a:ext cx="1019173" cy="395799"/>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50" name="Conector recto 49"/>
            <p:cNvCxnSpPr/>
            <p:nvPr/>
          </p:nvCxnSpPr>
          <p:spPr>
            <a:xfrm flipH="1" flipV="1">
              <a:off x="842963" y="2905117"/>
              <a:ext cx="1843085" cy="166695"/>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53" name="Conector recto 52"/>
            <p:cNvCxnSpPr/>
            <p:nvPr/>
          </p:nvCxnSpPr>
          <p:spPr>
            <a:xfrm flipH="1">
              <a:off x="1195385" y="3071812"/>
              <a:ext cx="1490663" cy="304792"/>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56" name="Conector recto 55"/>
            <p:cNvCxnSpPr/>
            <p:nvPr/>
          </p:nvCxnSpPr>
          <p:spPr>
            <a:xfrm flipH="1">
              <a:off x="2062163" y="3081336"/>
              <a:ext cx="623885" cy="42861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59" name="Conector recto 58"/>
            <p:cNvCxnSpPr/>
            <p:nvPr/>
          </p:nvCxnSpPr>
          <p:spPr>
            <a:xfrm>
              <a:off x="2686048" y="3069426"/>
              <a:ext cx="133353" cy="473873"/>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62" name="Conector recto 61"/>
            <p:cNvCxnSpPr/>
            <p:nvPr/>
          </p:nvCxnSpPr>
          <p:spPr>
            <a:xfrm>
              <a:off x="2686047" y="3081336"/>
              <a:ext cx="725094" cy="419552"/>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64" name="Conector recto 63"/>
            <p:cNvCxnSpPr/>
            <p:nvPr/>
          </p:nvCxnSpPr>
          <p:spPr>
            <a:xfrm>
              <a:off x="2686046" y="3068239"/>
              <a:ext cx="1574318" cy="277275"/>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67" name="Elipse 66"/>
            <p:cNvSpPr/>
            <p:nvPr/>
          </p:nvSpPr>
          <p:spPr>
            <a:xfrm>
              <a:off x="3982722" y="2641756"/>
              <a:ext cx="180000" cy="180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8" name="Elipse 67"/>
            <p:cNvSpPr/>
            <p:nvPr/>
          </p:nvSpPr>
          <p:spPr>
            <a:xfrm>
              <a:off x="3048590" y="2521233"/>
              <a:ext cx="180000" cy="180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9" name="Elipse 68"/>
            <p:cNvSpPr/>
            <p:nvPr/>
          </p:nvSpPr>
          <p:spPr>
            <a:xfrm>
              <a:off x="2214854" y="2502164"/>
              <a:ext cx="180000" cy="180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0" name="Elipse 69"/>
            <p:cNvSpPr/>
            <p:nvPr/>
          </p:nvSpPr>
          <p:spPr>
            <a:xfrm>
              <a:off x="1583915" y="2572721"/>
              <a:ext cx="180000" cy="180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1" name="Elipse 70"/>
            <p:cNvSpPr/>
            <p:nvPr/>
          </p:nvSpPr>
          <p:spPr>
            <a:xfrm>
              <a:off x="761531" y="2805593"/>
              <a:ext cx="180000" cy="180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2" name="Elipse 71"/>
            <p:cNvSpPr/>
            <p:nvPr/>
          </p:nvSpPr>
          <p:spPr>
            <a:xfrm>
              <a:off x="1122940" y="3286316"/>
              <a:ext cx="180000" cy="180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3" name="Elipse 72"/>
            <p:cNvSpPr/>
            <p:nvPr/>
          </p:nvSpPr>
          <p:spPr>
            <a:xfrm>
              <a:off x="1982658" y="3436627"/>
              <a:ext cx="180000" cy="180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4" name="Elipse 73"/>
            <p:cNvSpPr/>
            <p:nvPr/>
          </p:nvSpPr>
          <p:spPr>
            <a:xfrm>
              <a:off x="2739471" y="3447562"/>
              <a:ext cx="180000" cy="180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5" name="Elipse 74"/>
            <p:cNvSpPr/>
            <p:nvPr/>
          </p:nvSpPr>
          <p:spPr>
            <a:xfrm>
              <a:off x="3329596" y="3432094"/>
              <a:ext cx="180000" cy="180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6" name="Elipse 75"/>
            <p:cNvSpPr/>
            <p:nvPr/>
          </p:nvSpPr>
          <p:spPr>
            <a:xfrm>
              <a:off x="4178329" y="3255514"/>
              <a:ext cx="180000" cy="180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78" name="Conector recto de flecha 77"/>
            <p:cNvCxnSpPr/>
            <p:nvPr/>
          </p:nvCxnSpPr>
          <p:spPr>
            <a:xfrm>
              <a:off x="1212940" y="3376316"/>
              <a:ext cx="0" cy="54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9" name="Conector recto de flecha 78"/>
            <p:cNvCxnSpPr/>
            <p:nvPr/>
          </p:nvCxnSpPr>
          <p:spPr>
            <a:xfrm>
              <a:off x="3419596" y="3522094"/>
              <a:ext cx="0" cy="54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0" name="Conector recto de flecha 79"/>
            <p:cNvCxnSpPr/>
            <p:nvPr/>
          </p:nvCxnSpPr>
          <p:spPr>
            <a:xfrm>
              <a:off x="4072722" y="2731756"/>
              <a:ext cx="0" cy="54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1" name="Conector recto de flecha 80"/>
            <p:cNvCxnSpPr/>
            <p:nvPr/>
          </p:nvCxnSpPr>
          <p:spPr>
            <a:xfrm flipH="1">
              <a:off x="3411141" y="2733658"/>
              <a:ext cx="676415" cy="16193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5" name="Conector recto de flecha 84"/>
            <p:cNvCxnSpPr/>
            <p:nvPr/>
          </p:nvCxnSpPr>
          <p:spPr>
            <a:xfrm flipH="1" flipV="1">
              <a:off x="2909401" y="3205145"/>
              <a:ext cx="516591" cy="31530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9" name="Conector recto de flecha 88"/>
            <p:cNvCxnSpPr/>
            <p:nvPr/>
          </p:nvCxnSpPr>
          <p:spPr>
            <a:xfrm flipV="1">
              <a:off x="1209275" y="3231420"/>
              <a:ext cx="715644" cy="15210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1" name="CuadroTexto 90"/>
                <p:cNvSpPr txBox="1"/>
                <p:nvPr/>
              </p:nvSpPr>
              <p:spPr>
                <a:xfrm>
                  <a:off x="4104833" y="2919917"/>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91" name="CuadroTexto 90"/>
                <p:cNvSpPr txBox="1">
                  <a:spLocks noRot="1" noChangeAspect="1" noMove="1" noResize="1" noEditPoints="1" noAdjustHandles="1" noChangeArrowheads="1" noChangeShapeType="1" noTextEdit="1"/>
                </p:cNvSpPr>
                <p:nvPr/>
              </p:nvSpPr>
              <p:spPr>
                <a:xfrm>
                  <a:off x="4104833" y="2919917"/>
                  <a:ext cx="212430" cy="310598"/>
                </a:xfrm>
                <a:prstGeom prst="rect">
                  <a:avLst/>
                </a:prstGeom>
                <a:blipFill rotWithShape="0">
                  <a:blip r:embed="rId3"/>
                  <a:stretch>
                    <a:fillRect l="-25714" r="-20000" b="-78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2" name="CuadroTexto 91"/>
                <p:cNvSpPr txBox="1"/>
                <p:nvPr/>
              </p:nvSpPr>
              <p:spPr>
                <a:xfrm>
                  <a:off x="1214412" y="3680820"/>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92" name="CuadroTexto 91"/>
                <p:cNvSpPr txBox="1">
                  <a:spLocks noRot="1" noChangeAspect="1" noMove="1" noResize="1" noEditPoints="1" noAdjustHandles="1" noChangeArrowheads="1" noChangeShapeType="1" noTextEdit="1"/>
                </p:cNvSpPr>
                <p:nvPr/>
              </p:nvSpPr>
              <p:spPr>
                <a:xfrm>
                  <a:off x="1214412" y="3680820"/>
                  <a:ext cx="212430" cy="310598"/>
                </a:xfrm>
                <a:prstGeom prst="rect">
                  <a:avLst/>
                </a:prstGeom>
                <a:blipFill rotWithShape="0">
                  <a:blip r:embed="rId4"/>
                  <a:stretch>
                    <a:fillRect l="-26471" r="-23529" b="-78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3" name="CuadroTexto 92"/>
                <p:cNvSpPr txBox="1"/>
                <p:nvPr/>
              </p:nvSpPr>
              <p:spPr>
                <a:xfrm>
                  <a:off x="3473969" y="3720899"/>
                  <a:ext cx="21243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𝑃</m:t>
                            </m:r>
                          </m:e>
                        </m:acc>
                      </m:oMath>
                    </m:oMathPara>
                  </a14:m>
                  <a:endParaRPr lang="es-ES" dirty="0"/>
                </a:p>
              </p:txBody>
            </p:sp>
          </mc:Choice>
          <mc:Fallback xmlns="">
            <p:sp>
              <p:nvSpPr>
                <p:cNvPr id="93" name="CuadroTexto 92"/>
                <p:cNvSpPr txBox="1">
                  <a:spLocks noRot="1" noChangeAspect="1" noMove="1" noResize="1" noEditPoints="1" noAdjustHandles="1" noChangeArrowheads="1" noChangeShapeType="1" noTextEdit="1"/>
                </p:cNvSpPr>
                <p:nvPr/>
              </p:nvSpPr>
              <p:spPr>
                <a:xfrm>
                  <a:off x="3473969" y="3720899"/>
                  <a:ext cx="212430" cy="310598"/>
                </a:xfrm>
                <a:prstGeom prst="rect">
                  <a:avLst/>
                </a:prstGeom>
                <a:blipFill rotWithShape="0">
                  <a:blip r:embed="rId5"/>
                  <a:stretch>
                    <a:fillRect l="-22857" r="-22857" b="-980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4" name="CuadroTexto 93"/>
                <p:cNvSpPr txBox="1"/>
                <p:nvPr/>
              </p:nvSpPr>
              <p:spPr>
                <a:xfrm>
                  <a:off x="3580184" y="2858538"/>
                  <a:ext cx="207044"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𝑇</m:t>
                            </m:r>
                          </m:e>
                        </m:acc>
                      </m:oMath>
                    </m:oMathPara>
                  </a14:m>
                  <a:endParaRPr lang="es-ES" dirty="0"/>
                </a:p>
              </p:txBody>
            </p:sp>
          </mc:Choice>
          <mc:Fallback xmlns="">
            <p:sp>
              <p:nvSpPr>
                <p:cNvPr id="94" name="CuadroTexto 93"/>
                <p:cNvSpPr txBox="1">
                  <a:spLocks noRot="1" noChangeAspect="1" noMove="1" noResize="1" noEditPoints="1" noAdjustHandles="1" noChangeArrowheads="1" noChangeShapeType="1" noTextEdit="1"/>
                </p:cNvSpPr>
                <p:nvPr/>
              </p:nvSpPr>
              <p:spPr>
                <a:xfrm>
                  <a:off x="3580184" y="2858538"/>
                  <a:ext cx="207044" cy="310598"/>
                </a:xfrm>
                <a:prstGeom prst="rect">
                  <a:avLst/>
                </a:prstGeom>
                <a:blipFill rotWithShape="0">
                  <a:blip r:embed="rId6"/>
                  <a:stretch>
                    <a:fillRect l="-26471" r="-20588" b="-78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5" name="CuadroTexto 94"/>
                <p:cNvSpPr txBox="1"/>
                <p:nvPr/>
              </p:nvSpPr>
              <p:spPr>
                <a:xfrm>
                  <a:off x="3142296" y="3073686"/>
                  <a:ext cx="207044"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𝑇</m:t>
                            </m:r>
                          </m:e>
                        </m:acc>
                      </m:oMath>
                    </m:oMathPara>
                  </a14:m>
                  <a:endParaRPr lang="es-ES" dirty="0"/>
                </a:p>
              </p:txBody>
            </p:sp>
          </mc:Choice>
          <mc:Fallback xmlns="">
            <p:sp>
              <p:nvSpPr>
                <p:cNvPr id="95" name="CuadroTexto 94"/>
                <p:cNvSpPr txBox="1">
                  <a:spLocks noRot="1" noChangeAspect="1" noMove="1" noResize="1" noEditPoints="1" noAdjustHandles="1" noChangeArrowheads="1" noChangeShapeType="1" noTextEdit="1"/>
                </p:cNvSpPr>
                <p:nvPr/>
              </p:nvSpPr>
              <p:spPr>
                <a:xfrm>
                  <a:off x="3142296" y="3073686"/>
                  <a:ext cx="207044" cy="310598"/>
                </a:xfrm>
                <a:prstGeom prst="rect">
                  <a:avLst/>
                </a:prstGeom>
                <a:blipFill rotWithShape="0">
                  <a:blip r:embed="rId7"/>
                  <a:stretch>
                    <a:fillRect l="-26471" r="-20588" b="-980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6" name="CuadroTexto 95"/>
                <p:cNvSpPr txBox="1"/>
                <p:nvPr/>
              </p:nvSpPr>
              <p:spPr>
                <a:xfrm>
                  <a:off x="1446906" y="2996317"/>
                  <a:ext cx="207044"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𝑇</m:t>
                            </m:r>
                          </m:e>
                        </m:acc>
                      </m:oMath>
                    </m:oMathPara>
                  </a14:m>
                  <a:endParaRPr lang="es-ES" dirty="0"/>
                </a:p>
              </p:txBody>
            </p:sp>
          </mc:Choice>
          <mc:Fallback xmlns="">
            <p:sp>
              <p:nvSpPr>
                <p:cNvPr id="96" name="CuadroTexto 95"/>
                <p:cNvSpPr txBox="1">
                  <a:spLocks noRot="1" noChangeAspect="1" noMove="1" noResize="1" noEditPoints="1" noAdjustHandles="1" noChangeArrowheads="1" noChangeShapeType="1" noTextEdit="1"/>
                </p:cNvSpPr>
                <p:nvPr/>
              </p:nvSpPr>
              <p:spPr>
                <a:xfrm>
                  <a:off x="1446906" y="2996317"/>
                  <a:ext cx="207044" cy="310598"/>
                </a:xfrm>
                <a:prstGeom prst="rect">
                  <a:avLst/>
                </a:prstGeom>
                <a:blipFill rotWithShape="0">
                  <a:blip r:embed="rId8"/>
                  <a:stretch>
                    <a:fillRect l="-26471" r="-20588" b="-9804"/>
                  </a:stretch>
                </a:blipFill>
              </p:spPr>
              <p:txBody>
                <a:bodyPr/>
                <a:lstStyle/>
                <a:p>
                  <a:r>
                    <a:rPr lang="es-ES">
                      <a:noFill/>
                    </a:rPr>
                    <a:t> </a:t>
                  </a:r>
                </a:p>
              </p:txBody>
            </p:sp>
          </mc:Fallback>
        </mc:AlternateContent>
        <p:cxnSp>
          <p:nvCxnSpPr>
            <p:cNvPr id="97" name="Conector recto de flecha 96"/>
            <p:cNvCxnSpPr/>
            <p:nvPr/>
          </p:nvCxnSpPr>
          <p:spPr>
            <a:xfrm flipH="1" flipV="1">
              <a:off x="3347360" y="2566966"/>
              <a:ext cx="739461" cy="16193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Conector recto de flecha 98"/>
            <p:cNvCxnSpPr/>
            <p:nvPr/>
          </p:nvCxnSpPr>
          <p:spPr>
            <a:xfrm>
              <a:off x="1206254" y="3382410"/>
              <a:ext cx="739461" cy="16193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Conector recto de flecha 99"/>
            <p:cNvCxnSpPr/>
            <p:nvPr/>
          </p:nvCxnSpPr>
          <p:spPr>
            <a:xfrm flipV="1">
              <a:off x="3411141" y="3432094"/>
              <a:ext cx="751581" cy="73773"/>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3" name="CuadroTexto 102"/>
                <p:cNvSpPr txBox="1"/>
                <p:nvPr/>
              </p:nvSpPr>
              <p:spPr>
                <a:xfrm>
                  <a:off x="3466233" y="2313399"/>
                  <a:ext cx="19588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𝑣</m:t>
                            </m:r>
                          </m:e>
                        </m:acc>
                      </m:oMath>
                    </m:oMathPara>
                  </a14:m>
                  <a:endParaRPr lang="es-ES" dirty="0"/>
                </a:p>
              </p:txBody>
            </p:sp>
          </mc:Choice>
          <mc:Fallback xmlns="">
            <p:sp>
              <p:nvSpPr>
                <p:cNvPr id="103" name="CuadroTexto 102"/>
                <p:cNvSpPr txBox="1">
                  <a:spLocks noRot="1" noChangeAspect="1" noMove="1" noResize="1" noEditPoints="1" noAdjustHandles="1" noChangeArrowheads="1" noChangeShapeType="1" noTextEdit="1"/>
                </p:cNvSpPr>
                <p:nvPr/>
              </p:nvSpPr>
              <p:spPr>
                <a:xfrm>
                  <a:off x="3466233" y="2313399"/>
                  <a:ext cx="195886" cy="276999"/>
                </a:xfrm>
                <a:prstGeom prst="rect">
                  <a:avLst/>
                </a:prstGeom>
                <a:blipFill rotWithShape="0">
                  <a:blip r:embed="rId9"/>
                  <a:stretch>
                    <a:fillRect l="-28125" t="-43478" r="-100000" b="-1087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4" name="CuadroTexto 103"/>
                <p:cNvSpPr txBox="1"/>
                <p:nvPr/>
              </p:nvSpPr>
              <p:spPr>
                <a:xfrm>
                  <a:off x="1718935" y="3564408"/>
                  <a:ext cx="19588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𝑣</m:t>
                            </m:r>
                          </m:e>
                        </m:acc>
                      </m:oMath>
                    </m:oMathPara>
                  </a14:m>
                  <a:endParaRPr lang="es-ES" dirty="0"/>
                </a:p>
              </p:txBody>
            </p:sp>
          </mc:Choice>
          <mc:Fallback xmlns="">
            <p:sp>
              <p:nvSpPr>
                <p:cNvPr id="104" name="CuadroTexto 103"/>
                <p:cNvSpPr txBox="1">
                  <a:spLocks noRot="1" noChangeAspect="1" noMove="1" noResize="1" noEditPoints="1" noAdjustHandles="1" noChangeArrowheads="1" noChangeShapeType="1" noTextEdit="1"/>
                </p:cNvSpPr>
                <p:nvPr/>
              </p:nvSpPr>
              <p:spPr>
                <a:xfrm>
                  <a:off x="1718935" y="3564408"/>
                  <a:ext cx="195886" cy="276999"/>
                </a:xfrm>
                <a:prstGeom prst="rect">
                  <a:avLst/>
                </a:prstGeom>
                <a:blipFill rotWithShape="0">
                  <a:blip r:embed="rId10"/>
                  <a:stretch>
                    <a:fillRect l="-25000" t="-46667" r="-103125" b="-1111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5" name="CuadroTexto 104"/>
                <p:cNvSpPr txBox="1"/>
                <p:nvPr/>
              </p:nvSpPr>
              <p:spPr>
                <a:xfrm>
                  <a:off x="3975002" y="3494036"/>
                  <a:ext cx="19588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𝑣</m:t>
                            </m:r>
                          </m:e>
                        </m:acc>
                      </m:oMath>
                    </m:oMathPara>
                  </a14:m>
                  <a:endParaRPr lang="es-ES" dirty="0"/>
                </a:p>
              </p:txBody>
            </p:sp>
          </mc:Choice>
          <mc:Fallback xmlns="">
            <p:sp>
              <p:nvSpPr>
                <p:cNvPr id="105" name="CuadroTexto 104"/>
                <p:cNvSpPr txBox="1">
                  <a:spLocks noRot="1" noChangeAspect="1" noMove="1" noResize="1" noEditPoints="1" noAdjustHandles="1" noChangeArrowheads="1" noChangeShapeType="1" noTextEdit="1"/>
                </p:cNvSpPr>
                <p:nvPr/>
              </p:nvSpPr>
              <p:spPr>
                <a:xfrm>
                  <a:off x="3975002" y="3494036"/>
                  <a:ext cx="195886" cy="276999"/>
                </a:xfrm>
                <a:prstGeom prst="rect">
                  <a:avLst/>
                </a:prstGeom>
                <a:blipFill rotWithShape="0">
                  <a:blip r:embed="rId11"/>
                  <a:stretch>
                    <a:fillRect l="-24242" t="-43478" r="-96970" b="-10870"/>
                  </a:stretch>
                </a:blipFill>
              </p:spPr>
              <p:txBody>
                <a:bodyPr/>
                <a:lstStyle/>
                <a:p>
                  <a:r>
                    <a:rPr lang="es-ES">
                      <a:noFill/>
                    </a:rPr>
                    <a:t> </a:t>
                  </a:r>
                </a:p>
              </p:txBody>
            </p:sp>
          </mc:Fallback>
        </mc:AlternateContent>
      </p:grpSp>
      <p:sp>
        <p:nvSpPr>
          <p:cNvPr id="107" name="CuadroTexto 106"/>
          <p:cNvSpPr txBox="1"/>
          <p:nvPr/>
        </p:nvSpPr>
        <p:spPr>
          <a:xfrm>
            <a:off x="493210" y="4119779"/>
            <a:ext cx="7129463" cy="923330"/>
          </a:xfrm>
          <a:prstGeom prst="rect">
            <a:avLst/>
          </a:prstGeom>
          <a:noFill/>
        </p:spPr>
        <p:txBody>
          <a:bodyPr wrap="square" rtlCol="0">
            <a:spAutoFit/>
          </a:bodyPr>
          <a:lstStyle/>
          <a:p>
            <a:pPr marL="285750" indent="-285750">
              <a:buFont typeface="Wingdings 2" panose="05020102010507070707" pitchFamily="18" charset="2"/>
              <a:buChar char="C"/>
            </a:pPr>
            <a:r>
              <a:rPr lang="es-ES" dirty="0" smtClean="0"/>
              <a:t>La fuerza peso no influye en el movimiento por ser perpendicular.</a:t>
            </a:r>
          </a:p>
          <a:p>
            <a:pPr marL="285750" indent="-285750">
              <a:buFont typeface="Wingdings 2" panose="05020102010507070707" pitchFamily="18" charset="2"/>
              <a:buChar char="C"/>
            </a:pPr>
            <a:endParaRPr lang="es-ES" dirty="0"/>
          </a:p>
          <a:p>
            <a:pPr marL="285750" indent="-285750">
              <a:buFont typeface="Wingdings 2" panose="05020102010507070707" pitchFamily="18" charset="2"/>
              <a:buChar char="C"/>
            </a:pPr>
            <a:r>
              <a:rPr lang="es-ES" dirty="0" smtClean="0"/>
              <a:t>La tensión (T) hace el papel de fuerza centrípeta:</a:t>
            </a:r>
            <a:endParaRPr lang="es-ES" dirty="0"/>
          </a:p>
        </p:txBody>
      </p:sp>
      <mc:AlternateContent xmlns:mc="http://schemas.openxmlformats.org/markup-compatibility/2006" xmlns:a14="http://schemas.microsoft.com/office/drawing/2010/main">
        <mc:Choice Requires="a14">
          <p:sp>
            <p:nvSpPr>
              <p:cNvPr id="108" name="CuadroTexto 107"/>
              <p:cNvSpPr txBox="1"/>
              <p:nvPr/>
            </p:nvSpPr>
            <p:spPr>
              <a:xfrm>
                <a:off x="1982505" y="5277135"/>
                <a:ext cx="1795748"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𝑐</m:t>
                          </m:r>
                        </m:sub>
                      </m:sSub>
                      <m:r>
                        <a:rPr lang="es-ES" sz="2000" b="0" i="1" smtClean="0">
                          <a:latin typeface="Cambria Math" panose="02040503050406030204" pitchFamily="18" charset="0"/>
                        </a:rPr>
                        <m:t>=</m:t>
                      </m:r>
                      <m:r>
                        <a:rPr lang="es-ES" sz="2000" b="0" i="1" smtClean="0">
                          <a:latin typeface="Cambria Math" panose="02040503050406030204" pitchFamily="18" charset="0"/>
                        </a:rPr>
                        <m:t>𝑇</m:t>
                      </m:r>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𝑣</m:t>
                              </m:r>
                            </m:e>
                            <m:sup>
                              <m:r>
                                <a:rPr lang="es-ES" sz="2000" b="0" i="1" smtClean="0">
                                  <a:latin typeface="Cambria Math" panose="02040503050406030204" pitchFamily="18" charset="0"/>
                                </a:rPr>
                                <m:t>2</m:t>
                              </m:r>
                            </m:sup>
                          </m:sSup>
                        </m:num>
                        <m:den>
                          <m:r>
                            <a:rPr lang="es-ES" sz="2000" b="0" i="1" smtClean="0">
                              <a:latin typeface="Cambria Math" panose="02040503050406030204" pitchFamily="18" charset="0"/>
                            </a:rPr>
                            <m:t>𝑟</m:t>
                          </m:r>
                        </m:den>
                      </m:f>
                    </m:oMath>
                  </m:oMathPara>
                </a14:m>
                <a:endParaRPr lang="es-ES" sz="2000" dirty="0"/>
              </a:p>
            </p:txBody>
          </p:sp>
        </mc:Choice>
        <mc:Fallback xmlns="">
          <p:sp>
            <p:nvSpPr>
              <p:cNvPr id="108" name="CuadroTexto 107"/>
              <p:cNvSpPr txBox="1">
                <a:spLocks noRot="1" noChangeAspect="1" noMove="1" noResize="1" noEditPoints="1" noAdjustHandles="1" noChangeArrowheads="1" noChangeShapeType="1" noTextEdit="1"/>
              </p:cNvSpPr>
              <p:nvPr/>
            </p:nvSpPr>
            <p:spPr>
              <a:xfrm>
                <a:off x="1982505" y="5277135"/>
                <a:ext cx="1795748" cy="615553"/>
              </a:xfrm>
              <a:prstGeom prst="rect">
                <a:avLst/>
              </a:prstGeom>
              <a:blipFill rotWithShape="0">
                <a:blip r:embed="rId1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9" name="CuadroTexto 108"/>
              <p:cNvSpPr txBox="1"/>
              <p:nvPr/>
            </p:nvSpPr>
            <p:spPr>
              <a:xfrm>
                <a:off x="4752489" y="5237882"/>
                <a:ext cx="2701189" cy="6501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𝑇</m:t>
                      </m:r>
                      <m:r>
                        <a:rPr lang="es-ES" sz="2000" b="0" i="1" smtClean="0">
                          <a:latin typeface="Cambria Math" panose="02040503050406030204" pitchFamily="18" charset="0"/>
                        </a:rPr>
                        <m:t>=0,025·</m:t>
                      </m:r>
                      <m:f>
                        <m:fPr>
                          <m:ctrlPr>
                            <a:rPr lang="es-ES" sz="2000" b="0" i="1" smtClean="0">
                              <a:latin typeface="Cambria Math" panose="02040503050406030204" pitchFamily="18" charset="0"/>
                            </a:rPr>
                          </m:ctrlPr>
                        </m:fPr>
                        <m:num>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6</m:t>
                              </m:r>
                            </m:e>
                            <m:sup>
                              <m:r>
                                <a:rPr lang="es-ES" sz="2000" b="0" i="1" smtClean="0">
                                  <a:latin typeface="Cambria Math" panose="02040503050406030204" pitchFamily="18" charset="0"/>
                                </a:rPr>
                                <m:t>2</m:t>
                              </m:r>
                            </m:sup>
                          </m:sSup>
                        </m:num>
                        <m:den>
                          <m:r>
                            <a:rPr lang="es-ES" sz="2000" b="0" i="1" smtClean="0">
                              <a:latin typeface="Cambria Math" panose="02040503050406030204" pitchFamily="18" charset="0"/>
                            </a:rPr>
                            <m:t>0,5</m:t>
                          </m:r>
                        </m:den>
                      </m:f>
                      <m:r>
                        <a:rPr lang="es-ES" sz="2000" b="0" i="1" smtClean="0">
                          <a:latin typeface="Cambria Math" panose="02040503050406030204" pitchFamily="18" charset="0"/>
                        </a:rPr>
                        <m:t>=</m:t>
                      </m:r>
                      <m:r>
                        <a:rPr lang="es-ES" sz="2000" b="1" i="1" smtClean="0">
                          <a:latin typeface="Cambria Math" panose="02040503050406030204" pitchFamily="18" charset="0"/>
                        </a:rPr>
                        <m:t>𝟏</m:t>
                      </m:r>
                      <m:r>
                        <a:rPr lang="es-ES" sz="2000" b="1" i="1" smtClean="0">
                          <a:latin typeface="Cambria Math" panose="02040503050406030204" pitchFamily="18" charset="0"/>
                        </a:rPr>
                        <m:t>,</m:t>
                      </m:r>
                      <m:r>
                        <a:rPr lang="es-ES" sz="2000" b="1" i="1" smtClean="0">
                          <a:latin typeface="Cambria Math" panose="02040503050406030204" pitchFamily="18" charset="0"/>
                        </a:rPr>
                        <m:t>𝟖</m:t>
                      </m:r>
                      <m:r>
                        <a:rPr lang="es-ES" sz="2000" b="1" i="1" smtClean="0">
                          <a:latin typeface="Cambria Math" panose="02040503050406030204" pitchFamily="18" charset="0"/>
                        </a:rPr>
                        <m:t> </m:t>
                      </m:r>
                      <m:r>
                        <a:rPr lang="es-ES" sz="2000" b="1" i="1" smtClean="0">
                          <a:latin typeface="Cambria Math" panose="02040503050406030204" pitchFamily="18" charset="0"/>
                        </a:rPr>
                        <m:t>𝑵</m:t>
                      </m:r>
                    </m:oMath>
                  </m:oMathPara>
                </a14:m>
                <a:endParaRPr lang="es-ES" sz="2000" b="1" dirty="0"/>
              </a:p>
            </p:txBody>
          </p:sp>
        </mc:Choice>
        <mc:Fallback xmlns="">
          <p:sp>
            <p:nvSpPr>
              <p:cNvPr id="109" name="CuadroTexto 108"/>
              <p:cNvSpPr txBox="1">
                <a:spLocks noRot="1" noChangeAspect="1" noMove="1" noResize="1" noEditPoints="1" noAdjustHandles="1" noChangeArrowheads="1" noChangeShapeType="1" noTextEdit="1"/>
              </p:cNvSpPr>
              <p:nvPr/>
            </p:nvSpPr>
            <p:spPr>
              <a:xfrm>
                <a:off x="4752489" y="5237882"/>
                <a:ext cx="2701189" cy="650114"/>
              </a:xfrm>
              <a:prstGeom prst="rect">
                <a:avLst/>
              </a:prstGeom>
              <a:blipFill rotWithShape="0">
                <a:blip r:embed="rId13"/>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8033990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3. Las fuerzas y el movimiento</a:t>
            </a:r>
            <a:endParaRPr lang="es-ES" b="1" dirty="0">
              <a:solidFill>
                <a:schemeClr val="accent6">
                  <a:lumMod val="75000"/>
                </a:schemeClr>
              </a:solidFill>
            </a:endParaRPr>
          </a:p>
        </p:txBody>
      </p:sp>
      <p:sp>
        <p:nvSpPr>
          <p:cNvPr id="51" name="Redondear rectángulo de esquina del mismo lado 50"/>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2" name="CuadroTexto 51"/>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54" name="CuadroTexto 53"/>
          <p:cNvSpPr txBox="1"/>
          <p:nvPr/>
        </p:nvSpPr>
        <p:spPr>
          <a:xfrm>
            <a:off x="538400" y="1380114"/>
            <a:ext cx="8105538" cy="2308324"/>
          </a:xfrm>
          <a:prstGeom prst="rect">
            <a:avLst/>
          </a:prstGeom>
          <a:solidFill>
            <a:srgbClr val="FFCC66"/>
          </a:solidFill>
        </p:spPr>
        <p:txBody>
          <a:bodyPr wrap="square" rtlCol="0">
            <a:spAutoFit/>
          </a:bodyPr>
          <a:lstStyle/>
          <a:p>
            <a:pPr marL="357188" indent="-357188" algn="just">
              <a:buAutoNum type="arabicPeriod" startAt="7"/>
            </a:pPr>
            <a:r>
              <a:rPr lang="es-ES" b="1" dirty="0" smtClean="0"/>
              <a:t>Se coloca una piedra de 600 g en una honda de 50 cm y se le hace girar a una velocidad de 4 m/s. Dibuja la fuerza que ejerce la honda y calcula su módulo. ¿Cómo afecta el peso a este valor? ¿Y su masa?</a:t>
            </a:r>
          </a:p>
          <a:p>
            <a:pPr algn="just"/>
            <a:endParaRPr lang="es-ES" dirty="0"/>
          </a:p>
          <a:p>
            <a:pPr marL="357188" indent="-357188" algn="just"/>
            <a:r>
              <a:rPr lang="es-ES" b="1" dirty="0" smtClean="0"/>
              <a:t>8.	Ahora se coloca la piedra del ejercicio anterior en una honda de 1 m.</a:t>
            </a:r>
          </a:p>
          <a:p>
            <a:pPr marL="714375" indent="-357188" algn="just">
              <a:buAutoNum type="alphaLcParenR"/>
            </a:pPr>
            <a:r>
              <a:rPr lang="es-ES" dirty="0" smtClean="0"/>
              <a:t>¿Qué fuerza habrá que hacer para que gire a 4 m/s?</a:t>
            </a:r>
          </a:p>
          <a:p>
            <a:pPr marL="714375" indent="-357188" algn="just">
              <a:buAutoNum type="alphaLcParenR"/>
            </a:pPr>
            <a:r>
              <a:rPr lang="es-ES" dirty="0" smtClean="0"/>
              <a:t>¿A qué velocidad girará la piedra si ejercemos la misma fuerza que en la actividad anterior?</a:t>
            </a:r>
          </a:p>
        </p:txBody>
      </p:sp>
    </p:spTree>
    <p:extLst>
      <p:ext uri="{BB962C8B-B14F-4D97-AF65-F5344CB8AC3E}">
        <p14:creationId xmlns:p14="http://schemas.microsoft.com/office/powerpoint/2010/main" val="27637986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La fuerza gravitatoria</a:t>
            </a:r>
            <a:endParaRPr lang="es-ES" b="1" dirty="0">
              <a:solidFill>
                <a:schemeClr val="accent6">
                  <a:lumMod val="75000"/>
                </a:schemeClr>
              </a:solidFill>
            </a:endParaRPr>
          </a:p>
        </p:txBody>
      </p:sp>
      <p:sp>
        <p:nvSpPr>
          <p:cNvPr id="8" name="CuadroTexto 7"/>
          <p:cNvSpPr txBox="1"/>
          <p:nvPr/>
        </p:nvSpPr>
        <p:spPr>
          <a:xfrm>
            <a:off x="371475" y="857250"/>
            <a:ext cx="3018775" cy="369332"/>
          </a:xfrm>
          <a:prstGeom prst="rect">
            <a:avLst/>
          </a:prstGeom>
          <a:noFill/>
        </p:spPr>
        <p:txBody>
          <a:bodyPr wrap="none" rtlCol="0">
            <a:spAutoFit/>
          </a:bodyPr>
          <a:lstStyle/>
          <a:p>
            <a:r>
              <a:rPr lang="es-ES" b="1" dirty="0">
                <a:solidFill>
                  <a:srgbClr val="00B050"/>
                </a:solidFill>
              </a:rPr>
              <a:t>4</a:t>
            </a:r>
            <a:r>
              <a:rPr lang="es-ES" b="1" dirty="0" smtClean="0">
                <a:solidFill>
                  <a:srgbClr val="00B050"/>
                </a:solidFill>
              </a:rPr>
              <a:t>.1</a:t>
            </a:r>
            <a:r>
              <a:rPr lang="es-ES" b="1" dirty="0" smtClean="0">
                <a:solidFill>
                  <a:srgbClr val="00B050"/>
                </a:solidFill>
              </a:rPr>
              <a:t>. Modelos del Universo</a:t>
            </a:r>
            <a:endParaRPr lang="es-ES" b="1" dirty="0">
              <a:solidFill>
                <a:srgbClr val="00B050"/>
              </a:solidFill>
            </a:endParaRPr>
          </a:p>
        </p:txBody>
      </p:sp>
      <p:sp>
        <p:nvSpPr>
          <p:cNvPr id="9" name="CuadroTexto 8"/>
          <p:cNvSpPr txBox="1"/>
          <p:nvPr/>
        </p:nvSpPr>
        <p:spPr>
          <a:xfrm>
            <a:off x="371475" y="1226582"/>
            <a:ext cx="5543550" cy="369332"/>
          </a:xfrm>
          <a:prstGeom prst="rect">
            <a:avLst/>
          </a:prstGeom>
          <a:noFill/>
        </p:spPr>
        <p:txBody>
          <a:bodyPr wrap="square" rtlCol="0">
            <a:spAutoFit/>
          </a:bodyPr>
          <a:lstStyle/>
          <a:p>
            <a:r>
              <a:rPr lang="es-ES" b="1" dirty="0" smtClean="0">
                <a:solidFill>
                  <a:schemeClr val="accent3">
                    <a:lumMod val="75000"/>
                  </a:schemeClr>
                </a:solidFill>
              </a:rPr>
              <a:t>Conclusión de observaciones en la Antigüedad</a:t>
            </a:r>
            <a:endParaRPr lang="es-ES" b="1" dirty="0">
              <a:solidFill>
                <a:schemeClr val="accent3">
                  <a:lumMod val="75000"/>
                </a:schemeClr>
              </a:solidFill>
            </a:endParaRPr>
          </a:p>
        </p:txBody>
      </p:sp>
      <p:sp>
        <p:nvSpPr>
          <p:cNvPr id="10" name="CuadroTexto 9"/>
          <p:cNvSpPr txBox="1"/>
          <p:nvPr/>
        </p:nvSpPr>
        <p:spPr>
          <a:xfrm>
            <a:off x="371475" y="1739873"/>
            <a:ext cx="8222455" cy="2308324"/>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Algunos cuerpos celestes, como el Sol, la Luna y los planetas, giran alrededor de la Tierra dando vueltas que se repiten cada cierto tiempo.</a:t>
            </a:r>
          </a:p>
          <a:p>
            <a:pPr marL="285750" indent="-285750" algn="just">
              <a:buFont typeface="Wingdings 2" panose="05020102010507070707" pitchFamily="18" charset="2"/>
              <a:buChar char="C"/>
            </a:pPr>
            <a:r>
              <a:rPr lang="es-ES" dirty="0" smtClean="0">
                <a:sym typeface="Wingdings 2" panose="05020102010507070707" pitchFamily="18" charset="2"/>
              </a:rPr>
              <a:t>Los cuerpos celestes que brillan más están más cerca de la Tierra y los que brillan menos están más alejados.</a:t>
            </a:r>
          </a:p>
          <a:p>
            <a:pPr marL="285750" indent="-285750" algn="just">
              <a:buFont typeface="Wingdings 2" panose="05020102010507070707" pitchFamily="18" charset="2"/>
              <a:buChar char="C"/>
            </a:pPr>
            <a:r>
              <a:rPr lang="es-ES" dirty="0" smtClean="0">
                <a:sym typeface="Wingdings 2" panose="05020102010507070707" pitchFamily="18" charset="2"/>
              </a:rPr>
              <a:t>Algunos planetas, como Marte, varían su distancia a la Tierra, pues su brillo cambia según la época del año.</a:t>
            </a:r>
          </a:p>
          <a:p>
            <a:pPr marL="285750" indent="-285750" algn="just">
              <a:buFont typeface="Wingdings 2" panose="05020102010507070707" pitchFamily="18" charset="2"/>
              <a:buChar char="C"/>
            </a:pPr>
            <a:r>
              <a:rPr lang="es-ES" dirty="0" smtClean="0">
                <a:sym typeface="Wingdings 2" panose="05020102010507070707" pitchFamily="18" charset="2"/>
              </a:rPr>
              <a:t>Las estrellas son pequeños puntos brillantes. Algunas parecen fijas y se deben encontrar en la parte más alejada de la bóveda celeste.</a:t>
            </a:r>
            <a:endParaRPr lang="es-ES" dirty="0"/>
          </a:p>
        </p:txBody>
      </p:sp>
      <p:sp>
        <p:nvSpPr>
          <p:cNvPr id="11" name="CuadroTexto 10"/>
          <p:cNvSpPr txBox="1"/>
          <p:nvPr/>
        </p:nvSpPr>
        <p:spPr>
          <a:xfrm>
            <a:off x="514350" y="4386263"/>
            <a:ext cx="8079580" cy="2031325"/>
          </a:xfrm>
          <a:prstGeom prst="rect">
            <a:avLst/>
          </a:prstGeom>
          <a:noFill/>
        </p:spPr>
        <p:txBody>
          <a:bodyPr wrap="square" rtlCol="0">
            <a:spAutoFit/>
          </a:bodyPr>
          <a:lstStyle/>
          <a:p>
            <a:r>
              <a:rPr lang="es-ES" dirty="0" smtClean="0"/>
              <a:t>Como consecuencia, se idearon dos modelos:</a:t>
            </a:r>
          </a:p>
          <a:p>
            <a:endParaRPr lang="es-ES" dirty="0"/>
          </a:p>
          <a:p>
            <a:pPr marL="285750" indent="-285750">
              <a:buFont typeface="Wingdings 2" panose="05020102010507070707" pitchFamily="18" charset="2"/>
              <a:buChar char="P"/>
            </a:pPr>
            <a:r>
              <a:rPr lang="es-ES" b="1" dirty="0" smtClean="0">
                <a:sym typeface="Wingdings 2" panose="05020102010507070707" pitchFamily="18" charset="2"/>
              </a:rPr>
              <a:t>Modelo geocéntrico</a:t>
            </a:r>
            <a:r>
              <a:rPr lang="es-ES" dirty="0" smtClean="0">
                <a:sym typeface="Wingdings 2" panose="05020102010507070707" pitchFamily="18" charset="2"/>
              </a:rPr>
              <a:t> donde la Tierra permanece fija en el centro del Universo (Aristóteles, Ptolomeo,..). </a:t>
            </a:r>
          </a:p>
          <a:p>
            <a:pPr marL="285750" indent="-285750">
              <a:buFont typeface="Wingdings 2" panose="05020102010507070707" pitchFamily="18" charset="2"/>
              <a:buChar char="P"/>
            </a:pPr>
            <a:endParaRPr lang="es-ES" dirty="0">
              <a:sym typeface="Wingdings 2" panose="05020102010507070707" pitchFamily="18" charset="2"/>
            </a:endParaRPr>
          </a:p>
          <a:p>
            <a:pPr marL="285750" indent="-285750">
              <a:buFont typeface="Wingdings 2" panose="05020102010507070707" pitchFamily="18" charset="2"/>
              <a:buChar char="P"/>
            </a:pPr>
            <a:r>
              <a:rPr lang="es-ES" b="1" dirty="0" smtClean="0">
                <a:sym typeface="Wingdings 2" panose="05020102010507070707" pitchFamily="18" charset="2"/>
              </a:rPr>
              <a:t>Modelo heliocéntrico </a:t>
            </a:r>
            <a:r>
              <a:rPr lang="es-ES" dirty="0" smtClean="0">
                <a:sym typeface="Wingdings 2" panose="05020102010507070707" pitchFamily="18" charset="2"/>
              </a:rPr>
              <a:t>donde el Sol en el centro del Universo (Aristarco de Samos, Copérnico,..).</a:t>
            </a:r>
            <a:endParaRPr lang="es-ES" dirty="0"/>
          </a:p>
        </p:txBody>
      </p:sp>
    </p:spTree>
    <p:extLst>
      <p:ext uri="{BB962C8B-B14F-4D97-AF65-F5344CB8AC3E}">
        <p14:creationId xmlns:p14="http://schemas.microsoft.com/office/powerpoint/2010/main" val="9178548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La fuerza gravitatoria</a:t>
            </a:r>
            <a:endParaRPr lang="es-ES" b="1" dirty="0">
              <a:solidFill>
                <a:schemeClr val="accent6">
                  <a:lumMod val="75000"/>
                </a:schemeClr>
              </a:solidFill>
            </a:endParaRPr>
          </a:p>
        </p:txBody>
      </p:sp>
      <p:sp>
        <p:nvSpPr>
          <p:cNvPr id="12" name="CuadroTexto 11"/>
          <p:cNvSpPr txBox="1"/>
          <p:nvPr/>
        </p:nvSpPr>
        <p:spPr>
          <a:xfrm>
            <a:off x="371475" y="857250"/>
            <a:ext cx="5357813" cy="369332"/>
          </a:xfrm>
          <a:prstGeom prst="rect">
            <a:avLst/>
          </a:prstGeom>
          <a:noFill/>
        </p:spPr>
        <p:txBody>
          <a:bodyPr wrap="square" rtlCol="0">
            <a:spAutoFit/>
          </a:bodyPr>
          <a:lstStyle/>
          <a:p>
            <a:r>
              <a:rPr lang="es-ES" b="1" dirty="0">
                <a:solidFill>
                  <a:srgbClr val="00B050"/>
                </a:solidFill>
              </a:rPr>
              <a:t>4</a:t>
            </a:r>
            <a:r>
              <a:rPr lang="es-ES" b="1" dirty="0" smtClean="0">
                <a:solidFill>
                  <a:srgbClr val="00B050"/>
                </a:solidFill>
              </a:rPr>
              <a:t>.2</a:t>
            </a:r>
            <a:r>
              <a:rPr lang="es-ES" b="1" dirty="0" smtClean="0">
                <a:solidFill>
                  <a:srgbClr val="00B050"/>
                </a:solidFill>
              </a:rPr>
              <a:t>. Leyes de Kepler</a:t>
            </a:r>
            <a:endParaRPr lang="es-ES" b="1" dirty="0">
              <a:solidFill>
                <a:srgbClr val="00B050"/>
              </a:solidFill>
            </a:endParaRPr>
          </a:p>
        </p:txBody>
      </p:sp>
      <p:graphicFrame>
        <p:nvGraphicFramePr>
          <p:cNvPr id="13" name="Tabla 12"/>
          <p:cNvGraphicFramePr>
            <a:graphicFrameLocks noGrp="1"/>
          </p:cNvGraphicFramePr>
          <p:nvPr>
            <p:extLst>
              <p:ext uri="{D42A27DB-BD31-4B8C-83A1-F6EECF244321}">
                <p14:modId xmlns:p14="http://schemas.microsoft.com/office/powerpoint/2010/main" val="248863551"/>
              </p:ext>
            </p:extLst>
          </p:nvPr>
        </p:nvGraphicFramePr>
        <p:xfrm>
          <a:off x="542925" y="1397000"/>
          <a:ext cx="8101014" cy="4363720"/>
        </p:xfrm>
        <a:graphic>
          <a:graphicData uri="http://schemas.openxmlformats.org/drawingml/2006/table">
            <a:tbl>
              <a:tblPr firstRow="1" bandRow="1">
                <a:tableStyleId>{93296810-A885-4BE3-A3E7-6D5BEEA58F35}</a:tableStyleId>
              </a:tblPr>
              <a:tblGrid>
                <a:gridCol w="2700338">
                  <a:extLst>
                    <a:ext uri="{9D8B030D-6E8A-4147-A177-3AD203B41FA5}">
                      <a16:colId xmlns:a16="http://schemas.microsoft.com/office/drawing/2014/main" val="20000"/>
                    </a:ext>
                  </a:extLst>
                </a:gridCol>
                <a:gridCol w="2700338">
                  <a:extLst>
                    <a:ext uri="{9D8B030D-6E8A-4147-A177-3AD203B41FA5}">
                      <a16:colId xmlns:a16="http://schemas.microsoft.com/office/drawing/2014/main" val="20001"/>
                    </a:ext>
                  </a:extLst>
                </a:gridCol>
                <a:gridCol w="2700338">
                  <a:extLst>
                    <a:ext uri="{9D8B030D-6E8A-4147-A177-3AD203B41FA5}">
                      <a16:colId xmlns:a16="http://schemas.microsoft.com/office/drawing/2014/main" val="20002"/>
                    </a:ext>
                  </a:extLst>
                </a:gridCol>
              </a:tblGrid>
              <a:tr h="370840">
                <a:tc>
                  <a:txBody>
                    <a:bodyPr/>
                    <a:lstStyle/>
                    <a:p>
                      <a:pPr algn="ctr"/>
                      <a:r>
                        <a:rPr lang="es-ES" sz="1600" dirty="0" smtClean="0"/>
                        <a:t>1ª Ley</a:t>
                      </a:r>
                      <a:endParaRPr lang="es-ES" sz="1600" dirty="0"/>
                    </a:p>
                  </a:txBody>
                  <a:tcPr/>
                </a:tc>
                <a:tc>
                  <a:txBody>
                    <a:bodyPr/>
                    <a:lstStyle/>
                    <a:p>
                      <a:pPr algn="ctr"/>
                      <a:r>
                        <a:rPr lang="es-ES" sz="1600" dirty="0" smtClean="0"/>
                        <a:t>2ª Ley</a:t>
                      </a:r>
                      <a:endParaRPr lang="es-ES" sz="1600" dirty="0"/>
                    </a:p>
                  </a:txBody>
                  <a:tcPr/>
                </a:tc>
                <a:tc>
                  <a:txBody>
                    <a:bodyPr/>
                    <a:lstStyle/>
                    <a:p>
                      <a:pPr algn="ctr"/>
                      <a:r>
                        <a:rPr lang="es-ES" sz="1600" dirty="0" smtClean="0"/>
                        <a:t>3ª Ley</a:t>
                      </a:r>
                      <a:endParaRPr lang="es-ES" sz="1600" dirty="0"/>
                    </a:p>
                  </a:txBody>
                  <a:tcPr/>
                </a:tc>
                <a:extLst>
                  <a:ext uri="{0D108BD9-81ED-4DB2-BD59-A6C34878D82A}">
                    <a16:rowId xmlns:a16="http://schemas.microsoft.com/office/drawing/2014/main" val="10000"/>
                  </a:ext>
                </a:extLst>
              </a:tr>
              <a:tr h="370840">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Los planetas giran alrededor del Sol describiendo órbitas elípticas. El Sol está en uno de sus focos.</a:t>
                      </a:r>
                      <a:endParaRPr lang="es-ES" sz="1600" dirty="0"/>
                    </a:p>
                  </a:txBody>
                  <a:tcPr/>
                </a:tc>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Los planetas giran con velocidad areolar constante, es decir, barren áreas iguales</a:t>
                      </a:r>
                      <a:r>
                        <a:rPr lang="es-ES" sz="1600" baseline="0" dirty="0" smtClean="0"/>
                        <a:t> en tiempos iguales.</a:t>
                      </a:r>
                      <a:endParaRPr lang="es-ES" sz="1600" dirty="0"/>
                    </a:p>
                  </a:txBody>
                  <a:tcPr/>
                </a:tc>
                <a:tc>
                  <a:txBody>
                    <a:bodyPr/>
                    <a:lstStyle/>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endParaRPr lang="es-ES" sz="1600" dirty="0" smtClean="0"/>
                    </a:p>
                    <a:p>
                      <a:r>
                        <a:rPr lang="es-ES" sz="1600" dirty="0" smtClean="0"/>
                        <a:t>Existe una relación constante entre la distancia media de un planeta al Sol (d) y el tiempo en completar una vuelta T:</a:t>
                      </a:r>
                    </a:p>
                    <a:p>
                      <a:endParaRPr lang="es-ES" sz="1600" dirty="0" smtClean="0"/>
                    </a:p>
                    <a:p>
                      <a:endParaRPr lang="es-ES" sz="1600" dirty="0" smtClean="0"/>
                    </a:p>
                    <a:p>
                      <a:endParaRPr lang="es-ES" sz="1600" dirty="0" smtClean="0"/>
                    </a:p>
                    <a:p>
                      <a:endParaRPr lang="es-ES" sz="1600" dirty="0"/>
                    </a:p>
                  </a:txBody>
                  <a:tcPr/>
                </a:tc>
                <a:extLst>
                  <a:ext uri="{0D108BD9-81ED-4DB2-BD59-A6C34878D82A}">
                    <a16:rowId xmlns:a16="http://schemas.microsoft.com/office/drawing/2014/main" val="10001"/>
                  </a:ext>
                </a:extLst>
              </a:tr>
            </a:tbl>
          </a:graphicData>
        </a:graphic>
      </p:graphicFrame>
      <p:grpSp>
        <p:nvGrpSpPr>
          <p:cNvPr id="14" name="Grupo 13"/>
          <p:cNvGrpSpPr/>
          <p:nvPr/>
        </p:nvGrpSpPr>
        <p:grpSpPr>
          <a:xfrm>
            <a:off x="1014412" y="2279623"/>
            <a:ext cx="1685925" cy="914400"/>
            <a:chOff x="-2314575" y="2143125"/>
            <a:chExt cx="1685925" cy="914400"/>
          </a:xfrm>
        </p:grpSpPr>
        <p:cxnSp>
          <p:nvCxnSpPr>
            <p:cNvPr id="15" name="Conector recto 14"/>
            <p:cNvCxnSpPr>
              <a:stCxn id="16" idx="2"/>
              <a:endCxn id="16" idx="6"/>
            </p:cNvCxnSpPr>
            <p:nvPr/>
          </p:nvCxnSpPr>
          <p:spPr>
            <a:xfrm>
              <a:off x="-2314575" y="2600325"/>
              <a:ext cx="1685925"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6" name="Elipse 15"/>
            <p:cNvSpPr/>
            <p:nvPr/>
          </p:nvSpPr>
          <p:spPr>
            <a:xfrm>
              <a:off x="-2314575" y="2143125"/>
              <a:ext cx="1685925" cy="9144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p:nvPr/>
          </p:nvCxnSpPr>
          <p:spPr>
            <a:xfrm rot="5400000">
              <a:off x="-2271094" y="2600325"/>
              <a:ext cx="756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8" name="Elipse 17"/>
            <p:cNvSpPr/>
            <p:nvPr/>
          </p:nvSpPr>
          <p:spPr>
            <a:xfrm>
              <a:off x="-2019094" y="2485125"/>
              <a:ext cx="252000" cy="252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Elipse 18"/>
            <p:cNvSpPr/>
            <p:nvPr/>
          </p:nvSpPr>
          <p:spPr>
            <a:xfrm>
              <a:off x="-1128712" y="2143125"/>
              <a:ext cx="144000" cy="1428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20" name="Grupo 19"/>
          <p:cNvGrpSpPr/>
          <p:nvPr/>
        </p:nvGrpSpPr>
        <p:grpSpPr>
          <a:xfrm>
            <a:off x="3607542" y="2258023"/>
            <a:ext cx="1700315" cy="914400"/>
            <a:chOff x="-2133703" y="2258023"/>
            <a:chExt cx="1700315" cy="914400"/>
          </a:xfrm>
        </p:grpSpPr>
        <p:sp>
          <p:nvSpPr>
            <p:cNvPr id="21" name="Triángulo isósceles 23"/>
            <p:cNvSpPr/>
            <p:nvPr/>
          </p:nvSpPr>
          <p:spPr>
            <a:xfrm rot="16200000" flipH="1">
              <a:off x="-1207037" y="2040990"/>
              <a:ext cx="214615" cy="1332682"/>
            </a:xfrm>
            <a:custGeom>
              <a:avLst/>
              <a:gdLst>
                <a:gd name="connsiteX0" fmla="*/ 0 w 310160"/>
                <a:gd name="connsiteY0" fmla="*/ 1270770 h 1270770"/>
                <a:gd name="connsiteX1" fmla="*/ 155080 w 310160"/>
                <a:gd name="connsiteY1" fmla="*/ 0 h 1270770"/>
                <a:gd name="connsiteX2" fmla="*/ 310160 w 310160"/>
                <a:gd name="connsiteY2" fmla="*/ 1270770 h 1270770"/>
                <a:gd name="connsiteX3" fmla="*/ 0 w 310160"/>
                <a:gd name="connsiteY3" fmla="*/ 1270770 h 1270770"/>
                <a:gd name="connsiteX0" fmla="*/ 1238 w 311398"/>
                <a:gd name="connsiteY0" fmla="*/ 1270770 h 1270770"/>
                <a:gd name="connsiteX1" fmla="*/ 0 w 311398"/>
                <a:gd name="connsiteY1" fmla="*/ 1256482 h 1270770"/>
                <a:gd name="connsiteX2" fmla="*/ 156318 w 311398"/>
                <a:gd name="connsiteY2" fmla="*/ 0 h 1270770"/>
                <a:gd name="connsiteX3" fmla="*/ 311398 w 311398"/>
                <a:gd name="connsiteY3" fmla="*/ 1270770 h 1270770"/>
                <a:gd name="connsiteX4" fmla="*/ 1238 w 311398"/>
                <a:gd name="connsiteY4" fmla="*/ 1270770 h 1270770"/>
                <a:gd name="connsiteX0" fmla="*/ 44100 w 311398"/>
                <a:gd name="connsiteY0" fmla="*/ 1308870 h 1308870"/>
                <a:gd name="connsiteX1" fmla="*/ 0 w 311398"/>
                <a:gd name="connsiteY1" fmla="*/ 1256482 h 1308870"/>
                <a:gd name="connsiteX2" fmla="*/ 156318 w 311398"/>
                <a:gd name="connsiteY2" fmla="*/ 0 h 1308870"/>
                <a:gd name="connsiteX3" fmla="*/ 311398 w 311398"/>
                <a:gd name="connsiteY3" fmla="*/ 1270770 h 1308870"/>
                <a:gd name="connsiteX4" fmla="*/ 44100 w 311398"/>
                <a:gd name="connsiteY4" fmla="*/ 1308870 h 1308870"/>
                <a:gd name="connsiteX0" fmla="*/ 44100 w 311398"/>
                <a:gd name="connsiteY0" fmla="*/ 1308870 h 1308870"/>
                <a:gd name="connsiteX1" fmla="*/ 47625 w 311398"/>
                <a:gd name="connsiteY1" fmla="*/ 1299345 h 1308870"/>
                <a:gd name="connsiteX2" fmla="*/ 0 w 311398"/>
                <a:gd name="connsiteY2" fmla="*/ 1256482 h 1308870"/>
                <a:gd name="connsiteX3" fmla="*/ 156318 w 311398"/>
                <a:gd name="connsiteY3" fmla="*/ 0 h 1308870"/>
                <a:gd name="connsiteX4" fmla="*/ 311398 w 311398"/>
                <a:gd name="connsiteY4" fmla="*/ 1270770 h 1308870"/>
                <a:gd name="connsiteX5" fmla="*/ 44100 w 311398"/>
                <a:gd name="connsiteY5" fmla="*/ 1308870 h 1308870"/>
                <a:gd name="connsiteX0" fmla="*/ 134587 w 311398"/>
                <a:gd name="connsiteY0" fmla="*/ 1332682 h 1332682"/>
                <a:gd name="connsiteX1" fmla="*/ 47625 w 311398"/>
                <a:gd name="connsiteY1" fmla="*/ 1299345 h 1332682"/>
                <a:gd name="connsiteX2" fmla="*/ 0 w 311398"/>
                <a:gd name="connsiteY2" fmla="*/ 1256482 h 1332682"/>
                <a:gd name="connsiteX3" fmla="*/ 156318 w 311398"/>
                <a:gd name="connsiteY3" fmla="*/ 0 h 1332682"/>
                <a:gd name="connsiteX4" fmla="*/ 311398 w 311398"/>
                <a:gd name="connsiteY4" fmla="*/ 1270770 h 1332682"/>
                <a:gd name="connsiteX5" fmla="*/ 134587 w 311398"/>
                <a:gd name="connsiteY5" fmla="*/ 1332682 h 1332682"/>
                <a:gd name="connsiteX0" fmla="*/ 134587 w 311398"/>
                <a:gd name="connsiteY0" fmla="*/ 1332682 h 1332682"/>
                <a:gd name="connsiteX1" fmla="*/ 142875 w 311398"/>
                <a:gd name="connsiteY1" fmla="*/ 1332682 h 1332682"/>
                <a:gd name="connsiteX2" fmla="*/ 47625 w 311398"/>
                <a:gd name="connsiteY2" fmla="*/ 1299345 h 1332682"/>
                <a:gd name="connsiteX3" fmla="*/ 0 w 311398"/>
                <a:gd name="connsiteY3" fmla="*/ 1256482 h 1332682"/>
                <a:gd name="connsiteX4" fmla="*/ 156318 w 311398"/>
                <a:gd name="connsiteY4" fmla="*/ 0 h 1332682"/>
                <a:gd name="connsiteX5" fmla="*/ 311398 w 311398"/>
                <a:gd name="connsiteY5" fmla="*/ 1270770 h 1332682"/>
                <a:gd name="connsiteX6" fmla="*/ 134587 w 311398"/>
                <a:gd name="connsiteY6" fmla="*/ 1332682 h 1332682"/>
                <a:gd name="connsiteX0" fmla="*/ 215550 w 311398"/>
                <a:gd name="connsiteY0" fmla="*/ 1327919 h 1332682"/>
                <a:gd name="connsiteX1" fmla="*/ 142875 w 311398"/>
                <a:gd name="connsiteY1" fmla="*/ 1332682 h 1332682"/>
                <a:gd name="connsiteX2" fmla="*/ 47625 w 311398"/>
                <a:gd name="connsiteY2" fmla="*/ 1299345 h 1332682"/>
                <a:gd name="connsiteX3" fmla="*/ 0 w 311398"/>
                <a:gd name="connsiteY3" fmla="*/ 1256482 h 1332682"/>
                <a:gd name="connsiteX4" fmla="*/ 156318 w 311398"/>
                <a:gd name="connsiteY4" fmla="*/ 0 h 1332682"/>
                <a:gd name="connsiteX5" fmla="*/ 311398 w 311398"/>
                <a:gd name="connsiteY5" fmla="*/ 1270770 h 1332682"/>
                <a:gd name="connsiteX6" fmla="*/ 215550 w 311398"/>
                <a:gd name="connsiteY6" fmla="*/ 1327919 h 133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398" h="1332682">
                  <a:moveTo>
                    <a:pt x="215550" y="1327919"/>
                  </a:moveTo>
                  <a:lnTo>
                    <a:pt x="142875" y="1332682"/>
                  </a:lnTo>
                  <a:lnTo>
                    <a:pt x="47625" y="1299345"/>
                  </a:lnTo>
                  <a:lnTo>
                    <a:pt x="0" y="1256482"/>
                  </a:lnTo>
                  <a:lnTo>
                    <a:pt x="156318" y="0"/>
                  </a:lnTo>
                  <a:lnTo>
                    <a:pt x="311398" y="1270770"/>
                  </a:lnTo>
                  <a:lnTo>
                    <a:pt x="215550" y="1327919"/>
                  </a:lnTo>
                  <a:close/>
                </a:path>
              </a:pathLst>
            </a:custGeom>
            <a:pattFill prst="ltVert">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Triángulo isósceles 23"/>
            <p:cNvSpPr/>
            <p:nvPr/>
          </p:nvSpPr>
          <p:spPr>
            <a:xfrm rot="5400000">
              <a:off x="-2207421" y="2497576"/>
              <a:ext cx="604729" cy="429038"/>
            </a:xfrm>
            <a:custGeom>
              <a:avLst/>
              <a:gdLst>
                <a:gd name="connsiteX0" fmla="*/ 0 w 310160"/>
                <a:gd name="connsiteY0" fmla="*/ 1270770 h 1270770"/>
                <a:gd name="connsiteX1" fmla="*/ 155080 w 310160"/>
                <a:gd name="connsiteY1" fmla="*/ 0 h 1270770"/>
                <a:gd name="connsiteX2" fmla="*/ 310160 w 310160"/>
                <a:gd name="connsiteY2" fmla="*/ 1270770 h 1270770"/>
                <a:gd name="connsiteX3" fmla="*/ 0 w 310160"/>
                <a:gd name="connsiteY3" fmla="*/ 1270770 h 1270770"/>
                <a:gd name="connsiteX0" fmla="*/ 1238 w 311398"/>
                <a:gd name="connsiteY0" fmla="*/ 1270770 h 1270770"/>
                <a:gd name="connsiteX1" fmla="*/ 0 w 311398"/>
                <a:gd name="connsiteY1" fmla="*/ 1256482 h 1270770"/>
                <a:gd name="connsiteX2" fmla="*/ 156318 w 311398"/>
                <a:gd name="connsiteY2" fmla="*/ 0 h 1270770"/>
                <a:gd name="connsiteX3" fmla="*/ 311398 w 311398"/>
                <a:gd name="connsiteY3" fmla="*/ 1270770 h 1270770"/>
                <a:gd name="connsiteX4" fmla="*/ 1238 w 311398"/>
                <a:gd name="connsiteY4" fmla="*/ 1270770 h 1270770"/>
                <a:gd name="connsiteX0" fmla="*/ 44100 w 311398"/>
                <a:gd name="connsiteY0" fmla="*/ 1308870 h 1308870"/>
                <a:gd name="connsiteX1" fmla="*/ 0 w 311398"/>
                <a:gd name="connsiteY1" fmla="*/ 1256482 h 1308870"/>
                <a:gd name="connsiteX2" fmla="*/ 156318 w 311398"/>
                <a:gd name="connsiteY2" fmla="*/ 0 h 1308870"/>
                <a:gd name="connsiteX3" fmla="*/ 311398 w 311398"/>
                <a:gd name="connsiteY3" fmla="*/ 1270770 h 1308870"/>
                <a:gd name="connsiteX4" fmla="*/ 44100 w 311398"/>
                <a:gd name="connsiteY4" fmla="*/ 1308870 h 1308870"/>
                <a:gd name="connsiteX0" fmla="*/ 44100 w 311398"/>
                <a:gd name="connsiteY0" fmla="*/ 1308870 h 1308870"/>
                <a:gd name="connsiteX1" fmla="*/ 47625 w 311398"/>
                <a:gd name="connsiteY1" fmla="*/ 1299345 h 1308870"/>
                <a:gd name="connsiteX2" fmla="*/ 0 w 311398"/>
                <a:gd name="connsiteY2" fmla="*/ 1256482 h 1308870"/>
                <a:gd name="connsiteX3" fmla="*/ 156318 w 311398"/>
                <a:gd name="connsiteY3" fmla="*/ 0 h 1308870"/>
                <a:gd name="connsiteX4" fmla="*/ 311398 w 311398"/>
                <a:gd name="connsiteY4" fmla="*/ 1270770 h 1308870"/>
                <a:gd name="connsiteX5" fmla="*/ 44100 w 311398"/>
                <a:gd name="connsiteY5" fmla="*/ 1308870 h 1308870"/>
                <a:gd name="connsiteX0" fmla="*/ 134587 w 311398"/>
                <a:gd name="connsiteY0" fmla="*/ 1332682 h 1332682"/>
                <a:gd name="connsiteX1" fmla="*/ 47625 w 311398"/>
                <a:gd name="connsiteY1" fmla="*/ 1299345 h 1332682"/>
                <a:gd name="connsiteX2" fmla="*/ 0 w 311398"/>
                <a:gd name="connsiteY2" fmla="*/ 1256482 h 1332682"/>
                <a:gd name="connsiteX3" fmla="*/ 156318 w 311398"/>
                <a:gd name="connsiteY3" fmla="*/ 0 h 1332682"/>
                <a:gd name="connsiteX4" fmla="*/ 311398 w 311398"/>
                <a:gd name="connsiteY4" fmla="*/ 1270770 h 1332682"/>
                <a:gd name="connsiteX5" fmla="*/ 134587 w 311398"/>
                <a:gd name="connsiteY5" fmla="*/ 1332682 h 1332682"/>
                <a:gd name="connsiteX0" fmla="*/ 134587 w 311398"/>
                <a:gd name="connsiteY0" fmla="*/ 1332682 h 1332682"/>
                <a:gd name="connsiteX1" fmla="*/ 142875 w 311398"/>
                <a:gd name="connsiteY1" fmla="*/ 1332682 h 1332682"/>
                <a:gd name="connsiteX2" fmla="*/ 47625 w 311398"/>
                <a:gd name="connsiteY2" fmla="*/ 1299345 h 1332682"/>
                <a:gd name="connsiteX3" fmla="*/ 0 w 311398"/>
                <a:gd name="connsiteY3" fmla="*/ 1256482 h 1332682"/>
                <a:gd name="connsiteX4" fmla="*/ 156318 w 311398"/>
                <a:gd name="connsiteY4" fmla="*/ 0 h 1332682"/>
                <a:gd name="connsiteX5" fmla="*/ 311398 w 311398"/>
                <a:gd name="connsiteY5" fmla="*/ 1270770 h 1332682"/>
                <a:gd name="connsiteX6" fmla="*/ 134587 w 311398"/>
                <a:gd name="connsiteY6" fmla="*/ 1332682 h 1332682"/>
                <a:gd name="connsiteX0" fmla="*/ 215550 w 311398"/>
                <a:gd name="connsiteY0" fmla="*/ 1327919 h 1332682"/>
                <a:gd name="connsiteX1" fmla="*/ 142875 w 311398"/>
                <a:gd name="connsiteY1" fmla="*/ 1332682 h 1332682"/>
                <a:gd name="connsiteX2" fmla="*/ 47625 w 311398"/>
                <a:gd name="connsiteY2" fmla="*/ 1299345 h 1332682"/>
                <a:gd name="connsiteX3" fmla="*/ 0 w 311398"/>
                <a:gd name="connsiteY3" fmla="*/ 1256482 h 1332682"/>
                <a:gd name="connsiteX4" fmla="*/ 156318 w 311398"/>
                <a:gd name="connsiteY4" fmla="*/ 0 h 1332682"/>
                <a:gd name="connsiteX5" fmla="*/ 311398 w 311398"/>
                <a:gd name="connsiteY5" fmla="*/ 1270770 h 1332682"/>
                <a:gd name="connsiteX6" fmla="*/ 215550 w 311398"/>
                <a:gd name="connsiteY6" fmla="*/ 1327919 h 1332682"/>
                <a:gd name="connsiteX0" fmla="*/ 182251 w 278099"/>
                <a:gd name="connsiteY0" fmla="*/ 1327919 h 1332682"/>
                <a:gd name="connsiteX1" fmla="*/ 109576 w 278099"/>
                <a:gd name="connsiteY1" fmla="*/ 1332682 h 1332682"/>
                <a:gd name="connsiteX2" fmla="*/ 14326 w 278099"/>
                <a:gd name="connsiteY2" fmla="*/ 1299345 h 1332682"/>
                <a:gd name="connsiteX3" fmla="*/ 0 w 278099"/>
                <a:gd name="connsiteY3" fmla="*/ 943316 h 1332682"/>
                <a:gd name="connsiteX4" fmla="*/ 123019 w 278099"/>
                <a:gd name="connsiteY4" fmla="*/ 0 h 1332682"/>
                <a:gd name="connsiteX5" fmla="*/ 278099 w 278099"/>
                <a:gd name="connsiteY5" fmla="*/ 1270770 h 1332682"/>
                <a:gd name="connsiteX6" fmla="*/ 182251 w 278099"/>
                <a:gd name="connsiteY6" fmla="*/ 1327919 h 1332682"/>
                <a:gd name="connsiteX0" fmla="*/ 182251 w 278099"/>
                <a:gd name="connsiteY0" fmla="*/ 1327919 h 1534228"/>
                <a:gd name="connsiteX1" fmla="*/ 109576 w 278099"/>
                <a:gd name="connsiteY1" fmla="*/ 1332682 h 1534228"/>
                <a:gd name="connsiteX2" fmla="*/ 45666 w 278099"/>
                <a:gd name="connsiteY2" fmla="*/ 1534228 h 1534228"/>
                <a:gd name="connsiteX3" fmla="*/ 0 w 278099"/>
                <a:gd name="connsiteY3" fmla="*/ 943316 h 1534228"/>
                <a:gd name="connsiteX4" fmla="*/ 123019 w 278099"/>
                <a:gd name="connsiteY4" fmla="*/ 0 h 1534228"/>
                <a:gd name="connsiteX5" fmla="*/ 278099 w 278099"/>
                <a:gd name="connsiteY5" fmla="*/ 1270770 h 1534228"/>
                <a:gd name="connsiteX6" fmla="*/ 182251 w 278099"/>
                <a:gd name="connsiteY6" fmla="*/ 1327919 h 1534228"/>
                <a:gd name="connsiteX0" fmla="*/ 182251 w 278099"/>
                <a:gd name="connsiteY0" fmla="*/ 1327919 h 1763306"/>
                <a:gd name="connsiteX1" fmla="*/ 105659 w 278099"/>
                <a:gd name="connsiteY1" fmla="*/ 1763308 h 1763306"/>
                <a:gd name="connsiteX2" fmla="*/ 45666 w 278099"/>
                <a:gd name="connsiteY2" fmla="*/ 1534228 h 1763306"/>
                <a:gd name="connsiteX3" fmla="*/ 0 w 278099"/>
                <a:gd name="connsiteY3" fmla="*/ 943316 h 1763306"/>
                <a:gd name="connsiteX4" fmla="*/ 123019 w 278099"/>
                <a:gd name="connsiteY4" fmla="*/ 0 h 1763306"/>
                <a:gd name="connsiteX5" fmla="*/ 278099 w 278099"/>
                <a:gd name="connsiteY5" fmla="*/ 1270770 h 1763306"/>
                <a:gd name="connsiteX6" fmla="*/ 182251 w 278099"/>
                <a:gd name="connsiteY6" fmla="*/ 1327919 h 1763306"/>
                <a:gd name="connsiteX0" fmla="*/ 172458 w 278099"/>
                <a:gd name="connsiteY0" fmla="*/ 1641104 h 1763306"/>
                <a:gd name="connsiteX1" fmla="*/ 105659 w 278099"/>
                <a:gd name="connsiteY1" fmla="*/ 1763308 h 1763306"/>
                <a:gd name="connsiteX2" fmla="*/ 45666 w 278099"/>
                <a:gd name="connsiteY2" fmla="*/ 1534228 h 1763306"/>
                <a:gd name="connsiteX3" fmla="*/ 0 w 278099"/>
                <a:gd name="connsiteY3" fmla="*/ 943316 h 1763306"/>
                <a:gd name="connsiteX4" fmla="*/ 123019 w 278099"/>
                <a:gd name="connsiteY4" fmla="*/ 0 h 1763306"/>
                <a:gd name="connsiteX5" fmla="*/ 278099 w 278099"/>
                <a:gd name="connsiteY5" fmla="*/ 1270770 h 1763306"/>
                <a:gd name="connsiteX6" fmla="*/ 172458 w 278099"/>
                <a:gd name="connsiteY6" fmla="*/ 1641104 h 1763306"/>
                <a:gd name="connsiteX0" fmla="*/ 172458 w 248718"/>
                <a:gd name="connsiteY0" fmla="*/ 1641104 h 1763306"/>
                <a:gd name="connsiteX1" fmla="*/ 105659 w 248718"/>
                <a:gd name="connsiteY1" fmla="*/ 1763308 h 1763306"/>
                <a:gd name="connsiteX2" fmla="*/ 45666 w 248718"/>
                <a:gd name="connsiteY2" fmla="*/ 1534228 h 1763306"/>
                <a:gd name="connsiteX3" fmla="*/ 0 w 248718"/>
                <a:gd name="connsiteY3" fmla="*/ 943316 h 1763306"/>
                <a:gd name="connsiteX4" fmla="*/ 123019 w 248718"/>
                <a:gd name="connsiteY4" fmla="*/ 0 h 1763306"/>
                <a:gd name="connsiteX5" fmla="*/ 248718 w 248718"/>
                <a:gd name="connsiteY5" fmla="*/ 1016328 h 1763306"/>
                <a:gd name="connsiteX6" fmla="*/ 172458 w 248718"/>
                <a:gd name="connsiteY6" fmla="*/ 1641104 h 1763306"/>
                <a:gd name="connsiteX0" fmla="*/ 172458 w 248718"/>
                <a:gd name="connsiteY0" fmla="*/ 1641104 h 1763306"/>
                <a:gd name="connsiteX1" fmla="*/ 176328 w 248718"/>
                <a:gd name="connsiteY1" fmla="*/ 1644789 h 1763306"/>
                <a:gd name="connsiteX2" fmla="*/ 105659 w 248718"/>
                <a:gd name="connsiteY2" fmla="*/ 1763308 h 1763306"/>
                <a:gd name="connsiteX3" fmla="*/ 45666 w 248718"/>
                <a:gd name="connsiteY3" fmla="*/ 1534228 h 1763306"/>
                <a:gd name="connsiteX4" fmla="*/ 0 w 248718"/>
                <a:gd name="connsiteY4" fmla="*/ 943316 h 1763306"/>
                <a:gd name="connsiteX5" fmla="*/ 123019 w 248718"/>
                <a:gd name="connsiteY5" fmla="*/ 0 h 1763306"/>
                <a:gd name="connsiteX6" fmla="*/ 248718 w 248718"/>
                <a:gd name="connsiteY6" fmla="*/ 1016328 h 1763306"/>
                <a:gd name="connsiteX7" fmla="*/ 172458 w 248718"/>
                <a:gd name="connsiteY7" fmla="*/ 1641104 h 1763306"/>
                <a:gd name="connsiteX0" fmla="*/ 201840 w 248718"/>
                <a:gd name="connsiteY0" fmla="*/ 1386656 h 1763306"/>
                <a:gd name="connsiteX1" fmla="*/ 176328 w 248718"/>
                <a:gd name="connsiteY1" fmla="*/ 1644789 h 1763306"/>
                <a:gd name="connsiteX2" fmla="*/ 105659 w 248718"/>
                <a:gd name="connsiteY2" fmla="*/ 1763308 h 1763306"/>
                <a:gd name="connsiteX3" fmla="*/ 45666 w 248718"/>
                <a:gd name="connsiteY3" fmla="*/ 1534228 h 1763306"/>
                <a:gd name="connsiteX4" fmla="*/ 0 w 248718"/>
                <a:gd name="connsiteY4" fmla="*/ 943316 h 1763306"/>
                <a:gd name="connsiteX5" fmla="*/ 123019 w 248718"/>
                <a:gd name="connsiteY5" fmla="*/ 0 h 1763306"/>
                <a:gd name="connsiteX6" fmla="*/ 248718 w 248718"/>
                <a:gd name="connsiteY6" fmla="*/ 1016328 h 1763306"/>
                <a:gd name="connsiteX7" fmla="*/ 201840 w 248718"/>
                <a:gd name="connsiteY7" fmla="*/ 1386656 h 1763306"/>
                <a:gd name="connsiteX0" fmla="*/ 211634 w 248718"/>
                <a:gd name="connsiteY0" fmla="*/ 1406244 h 1763306"/>
                <a:gd name="connsiteX1" fmla="*/ 176328 w 248718"/>
                <a:gd name="connsiteY1" fmla="*/ 1644789 h 1763306"/>
                <a:gd name="connsiteX2" fmla="*/ 105659 w 248718"/>
                <a:gd name="connsiteY2" fmla="*/ 1763308 h 1763306"/>
                <a:gd name="connsiteX3" fmla="*/ 45666 w 248718"/>
                <a:gd name="connsiteY3" fmla="*/ 1534228 h 1763306"/>
                <a:gd name="connsiteX4" fmla="*/ 0 w 248718"/>
                <a:gd name="connsiteY4" fmla="*/ 943316 h 1763306"/>
                <a:gd name="connsiteX5" fmla="*/ 123019 w 248718"/>
                <a:gd name="connsiteY5" fmla="*/ 0 h 1763306"/>
                <a:gd name="connsiteX6" fmla="*/ 248718 w 248718"/>
                <a:gd name="connsiteY6" fmla="*/ 1016328 h 1763306"/>
                <a:gd name="connsiteX7" fmla="*/ 211634 w 248718"/>
                <a:gd name="connsiteY7" fmla="*/ 1406244 h 176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718" h="1763306">
                  <a:moveTo>
                    <a:pt x="211634" y="1406244"/>
                  </a:moveTo>
                  <a:lnTo>
                    <a:pt x="176328" y="1644789"/>
                  </a:lnTo>
                  <a:lnTo>
                    <a:pt x="105659" y="1763308"/>
                  </a:lnTo>
                  <a:lnTo>
                    <a:pt x="45666" y="1534228"/>
                  </a:lnTo>
                  <a:lnTo>
                    <a:pt x="0" y="943316"/>
                  </a:lnTo>
                  <a:lnTo>
                    <a:pt x="123019" y="0"/>
                  </a:lnTo>
                  <a:lnTo>
                    <a:pt x="248718" y="1016328"/>
                  </a:lnTo>
                  <a:lnTo>
                    <a:pt x="211634" y="1406244"/>
                  </a:lnTo>
                  <a:close/>
                </a:path>
              </a:pathLst>
            </a:custGeom>
            <a:pattFill prst="ltVert">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3" name="Grupo 22"/>
            <p:cNvGrpSpPr/>
            <p:nvPr/>
          </p:nvGrpSpPr>
          <p:grpSpPr>
            <a:xfrm>
              <a:off x="-2133703" y="2258023"/>
              <a:ext cx="1685925" cy="914400"/>
              <a:chOff x="-2314575" y="2143125"/>
              <a:chExt cx="1685925" cy="914400"/>
            </a:xfrm>
          </p:grpSpPr>
          <p:cxnSp>
            <p:nvCxnSpPr>
              <p:cNvPr id="24" name="Conector recto 23"/>
              <p:cNvCxnSpPr>
                <a:stCxn id="25" idx="2"/>
                <a:endCxn id="25" idx="6"/>
              </p:cNvCxnSpPr>
              <p:nvPr/>
            </p:nvCxnSpPr>
            <p:spPr>
              <a:xfrm>
                <a:off x="-2314575" y="2600325"/>
                <a:ext cx="1685925"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5" name="Elipse 24"/>
              <p:cNvSpPr/>
              <p:nvPr/>
            </p:nvSpPr>
            <p:spPr>
              <a:xfrm>
                <a:off x="-2314575" y="2143125"/>
                <a:ext cx="1685925" cy="9144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6" name="Conector recto 25"/>
              <p:cNvCxnSpPr/>
              <p:nvPr/>
            </p:nvCxnSpPr>
            <p:spPr>
              <a:xfrm rot="5400000">
                <a:off x="-2289094" y="2604033"/>
                <a:ext cx="792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Elipse 26"/>
              <p:cNvSpPr/>
              <p:nvPr/>
            </p:nvSpPr>
            <p:spPr>
              <a:xfrm>
                <a:off x="-2019094" y="2485125"/>
                <a:ext cx="252000" cy="252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Elipse 27"/>
              <p:cNvSpPr/>
              <p:nvPr/>
            </p:nvSpPr>
            <p:spPr>
              <a:xfrm>
                <a:off x="-1128712" y="2143125"/>
                <a:ext cx="144000" cy="1428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mc:AlternateContent xmlns:mc="http://schemas.openxmlformats.org/markup-compatibility/2006">
        <mc:Choice xmlns:a14="http://schemas.microsoft.com/office/drawing/2010/main" Requires="a14">
          <p:sp>
            <p:nvSpPr>
              <p:cNvPr id="29" name="CuadroTexto 28"/>
              <p:cNvSpPr txBox="1"/>
              <p:nvPr/>
            </p:nvSpPr>
            <p:spPr>
              <a:xfrm>
                <a:off x="6878752" y="4924842"/>
                <a:ext cx="987193" cy="5557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s-ES" i="1" smtClean="0">
                              <a:latin typeface="Cambria Math" panose="02040503050406030204" pitchFamily="18" charset="0"/>
                            </a:rPr>
                          </m:ctrlPr>
                        </m:fPr>
                        <m:num>
                          <m:sSup>
                            <m:sSupPr>
                              <m:ctrlPr>
                                <a:rPr lang="es-ES" i="1" smtClean="0">
                                  <a:latin typeface="Cambria Math" panose="02040503050406030204" pitchFamily="18" charset="0"/>
                                </a:rPr>
                              </m:ctrlPr>
                            </m:sSupPr>
                            <m:e>
                              <m:r>
                                <a:rPr lang="es-ES" b="0" i="1" smtClean="0">
                                  <a:latin typeface="Cambria Math" panose="02040503050406030204" pitchFamily="18" charset="0"/>
                                </a:rPr>
                                <m:t>𝑇</m:t>
                              </m:r>
                            </m:e>
                            <m:sup>
                              <m:r>
                                <a:rPr lang="es-ES" b="0" i="1" smtClean="0">
                                  <a:latin typeface="Cambria Math" panose="02040503050406030204" pitchFamily="18" charset="0"/>
                                </a:rPr>
                                <m:t>2</m:t>
                              </m:r>
                            </m:sup>
                          </m:sSup>
                        </m:num>
                        <m:den>
                          <m:sSup>
                            <m:sSupPr>
                              <m:ctrlPr>
                                <a:rPr lang="es-ES" i="1" smtClean="0">
                                  <a:latin typeface="Cambria Math" panose="02040503050406030204" pitchFamily="18" charset="0"/>
                                </a:rPr>
                              </m:ctrlPr>
                            </m:sSupPr>
                            <m:e>
                              <m:r>
                                <a:rPr lang="es-ES" b="0" i="1" smtClean="0">
                                  <a:latin typeface="Cambria Math" panose="02040503050406030204" pitchFamily="18" charset="0"/>
                                </a:rPr>
                                <m:t>𝑑</m:t>
                              </m:r>
                            </m:e>
                            <m:sup>
                              <m:r>
                                <a:rPr lang="es-ES" b="0" i="1" smtClean="0">
                                  <a:latin typeface="Cambria Math" panose="02040503050406030204" pitchFamily="18" charset="0"/>
                                </a:rPr>
                                <m:t>3</m:t>
                              </m:r>
                            </m:sup>
                          </m:sSup>
                        </m:den>
                      </m:f>
                      <m:r>
                        <a:rPr lang="es-ES" b="0" i="1" smtClean="0">
                          <a:latin typeface="Cambria Math" panose="02040503050406030204" pitchFamily="18" charset="0"/>
                        </a:rPr>
                        <m:t>=</m:t>
                      </m:r>
                      <m:r>
                        <a:rPr lang="es-ES" b="0" i="1" smtClean="0">
                          <a:latin typeface="Cambria Math" panose="02040503050406030204" pitchFamily="18" charset="0"/>
                        </a:rPr>
                        <m:t>𝑐𝑡𝑒</m:t>
                      </m:r>
                      <m:r>
                        <a:rPr lang="es-ES" b="0" i="1" smtClean="0">
                          <a:latin typeface="Cambria Math" panose="02040503050406030204" pitchFamily="18" charset="0"/>
                        </a:rPr>
                        <m:t>.</m:t>
                      </m:r>
                    </m:oMath>
                  </m:oMathPara>
                </a14:m>
                <a:endParaRPr lang="es-ES" dirty="0"/>
              </a:p>
            </p:txBody>
          </p:sp>
        </mc:Choice>
        <mc:Fallback>
          <p:sp>
            <p:nvSpPr>
              <p:cNvPr id="29" name="CuadroTexto 28"/>
              <p:cNvSpPr txBox="1">
                <a:spLocks noRot="1" noChangeAspect="1" noMove="1" noResize="1" noEditPoints="1" noAdjustHandles="1" noChangeArrowheads="1" noChangeShapeType="1" noTextEdit="1"/>
              </p:cNvSpPr>
              <p:nvPr/>
            </p:nvSpPr>
            <p:spPr>
              <a:xfrm>
                <a:off x="6878752" y="4924842"/>
                <a:ext cx="987193" cy="555793"/>
              </a:xfrm>
              <a:prstGeom prst="rect">
                <a:avLst/>
              </a:prstGeom>
              <a:blipFill>
                <a:blip r:embed="rId3"/>
                <a:stretch>
                  <a:fillRect/>
                </a:stretch>
              </a:blipFill>
            </p:spPr>
            <p:txBody>
              <a:bodyPr/>
              <a:lstStyle/>
              <a:p>
                <a:r>
                  <a:rPr lang="es-ES">
                    <a:noFill/>
                  </a:rPr>
                  <a:t> </a:t>
                </a:r>
              </a:p>
            </p:txBody>
          </p:sp>
        </mc:Fallback>
      </mc:AlternateContent>
      <p:grpSp>
        <p:nvGrpSpPr>
          <p:cNvPr id="30" name="Grupo 29"/>
          <p:cNvGrpSpPr/>
          <p:nvPr/>
        </p:nvGrpSpPr>
        <p:grpSpPr>
          <a:xfrm>
            <a:off x="6324574" y="2074423"/>
            <a:ext cx="2265412" cy="1260000"/>
            <a:chOff x="6324574" y="2074423"/>
            <a:chExt cx="2265412" cy="1260000"/>
          </a:xfrm>
        </p:grpSpPr>
        <p:grpSp>
          <p:nvGrpSpPr>
            <p:cNvPr id="31" name="Grupo 30"/>
            <p:cNvGrpSpPr/>
            <p:nvPr/>
          </p:nvGrpSpPr>
          <p:grpSpPr>
            <a:xfrm>
              <a:off x="6324574" y="2154254"/>
              <a:ext cx="2196000" cy="1116000"/>
              <a:chOff x="-2519386" y="2050156"/>
              <a:chExt cx="2196000" cy="1116000"/>
            </a:xfrm>
          </p:grpSpPr>
          <p:cxnSp>
            <p:nvCxnSpPr>
              <p:cNvPr id="34" name="Conector recto 33"/>
              <p:cNvCxnSpPr/>
              <p:nvPr/>
            </p:nvCxnSpPr>
            <p:spPr>
              <a:xfrm>
                <a:off x="-2519386" y="2609173"/>
                <a:ext cx="2196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5" name="Elipse 34"/>
              <p:cNvSpPr/>
              <p:nvPr/>
            </p:nvSpPr>
            <p:spPr>
              <a:xfrm>
                <a:off x="-2314575" y="2143125"/>
                <a:ext cx="1685925" cy="9144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36" name="Conector recto 35"/>
              <p:cNvCxnSpPr/>
              <p:nvPr/>
            </p:nvCxnSpPr>
            <p:spPr>
              <a:xfrm rot="5400000">
                <a:off x="-2443953" y="2608156"/>
                <a:ext cx="1116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7" name="Elipse 36"/>
              <p:cNvSpPr/>
              <p:nvPr/>
            </p:nvSpPr>
            <p:spPr>
              <a:xfrm>
                <a:off x="-2019094" y="2485125"/>
                <a:ext cx="252000" cy="252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Elipse 37"/>
              <p:cNvSpPr/>
              <p:nvPr/>
            </p:nvSpPr>
            <p:spPr>
              <a:xfrm>
                <a:off x="-700651" y="2517525"/>
                <a:ext cx="144000" cy="1428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2" name="Elipse 31"/>
            <p:cNvSpPr/>
            <p:nvPr/>
          </p:nvSpPr>
          <p:spPr>
            <a:xfrm>
              <a:off x="6324574" y="2074423"/>
              <a:ext cx="2160000" cy="12600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Elipse 32"/>
            <p:cNvSpPr/>
            <p:nvPr/>
          </p:nvSpPr>
          <p:spPr>
            <a:xfrm>
              <a:off x="8373986" y="2596423"/>
              <a:ext cx="216000" cy="216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24469465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La fuerza gravitatoria</a:t>
            </a:r>
            <a:endParaRPr lang="es-ES" b="1" dirty="0">
              <a:solidFill>
                <a:schemeClr val="accent6">
                  <a:lumMod val="75000"/>
                </a:schemeClr>
              </a:solidFill>
            </a:endParaRPr>
          </a:p>
        </p:txBody>
      </p:sp>
      <p:pic>
        <p:nvPicPr>
          <p:cNvPr id="39" name="Picture 2" descr="https://www.lhup.edu/%7Edsimanek/scenario/newtmtn.gif"/>
          <p:cNvPicPr>
            <a:picLocks noChangeAspect="1" noChangeArrowheads="1"/>
          </p:cNvPicPr>
          <p:nvPr/>
        </p:nvPicPr>
        <p:blipFill>
          <a:blip r:embed="rId3">
            <a:clrChange>
              <a:clrFrom>
                <a:srgbClr val="FCFEFC"/>
              </a:clrFrom>
              <a:clrTo>
                <a:srgbClr val="FCFEFC">
                  <a:alpha val="0"/>
                </a:srgbClr>
              </a:clrTo>
            </a:clrChange>
            <a:extLst>
              <a:ext uri="{28A0092B-C50C-407E-A947-70E740481C1C}">
                <a14:useLocalDpi xmlns:a14="http://schemas.microsoft.com/office/drawing/2010/main" val="0"/>
              </a:ext>
            </a:extLst>
          </a:blip>
          <a:srcRect/>
          <a:stretch>
            <a:fillRect/>
          </a:stretch>
        </p:blipFill>
        <p:spPr bwMode="auto">
          <a:xfrm>
            <a:off x="3433160" y="2797449"/>
            <a:ext cx="2363402" cy="2524760"/>
          </a:xfrm>
          <a:prstGeom prst="rect">
            <a:avLst/>
          </a:prstGeom>
          <a:noFill/>
          <a:extLst>
            <a:ext uri="{909E8E84-426E-40DD-AFC4-6F175D3DCCD1}">
              <a14:hiddenFill xmlns:a14="http://schemas.microsoft.com/office/drawing/2010/main">
                <a:solidFill>
                  <a:srgbClr val="FFFFFF"/>
                </a:solidFill>
              </a14:hiddenFill>
            </a:ext>
          </a:extLst>
        </p:spPr>
      </p:pic>
      <p:pic>
        <p:nvPicPr>
          <p:cNvPr id="40" name="Imagen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3132029"/>
            <a:ext cx="2352676" cy="1760713"/>
          </a:xfrm>
          <a:prstGeom prst="rect">
            <a:avLst/>
          </a:prstGeom>
          <a:ln>
            <a:noFill/>
          </a:ln>
          <a:effectLst>
            <a:softEdge rad="112500"/>
          </a:effectLst>
        </p:spPr>
      </p:pic>
      <p:sp>
        <p:nvSpPr>
          <p:cNvPr id="41" name="CuadroTexto 40"/>
          <p:cNvSpPr txBox="1"/>
          <p:nvPr/>
        </p:nvSpPr>
        <p:spPr>
          <a:xfrm>
            <a:off x="514349" y="860831"/>
            <a:ext cx="8201025" cy="1754326"/>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Las leyes de </a:t>
            </a:r>
            <a:r>
              <a:rPr lang="es-ES" b="1" dirty="0" smtClean="0">
                <a:sym typeface="Wingdings 2" panose="05020102010507070707" pitchFamily="18" charset="2"/>
              </a:rPr>
              <a:t>Kepler</a:t>
            </a:r>
            <a:r>
              <a:rPr lang="es-ES" dirty="0" smtClean="0">
                <a:sym typeface="Wingdings 2" panose="05020102010507070707" pitchFamily="18" charset="2"/>
              </a:rPr>
              <a:t> permiten conocer el movimiento de los planetas pero no la fuerza que origina ese movimiento. Kepler sugirió que eran de carácter magnético que emanaban del Sol.</a:t>
            </a:r>
          </a:p>
          <a:p>
            <a:pPr marL="285750" indent="-285750" algn="just">
              <a:buFont typeface="Wingdings 2" panose="05020102010507070707" pitchFamily="18" charset="2"/>
              <a:buChar char="C"/>
            </a:pPr>
            <a:r>
              <a:rPr lang="es-ES" b="1" dirty="0" smtClean="0"/>
              <a:t>Newton</a:t>
            </a:r>
            <a:r>
              <a:rPr lang="es-ES" dirty="0" smtClean="0"/>
              <a:t> dedujo esta fuerza al observar la caída de una manzana, pensó que la misma fuerza que obligaba a caer a la manzana era responsable del movimiento de la Luna y por extensión de los planetas.</a:t>
            </a:r>
            <a:endParaRPr lang="es-ES" dirty="0"/>
          </a:p>
        </p:txBody>
      </p:sp>
      <p:sp>
        <p:nvSpPr>
          <p:cNvPr id="42" name="CuadroTexto 41"/>
          <p:cNvSpPr txBox="1"/>
          <p:nvPr/>
        </p:nvSpPr>
        <p:spPr>
          <a:xfrm>
            <a:off x="685800" y="5643563"/>
            <a:ext cx="8029574"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El Sol ejerce sobre los planetas una fuerza de atracción gravitatoria responsable de que los planetas giren en torno a él. </a:t>
            </a:r>
            <a:endParaRPr lang="es-ES" dirty="0"/>
          </a:p>
        </p:txBody>
      </p:sp>
      <p:pic>
        <p:nvPicPr>
          <p:cNvPr id="43" name="Picture 2" descr="https://www.fisicalab.com/sites/all/files/contenidos/leyesnewton/fuerzas-gravitatorias.png"/>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8647" r="58436" b="8333"/>
          <a:stretch/>
        </p:blipFill>
        <p:spPr bwMode="auto">
          <a:xfrm>
            <a:off x="5796562" y="2692555"/>
            <a:ext cx="2766380" cy="2703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09185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La fuerza gravitatoria</a:t>
            </a:r>
            <a:endParaRPr lang="es-ES" b="1" dirty="0">
              <a:solidFill>
                <a:schemeClr val="accent6">
                  <a:lumMod val="75000"/>
                </a:schemeClr>
              </a:solidFill>
            </a:endParaRPr>
          </a:p>
        </p:txBody>
      </p:sp>
      <p:sp>
        <p:nvSpPr>
          <p:cNvPr id="10" name="Redondear rectángulo de esquina del mismo lado 9"/>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uadroTexto 10"/>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12" name="CuadroTexto 11"/>
          <p:cNvSpPr txBox="1"/>
          <p:nvPr/>
        </p:nvSpPr>
        <p:spPr>
          <a:xfrm>
            <a:off x="538400" y="1380114"/>
            <a:ext cx="8105538" cy="2585323"/>
          </a:xfrm>
          <a:prstGeom prst="rect">
            <a:avLst/>
          </a:prstGeom>
          <a:solidFill>
            <a:srgbClr val="FFCC66"/>
          </a:solidFill>
        </p:spPr>
        <p:txBody>
          <a:bodyPr wrap="square" rtlCol="0">
            <a:spAutoFit/>
          </a:bodyPr>
          <a:lstStyle/>
          <a:p>
            <a:pPr marL="354013" indent="-354013" algn="just"/>
            <a:r>
              <a:rPr lang="es-ES" b="1" dirty="0" smtClean="0"/>
              <a:t>9. La </a:t>
            </a:r>
            <a:r>
              <a:rPr lang="es-ES" b="1" dirty="0" smtClean="0"/>
              <a:t>Luna da una vuelta alrededor de la Tierra cada 27,3 días, describiendo una órbita casi circular de 384 400 km de radio.</a:t>
            </a:r>
          </a:p>
          <a:p>
            <a:pPr marL="714375" indent="-357188" algn="just">
              <a:buAutoNum type="alphaLcParenR"/>
            </a:pPr>
            <a:r>
              <a:rPr lang="es-ES" dirty="0" smtClean="0"/>
              <a:t>Dibuja la Luna en un punto de su trayectoria alrededor de la Tierra. Añade los vectores velocidad y aceleración centrípeta de la Luna.</a:t>
            </a:r>
            <a:endParaRPr lang="es-ES" dirty="0"/>
          </a:p>
          <a:p>
            <a:pPr marL="714375" indent="-358775" algn="just">
              <a:buAutoNum type="alphaLcParenR" startAt="2"/>
            </a:pPr>
            <a:r>
              <a:rPr lang="es-ES" dirty="0" smtClean="0"/>
              <a:t>Calcula la velocidad de la Luna y la fuerza centrípeta que actúa sobre ella.</a:t>
            </a:r>
          </a:p>
          <a:p>
            <a:pPr marL="714375" indent="-358775" algn="just">
              <a:buAutoNum type="alphaLcParenR" startAt="2"/>
            </a:pPr>
            <a:r>
              <a:rPr lang="es-ES" dirty="0" smtClean="0"/>
              <a:t>Como sería la trayectoria de la Luna si su velocidad fuese la mitad de la obtenida en b)?</a:t>
            </a:r>
          </a:p>
          <a:p>
            <a:pPr marL="355600" algn="just"/>
            <a:r>
              <a:rPr lang="es-ES" dirty="0" smtClean="0"/>
              <a:t>Dato: </a:t>
            </a:r>
            <a:r>
              <a:rPr lang="es-ES" dirty="0" err="1" smtClean="0"/>
              <a:t>M</a:t>
            </a:r>
            <a:r>
              <a:rPr lang="es-ES" baseline="-25000" dirty="0" err="1" smtClean="0"/>
              <a:t>Luna</a:t>
            </a:r>
            <a:r>
              <a:rPr lang="es-ES" dirty="0" smtClean="0"/>
              <a:t> = 7,35·10</a:t>
            </a:r>
            <a:r>
              <a:rPr lang="es-ES" baseline="30000" dirty="0" smtClean="0"/>
              <a:t>22</a:t>
            </a:r>
            <a:r>
              <a:rPr lang="es-ES" dirty="0" smtClean="0"/>
              <a:t> kg</a:t>
            </a:r>
          </a:p>
        </p:txBody>
      </p:sp>
    </p:spTree>
    <p:extLst>
      <p:ext uri="{BB962C8B-B14F-4D97-AF65-F5344CB8AC3E}">
        <p14:creationId xmlns:p14="http://schemas.microsoft.com/office/powerpoint/2010/main" val="26917065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39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La fuerza gravitatoria</a:t>
            </a:r>
            <a:endParaRPr lang="es-ES" b="1" dirty="0">
              <a:solidFill>
                <a:schemeClr val="accent6">
                  <a:lumMod val="75000"/>
                </a:schemeClr>
              </a:solidFill>
            </a:endParaRPr>
          </a:p>
        </p:txBody>
      </p:sp>
      <p:sp>
        <p:nvSpPr>
          <p:cNvPr id="8" name="CuadroTexto 7"/>
          <p:cNvSpPr txBox="1"/>
          <p:nvPr/>
        </p:nvSpPr>
        <p:spPr>
          <a:xfrm>
            <a:off x="385763" y="842963"/>
            <a:ext cx="8229600" cy="369332"/>
          </a:xfrm>
          <a:prstGeom prst="rect">
            <a:avLst/>
          </a:prstGeom>
          <a:noFill/>
        </p:spPr>
        <p:txBody>
          <a:bodyPr wrap="square" rtlCol="0">
            <a:spAutoFit/>
          </a:bodyPr>
          <a:lstStyle/>
          <a:p>
            <a:r>
              <a:rPr lang="es-ES" b="1" dirty="0" smtClean="0">
                <a:solidFill>
                  <a:srgbClr val="00B050"/>
                </a:solidFill>
              </a:rPr>
              <a:t>4</a:t>
            </a:r>
            <a:r>
              <a:rPr lang="es-ES" b="1" dirty="0" smtClean="0">
                <a:solidFill>
                  <a:srgbClr val="00B050"/>
                </a:solidFill>
              </a:rPr>
              <a:t>.3. </a:t>
            </a:r>
            <a:r>
              <a:rPr lang="es-ES" b="1" dirty="0" smtClean="0">
                <a:solidFill>
                  <a:srgbClr val="00B050"/>
                </a:solidFill>
              </a:rPr>
              <a:t>Ley de la gravitación universal</a:t>
            </a:r>
            <a:endParaRPr lang="es-ES" b="1" dirty="0">
              <a:solidFill>
                <a:srgbClr val="00B050"/>
              </a:solidFill>
            </a:endParaRPr>
          </a:p>
        </p:txBody>
      </p:sp>
      <p:sp>
        <p:nvSpPr>
          <p:cNvPr id="9" name="CuadroTexto 8"/>
          <p:cNvSpPr txBox="1"/>
          <p:nvPr/>
        </p:nvSpPr>
        <p:spPr>
          <a:xfrm>
            <a:off x="464343" y="1400180"/>
            <a:ext cx="8151019" cy="1754326"/>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Todos los cuerpos se atraen mutuamente con una fuerza que es directamente proporcional al producto de sus masas e inversamente proporcional al cuadrado de la distancia que los separa.</a:t>
            </a:r>
          </a:p>
          <a:p>
            <a:pPr algn="just"/>
            <a:endParaRPr lang="es-ES" dirty="0"/>
          </a:p>
          <a:p>
            <a:pPr algn="just"/>
            <a:endParaRPr lang="es-ES" dirty="0" smtClean="0"/>
          </a:p>
          <a:p>
            <a:pPr algn="just"/>
            <a:endParaRPr lang="es-ES" dirty="0"/>
          </a:p>
        </p:txBody>
      </p:sp>
      <mc:AlternateContent xmlns:mc="http://schemas.openxmlformats.org/markup-compatibility/2006">
        <mc:Choice xmlns:a14="http://schemas.microsoft.com/office/drawing/2010/main" Requires="a14">
          <p:sp>
            <p:nvSpPr>
              <p:cNvPr id="13" name="CuadroTexto 12"/>
              <p:cNvSpPr txBox="1"/>
              <p:nvPr/>
            </p:nvSpPr>
            <p:spPr>
              <a:xfrm>
                <a:off x="3779515" y="2413787"/>
                <a:ext cx="1576777" cy="5741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r>
                        <a:rPr lang="es-ES" sz="2000" b="0" i="1" smtClean="0">
                          <a:latin typeface="Cambria Math" panose="02040503050406030204" pitchFamily="18" charset="0"/>
                        </a:rPr>
                        <m:t>=</m:t>
                      </m:r>
                      <m:r>
                        <a:rPr lang="es-ES" sz="2000" b="0" i="1" smtClean="0">
                          <a:latin typeface="Cambria Math" panose="02040503050406030204" pitchFamily="18" charset="0"/>
                        </a:rPr>
                        <m:t>𝐺</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𝑀</m:t>
                          </m:r>
                          <m:r>
                            <a:rPr lang="es-ES" sz="2000" b="0" i="1" smtClean="0">
                              <a:latin typeface="Cambria Math" panose="02040503050406030204" pitchFamily="18" charset="0"/>
                            </a:rPr>
                            <m:t>·</m:t>
                          </m:r>
                          <m:r>
                            <a:rPr lang="es-ES" sz="2000" b="0" i="1" smtClean="0">
                              <a:latin typeface="Cambria Math" panose="02040503050406030204" pitchFamily="18" charset="0"/>
                            </a:rPr>
                            <m:t>𝑚</m:t>
                          </m:r>
                        </m:num>
                        <m:den>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𝑟</m:t>
                              </m:r>
                            </m:e>
                            <m:sup>
                              <m:r>
                                <a:rPr lang="es-ES" sz="2000" b="0" i="1" smtClean="0">
                                  <a:latin typeface="Cambria Math" panose="02040503050406030204" pitchFamily="18" charset="0"/>
                                </a:rPr>
                                <m:t>2</m:t>
                              </m:r>
                            </m:sup>
                          </m:sSup>
                        </m:den>
                      </m:f>
                      <m:r>
                        <a:rPr lang="es-ES" sz="2000" b="0" i="0" smtClean="0">
                          <a:latin typeface="Cambria Math" panose="02040503050406030204" pitchFamily="18" charset="0"/>
                        </a:rPr>
                        <m:t> </m:t>
                      </m:r>
                    </m:oMath>
                  </m:oMathPara>
                </a14:m>
                <a:endParaRPr lang="es-ES" sz="2000" dirty="0"/>
              </a:p>
            </p:txBody>
          </p:sp>
        </mc:Choice>
        <mc:Fallback>
          <p:sp>
            <p:nvSpPr>
              <p:cNvPr id="13" name="CuadroTexto 12"/>
              <p:cNvSpPr txBox="1">
                <a:spLocks noRot="1" noChangeAspect="1" noMove="1" noResize="1" noEditPoints="1" noAdjustHandles="1" noChangeArrowheads="1" noChangeShapeType="1" noTextEdit="1"/>
              </p:cNvSpPr>
              <p:nvPr/>
            </p:nvSpPr>
            <p:spPr>
              <a:xfrm>
                <a:off x="3779515" y="2413787"/>
                <a:ext cx="1576777" cy="574196"/>
              </a:xfrm>
              <a:prstGeom prst="rect">
                <a:avLst/>
              </a:prstGeom>
              <a:blipFill>
                <a:blip r:embed="rId3"/>
                <a:stretch>
                  <a:fillRect/>
                </a:stretch>
              </a:blipFill>
            </p:spPr>
            <p:txBody>
              <a:bodyPr/>
              <a:lstStyle/>
              <a:p>
                <a:r>
                  <a:rPr lang="es-ES">
                    <a:noFill/>
                  </a:rPr>
                  <a:t> </a:t>
                </a:r>
              </a:p>
            </p:txBody>
          </p:sp>
        </mc:Fallback>
      </mc:AlternateContent>
      <p:grpSp>
        <p:nvGrpSpPr>
          <p:cNvPr id="14" name="Grupo 13"/>
          <p:cNvGrpSpPr/>
          <p:nvPr/>
        </p:nvGrpSpPr>
        <p:grpSpPr>
          <a:xfrm>
            <a:off x="1274367" y="3727928"/>
            <a:ext cx="6452391" cy="2236312"/>
            <a:chOff x="1212850" y="3484502"/>
            <a:chExt cx="6452391" cy="2236312"/>
          </a:xfrm>
        </p:grpSpPr>
        <p:pic>
          <p:nvPicPr>
            <p:cNvPr id="15" name="Picture 6" descr="http://t1.uccdn.com/images/4/6/1/img_como_celebrar_el_dia_de_la_tierra_6164_orig.jpg"/>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3888" t="9187" r="17649" b="33561"/>
            <a:stretch/>
          </p:blipFill>
          <p:spPr bwMode="auto">
            <a:xfrm>
              <a:off x="6736554" y="4002582"/>
              <a:ext cx="928687" cy="91646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https://encrypted-tbn1.gstatic.com/images?q=tbn:ANd9GcR--oqGCkZ1BdJ5Wid9DBtl5LhARHDCb4GofJ0eH03Ox5WMD0ub"/>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12850" y="3484502"/>
              <a:ext cx="1914525" cy="1952625"/>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Conector recto 16"/>
            <p:cNvCxnSpPr/>
            <p:nvPr/>
          </p:nvCxnSpPr>
          <p:spPr>
            <a:xfrm flipV="1">
              <a:off x="2170113" y="4460816"/>
              <a:ext cx="5030785"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8" name="Conector recto de flecha 17"/>
            <p:cNvCxnSpPr/>
            <p:nvPr/>
          </p:nvCxnSpPr>
          <p:spPr>
            <a:xfrm>
              <a:off x="2170112" y="4460814"/>
              <a:ext cx="13430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p:cNvCxnSpPr/>
            <p:nvPr/>
          </p:nvCxnSpPr>
          <p:spPr>
            <a:xfrm flipH="1">
              <a:off x="5857872" y="4460814"/>
              <a:ext cx="13430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19"/>
            <p:cNvCxnSpPr/>
            <p:nvPr/>
          </p:nvCxnSpPr>
          <p:spPr>
            <a:xfrm rot="5400000" flipV="1">
              <a:off x="1543324" y="5090814"/>
              <a:ext cx="1260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rot="5400000" flipV="1">
              <a:off x="6570897" y="5090814"/>
              <a:ext cx="1260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2" name="Conector recto de flecha 21"/>
            <p:cNvCxnSpPr>
              <a:stCxn id="16" idx="2"/>
            </p:cNvCxnSpPr>
            <p:nvPr/>
          </p:nvCxnSpPr>
          <p:spPr>
            <a:xfrm>
              <a:off x="2170113" y="5437127"/>
              <a:ext cx="5030784"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CuadroTexto 22"/>
                <p:cNvSpPr txBox="1"/>
                <p:nvPr/>
              </p:nvSpPr>
              <p:spPr>
                <a:xfrm>
                  <a:off x="3298911" y="4046476"/>
                  <a:ext cx="214226"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oMath>
                    </m:oMathPara>
                  </a14:m>
                  <a:endParaRPr lang="es-ES" dirty="0"/>
                </a:p>
              </p:txBody>
            </p:sp>
          </mc:Choice>
          <mc:Fallback xmlns="">
            <p:sp>
              <p:nvSpPr>
                <p:cNvPr id="22" name="CuadroTexto 21"/>
                <p:cNvSpPr txBox="1">
                  <a:spLocks noRot="1" noChangeAspect="1" noMove="1" noResize="1" noEditPoints="1" noAdjustHandles="1" noChangeArrowheads="1" noChangeShapeType="1" noTextEdit="1"/>
                </p:cNvSpPr>
                <p:nvPr/>
              </p:nvSpPr>
              <p:spPr>
                <a:xfrm>
                  <a:off x="3298911" y="4046476"/>
                  <a:ext cx="214226" cy="310598"/>
                </a:xfrm>
                <a:prstGeom prst="rect">
                  <a:avLst/>
                </a:prstGeom>
                <a:blipFill rotWithShape="0">
                  <a:blip r:embed="rId6"/>
                  <a:stretch>
                    <a:fillRect l="-22857" t="-43137" r="-100000" b="-78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CuadroTexto 23"/>
                <p:cNvSpPr txBox="1"/>
                <p:nvPr/>
              </p:nvSpPr>
              <p:spPr>
                <a:xfrm>
                  <a:off x="5975122" y="4031575"/>
                  <a:ext cx="38735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m:t>
                        </m:r>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oMath>
                    </m:oMathPara>
                  </a14:m>
                  <a:endParaRPr lang="es-ES" dirty="0"/>
                </a:p>
              </p:txBody>
            </p:sp>
          </mc:Choice>
          <mc:Fallback xmlns="">
            <p:sp>
              <p:nvSpPr>
                <p:cNvPr id="25" name="CuadroTexto 24"/>
                <p:cNvSpPr txBox="1">
                  <a:spLocks noRot="1" noChangeAspect="1" noMove="1" noResize="1" noEditPoints="1" noAdjustHandles="1" noChangeArrowheads="1" noChangeShapeType="1" noTextEdit="1"/>
                </p:cNvSpPr>
                <p:nvPr/>
              </p:nvSpPr>
              <p:spPr>
                <a:xfrm>
                  <a:off x="5975122" y="4031575"/>
                  <a:ext cx="387350" cy="310598"/>
                </a:xfrm>
                <a:prstGeom prst="rect">
                  <a:avLst/>
                </a:prstGeom>
                <a:blipFill rotWithShape="0">
                  <a:blip r:embed="rId7"/>
                  <a:stretch>
                    <a:fillRect t="-41176" r="-87500" b="-980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5" name="CuadroTexto 24"/>
                <p:cNvSpPr txBox="1"/>
                <p:nvPr/>
              </p:nvSpPr>
              <p:spPr>
                <a:xfrm>
                  <a:off x="4731346" y="5129330"/>
                  <a:ext cx="17818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𝑟</m:t>
                        </m:r>
                      </m:oMath>
                    </m:oMathPara>
                  </a14:m>
                  <a:endParaRPr lang="es-ES" dirty="0"/>
                </a:p>
              </p:txBody>
            </p:sp>
          </mc:Choice>
          <mc:Fallback xmlns="">
            <p:sp>
              <p:nvSpPr>
                <p:cNvPr id="26" name="CuadroTexto 25"/>
                <p:cNvSpPr txBox="1">
                  <a:spLocks noRot="1" noChangeAspect="1" noMove="1" noResize="1" noEditPoints="1" noAdjustHandles="1" noChangeArrowheads="1" noChangeShapeType="1" noTextEdit="1"/>
                </p:cNvSpPr>
                <p:nvPr/>
              </p:nvSpPr>
              <p:spPr>
                <a:xfrm>
                  <a:off x="4731346" y="5129330"/>
                  <a:ext cx="178189" cy="276999"/>
                </a:xfrm>
                <a:prstGeom prst="rect">
                  <a:avLst/>
                </a:prstGeom>
                <a:blipFill rotWithShape="0">
                  <a:blip r:embed="rId8"/>
                  <a:stretch>
                    <a:fillRect l="-17241" r="-13793"/>
                  </a:stretch>
                </a:blipFill>
              </p:spPr>
              <p:txBody>
                <a:bodyPr/>
                <a:lstStyle/>
                <a:p>
                  <a:r>
                    <a:rPr lang="es-ES">
                      <a:noFill/>
                    </a:rPr>
                    <a:t> </a:t>
                  </a:r>
                </a:p>
              </p:txBody>
            </p:sp>
          </mc:Fallback>
        </mc:AlternateContent>
      </p:grpSp>
    </p:spTree>
    <p:extLst>
      <p:ext uri="{BB962C8B-B14F-4D97-AF65-F5344CB8AC3E}">
        <p14:creationId xmlns:p14="http://schemas.microsoft.com/office/powerpoint/2010/main" val="7225656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40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La fuerza gravitatoria</a:t>
            </a:r>
            <a:endParaRPr lang="es-ES" b="1" dirty="0">
              <a:solidFill>
                <a:schemeClr val="accent6">
                  <a:lumMod val="75000"/>
                </a:schemeClr>
              </a:solidFill>
            </a:endParaRPr>
          </a:p>
        </p:txBody>
      </p:sp>
      <p:sp>
        <p:nvSpPr>
          <p:cNvPr id="26" name="CuadroTexto 25"/>
          <p:cNvSpPr txBox="1"/>
          <p:nvPr/>
        </p:nvSpPr>
        <p:spPr>
          <a:xfrm>
            <a:off x="385763" y="842963"/>
            <a:ext cx="8229600" cy="369332"/>
          </a:xfrm>
          <a:prstGeom prst="rect">
            <a:avLst/>
          </a:prstGeom>
          <a:noFill/>
        </p:spPr>
        <p:txBody>
          <a:bodyPr wrap="square" rtlCol="0">
            <a:spAutoFit/>
          </a:bodyPr>
          <a:lstStyle/>
          <a:p>
            <a:r>
              <a:rPr lang="es-ES" b="1" dirty="0" smtClean="0">
                <a:solidFill>
                  <a:srgbClr val="00B050"/>
                </a:solidFill>
              </a:rPr>
              <a:t>4</a:t>
            </a:r>
            <a:r>
              <a:rPr lang="es-ES" b="1" dirty="0" smtClean="0">
                <a:solidFill>
                  <a:srgbClr val="00B050"/>
                </a:solidFill>
              </a:rPr>
              <a:t>.4. </a:t>
            </a:r>
            <a:r>
              <a:rPr lang="es-ES" b="1" dirty="0" smtClean="0">
                <a:solidFill>
                  <a:srgbClr val="00B050"/>
                </a:solidFill>
              </a:rPr>
              <a:t>Ley de la gravitación universal</a:t>
            </a:r>
            <a:endParaRPr lang="es-ES" b="1" dirty="0">
              <a:solidFill>
                <a:srgbClr val="00B050"/>
              </a:solidFill>
            </a:endParaRPr>
          </a:p>
        </p:txBody>
      </p:sp>
      <p:sp>
        <p:nvSpPr>
          <p:cNvPr id="27" name="CuadroTexto 26"/>
          <p:cNvSpPr txBox="1"/>
          <p:nvPr/>
        </p:nvSpPr>
        <p:spPr>
          <a:xfrm>
            <a:off x="385763" y="1212295"/>
            <a:ext cx="8101013" cy="369332"/>
          </a:xfrm>
          <a:prstGeom prst="rect">
            <a:avLst/>
          </a:prstGeom>
          <a:noFill/>
        </p:spPr>
        <p:txBody>
          <a:bodyPr wrap="square" rtlCol="0">
            <a:spAutoFit/>
          </a:bodyPr>
          <a:lstStyle/>
          <a:p>
            <a:r>
              <a:rPr lang="es-ES" b="1" dirty="0" smtClean="0">
                <a:solidFill>
                  <a:schemeClr val="accent3">
                    <a:lumMod val="75000"/>
                  </a:schemeClr>
                </a:solidFill>
              </a:rPr>
              <a:t>Experimento de Cavendish para determinar G</a:t>
            </a:r>
            <a:endParaRPr lang="es-ES" b="1" dirty="0">
              <a:solidFill>
                <a:schemeClr val="accent3">
                  <a:lumMod val="75000"/>
                </a:schemeClr>
              </a:solidFill>
            </a:endParaRPr>
          </a:p>
        </p:txBody>
      </p:sp>
      <p:pic>
        <p:nvPicPr>
          <p:cNvPr id="28" name="Picture 8" descr="http://www.sabelotodo.org/fisica/imagenes/cavendish.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8117" y="1899257"/>
            <a:ext cx="3535795" cy="2667000"/>
          </a:xfrm>
          <a:prstGeom prst="rect">
            <a:avLst/>
          </a:prstGeom>
          <a:noFill/>
          <a:extLst>
            <a:ext uri="{909E8E84-426E-40DD-AFC4-6F175D3DCCD1}">
              <a14:hiddenFill xmlns:a14="http://schemas.microsoft.com/office/drawing/2010/main">
                <a:solidFill>
                  <a:srgbClr val="FFFFFF"/>
                </a:solidFill>
              </a14:hiddenFill>
            </a:ext>
          </a:extLst>
        </p:spPr>
      </p:pic>
      <p:pic>
        <p:nvPicPr>
          <p:cNvPr id="29" name="Imagen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269" y="1899257"/>
            <a:ext cx="3810000" cy="2667000"/>
          </a:xfrm>
          <a:prstGeom prst="rect">
            <a:avLst/>
          </a:prstGeom>
        </p:spPr>
      </p:pic>
      <mc:AlternateContent xmlns:mc="http://schemas.openxmlformats.org/markup-compatibility/2006">
        <mc:Choice xmlns:a14="http://schemas.microsoft.com/office/drawing/2010/main" Requires="a14">
          <p:sp>
            <p:nvSpPr>
              <p:cNvPr id="30" name="CuadroTexto 29"/>
              <p:cNvSpPr txBox="1"/>
              <p:nvPr/>
            </p:nvSpPr>
            <p:spPr>
              <a:xfrm>
                <a:off x="3206559" y="5060647"/>
                <a:ext cx="2816605" cy="6901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𝐺</m:t>
                      </m:r>
                      <m:r>
                        <a:rPr lang="es-ES" sz="2000" b="0" i="1" smtClean="0">
                          <a:latin typeface="Cambria Math" panose="02040503050406030204" pitchFamily="18" charset="0"/>
                        </a:rPr>
                        <m:t>=6,67·</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−11</m:t>
                          </m:r>
                        </m:sup>
                      </m:sSup>
                      <m:r>
                        <a:rPr lang="es-ES" sz="2000" b="0" i="1" smtClean="0">
                          <a:latin typeface="Cambria Math" panose="02040503050406030204" pitchFamily="18" charset="0"/>
                        </a:rPr>
                        <m:t> </m:t>
                      </m:r>
                      <m:r>
                        <a:rPr lang="es-ES" sz="2000" b="0" i="1" smtClean="0">
                          <a:latin typeface="Cambria Math" panose="02040503050406030204" pitchFamily="18" charset="0"/>
                        </a:rPr>
                        <m:t>𝑁</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𝑚</m:t>
                              </m:r>
                            </m:e>
                            <m:sup>
                              <m:r>
                                <a:rPr lang="es-ES" sz="2000" b="0" i="1" smtClean="0">
                                  <a:latin typeface="Cambria Math" panose="02040503050406030204" pitchFamily="18" charset="0"/>
                                </a:rPr>
                                <m:t>2</m:t>
                              </m:r>
                            </m:sup>
                          </m:sSup>
                        </m:num>
                        <m:den>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𝑘𝑔</m:t>
                              </m:r>
                            </m:e>
                            <m:sup>
                              <m:r>
                                <a:rPr lang="es-ES" sz="2000" b="0" i="1" smtClean="0">
                                  <a:latin typeface="Cambria Math" panose="02040503050406030204" pitchFamily="18" charset="0"/>
                                </a:rPr>
                                <m:t>2</m:t>
                              </m:r>
                            </m:sup>
                          </m:sSup>
                        </m:den>
                      </m:f>
                    </m:oMath>
                  </m:oMathPara>
                </a14:m>
                <a:endParaRPr lang="es-ES" sz="2000" dirty="0"/>
              </a:p>
            </p:txBody>
          </p:sp>
        </mc:Choice>
        <mc:Fallback>
          <p:sp>
            <p:nvSpPr>
              <p:cNvPr id="30" name="CuadroTexto 29"/>
              <p:cNvSpPr txBox="1">
                <a:spLocks noRot="1" noChangeAspect="1" noMove="1" noResize="1" noEditPoints="1" noAdjustHandles="1" noChangeArrowheads="1" noChangeShapeType="1" noTextEdit="1"/>
              </p:cNvSpPr>
              <p:nvPr/>
            </p:nvSpPr>
            <p:spPr>
              <a:xfrm>
                <a:off x="3206559" y="5060647"/>
                <a:ext cx="2816605" cy="690189"/>
              </a:xfrm>
              <a:prstGeom prst="rect">
                <a:avLst/>
              </a:prstGeom>
              <a:blipFill>
                <a:blip r:embed="rId5"/>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14417313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41</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La fuerza gravitatoria</a:t>
            </a:r>
            <a:endParaRPr lang="es-ES" b="1" dirty="0">
              <a:solidFill>
                <a:schemeClr val="accent6">
                  <a:lumMod val="75000"/>
                </a:schemeClr>
              </a:solidFill>
            </a:endParaRPr>
          </a:p>
        </p:txBody>
      </p:sp>
      <p:sp>
        <p:nvSpPr>
          <p:cNvPr id="10" name="Redondear rectángulo de esquina del mismo lado 9"/>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uadroTexto 10"/>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12" name="CuadroTexto 11"/>
          <p:cNvSpPr txBox="1"/>
          <p:nvPr/>
        </p:nvSpPr>
        <p:spPr>
          <a:xfrm>
            <a:off x="538400" y="1380114"/>
            <a:ext cx="8105538" cy="2308324"/>
          </a:xfrm>
          <a:prstGeom prst="rect">
            <a:avLst/>
          </a:prstGeom>
          <a:solidFill>
            <a:srgbClr val="FFCC66"/>
          </a:solidFill>
        </p:spPr>
        <p:txBody>
          <a:bodyPr wrap="square" rtlCol="0">
            <a:spAutoFit/>
          </a:bodyPr>
          <a:lstStyle/>
          <a:p>
            <a:pPr marL="354013" indent="-354013" algn="just"/>
            <a:r>
              <a:rPr lang="es-ES" b="1" dirty="0" smtClean="0"/>
              <a:t>10.	Calcula </a:t>
            </a:r>
            <a:r>
              <a:rPr lang="es-ES" b="1" dirty="0" smtClean="0"/>
              <a:t>el valor de la fuerza de atracción gravitatoria entre dos chicas de 60 y 55 kg separadas a una distancia de 2 m. Valora el resultado.</a:t>
            </a:r>
          </a:p>
          <a:p>
            <a:pPr marL="357188" algn="just"/>
            <a:r>
              <a:rPr lang="es-ES" dirty="0" smtClean="0"/>
              <a:t>Dato: G = 6,67·10</a:t>
            </a:r>
            <a:r>
              <a:rPr lang="es-ES" baseline="30000" dirty="0" smtClean="0"/>
              <a:t>–11</a:t>
            </a:r>
            <a:r>
              <a:rPr lang="es-ES" dirty="0" smtClean="0"/>
              <a:t> N·m</a:t>
            </a:r>
            <a:r>
              <a:rPr lang="es-ES" baseline="30000" dirty="0" smtClean="0"/>
              <a:t>2</a:t>
            </a:r>
            <a:r>
              <a:rPr lang="es-ES" dirty="0" smtClean="0"/>
              <a:t>/kg</a:t>
            </a:r>
            <a:r>
              <a:rPr lang="es-ES" baseline="30000" dirty="0" smtClean="0"/>
              <a:t>2</a:t>
            </a:r>
          </a:p>
          <a:p>
            <a:pPr marL="357188" indent="-357188" algn="just">
              <a:buAutoNum type="arabicPeriod" startAt="2"/>
            </a:pPr>
            <a:endParaRPr lang="es-ES" b="1" dirty="0"/>
          </a:p>
          <a:p>
            <a:pPr marL="354013" indent="-354013" algn="just"/>
            <a:r>
              <a:rPr lang="es-ES" b="1" dirty="0" smtClean="0"/>
              <a:t>11. ¿Cuál </a:t>
            </a:r>
            <a:r>
              <a:rPr lang="es-ES" b="1" dirty="0" smtClean="0"/>
              <a:t>debe ser la masa de un cuerpo para que, encontrándose a 2 m de un chico de 60 kg, le atraiga con una fuerza de 1 N?</a:t>
            </a:r>
          </a:p>
          <a:p>
            <a:pPr marL="357188" indent="-357188" algn="just"/>
            <a:r>
              <a:rPr lang="es-ES" b="1" dirty="0"/>
              <a:t>	</a:t>
            </a:r>
            <a:r>
              <a:rPr lang="es-ES" dirty="0" smtClean="0"/>
              <a:t>Dato:</a:t>
            </a:r>
            <a:r>
              <a:rPr lang="es-ES" b="1" dirty="0" smtClean="0"/>
              <a:t> </a:t>
            </a:r>
            <a:r>
              <a:rPr lang="es-ES" dirty="0" smtClean="0"/>
              <a:t>G </a:t>
            </a:r>
            <a:r>
              <a:rPr lang="es-ES" dirty="0"/>
              <a:t>= 6,67·10</a:t>
            </a:r>
            <a:r>
              <a:rPr lang="es-ES" baseline="30000" dirty="0"/>
              <a:t>–11</a:t>
            </a:r>
            <a:r>
              <a:rPr lang="es-ES" dirty="0"/>
              <a:t> </a:t>
            </a:r>
            <a:r>
              <a:rPr lang="es-ES" dirty="0" smtClean="0"/>
              <a:t>N·m</a:t>
            </a:r>
            <a:r>
              <a:rPr lang="es-ES" baseline="30000" dirty="0" smtClean="0"/>
              <a:t>2</a:t>
            </a:r>
            <a:r>
              <a:rPr lang="es-ES" dirty="0" smtClean="0"/>
              <a:t>/kg</a:t>
            </a:r>
            <a:r>
              <a:rPr lang="es-ES" baseline="30000" dirty="0" smtClean="0"/>
              <a:t>2</a:t>
            </a:r>
            <a:endParaRPr lang="es-ES" baseline="30000" dirty="0"/>
          </a:p>
        </p:txBody>
      </p:sp>
    </p:spTree>
    <p:extLst>
      <p:ext uri="{BB962C8B-B14F-4D97-AF65-F5344CB8AC3E}">
        <p14:creationId xmlns:p14="http://schemas.microsoft.com/office/powerpoint/2010/main" val="1341744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42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La fuerza gravitatoria</a:t>
            </a:r>
            <a:endParaRPr lang="es-ES" b="1" dirty="0">
              <a:solidFill>
                <a:schemeClr val="accent6">
                  <a:lumMod val="75000"/>
                </a:schemeClr>
              </a:solidFill>
            </a:endParaRPr>
          </a:p>
        </p:txBody>
      </p:sp>
      <p:sp>
        <p:nvSpPr>
          <p:cNvPr id="8" name="CuadroTexto 7"/>
          <p:cNvSpPr txBox="1"/>
          <p:nvPr/>
        </p:nvSpPr>
        <p:spPr>
          <a:xfrm>
            <a:off x="471488" y="842962"/>
            <a:ext cx="5857875" cy="369332"/>
          </a:xfrm>
          <a:prstGeom prst="rect">
            <a:avLst/>
          </a:prstGeom>
          <a:noFill/>
        </p:spPr>
        <p:txBody>
          <a:bodyPr wrap="square" rtlCol="0">
            <a:spAutoFit/>
          </a:bodyPr>
          <a:lstStyle/>
          <a:p>
            <a:r>
              <a:rPr lang="es-ES" b="1" dirty="0" smtClean="0">
                <a:solidFill>
                  <a:schemeClr val="accent3">
                    <a:lumMod val="75000"/>
                  </a:schemeClr>
                </a:solidFill>
              </a:rPr>
              <a:t>Ejemplo resuelto</a:t>
            </a:r>
          </a:p>
        </p:txBody>
      </p:sp>
      <p:sp>
        <p:nvSpPr>
          <p:cNvPr id="9" name="CuadroTexto 8"/>
          <p:cNvSpPr txBox="1"/>
          <p:nvPr/>
        </p:nvSpPr>
        <p:spPr>
          <a:xfrm>
            <a:off x="471488" y="1212294"/>
            <a:ext cx="8215312" cy="2308324"/>
          </a:xfrm>
          <a:prstGeom prst="rect">
            <a:avLst/>
          </a:prstGeom>
          <a:noFill/>
        </p:spPr>
        <p:txBody>
          <a:bodyPr wrap="square" rtlCol="0">
            <a:spAutoFit/>
          </a:bodyPr>
          <a:lstStyle/>
          <a:p>
            <a:pPr algn="just"/>
            <a:r>
              <a:rPr lang="es-ES" b="1" dirty="0" smtClean="0"/>
              <a:t>Para jugar al baloncesto se utiliza un balón de unos 600 g. Supón que uno de estos balones está suspendido a 2 m del suelo. Utilizando los datos que se indican:</a:t>
            </a:r>
          </a:p>
          <a:p>
            <a:pPr marL="342900" indent="-342900" algn="just">
              <a:buAutoNum type="alphaLcParenR"/>
            </a:pPr>
            <a:r>
              <a:rPr lang="es-ES" b="1" dirty="0" smtClean="0"/>
              <a:t>Dibuja la fuerza de atracción gravitatoria entre el balón y la Tierra y calcula su valor.</a:t>
            </a:r>
          </a:p>
          <a:p>
            <a:pPr marL="342900" indent="-342900" algn="just">
              <a:buAutoNum type="alphaLcParenR"/>
            </a:pPr>
            <a:r>
              <a:rPr lang="es-ES" b="1" dirty="0" smtClean="0"/>
              <a:t>Calcula la aceleración que la fuerza gravitatoria comunica al balón.</a:t>
            </a:r>
          </a:p>
          <a:p>
            <a:pPr marL="342900" indent="-342900" algn="just">
              <a:buFontTx/>
              <a:buAutoNum type="alphaLcParenR"/>
            </a:pPr>
            <a:r>
              <a:rPr lang="es-ES" b="1" dirty="0"/>
              <a:t>Calcula la aceleración que la fuerza gravitatoria comunica </a:t>
            </a:r>
            <a:r>
              <a:rPr lang="es-ES" b="1" dirty="0" smtClean="0"/>
              <a:t>a la Tierra.</a:t>
            </a:r>
            <a:endParaRPr lang="es-ES" b="1" dirty="0"/>
          </a:p>
          <a:p>
            <a:pPr algn="just"/>
            <a:r>
              <a:rPr lang="es-ES" b="1" dirty="0" smtClean="0"/>
              <a:t>Datos: </a:t>
            </a:r>
            <a:r>
              <a:rPr lang="es-ES" b="1" dirty="0" err="1" smtClean="0"/>
              <a:t>M</a:t>
            </a:r>
            <a:r>
              <a:rPr lang="es-ES" b="1" baseline="-25000" dirty="0" err="1" smtClean="0"/>
              <a:t>Tierra</a:t>
            </a:r>
            <a:r>
              <a:rPr lang="es-ES" b="1" dirty="0" smtClean="0"/>
              <a:t> = 5,97·10</a:t>
            </a:r>
            <a:r>
              <a:rPr lang="es-ES" b="1" baseline="30000" dirty="0" smtClean="0"/>
              <a:t>24</a:t>
            </a:r>
            <a:r>
              <a:rPr lang="es-ES" b="1" dirty="0" smtClean="0"/>
              <a:t> kg; </a:t>
            </a:r>
            <a:r>
              <a:rPr lang="es-ES" b="1" dirty="0" err="1" smtClean="0"/>
              <a:t>R</a:t>
            </a:r>
            <a:r>
              <a:rPr lang="es-ES" b="1" baseline="-25000" dirty="0" err="1" smtClean="0"/>
              <a:t>Tierra</a:t>
            </a:r>
            <a:r>
              <a:rPr lang="es-ES" b="1" dirty="0" smtClean="0"/>
              <a:t> = 6370 km</a:t>
            </a:r>
            <a:r>
              <a:rPr lang="es-ES" b="1" dirty="0"/>
              <a:t>; G = 6,67·10</a:t>
            </a:r>
            <a:r>
              <a:rPr lang="es-ES" b="1" baseline="30000" dirty="0"/>
              <a:t>–11</a:t>
            </a:r>
            <a:r>
              <a:rPr lang="es-ES" b="1" dirty="0"/>
              <a:t> </a:t>
            </a:r>
            <a:r>
              <a:rPr lang="es-ES" b="1" dirty="0" smtClean="0"/>
              <a:t>N·m</a:t>
            </a:r>
            <a:r>
              <a:rPr lang="es-ES" b="1" baseline="30000" dirty="0" smtClean="0"/>
              <a:t>2</a:t>
            </a:r>
            <a:r>
              <a:rPr lang="es-ES" b="1" dirty="0" smtClean="0"/>
              <a:t>/kg</a:t>
            </a:r>
            <a:r>
              <a:rPr lang="es-ES" b="1" baseline="30000" dirty="0" smtClean="0"/>
              <a:t>2</a:t>
            </a:r>
            <a:endParaRPr lang="es-ES" b="1" baseline="30000" dirty="0"/>
          </a:p>
        </p:txBody>
      </p:sp>
      <p:sp>
        <p:nvSpPr>
          <p:cNvPr id="13" name="CuadroTexto 12"/>
          <p:cNvSpPr txBox="1"/>
          <p:nvPr/>
        </p:nvSpPr>
        <p:spPr>
          <a:xfrm>
            <a:off x="471488" y="3520618"/>
            <a:ext cx="389850" cy="369332"/>
          </a:xfrm>
          <a:prstGeom prst="rect">
            <a:avLst/>
          </a:prstGeom>
          <a:noFill/>
        </p:spPr>
        <p:txBody>
          <a:bodyPr wrap="none" rtlCol="0">
            <a:spAutoFit/>
          </a:bodyPr>
          <a:lstStyle/>
          <a:p>
            <a:r>
              <a:rPr lang="es-ES" dirty="0" smtClean="0"/>
              <a:t>a)</a:t>
            </a:r>
            <a:endParaRPr lang="es-ES" dirty="0"/>
          </a:p>
        </p:txBody>
      </p:sp>
      <mc:AlternateContent xmlns:mc="http://schemas.openxmlformats.org/markup-compatibility/2006">
        <mc:Choice xmlns:a14="http://schemas.microsoft.com/office/drawing/2010/main" Requires="a14">
          <p:sp>
            <p:nvSpPr>
              <p:cNvPr id="14" name="CuadroTexto 13"/>
              <p:cNvSpPr txBox="1"/>
              <p:nvPr/>
            </p:nvSpPr>
            <p:spPr>
              <a:xfrm>
                <a:off x="2358314" y="3910388"/>
                <a:ext cx="6410536" cy="6914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r>
                        <a:rPr lang="es-ES" sz="2000" b="0" i="1" smtClean="0">
                          <a:latin typeface="Cambria Math" panose="02040503050406030204" pitchFamily="18" charset="0"/>
                        </a:rPr>
                        <m:t>=</m:t>
                      </m:r>
                      <m:r>
                        <a:rPr lang="es-ES" sz="2000" b="0" i="1" smtClean="0">
                          <a:latin typeface="Cambria Math" panose="02040503050406030204" pitchFamily="18" charset="0"/>
                        </a:rPr>
                        <m:t>𝐺</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𝑀</m:t>
                              </m:r>
                            </m:e>
                            <m:sub>
                              <m:r>
                                <a:rPr lang="es-ES" sz="2000" b="0" i="1" smtClean="0">
                                  <a:latin typeface="Cambria Math" panose="02040503050406030204" pitchFamily="18" charset="0"/>
                                </a:rPr>
                                <m:t>𝑇</m:t>
                              </m:r>
                            </m:sub>
                          </m:sSub>
                          <m:r>
                            <a:rPr lang="es-ES" sz="2000" b="0" i="1" smtClean="0">
                              <a:latin typeface="Cambria Math" panose="02040503050406030204" pitchFamily="18" charset="0"/>
                            </a:rPr>
                            <m:t>·</m:t>
                          </m:r>
                          <m:r>
                            <a:rPr lang="es-ES" sz="2000" b="0" i="1" smtClean="0">
                              <a:latin typeface="Cambria Math" panose="02040503050406030204" pitchFamily="18" charset="0"/>
                            </a:rPr>
                            <m:t>𝑚</m:t>
                          </m:r>
                        </m:num>
                        <m:den>
                          <m:sSubSup>
                            <m:sSubSupPr>
                              <m:ctrlPr>
                                <a:rPr lang="es-ES" sz="2000" b="0" i="1" smtClean="0">
                                  <a:latin typeface="Cambria Math" panose="02040503050406030204" pitchFamily="18" charset="0"/>
                                </a:rPr>
                              </m:ctrlPr>
                            </m:sSubSupPr>
                            <m:e>
                              <m:r>
                                <a:rPr lang="es-ES" sz="2000" b="0" i="1" smtClean="0">
                                  <a:latin typeface="Cambria Math" panose="02040503050406030204" pitchFamily="18" charset="0"/>
                                </a:rPr>
                                <m:t>𝑅</m:t>
                              </m:r>
                            </m:e>
                            <m:sub>
                              <m:r>
                                <a:rPr lang="es-ES" sz="2000" b="0" i="1" smtClean="0">
                                  <a:latin typeface="Cambria Math" panose="02040503050406030204" pitchFamily="18" charset="0"/>
                                </a:rPr>
                                <m:t>𝑇</m:t>
                              </m:r>
                            </m:sub>
                            <m:sup>
                              <m:r>
                                <a:rPr lang="es-ES" sz="2000" b="0" i="1" smtClean="0">
                                  <a:latin typeface="Cambria Math" panose="02040503050406030204" pitchFamily="18" charset="0"/>
                                </a:rPr>
                                <m:t>2</m:t>
                              </m:r>
                            </m:sup>
                          </m:sSubSup>
                        </m:den>
                      </m:f>
                      <m:r>
                        <a:rPr lang="es-ES" sz="2000" b="0" i="1" smtClean="0">
                          <a:latin typeface="Cambria Math" panose="02040503050406030204" pitchFamily="18" charset="0"/>
                        </a:rPr>
                        <m:t>=6,67·</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−11</m:t>
                          </m:r>
                        </m:sup>
                      </m:sSup>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5,97·</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24</m:t>
                              </m:r>
                            </m:sup>
                          </m:sSup>
                          <m:r>
                            <a:rPr lang="es-ES" sz="2000" b="0" i="1" smtClean="0">
                              <a:latin typeface="Cambria Math" panose="02040503050406030204" pitchFamily="18" charset="0"/>
                            </a:rPr>
                            <m:t>·0,6</m:t>
                          </m:r>
                        </m:num>
                        <m:den>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(6370·</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3</m:t>
                                  </m:r>
                                </m:sup>
                              </m:sSup>
                              <m:r>
                                <a:rPr lang="es-ES" sz="2000" b="0" i="1" smtClean="0">
                                  <a:latin typeface="Cambria Math" panose="02040503050406030204" pitchFamily="18" charset="0"/>
                                </a:rPr>
                                <m:t>+2)</m:t>
                              </m:r>
                            </m:e>
                            <m:sup>
                              <m:r>
                                <a:rPr lang="es-ES" sz="2000" b="0" i="1" smtClean="0">
                                  <a:latin typeface="Cambria Math" panose="02040503050406030204" pitchFamily="18" charset="0"/>
                                </a:rPr>
                                <m:t>2</m:t>
                              </m:r>
                            </m:sup>
                          </m:sSup>
                        </m:den>
                      </m:f>
                      <m:r>
                        <a:rPr lang="es-ES" sz="2000" b="0" i="1" smtClean="0">
                          <a:latin typeface="Cambria Math" panose="02040503050406030204" pitchFamily="18" charset="0"/>
                        </a:rPr>
                        <m:t>=</m:t>
                      </m:r>
                      <m:r>
                        <a:rPr lang="es-ES" sz="2000" b="1" i="1" smtClean="0">
                          <a:latin typeface="Cambria Math" panose="02040503050406030204" pitchFamily="18" charset="0"/>
                        </a:rPr>
                        <m:t>𝟓</m:t>
                      </m:r>
                      <m:r>
                        <a:rPr lang="es-ES" sz="2000" b="1" i="1" smtClean="0">
                          <a:latin typeface="Cambria Math" panose="02040503050406030204" pitchFamily="18" charset="0"/>
                        </a:rPr>
                        <m:t>,</m:t>
                      </m:r>
                      <m:r>
                        <a:rPr lang="es-ES" sz="2000" b="1" i="1" smtClean="0">
                          <a:latin typeface="Cambria Math" panose="02040503050406030204" pitchFamily="18" charset="0"/>
                        </a:rPr>
                        <m:t>𝟗</m:t>
                      </m:r>
                      <m:r>
                        <a:rPr lang="es-ES" sz="2000" b="1" i="1" smtClean="0">
                          <a:latin typeface="Cambria Math" panose="02040503050406030204" pitchFamily="18" charset="0"/>
                        </a:rPr>
                        <m:t> </m:t>
                      </m:r>
                      <m:r>
                        <a:rPr lang="es-ES" sz="2000" b="1" i="1" smtClean="0">
                          <a:latin typeface="Cambria Math" panose="02040503050406030204" pitchFamily="18" charset="0"/>
                        </a:rPr>
                        <m:t>𝑵</m:t>
                      </m:r>
                    </m:oMath>
                  </m:oMathPara>
                </a14:m>
                <a:endParaRPr lang="es-ES" sz="2000" b="1" dirty="0"/>
              </a:p>
            </p:txBody>
          </p:sp>
        </mc:Choice>
        <mc:Fallback>
          <p:sp>
            <p:nvSpPr>
              <p:cNvPr id="14" name="CuadroTexto 13"/>
              <p:cNvSpPr txBox="1">
                <a:spLocks noRot="1" noChangeAspect="1" noMove="1" noResize="1" noEditPoints="1" noAdjustHandles="1" noChangeArrowheads="1" noChangeShapeType="1" noTextEdit="1"/>
              </p:cNvSpPr>
              <p:nvPr/>
            </p:nvSpPr>
            <p:spPr>
              <a:xfrm>
                <a:off x="2358314" y="3910388"/>
                <a:ext cx="6410536" cy="691471"/>
              </a:xfrm>
              <a:prstGeom prst="rect">
                <a:avLst/>
              </a:prstGeom>
              <a:blipFill>
                <a:blip r:embed="rId3"/>
                <a:stretch>
                  <a:fillRect/>
                </a:stretch>
              </a:blipFill>
            </p:spPr>
            <p:txBody>
              <a:bodyPr/>
              <a:lstStyle/>
              <a:p>
                <a:r>
                  <a:rPr lang="es-ES">
                    <a:noFill/>
                  </a:rPr>
                  <a:t> </a:t>
                </a:r>
              </a:p>
            </p:txBody>
          </p:sp>
        </mc:Fallback>
      </mc:AlternateContent>
      <p:sp>
        <p:nvSpPr>
          <p:cNvPr id="15" name="CuadroTexto 14"/>
          <p:cNvSpPr txBox="1"/>
          <p:nvPr/>
        </p:nvSpPr>
        <p:spPr>
          <a:xfrm>
            <a:off x="480676" y="5157788"/>
            <a:ext cx="448012" cy="369332"/>
          </a:xfrm>
          <a:prstGeom prst="rect">
            <a:avLst/>
          </a:prstGeom>
          <a:noFill/>
        </p:spPr>
        <p:txBody>
          <a:bodyPr wrap="square" rtlCol="0">
            <a:spAutoFit/>
          </a:bodyPr>
          <a:lstStyle/>
          <a:p>
            <a:r>
              <a:rPr lang="es-ES" dirty="0" smtClean="0"/>
              <a:t>b)</a:t>
            </a:r>
            <a:endParaRPr lang="es-ES" dirty="0"/>
          </a:p>
        </p:txBody>
      </p:sp>
      <p:grpSp>
        <p:nvGrpSpPr>
          <p:cNvPr id="16" name="Grupo 15"/>
          <p:cNvGrpSpPr/>
          <p:nvPr/>
        </p:nvGrpSpPr>
        <p:grpSpPr>
          <a:xfrm>
            <a:off x="840922" y="3638343"/>
            <a:ext cx="1370475" cy="1519445"/>
            <a:chOff x="840922" y="3638343"/>
            <a:chExt cx="1370475" cy="1519445"/>
          </a:xfrm>
        </p:grpSpPr>
        <p:pic>
          <p:nvPicPr>
            <p:cNvPr id="17" name="Picture 6" descr="http://t1.uccdn.com/images/4/6/1/img_como_celebrar_el_dia_de_la_tierra_6164_orig.jpg"/>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3888" t="9187" r="17649" b="33561"/>
            <a:stretch/>
          </p:blipFill>
          <p:spPr bwMode="auto">
            <a:xfrm>
              <a:off x="840922" y="4054373"/>
              <a:ext cx="1118128" cy="110341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m-y-d-s.com/en/balls/basketball/a.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76567" y="3638343"/>
              <a:ext cx="434830" cy="434830"/>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Conector recto 18"/>
            <p:cNvCxnSpPr/>
            <p:nvPr/>
          </p:nvCxnSpPr>
          <p:spPr>
            <a:xfrm flipV="1">
              <a:off x="1412235" y="3855758"/>
              <a:ext cx="581747" cy="706776"/>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p:nvPr/>
          </p:nvCxnSpPr>
          <p:spPr>
            <a:xfrm flipH="1">
              <a:off x="1776567" y="3855758"/>
              <a:ext cx="217415" cy="28318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p:cNvCxnSpPr/>
            <p:nvPr/>
          </p:nvCxnSpPr>
          <p:spPr>
            <a:xfrm rot="10800000" flipH="1">
              <a:off x="1396896" y="4318673"/>
              <a:ext cx="217415" cy="28318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mc:Choice xmlns:a14="http://schemas.microsoft.com/office/drawing/2010/main" Requires="a14">
          <p:sp>
            <p:nvSpPr>
              <p:cNvPr id="22" name="Rectángulo 21"/>
              <p:cNvSpPr/>
              <p:nvPr/>
            </p:nvSpPr>
            <p:spPr>
              <a:xfrm>
                <a:off x="1393152" y="4360315"/>
                <a:ext cx="49212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smtClean="0">
                              <a:solidFill>
                                <a:schemeClr val="bg1"/>
                              </a:solidFill>
                              <a:latin typeface="Cambria Math" panose="02040503050406030204" pitchFamily="18" charset="0"/>
                            </a:rPr>
                          </m:ctrlPr>
                        </m:sSubPr>
                        <m:e>
                          <m:r>
                            <a:rPr lang="es-ES" i="1">
                              <a:solidFill>
                                <a:schemeClr val="bg1"/>
                              </a:solidFill>
                              <a:latin typeface="Cambria Math" panose="02040503050406030204" pitchFamily="18" charset="0"/>
                            </a:rPr>
                            <m:t>𝐹</m:t>
                          </m:r>
                        </m:e>
                        <m:sub>
                          <m:r>
                            <a:rPr lang="es-ES" i="1">
                              <a:solidFill>
                                <a:schemeClr val="bg1"/>
                              </a:solidFill>
                              <a:latin typeface="Cambria Math" panose="02040503050406030204" pitchFamily="18" charset="0"/>
                            </a:rPr>
                            <m:t>𝐺</m:t>
                          </m:r>
                        </m:sub>
                      </m:sSub>
                    </m:oMath>
                  </m:oMathPara>
                </a14:m>
                <a:endParaRPr lang="es-ES" dirty="0">
                  <a:solidFill>
                    <a:schemeClr val="bg1"/>
                  </a:solidFill>
                </a:endParaRPr>
              </a:p>
            </p:txBody>
          </p:sp>
        </mc:Choice>
        <mc:Fallback>
          <p:sp>
            <p:nvSpPr>
              <p:cNvPr id="22" name="Rectángulo 21"/>
              <p:cNvSpPr>
                <a:spLocks noRot="1" noChangeAspect="1" noMove="1" noResize="1" noEditPoints="1" noAdjustHandles="1" noChangeArrowheads="1" noChangeShapeType="1" noTextEdit="1"/>
              </p:cNvSpPr>
              <p:nvPr/>
            </p:nvSpPr>
            <p:spPr>
              <a:xfrm>
                <a:off x="1393152" y="4360315"/>
                <a:ext cx="492122" cy="369332"/>
              </a:xfrm>
              <a:prstGeom prst="rect">
                <a:avLst/>
              </a:prstGeom>
              <a:blipFill>
                <a:blip r:embed="rId6"/>
                <a:stretch>
                  <a:fillRect/>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23" name="Rectángulo 22"/>
              <p:cNvSpPr/>
              <p:nvPr/>
            </p:nvSpPr>
            <p:spPr>
              <a:xfrm>
                <a:off x="1412235" y="3685041"/>
                <a:ext cx="49212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a:latin typeface="Cambria Math" panose="02040503050406030204" pitchFamily="18" charset="0"/>
                            </a:rPr>
                          </m:ctrlPr>
                        </m:sSubPr>
                        <m:e>
                          <m:r>
                            <a:rPr lang="es-ES" i="1">
                              <a:latin typeface="Cambria Math" panose="02040503050406030204" pitchFamily="18" charset="0"/>
                            </a:rPr>
                            <m:t>𝐹</m:t>
                          </m:r>
                        </m:e>
                        <m:sub>
                          <m:r>
                            <a:rPr lang="es-ES" i="1">
                              <a:latin typeface="Cambria Math" panose="02040503050406030204" pitchFamily="18" charset="0"/>
                            </a:rPr>
                            <m:t>𝐺</m:t>
                          </m:r>
                        </m:sub>
                      </m:sSub>
                    </m:oMath>
                  </m:oMathPara>
                </a14:m>
                <a:endParaRPr lang="es-ES" dirty="0"/>
              </a:p>
            </p:txBody>
          </p:sp>
        </mc:Choice>
        <mc:Fallback>
          <p:sp>
            <p:nvSpPr>
              <p:cNvPr id="23" name="Rectángulo 22"/>
              <p:cNvSpPr>
                <a:spLocks noRot="1" noChangeAspect="1" noMove="1" noResize="1" noEditPoints="1" noAdjustHandles="1" noChangeArrowheads="1" noChangeShapeType="1" noTextEdit="1"/>
              </p:cNvSpPr>
              <p:nvPr/>
            </p:nvSpPr>
            <p:spPr>
              <a:xfrm>
                <a:off x="1412235" y="3685041"/>
                <a:ext cx="492122" cy="369332"/>
              </a:xfrm>
              <a:prstGeom prst="rect">
                <a:avLst/>
              </a:prstGeom>
              <a:blipFill>
                <a:blip r:embed="rId7"/>
                <a:stretch>
                  <a:fillRect b="-1667"/>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24" name="CuadroTexto 23"/>
              <p:cNvSpPr txBox="1"/>
              <p:nvPr/>
            </p:nvSpPr>
            <p:spPr>
              <a:xfrm>
                <a:off x="2509663" y="5024226"/>
                <a:ext cx="3903697" cy="6364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𝑎</m:t>
                          </m:r>
                        </m:e>
                        <m:sub>
                          <m:r>
                            <a:rPr lang="es-ES" sz="2000" b="0" i="1" smtClean="0">
                              <a:latin typeface="Cambria Math" panose="02040503050406030204" pitchFamily="18" charset="0"/>
                            </a:rPr>
                            <m:t>𝑏𝑎𝑙</m:t>
                          </m:r>
                          <m:r>
                            <a:rPr lang="es-ES" sz="2000" b="0" i="1" smtClean="0">
                              <a:latin typeface="Cambria Math" panose="02040503050406030204" pitchFamily="18" charset="0"/>
                            </a:rPr>
                            <m:t>ó</m:t>
                          </m:r>
                          <m:r>
                            <a:rPr lang="es-ES" sz="2000" b="0" i="1" smtClean="0">
                              <a:latin typeface="Cambria Math" panose="02040503050406030204" pitchFamily="18" charset="0"/>
                            </a:rPr>
                            <m:t>𝑛</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num>
                        <m:den>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𝑏𝑎𝑙</m:t>
                              </m:r>
                              <m:r>
                                <a:rPr lang="es-ES" sz="2000" b="0" i="1" smtClean="0">
                                  <a:latin typeface="Cambria Math" panose="02040503050406030204" pitchFamily="18" charset="0"/>
                                </a:rPr>
                                <m:t>ó</m:t>
                              </m:r>
                              <m:r>
                                <a:rPr lang="es-ES" sz="2000" b="0" i="1" smtClean="0">
                                  <a:latin typeface="Cambria Math" panose="02040503050406030204" pitchFamily="18" charset="0"/>
                                </a:rPr>
                                <m:t>𝑛</m:t>
                              </m:r>
                            </m:sub>
                          </m:sSub>
                        </m:den>
                      </m:f>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5,9</m:t>
                          </m:r>
                        </m:num>
                        <m:den>
                          <m:r>
                            <a:rPr lang="es-ES" sz="2000" b="0" i="1" smtClean="0">
                              <a:latin typeface="Cambria Math" panose="02040503050406030204" pitchFamily="18" charset="0"/>
                            </a:rPr>
                            <m:t>0,6</m:t>
                          </m:r>
                        </m:den>
                      </m:f>
                      <m:r>
                        <a:rPr lang="es-ES" sz="2000" b="0" i="1" smtClean="0">
                          <a:latin typeface="Cambria Math" panose="02040503050406030204" pitchFamily="18" charset="0"/>
                        </a:rPr>
                        <m:t>=</m:t>
                      </m:r>
                      <m:r>
                        <a:rPr lang="es-ES" sz="2000" b="1" i="1" smtClean="0">
                          <a:latin typeface="Cambria Math" panose="02040503050406030204" pitchFamily="18" charset="0"/>
                        </a:rPr>
                        <m:t>𝟗</m:t>
                      </m:r>
                      <m:r>
                        <a:rPr lang="es-ES" sz="2000" b="1" i="1" smtClean="0">
                          <a:latin typeface="Cambria Math" panose="02040503050406030204" pitchFamily="18" charset="0"/>
                        </a:rPr>
                        <m:t>,</m:t>
                      </m:r>
                      <m:r>
                        <a:rPr lang="es-ES" sz="2000" b="1" i="1" smtClean="0">
                          <a:latin typeface="Cambria Math" panose="02040503050406030204" pitchFamily="18" charset="0"/>
                        </a:rPr>
                        <m:t>𝟖</m:t>
                      </m:r>
                      <m:r>
                        <a:rPr lang="es-ES" sz="2000" b="1" i="1" smtClean="0">
                          <a:latin typeface="Cambria Math" panose="02040503050406030204" pitchFamily="18" charset="0"/>
                        </a:rPr>
                        <m:t> </m:t>
                      </m:r>
                      <m:r>
                        <a:rPr lang="es-ES" sz="2000" b="1" i="1" smtClean="0">
                          <a:latin typeface="Cambria Math" panose="02040503050406030204" pitchFamily="18" charset="0"/>
                        </a:rPr>
                        <m:t>𝒎</m:t>
                      </m:r>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𝒔</m:t>
                          </m:r>
                        </m:e>
                        <m:sup>
                          <m:r>
                            <a:rPr lang="es-ES" sz="2000" b="1" i="1" smtClean="0">
                              <a:latin typeface="Cambria Math" panose="02040503050406030204" pitchFamily="18" charset="0"/>
                            </a:rPr>
                            <m:t>𝟐</m:t>
                          </m:r>
                        </m:sup>
                      </m:sSup>
                    </m:oMath>
                  </m:oMathPara>
                </a14:m>
                <a:endParaRPr lang="es-ES" sz="2000" b="1" dirty="0"/>
              </a:p>
            </p:txBody>
          </p:sp>
        </mc:Choice>
        <mc:Fallback>
          <p:sp>
            <p:nvSpPr>
              <p:cNvPr id="24" name="CuadroTexto 23"/>
              <p:cNvSpPr txBox="1">
                <a:spLocks noRot="1" noChangeAspect="1" noMove="1" noResize="1" noEditPoints="1" noAdjustHandles="1" noChangeArrowheads="1" noChangeShapeType="1" noTextEdit="1"/>
              </p:cNvSpPr>
              <p:nvPr/>
            </p:nvSpPr>
            <p:spPr>
              <a:xfrm>
                <a:off x="2509663" y="5024226"/>
                <a:ext cx="3903697" cy="636456"/>
              </a:xfrm>
              <a:prstGeom prst="rect">
                <a:avLst/>
              </a:prstGeom>
              <a:blipFill>
                <a:blip r:embed="rId8"/>
                <a:stretch>
                  <a:fillRect/>
                </a:stretch>
              </a:blipFill>
            </p:spPr>
            <p:txBody>
              <a:bodyPr/>
              <a:lstStyle/>
              <a:p>
                <a:r>
                  <a:rPr lang="es-ES">
                    <a:noFill/>
                  </a:rPr>
                  <a:t> </a:t>
                </a:r>
              </a:p>
            </p:txBody>
          </p:sp>
        </mc:Fallback>
      </mc:AlternateContent>
      <p:sp>
        <p:nvSpPr>
          <p:cNvPr id="25" name="CuadroTexto 24"/>
          <p:cNvSpPr txBox="1"/>
          <p:nvPr/>
        </p:nvSpPr>
        <p:spPr>
          <a:xfrm>
            <a:off x="471488" y="5892648"/>
            <a:ext cx="448012" cy="369332"/>
          </a:xfrm>
          <a:prstGeom prst="rect">
            <a:avLst/>
          </a:prstGeom>
          <a:noFill/>
        </p:spPr>
        <p:txBody>
          <a:bodyPr wrap="square" rtlCol="0">
            <a:spAutoFit/>
          </a:bodyPr>
          <a:lstStyle/>
          <a:p>
            <a:r>
              <a:rPr lang="es-ES" dirty="0"/>
              <a:t>c</a:t>
            </a:r>
            <a:r>
              <a:rPr lang="es-ES" dirty="0" smtClean="0"/>
              <a:t>)</a:t>
            </a:r>
            <a:endParaRPr lang="es-ES" dirty="0"/>
          </a:p>
        </p:txBody>
      </p:sp>
      <mc:AlternateContent xmlns:mc="http://schemas.openxmlformats.org/markup-compatibility/2006">
        <mc:Choice xmlns:a14="http://schemas.microsoft.com/office/drawing/2010/main" Requires="a14">
          <p:sp>
            <p:nvSpPr>
              <p:cNvPr id="26" name="CuadroTexto 25"/>
              <p:cNvSpPr txBox="1"/>
              <p:nvPr/>
            </p:nvSpPr>
            <p:spPr>
              <a:xfrm>
                <a:off x="2358314" y="5759086"/>
                <a:ext cx="5796266" cy="6364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𝑎</m:t>
                          </m:r>
                        </m:e>
                        <m:sub>
                          <m:r>
                            <a:rPr lang="es-ES" sz="2000" b="0" i="1" smtClean="0">
                              <a:latin typeface="Cambria Math" panose="02040503050406030204" pitchFamily="18" charset="0"/>
                            </a:rPr>
                            <m:t>𝑇𝑖𝑒𝑟𝑟𝑎</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num>
                        <m:den>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𝑇𝑖𝑒𝑟𝑟𝑎</m:t>
                              </m:r>
                            </m:sub>
                          </m:sSub>
                        </m:den>
                      </m:f>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5,9</m:t>
                          </m:r>
                        </m:num>
                        <m:den>
                          <m:r>
                            <a:rPr lang="es-ES" sz="2000" i="1">
                              <a:latin typeface="Cambria Math" panose="02040503050406030204" pitchFamily="18" charset="0"/>
                            </a:rPr>
                            <m:t>5,97·</m:t>
                          </m:r>
                          <m:sSup>
                            <m:sSupPr>
                              <m:ctrlPr>
                                <a:rPr lang="es-ES" sz="2000" i="1">
                                  <a:latin typeface="Cambria Math" panose="02040503050406030204" pitchFamily="18" charset="0"/>
                                </a:rPr>
                              </m:ctrlPr>
                            </m:sSupPr>
                            <m:e>
                              <m:r>
                                <a:rPr lang="es-ES" sz="2000" i="1">
                                  <a:latin typeface="Cambria Math" panose="02040503050406030204" pitchFamily="18" charset="0"/>
                                </a:rPr>
                                <m:t>10</m:t>
                              </m:r>
                            </m:e>
                            <m:sup>
                              <m:r>
                                <a:rPr lang="es-ES" sz="2000" i="1">
                                  <a:latin typeface="Cambria Math" panose="02040503050406030204" pitchFamily="18" charset="0"/>
                                </a:rPr>
                                <m:t>24</m:t>
                              </m:r>
                            </m:sup>
                          </m:sSup>
                        </m:den>
                      </m:f>
                      <m:r>
                        <a:rPr lang="es-ES" sz="2000" b="0" i="1" smtClean="0">
                          <a:latin typeface="Cambria Math" panose="02040503050406030204" pitchFamily="18" charset="0"/>
                        </a:rPr>
                        <m:t>=</m:t>
                      </m:r>
                      <m:r>
                        <a:rPr lang="es-ES" sz="2000" b="1" i="1" smtClean="0">
                          <a:latin typeface="Cambria Math" panose="02040503050406030204" pitchFamily="18" charset="0"/>
                        </a:rPr>
                        <m:t>𝟗</m:t>
                      </m:r>
                      <m:r>
                        <a:rPr lang="es-ES" sz="2000" b="1" i="1" smtClean="0">
                          <a:latin typeface="Cambria Math" panose="02040503050406030204" pitchFamily="18" charset="0"/>
                        </a:rPr>
                        <m:t>,</m:t>
                      </m:r>
                      <m:r>
                        <a:rPr lang="es-ES" sz="2000" b="1" i="1" smtClean="0">
                          <a:latin typeface="Cambria Math" panose="02040503050406030204" pitchFamily="18" charset="0"/>
                        </a:rPr>
                        <m:t>𝟗</m:t>
                      </m:r>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𝟏𝟎</m:t>
                          </m:r>
                        </m:e>
                        <m:sup>
                          <m:r>
                            <a:rPr lang="es-ES" sz="2000" b="1" i="1" smtClean="0">
                              <a:latin typeface="Cambria Math" panose="02040503050406030204" pitchFamily="18" charset="0"/>
                            </a:rPr>
                            <m:t>−</m:t>
                          </m:r>
                          <m:r>
                            <a:rPr lang="es-ES" sz="2000" b="1" i="1" smtClean="0">
                              <a:latin typeface="Cambria Math" panose="02040503050406030204" pitchFamily="18" charset="0"/>
                            </a:rPr>
                            <m:t>𝟐𝟓</m:t>
                          </m:r>
                        </m:sup>
                      </m:sSup>
                      <m:r>
                        <a:rPr lang="es-ES" sz="2000" b="1" i="1" smtClean="0">
                          <a:latin typeface="Cambria Math" panose="02040503050406030204" pitchFamily="18" charset="0"/>
                        </a:rPr>
                        <m:t> </m:t>
                      </m:r>
                      <m:r>
                        <a:rPr lang="es-ES" sz="2000" b="1" i="1" smtClean="0">
                          <a:latin typeface="Cambria Math" panose="02040503050406030204" pitchFamily="18" charset="0"/>
                        </a:rPr>
                        <m:t>𝒎</m:t>
                      </m:r>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𝒔</m:t>
                          </m:r>
                        </m:e>
                        <m:sup>
                          <m:r>
                            <a:rPr lang="es-ES" sz="2000" b="1" i="1" smtClean="0">
                              <a:latin typeface="Cambria Math" panose="02040503050406030204" pitchFamily="18" charset="0"/>
                            </a:rPr>
                            <m:t>𝟐</m:t>
                          </m:r>
                        </m:sup>
                      </m:sSup>
                    </m:oMath>
                  </m:oMathPara>
                </a14:m>
                <a:endParaRPr lang="es-ES" sz="2000" b="1" dirty="0"/>
              </a:p>
            </p:txBody>
          </p:sp>
        </mc:Choice>
        <mc:Fallback>
          <p:sp>
            <p:nvSpPr>
              <p:cNvPr id="26" name="CuadroTexto 25"/>
              <p:cNvSpPr txBox="1">
                <a:spLocks noRot="1" noChangeAspect="1" noMove="1" noResize="1" noEditPoints="1" noAdjustHandles="1" noChangeArrowheads="1" noChangeShapeType="1" noTextEdit="1"/>
              </p:cNvSpPr>
              <p:nvPr/>
            </p:nvSpPr>
            <p:spPr>
              <a:xfrm>
                <a:off x="2358314" y="5759086"/>
                <a:ext cx="5796266" cy="636456"/>
              </a:xfrm>
              <a:prstGeom prst="rect">
                <a:avLst/>
              </a:prstGeom>
              <a:blipFill>
                <a:blip r:embed="rId9"/>
                <a:stretch>
                  <a:fillRect b="-962"/>
                </a:stretch>
              </a:blipFill>
            </p:spPr>
            <p:txBody>
              <a:bodyPr/>
              <a:lstStyle/>
              <a:p>
                <a:r>
                  <a:rPr lang="es-ES">
                    <a:noFill/>
                  </a:rPr>
                  <a:t> </a:t>
                </a:r>
              </a:p>
            </p:txBody>
          </p:sp>
        </mc:Fallback>
      </mc:AlternateContent>
    </p:spTree>
    <p:extLst>
      <p:ext uri="{BB962C8B-B14F-4D97-AF65-F5344CB8AC3E}">
        <p14:creationId xmlns:p14="http://schemas.microsoft.com/office/powerpoint/2010/main" val="35774647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43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4</a:t>
            </a:r>
            <a:r>
              <a:rPr lang="es-ES" b="1" dirty="0" smtClean="0">
                <a:solidFill>
                  <a:schemeClr val="accent6">
                    <a:lumMod val="75000"/>
                  </a:schemeClr>
                </a:solidFill>
              </a:rPr>
              <a:t>. La fuerza gravitatoria</a:t>
            </a:r>
            <a:endParaRPr lang="es-ES" b="1" dirty="0">
              <a:solidFill>
                <a:schemeClr val="accent6">
                  <a:lumMod val="75000"/>
                </a:schemeClr>
              </a:solidFill>
            </a:endParaRPr>
          </a:p>
        </p:txBody>
      </p:sp>
      <p:sp>
        <p:nvSpPr>
          <p:cNvPr id="27" name="Redondear rectángulo de esquina del mismo lado 26"/>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CuadroTexto 27"/>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29" name="CuadroTexto 28"/>
          <p:cNvSpPr txBox="1"/>
          <p:nvPr/>
        </p:nvSpPr>
        <p:spPr>
          <a:xfrm>
            <a:off x="538400" y="1380114"/>
            <a:ext cx="8105538" cy="4524315"/>
          </a:xfrm>
          <a:prstGeom prst="rect">
            <a:avLst/>
          </a:prstGeom>
          <a:solidFill>
            <a:srgbClr val="FFCC66"/>
          </a:solidFill>
        </p:spPr>
        <p:txBody>
          <a:bodyPr wrap="square" rtlCol="0">
            <a:spAutoFit/>
          </a:bodyPr>
          <a:lstStyle/>
          <a:p>
            <a:pPr marL="354013" indent="-354013" algn="just"/>
            <a:r>
              <a:rPr lang="es-ES" b="1" dirty="0" smtClean="0"/>
              <a:t>12.	Dos </a:t>
            </a:r>
            <a:r>
              <a:rPr lang="es-ES" b="1" dirty="0" smtClean="0"/>
              <a:t>cuerpos </a:t>
            </a:r>
            <a:r>
              <a:rPr lang="es-ES" b="1" i="1" dirty="0" smtClean="0"/>
              <a:t>A</a:t>
            </a:r>
            <a:r>
              <a:rPr lang="es-ES" b="1" dirty="0" smtClean="0"/>
              <a:t> y </a:t>
            </a:r>
            <a:r>
              <a:rPr lang="es-ES" b="1" i="1" dirty="0" smtClean="0"/>
              <a:t>B</a:t>
            </a:r>
            <a:r>
              <a:rPr lang="es-ES" b="1" dirty="0" smtClean="0"/>
              <a:t>, separados una distancia </a:t>
            </a:r>
            <a:r>
              <a:rPr lang="es-ES" b="1" i="1" dirty="0" smtClean="0"/>
              <a:t>d</a:t>
            </a:r>
            <a:r>
              <a:rPr lang="es-ES" b="1" dirty="0" smtClean="0"/>
              <a:t>, se atraen con una fuerza F. Razona cuál será el valor de la fuerza entre ambos cuerpos si:</a:t>
            </a:r>
          </a:p>
          <a:p>
            <a:pPr marL="714375" indent="-357188" algn="just">
              <a:buAutoNum type="alphaLcParenR"/>
            </a:pPr>
            <a:r>
              <a:rPr lang="es-ES" dirty="0" smtClean="0"/>
              <a:t>La masa de A se duplica y el resto sigue igual.</a:t>
            </a:r>
          </a:p>
          <a:p>
            <a:pPr marL="714375" indent="-357188" algn="just">
              <a:buAutoNum type="alphaLcParenR"/>
            </a:pPr>
            <a:r>
              <a:rPr lang="es-ES" dirty="0" smtClean="0"/>
              <a:t>La distancia entre los cuerpos se duplica y el resto sigue igual.</a:t>
            </a:r>
          </a:p>
          <a:p>
            <a:pPr marL="714375" indent="-357188" algn="just">
              <a:buAutoNum type="alphaLcParenR"/>
            </a:pPr>
            <a:r>
              <a:rPr lang="es-ES" dirty="0" smtClean="0"/>
              <a:t>Se duplica la masa de A y la distancia entre los cuerpos y se mantiene la masa de B.</a:t>
            </a:r>
          </a:p>
          <a:p>
            <a:pPr marL="714375" indent="-357188" algn="just">
              <a:buAutoNum type="alphaLcParenR"/>
            </a:pPr>
            <a:r>
              <a:rPr lang="es-ES" dirty="0" smtClean="0"/>
              <a:t>Se duplica la masa de A, la masa de B y la distancia entre los cuerpos.</a:t>
            </a:r>
          </a:p>
          <a:p>
            <a:pPr algn="just"/>
            <a:endParaRPr lang="es-ES" b="1" dirty="0"/>
          </a:p>
          <a:p>
            <a:pPr marL="354013" indent="-354013" algn="just"/>
            <a:r>
              <a:rPr lang="es-ES" b="1" dirty="0" smtClean="0"/>
              <a:t>13.	Sabiendo </a:t>
            </a:r>
            <a:r>
              <a:rPr lang="es-ES" b="1" dirty="0" smtClean="0"/>
              <a:t>que la distancia media de la Tierra a la Luna es de 3,84·105 km, calcula:</a:t>
            </a:r>
          </a:p>
          <a:p>
            <a:pPr marL="714375" indent="-358775" algn="just">
              <a:buAutoNum type="alphaLcParenR"/>
            </a:pPr>
            <a:r>
              <a:rPr lang="es-ES" dirty="0" smtClean="0"/>
              <a:t>La fuerza con que se atraen la Tierra y la Luna.</a:t>
            </a:r>
          </a:p>
          <a:p>
            <a:pPr marL="714375" indent="-358775" algn="just">
              <a:buAutoNum type="alphaLcParenR"/>
            </a:pPr>
            <a:r>
              <a:rPr lang="es-ES" dirty="0" smtClean="0"/>
              <a:t>La aceleración que esa fuerza le comunica a la Luna y a la Tierra. Explica, basándote en ello, porqué la Luna gira alrededor de la Tierra y no al revés.</a:t>
            </a:r>
          </a:p>
          <a:p>
            <a:pPr marL="357188" algn="just"/>
            <a:r>
              <a:rPr lang="es-ES" dirty="0" smtClean="0"/>
              <a:t>Datos: </a:t>
            </a:r>
            <a:r>
              <a:rPr lang="es-ES" dirty="0"/>
              <a:t>G = 6,67·10</a:t>
            </a:r>
            <a:r>
              <a:rPr lang="es-ES" baseline="30000" dirty="0"/>
              <a:t>–11</a:t>
            </a:r>
            <a:r>
              <a:rPr lang="es-ES" dirty="0"/>
              <a:t> </a:t>
            </a:r>
            <a:r>
              <a:rPr lang="es-ES" dirty="0" smtClean="0"/>
              <a:t>N·m</a:t>
            </a:r>
            <a:r>
              <a:rPr lang="es-ES" baseline="30000" dirty="0" smtClean="0"/>
              <a:t>2</a:t>
            </a:r>
            <a:r>
              <a:rPr lang="es-ES" dirty="0" smtClean="0"/>
              <a:t>/kg</a:t>
            </a:r>
            <a:r>
              <a:rPr lang="es-ES" baseline="30000" dirty="0" smtClean="0"/>
              <a:t>2</a:t>
            </a:r>
            <a:r>
              <a:rPr lang="es-ES" dirty="0" smtClean="0"/>
              <a:t>; </a:t>
            </a:r>
            <a:r>
              <a:rPr lang="es-ES" dirty="0" err="1" smtClean="0"/>
              <a:t>M</a:t>
            </a:r>
            <a:r>
              <a:rPr lang="es-ES" baseline="-25000" dirty="0" err="1" smtClean="0"/>
              <a:t>Tierra</a:t>
            </a:r>
            <a:r>
              <a:rPr lang="es-ES" dirty="0" smtClean="0"/>
              <a:t> = 5,97·10</a:t>
            </a:r>
            <a:r>
              <a:rPr lang="es-ES" baseline="30000" dirty="0" smtClean="0"/>
              <a:t>24</a:t>
            </a:r>
            <a:r>
              <a:rPr lang="es-ES" dirty="0" smtClean="0"/>
              <a:t> kg; </a:t>
            </a:r>
            <a:r>
              <a:rPr lang="es-ES" dirty="0" err="1" smtClean="0"/>
              <a:t>M</a:t>
            </a:r>
            <a:r>
              <a:rPr lang="es-ES" baseline="-25000" dirty="0" err="1" smtClean="0"/>
              <a:t>Luna</a:t>
            </a:r>
            <a:r>
              <a:rPr lang="es-ES" dirty="0" smtClean="0"/>
              <a:t> = 7,35·10</a:t>
            </a:r>
            <a:r>
              <a:rPr lang="es-ES" baseline="30000" dirty="0" smtClean="0"/>
              <a:t>22</a:t>
            </a:r>
            <a:r>
              <a:rPr lang="es-ES" dirty="0" smtClean="0"/>
              <a:t> kg</a:t>
            </a:r>
            <a:endParaRPr lang="es-ES" baseline="30000" dirty="0"/>
          </a:p>
        </p:txBody>
      </p:sp>
    </p:spTree>
    <p:extLst>
      <p:ext uri="{BB962C8B-B14F-4D97-AF65-F5344CB8AC3E}">
        <p14:creationId xmlns:p14="http://schemas.microsoft.com/office/powerpoint/2010/main" val="29308985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44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5</a:t>
            </a:r>
            <a:r>
              <a:rPr lang="es-ES" b="1" dirty="0" smtClean="0">
                <a:solidFill>
                  <a:schemeClr val="accent6">
                    <a:lumMod val="75000"/>
                  </a:schemeClr>
                </a:solidFill>
              </a:rPr>
              <a:t>. </a:t>
            </a:r>
            <a:r>
              <a:rPr lang="es-ES" b="1" dirty="0">
                <a:solidFill>
                  <a:schemeClr val="accent6">
                    <a:lumMod val="75000"/>
                  </a:schemeClr>
                </a:solidFill>
              </a:rPr>
              <a:t>El peso y la aceleración de la gravedad</a:t>
            </a:r>
            <a:endParaRPr lang="es-ES" b="1" dirty="0">
              <a:solidFill>
                <a:schemeClr val="accent6">
                  <a:lumMod val="75000"/>
                </a:schemeClr>
              </a:solidFill>
            </a:endParaRPr>
          </a:p>
        </p:txBody>
      </p:sp>
      <p:sp>
        <p:nvSpPr>
          <p:cNvPr id="8" name="CuadroTexto 7"/>
          <p:cNvSpPr txBox="1"/>
          <p:nvPr/>
        </p:nvSpPr>
        <p:spPr>
          <a:xfrm>
            <a:off x="407193" y="985838"/>
            <a:ext cx="8329612" cy="646331"/>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El </a:t>
            </a:r>
            <a:r>
              <a:rPr lang="es-ES" b="1" dirty="0" smtClean="0"/>
              <a:t>peso</a:t>
            </a:r>
            <a:r>
              <a:rPr lang="es-ES" dirty="0" smtClean="0"/>
              <a:t> es la fuerza de atracción gravitatoria que ejerce un cuerpo celeste sobre los cuerpos que están en sus proximidades. </a:t>
            </a:r>
            <a:endParaRPr lang="es-ES" dirty="0"/>
          </a:p>
        </p:txBody>
      </p:sp>
      <p:sp>
        <p:nvSpPr>
          <p:cNvPr id="9" name="CuadroTexto 8"/>
          <p:cNvSpPr txBox="1"/>
          <p:nvPr/>
        </p:nvSpPr>
        <p:spPr>
          <a:xfrm>
            <a:off x="407193" y="1754802"/>
            <a:ext cx="3278982" cy="369332"/>
          </a:xfrm>
          <a:prstGeom prst="rect">
            <a:avLst/>
          </a:prstGeom>
          <a:noFill/>
        </p:spPr>
        <p:txBody>
          <a:bodyPr wrap="square" rtlCol="0">
            <a:spAutoFit/>
          </a:bodyPr>
          <a:lstStyle/>
          <a:p>
            <a:r>
              <a:rPr lang="es-ES" dirty="0" smtClean="0">
                <a:sym typeface="Wingdings 2" panose="05020102010507070707" pitchFamily="18" charset="2"/>
              </a:rPr>
              <a:t> En la superficie terrestre:</a:t>
            </a:r>
            <a:endParaRPr lang="es-ES" dirty="0"/>
          </a:p>
        </p:txBody>
      </p:sp>
      <mc:AlternateContent xmlns:mc="http://schemas.openxmlformats.org/markup-compatibility/2006">
        <mc:Choice xmlns:a14="http://schemas.microsoft.com/office/drawing/2010/main" Requires="a14">
          <p:sp>
            <p:nvSpPr>
              <p:cNvPr id="10" name="CuadroTexto 9"/>
              <p:cNvSpPr txBox="1"/>
              <p:nvPr/>
            </p:nvSpPr>
            <p:spPr>
              <a:xfrm>
                <a:off x="1674583" y="2368036"/>
                <a:ext cx="113710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𝑃</m:t>
                      </m:r>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r>
                        <a:rPr lang="es-ES" sz="2000" b="0" i="1" smtClean="0">
                          <a:latin typeface="Cambria Math" panose="02040503050406030204" pitchFamily="18" charset="0"/>
                        </a:rPr>
                        <m:t>𝑔</m:t>
                      </m:r>
                    </m:oMath>
                  </m:oMathPara>
                </a14:m>
                <a:endParaRPr lang="es-ES" sz="2000" dirty="0"/>
              </a:p>
            </p:txBody>
          </p:sp>
        </mc:Choice>
        <mc:Fallback>
          <p:sp>
            <p:nvSpPr>
              <p:cNvPr id="10" name="CuadroTexto 9"/>
              <p:cNvSpPr txBox="1">
                <a:spLocks noRot="1" noChangeAspect="1" noMove="1" noResize="1" noEditPoints="1" noAdjustHandles="1" noChangeArrowheads="1" noChangeShapeType="1" noTextEdit="1"/>
              </p:cNvSpPr>
              <p:nvPr/>
            </p:nvSpPr>
            <p:spPr>
              <a:xfrm>
                <a:off x="1674583" y="2368036"/>
                <a:ext cx="1137106" cy="307777"/>
              </a:xfrm>
              <a:prstGeom prst="rect">
                <a:avLst/>
              </a:prstGeom>
              <a:blipFill>
                <a:blip r:embed="rId3"/>
                <a:stretch>
                  <a:fillRect l="-4301" r="-4839" b="-27451"/>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11" name="CuadroTexto 10"/>
              <p:cNvSpPr txBox="1"/>
              <p:nvPr/>
            </p:nvSpPr>
            <p:spPr>
              <a:xfrm>
                <a:off x="1674583" y="2886719"/>
                <a:ext cx="1783629" cy="6501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r>
                        <a:rPr lang="es-ES" sz="2000" b="0" i="1" smtClean="0">
                          <a:latin typeface="Cambria Math" panose="02040503050406030204" pitchFamily="18" charset="0"/>
                        </a:rPr>
                        <m:t>=</m:t>
                      </m:r>
                      <m:r>
                        <a:rPr lang="es-ES" sz="2000" b="0" i="1" smtClean="0">
                          <a:latin typeface="Cambria Math" panose="02040503050406030204" pitchFamily="18" charset="0"/>
                        </a:rPr>
                        <m:t>𝐺</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𝑀</m:t>
                              </m:r>
                            </m:e>
                            <m:sub>
                              <m:r>
                                <a:rPr lang="es-ES" sz="2000" b="0" i="1" smtClean="0">
                                  <a:latin typeface="Cambria Math" panose="02040503050406030204" pitchFamily="18" charset="0"/>
                                </a:rPr>
                                <m:t>𝑇</m:t>
                              </m:r>
                            </m:sub>
                          </m:sSub>
                          <m:r>
                            <a:rPr lang="es-ES" sz="2000" b="0" i="1" smtClean="0">
                              <a:latin typeface="Cambria Math" panose="02040503050406030204" pitchFamily="18" charset="0"/>
                            </a:rPr>
                            <m:t>·</m:t>
                          </m:r>
                          <m:r>
                            <a:rPr lang="es-ES" sz="2000" b="0" i="1" smtClean="0">
                              <a:latin typeface="Cambria Math" panose="02040503050406030204" pitchFamily="18" charset="0"/>
                            </a:rPr>
                            <m:t>𝑚</m:t>
                          </m:r>
                        </m:num>
                        <m:den>
                          <m:sSubSup>
                            <m:sSubSupPr>
                              <m:ctrlPr>
                                <a:rPr lang="es-ES" sz="2000" b="0" i="1" smtClean="0">
                                  <a:latin typeface="Cambria Math" panose="02040503050406030204" pitchFamily="18" charset="0"/>
                                </a:rPr>
                              </m:ctrlPr>
                            </m:sSubSupPr>
                            <m:e>
                              <m:r>
                                <a:rPr lang="es-ES" sz="2000" b="0" i="1" smtClean="0">
                                  <a:latin typeface="Cambria Math" panose="02040503050406030204" pitchFamily="18" charset="0"/>
                                </a:rPr>
                                <m:t>𝑅</m:t>
                              </m:r>
                            </m:e>
                            <m:sub>
                              <m:r>
                                <a:rPr lang="es-ES" sz="2000" b="0" i="1" smtClean="0">
                                  <a:latin typeface="Cambria Math" panose="02040503050406030204" pitchFamily="18" charset="0"/>
                                </a:rPr>
                                <m:t>𝑇</m:t>
                              </m:r>
                            </m:sub>
                            <m:sup>
                              <m:r>
                                <a:rPr lang="es-ES" sz="2000" b="0" i="1" smtClean="0">
                                  <a:latin typeface="Cambria Math" panose="02040503050406030204" pitchFamily="18" charset="0"/>
                                </a:rPr>
                                <m:t>2</m:t>
                              </m:r>
                            </m:sup>
                          </m:sSubSup>
                        </m:den>
                      </m:f>
                    </m:oMath>
                  </m:oMathPara>
                </a14:m>
                <a:endParaRPr lang="es-ES" sz="2000" dirty="0"/>
              </a:p>
            </p:txBody>
          </p:sp>
        </mc:Choice>
        <mc:Fallback>
          <p:sp>
            <p:nvSpPr>
              <p:cNvPr id="11" name="CuadroTexto 10"/>
              <p:cNvSpPr txBox="1">
                <a:spLocks noRot="1" noChangeAspect="1" noMove="1" noResize="1" noEditPoints="1" noAdjustHandles="1" noChangeArrowheads="1" noChangeShapeType="1" noTextEdit="1"/>
              </p:cNvSpPr>
              <p:nvPr/>
            </p:nvSpPr>
            <p:spPr>
              <a:xfrm>
                <a:off x="1674583" y="2886719"/>
                <a:ext cx="1783629" cy="650114"/>
              </a:xfrm>
              <a:prstGeom prst="rect">
                <a:avLst/>
              </a:prstGeom>
              <a:blipFill>
                <a:blip r:embed="rId4"/>
                <a:stretch>
                  <a:fillRect/>
                </a:stretch>
              </a:blipFill>
            </p:spPr>
            <p:txBody>
              <a:bodyPr/>
              <a:lstStyle/>
              <a:p>
                <a:r>
                  <a:rPr lang="es-ES">
                    <a:noFill/>
                  </a:rPr>
                  <a:t> </a:t>
                </a:r>
              </a:p>
            </p:txBody>
          </p:sp>
        </mc:Fallback>
      </mc:AlternateContent>
      <p:sp>
        <p:nvSpPr>
          <p:cNvPr id="12" name="Cerrar llave 11"/>
          <p:cNvSpPr/>
          <p:nvPr/>
        </p:nvSpPr>
        <p:spPr>
          <a:xfrm>
            <a:off x="3458213" y="2331552"/>
            <a:ext cx="227962" cy="1205281"/>
          </a:xfrm>
          <a:prstGeom prst="rightBrace">
            <a:avLst>
              <a:gd name="adj1" fmla="val 31613"/>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3" name="Flecha derecha 12"/>
          <p:cNvSpPr/>
          <p:nvPr/>
        </p:nvSpPr>
        <p:spPr>
          <a:xfrm>
            <a:off x="4301692" y="2853723"/>
            <a:ext cx="928688" cy="16094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mc:AlternateContent xmlns:mc="http://schemas.openxmlformats.org/markup-compatibility/2006">
        <mc:Choice xmlns:a14="http://schemas.microsoft.com/office/drawing/2010/main" Requires="a14">
          <p:sp>
            <p:nvSpPr>
              <p:cNvPr id="14" name="CuadroTexto 13"/>
              <p:cNvSpPr txBox="1"/>
              <p:nvPr/>
            </p:nvSpPr>
            <p:spPr>
              <a:xfrm>
                <a:off x="5817320" y="2609136"/>
                <a:ext cx="1270027" cy="6501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𝑔</m:t>
                      </m:r>
                      <m:r>
                        <a:rPr lang="es-ES" sz="2000" b="0" i="1" smtClean="0">
                          <a:latin typeface="Cambria Math" panose="02040503050406030204" pitchFamily="18" charset="0"/>
                        </a:rPr>
                        <m:t>=</m:t>
                      </m:r>
                      <m:r>
                        <a:rPr lang="es-ES" sz="2000" b="0" i="1" smtClean="0">
                          <a:latin typeface="Cambria Math" panose="02040503050406030204" pitchFamily="18" charset="0"/>
                        </a:rPr>
                        <m:t>𝐺</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𝑀</m:t>
                              </m:r>
                            </m:e>
                            <m:sub>
                              <m:r>
                                <a:rPr lang="es-ES" sz="2000" b="0" i="1" smtClean="0">
                                  <a:latin typeface="Cambria Math" panose="02040503050406030204" pitchFamily="18" charset="0"/>
                                </a:rPr>
                                <m:t>𝑇</m:t>
                              </m:r>
                            </m:sub>
                          </m:sSub>
                        </m:num>
                        <m:den>
                          <m:sSubSup>
                            <m:sSubSupPr>
                              <m:ctrlPr>
                                <a:rPr lang="es-ES" sz="2000" b="0" i="1" smtClean="0">
                                  <a:latin typeface="Cambria Math" panose="02040503050406030204" pitchFamily="18" charset="0"/>
                                </a:rPr>
                              </m:ctrlPr>
                            </m:sSubSupPr>
                            <m:e>
                              <m:r>
                                <a:rPr lang="es-ES" sz="2000" b="0" i="1" smtClean="0">
                                  <a:latin typeface="Cambria Math" panose="02040503050406030204" pitchFamily="18" charset="0"/>
                                </a:rPr>
                                <m:t>𝑅</m:t>
                              </m:r>
                            </m:e>
                            <m:sub>
                              <m:r>
                                <a:rPr lang="es-ES" sz="2000" b="0" i="1" smtClean="0">
                                  <a:latin typeface="Cambria Math" panose="02040503050406030204" pitchFamily="18" charset="0"/>
                                </a:rPr>
                                <m:t>𝑇</m:t>
                              </m:r>
                            </m:sub>
                            <m:sup>
                              <m:r>
                                <a:rPr lang="es-ES" sz="2000" b="0" i="1" smtClean="0">
                                  <a:latin typeface="Cambria Math" panose="02040503050406030204" pitchFamily="18" charset="0"/>
                                </a:rPr>
                                <m:t>2</m:t>
                              </m:r>
                            </m:sup>
                          </m:sSubSup>
                        </m:den>
                      </m:f>
                    </m:oMath>
                  </m:oMathPara>
                </a14:m>
                <a:endParaRPr lang="es-ES" sz="2000" dirty="0"/>
              </a:p>
            </p:txBody>
          </p:sp>
        </mc:Choice>
        <mc:Fallback>
          <p:sp>
            <p:nvSpPr>
              <p:cNvPr id="14" name="CuadroTexto 13"/>
              <p:cNvSpPr txBox="1">
                <a:spLocks noRot="1" noChangeAspect="1" noMove="1" noResize="1" noEditPoints="1" noAdjustHandles="1" noChangeArrowheads="1" noChangeShapeType="1" noTextEdit="1"/>
              </p:cNvSpPr>
              <p:nvPr/>
            </p:nvSpPr>
            <p:spPr>
              <a:xfrm>
                <a:off x="5817320" y="2609136"/>
                <a:ext cx="1270027" cy="650114"/>
              </a:xfrm>
              <a:prstGeom prst="rect">
                <a:avLst/>
              </a:prstGeom>
              <a:blipFill>
                <a:blip r:embed="rId5"/>
                <a:stretch>
                  <a:fillRect/>
                </a:stretch>
              </a:blipFill>
            </p:spPr>
            <p:txBody>
              <a:bodyPr/>
              <a:lstStyle/>
              <a:p>
                <a:r>
                  <a:rPr lang="es-ES">
                    <a:noFill/>
                  </a:rPr>
                  <a:t> </a:t>
                </a:r>
              </a:p>
            </p:txBody>
          </p:sp>
        </mc:Fallback>
      </mc:AlternateContent>
      <p:sp>
        <p:nvSpPr>
          <p:cNvPr id="15" name="CuadroTexto 14"/>
          <p:cNvSpPr txBox="1"/>
          <p:nvPr/>
        </p:nvSpPr>
        <p:spPr>
          <a:xfrm>
            <a:off x="407193" y="3760923"/>
            <a:ext cx="5522120" cy="369332"/>
          </a:xfrm>
          <a:prstGeom prst="rect">
            <a:avLst/>
          </a:prstGeom>
          <a:noFill/>
        </p:spPr>
        <p:txBody>
          <a:bodyPr wrap="square" rtlCol="0">
            <a:spAutoFit/>
          </a:bodyPr>
          <a:lstStyle/>
          <a:p>
            <a:r>
              <a:rPr lang="es-ES" dirty="0" smtClean="0">
                <a:sym typeface="Wingdings 2" panose="05020102010507070707" pitchFamily="18" charset="2"/>
              </a:rPr>
              <a:t> A una altura </a:t>
            </a:r>
            <a:r>
              <a:rPr lang="es-ES" i="1" dirty="0" smtClean="0">
                <a:sym typeface="Wingdings 2" panose="05020102010507070707" pitchFamily="18" charset="2"/>
              </a:rPr>
              <a:t>h </a:t>
            </a:r>
            <a:r>
              <a:rPr lang="es-ES" dirty="0" smtClean="0">
                <a:sym typeface="Wingdings 2" panose="05020102010507070707" pitchFamily="18" charset="2"/>
              </a:rPr>
              <a:t>en la superficie terrestre:</a:t>
            </a:r>
            <a:endParaRPr lang="es-ES" dirty="0"/>
          </a:p>
        </p:txBody>
      </p:sp>
      <mc:AlternateContent xmlns:mc="http://schemas.openxmlformats.org/markup-compatibility/2006">
        <mc:Choice xmlns:a14="http://schemas.microsoft.com/office/drawing/2010/main" Requires="a14">
          <p:sp>
            <p:nvSpPr>
              <p:cNvPr id="16" name="CuadroTexto 15"/>
              <p:cNvSpPr txBox="1"/>
              <p:nvPr/>
            </p:nvSpPr>
            <p:spPr>
              <a:xfrm>
                <a:off x="2201428" y="4299418"/>
                <a:ext cx="5006499" cy="6501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𝑔</m:t>
                      </m:r>
                      <m:r>
                        <a:rPr lang="es-ES" sz="2000" b="0" i="1" smtClean="0">
                          <a:latin typeface="Cambria Math" panose="02040503050406030204" pitchFamily="18" charset="0"/>
                        </a:rPr>
                        <m:t>=</m:t>
                      </m:r>
                      <m:r>
                        <a:rPr lang="es-ES" sz="2000" b="0" i="1" smtClean="0">
                          <a:latin typeface="Cambria Math" panose="02040503050406030204" pitchFamily="18" charset="0"/>
                        </a:rPr>
                        <m:t>𝐺</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𝑀</m:t>
                              </m:r>
                            </m:e>
                            <m:sub>
                              <m:r>
                                <a:rPr lang="es-ES" sz="2000" b="0" i="1" smtClean="0">
                                  <a:latin typeface="Cambria Math" panose="02040503050406030204" pitchFamily="18" charset="0"/>
                                </a:rPr>
                                <m:t>𝑇</m:t>
                              </m:r>
                            </m:sub>
                          </m:sSub>
                        </m:num>
                        <m:den>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𝑅</m:t>
                                  </m:r>
                                </m:e>
                                <m:sub>
                                  <m:r>
                                    <a:rPr lang="es-ES" sz="2000" b="0" i="1" smtClean="0">
                                      <a:latin typeface="Cambria Math" panose="02040503050406030204" pitchFamily="18" charset="0"/>
                                    </a:rPr>
                                    <m:t>𝑇</m:t>
                                  </m:r>
                                </m:sub>
                              </m:sSub>
                              <m:r>
                                <a:rPr lang="es-ES" sz="2000" b="0" i="1" smtClean="0">
                                  <a:latin typeface="Cambria Math" panose="02040503050406030204" pitchFamily="18" charset="0"/>
                                </a:rPr>
                                <m:t>+</m:t>
                              </m:r>
                              <m:r>
                                <a:rPr lang="es-ES" sz="2000" b="0" i="1" smtClean="0">
                                  <a:latin typeface="Cambria Math" panose="02040503050406030204" pitchFamily="18" charset="0"/>
                                </a:rPr>
                                <m:t>h</m:t>
                              </m:r>
                              <m:r>
                                <a:rPr lang="es-ES" sz="2000" b="0" i="1" smtClean="0">
                                  <a:latin typeface="Cambria Math" panose="02040503050406030204" pitchFamily="18" charset="0"/>
                                </a:rPr>
                                <m:t>)</m:t>
                              </m:r>
                            </m:e>
                            <m:sup>
                              <m:r>
                                <a:rPr lang="es-ES" sz="2000" b="0" i="1" smtClean="0">
                                  <a:latin typeface="Cambria Math" panose="02040503050406030204" pitchFamily="18" charset="0"/>
                                </a:rPr>
                                <m:t>2</m:t>
                              </m:r>
                            </m:sup>
                          </m:sSup>
                        </m:den>
                      </m:f>
                      <m:r>
                        <a:rPr lang="es-ES" sz="2000" b="0" i="1" smtClean="0">
                          <a:latin typeface="Cambria Math" panose="02040503050406030204" pitchFamily="18" charset="0"/>
                        </a:rPr>
                        <m:t>    </m:t>
                      </m:r>
                      <m:r>
                        <a:rPr lang="es-ES" sz="2000" b="0" i="1" smtClean="0">
                          <a:latin typeface="Cambria Math" panose="02040503050406030204" pitchFamily="18" charset="0"/>
                        </a:rPr>
                        <m:t>𝑠𝑖</m:t>
                      </m:r>
                      <m:r>
                        <a:rPr lang="es-ES" sz="2000" b="0" i="1" smtClean="0">
                          <a:latin typeface="Cambria Math" panose="02040503050406030204" pitchFamily="18" charset="0"/>
                        </a:rPr>
                        <m:t> </m:t>
                      </m:r>
                      <m:r>
                        <a:rPr lang="es-ES" sz="2000" b="0" i="1" smtClean="0">
                          <a:latin typeface="Cambria Math" panose="02040503050406030204" pitchFamily="18" charset="0"/>
                        </a:rPr>
                        <m:t>h</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𝑅</m:t>
                          </m:r>
                        </m:e>
                        <m:sub>
                          <m:r>
                            <a:rPr lang="es-ES" sz="2000" b="0" i="1" smtClean="0">
                              <a:latin typeface="Cambria Math" panose="02040503050406030204" pitchFamily="18" charset="0"/>
                            </a:rPr>
                            <m:t>𝑇</m:t>
                          </m:r>
                        </m:sub>
                      </m:sSub>
                      <m:r>
                        <a:rPr lang="es-ES" sz="2000" b="0" i="1" smtClean="0">
                          <a:latin typeface="Cambria Math" panose="02040503050406030204" pitchFamily="18" charset="0"/>
                        </a:rPr>
                        <m:t>        </m:t>
                      </m:r>
                      <m:r>
                        <a:rPr lang="es-ES" sz="2000" i="1">
                          <a:latin typeface="Cambria Math" panose="02040503050406030204" pitchFamily="18" charset="0"/>
                        </a:rPr>
                        <m:t>𝑔</m:t>
                      </m:r>
                      <m:r>
                        <a:rPr lang="es-ES" sz="2000" i="1" smtClean="0">
                          <a:latin typeface="Cambria Math" panose="02040503050406030204" pitchFamily="18" charset="0"/>
                          <a:ea typeface="Cambria Math" panose="02040503050406030204" pitchFamily="18" charset="0"/>
                        </a:rPr>
                        <m:t>≈</m:t>
                      </m:r>
                      <m:r>
                        <a:rPr lang="es-ES" sz="2000" i="1">
                          <a:latin typeface="Cambria Math" panose="02040503050406030204" pitchFamily="18" charset="0"/>
                        </a:rPr>
                        <m:t>𝐺</m:t>
                      </m:r>
                      <m:r>
                        <a:rPr lang="es-ES" sz="2000" i="1">
                          <a:latin typeface="Cambria Math" panose="02040503050406030204" pitchFamily="18" charset="0"/>
                        </a:rPr>
                        <m:t>·</m:t>
                      </m:r>
                      <m:f>
                        <m:fPr>
                          <m:ctrlPr>
                            <a:rPr lang="es-ES" sz="2000" i="1">
                              <a:latin typeface="Cambria Math" panose="02040503050406030204" pitchFamily="18" charset="0"/>
                            </a:rPr>
                          </m:ctrlPr>
                        </m:fPr>
                        <m:num>
                          <m:sSub>
                            <m:sSubPr>
                              <m:ctrlPr>
                                <a:rPr lang="es-ES" sz="2000" i="1">
                                  <a:latin typeface="Cambria Math" panose="02040503050406030204" pitchFamily="18" charset="0"/>
                                </a:rPr>
                              </m:ctrlPr>
                            </m:sSubPr>
                            <m:e>
                              <m:r>
                                <a:rPr lang="es-ES" sz="2000" i="1">
                                  <a:latin typeface="Cambria Math" panose="02040503050406030204" pitchFamily="18" charset="0"/>
                                </a:rPr>
                                <m:t>𝑀</m:t>
                              </m:r>
                            </m:e>
                            <m:sub>
                              <m:r>
                                <a:rPr lang="es-ES" sz="2000" i="1">
                                  <a:latin typeface="Cambria Math" panose="02040503050406030204" pitchFamily="18" charset="0"/>
                                </a:rPr>
                                <m:t>𝑇</m:t>
                              </m:r>
                            </m:sub>
                          </m:sSub>
                        </m:num>
                        <m:den>
                          <m:sSubSup>
                            <m:sSubSupPr>
                              <m:ctrlPr>
                                <a:rPr lang="es-ES" sz="2000" i="1">
                                  <a:latin typeface="Cambria Math" panose="02040503050406030204" pitchFamily="18" charset="0"/>
                                </a:rPr>
                              </m:ctrlPr>
                            </m:sSubSupPr>
                            <m:e>
                              <m:r>
                                <a:rPr lang="es-ES" sz="2000" i="1">
                                  <a:latin typeface="Cambria Math" panose="02040503050406030204" pitchFamily="18" charset="0"/>
                                </a:rPr>
                                <m:t>𝑅</m:t>
                              </m:r>
                            </m:e>
                            <m:sub>
                              <m:r>
                                <a:rPr lang="es-ES" sz="2000" i="1">
                                  <a:latin typeface="Cambria Math" panose="02040503050406030204" pitchFamily="18" charset="0"/>
                                </a:rPr>
                                <m:t>𝑇</m:t>
                              </m:r>
                            </m:sub>
                            <m:sup>
                              <m:r>
                                <a:rPr lang="es-ES" sz="2000" i="1">
                                  <a:latin typeface="Cambria Math" panose="02040503050406030204" pitchFamily="18" charset="0"/>
                                </a:rPr>
                                <m:t>2</m:t>
                              </m:r>
                            </m:sup>
                          </m:sSubSup>
                        </m:den>
                      </m:f>
                    </m:oMath>
                  </m:oMathPara>
                </a14:m>
                <a:endParaRPr lang="es-ES" sz="2000" dirty="0"/>
              </a:p>
            </p:txBody>
          </p:sp>
        </mc:Choice>
        <mc:Fallback>
          <p:sp>
            <p:nvSpPr>
              <p:cNvPr id="16" name="CuadroTexto 15"/>
              <p:cNvSpPr txBox="1">
                <a:spLocks noRot="1" noChangeAspect="1" noMove="1" noResize="1" noEditPoints="1" noAdjustHandles="1" noChangeArrowheads="1" noChangeShapeType="1" noTextEdit="1"/>
              </p:cNvSpPr>
              <p:nvPr/>
            </p:nvSpPr>
            <p:spPr>
              <a:xfrm>
                <a:off x="2201428" y="4299418"/>
                <a:ext cx="5006499" cy="650114"/>
              </a:xfrm>
              <a:prstGeom prst="rect">
                <a:avLst/>
              </a:prstGeom>
              <a:blipFill>
                <a:blip r:embed="rId6"/>
                <a:stretch>
                  <a:fillRect/>
                </a:stretch>
              </a:blipFill>
            </p:spPr>
            <p:txBody>
              <a:bodyPr/>
              <a:lstStyle/>
              <a:p>
                <a:r>
                  <a:rPr lang="es-ES">
                    <a:noFill/>
                  </a:rPr>
                  <a:t> </a:t>
                </a:r>
              </a:p>
            </p:txBody>
          </p:sp>
        </mc:Fallback>
      </mc:AlternateContent>
      <p:sp>
        <p:nvSpPr>
          <p:cNvPr id="17" name="CuadroTexto 16"/>
          <p:cNvSpPr txBox="1"/>
          <p:nvPr/>
        </p:nvSpPr>
        <p:spPr>
          <a:xfrm>
            <a:off x="603643" y="5100783"/>
            <a:ext cx="7540231" cy="369332"/>
          </a:xfrm>
          <a:prstGeom prst="rect">
            <a:avLst/>
          </a:prstGeom>
          <a:noFill/>
        </p:spPr>
        <p:txBody>
          <a:bodyPr wrap="square" rtlCol="0">
            <a:spAutoFit/>
          </a:bodyPr>
          <a:lstStyle/>
          <a:p>
            <a:r>
              <a:rPr lang="es-ES" dirty="0" smtClean="0">
                <a:sym typeface="Wingdings 2" panose="05020102010507070707" pitchFamily="18" charset="2"/>
              </a:rPr>
              <a:t> En general, en la superficie de cualquier cuerpo celeste:</a:t>
            </a:r>
            <a:endParaRPr lang="es-ES" dirty="0"/>
          </a:p>
        </p:txBody>
      </p:sp>
      <mc:AlternateContent xmlns:mc="http://schemas.openxmlformats.org/markup-compatibility/2006">
        <mc:Choice xmlns:a14="http://schemas.microsoft.com/office/drawing/2010/main" Requires="a14">
          <p:sp>
            <p:nvSpPr>
              <p:cNvPr id="18" name="CuadroTexto 17"/>
              <p:cNvSpPr txBox="1"/>
              <p:nvPr/>
            </p:nvSpPr>
            <p:spPr>
              <a:xfrm>
                <a:off x="2769981" y="5600246"/>
                <a:ext cx="3565014" cy="5928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𝑃</m:t>
                      </m:r>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r>
                        <a:rPr lang="es-ES" sz="2000" b="0" i="1" smtClean="0">
                          <a:latin typeface="Cambria Math" panose="02040503050406030204" pitchFamily="18" charset="0"/>
                        </a:rPr>
                        <m:t>𝑔</m:t>
                      </m:r>
                      <m:r>
                        <a:rPr lang="es-ES" sz="2000" b="0" i="1" smtClean="0">
                          <a:latin typeface="Cambria Math" panose="02040503050406030204" pitchFamily="18" charset="0"/>
                        </a:rPr>
                        <m:t>    </m:t>
                      </m:r>
                      <m:r>
                        <a:rPr lang="es-ES" sz="2000" b="0" i="1" smtClean="0">
                          <a:latin typeface="Cambria Math" panose="02040503050406030204" pitchFamily="18" charset="0"/>
                        </a:rPr>
                        <m:t>𝑑𝑜𝑛𝑑𝑒</m:t>
                      </m:r>
                      <m:r>
                        <a:rPr lang="es-ES" sz="2000" b="0" i="1" smtClean="0">
                          <a:latin typeface="Cambria Math" panose="02040503050406030204" pitchFamily="18" charset="0"/>
                        </a:rPr>
                        <m:t>     </m:t>
                      </m:r>
                      <m:r>
                        <a:rPr lang="es-ES" sz="2000" i="1">
                          <a:latin typeface="Cambria Math" panose="02040503050406030204" pitchFamily="18" charset="0"/>
                        </a:rPr>
                        <m:t>𝑔</m:t>
                      </m:r>
                      <m:r>
                        <a:rPr lang="es-ES" sz="2000" i="1">
                          <a:latin typeface="Cambria Math" panose="02040503050406030204" pitchFamily="18" charset="0"/>
                        </a:rPr>
                        <m:t>=</m:t>
                      </m:r>
                      <m:r>
                        <a:rPr lang="es-ES" sz="2000" i="1">
                          <a:latin typeface="Cambria Math" panose="02040503050406030204" pitchFamily="18" charset="0"/>
                        </a:rPr>
                        <m:t>𝐺</m:t>
                      </m:r>
                      <m:r>
                        <a:rPr lang="es-ES" sz="2000" i="1">
                          <a:latin typeface="Cambria Math" panose="02040503050406030204" pitchFamily="18" charset="0"/>
                        </a:rPr>
                        <m:t>·</m:t>
                      </m:r>
                      <m:f>
                        <m:fPr>
                          <m:ctrlPr>
                            <a:rPr lang="es-ES" sz="2000" i="1">
                              <a:latin typeface="Cambria Math" panose="02040503050406030204" pitchFamily="18" charset="0"/>
                            </a:rPr>
                          </m:ctrlPr>
                        </m:fPr>
                        <m:num>
                          <m:r>
                            <a:rPr lang="es-ES" sz="2000" b="0" i="1" smtClean="0">
                              <a:latin typeface="Cambria Math" panose="02040503050406030204" pitchFamily="18" charset="0"/>
                            </a:rPr>
                            <m:t>𝑀</m:t>
                          </m:r>
                        </m:num>
                        <m:den>
                          <m:sSup>
                            <m:sSupPr>
                              <m:ctrlPr>
                                <a:rPr lang="es-ES" sz="2000" i="1" smtClean="0">
                                  <a:latin typeface="Cambria Math" panose="02040503050406030204" pitchFamily="18" charset="0"/>
                                </a:rPr>
                              </m:ctrlPr>
                            </m:sSupPr>
                            <m:e>
                              <m:r>
                                <a:rPr lang="es-ES" sz="2000" b="0" i="1" smtClean="0">
                                  <a:latin typeface="Cambria Math" panose="02040503050406030204" pitchFamily="18" charset="0"/>
                                </a:rPr>
                                <m:t>𝑅</m:t>
                              </m:r>
                            </m:e>
                            <m:sup>
                              <m:r>
                                <a:rPr lang="es-ES" sz="2000" b="0" i="1" smtClean="0">
                                  <a:latin typeface="Cambria Math" panose="02040503050406030204" pitchFamily="18" charset="0"/>
                                </a:rPr>
                                <m:t>2</m:t>
                              </m:r>
                            </m:sup>
                          </m:sSup>
                        </m:den>
                      </m:f>
                    </m:oMath>
                  </m:oMathPara>
                </a14:m>
                <a:endParaRPr lang="es-ES" sz="2000" dirty="0"/>
              </a:p>
            </p:txBody>
          </p:sp>
        </mc:Choice>
        <mc:Fallback>
          <p:sp>
            <p:nvSpPr>
              <p:cNvPr id="18" name="CuadroTexto 17"/>
              <p:cNvSpPr txBox="1">
                <a:spLocks noRot="1" noChangeAspect="1" noMove="1" noResize="1" noEditPoints="1" noAdjustHandles="1" noChangeArrowheads="1" noChangeShapeType="1" noTextEdit="1"/>
              </p:cNvSpPr>
              <p:nvPr/>
            </p:nvSpPr>
            <p:spPr>
              <a:xfrm>
                <a:off x="2769981" y="5600246"/>
                <a:ext cx="3565014" cy="592855"/>
              </a:xfrm>
              <a:prstGeom prst="rect">
                <a:avLst/>
              </a:prstGeom>
              <a:blipFill>
                <a:blip r:embed="rId7"/>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32986379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45</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5</a:t>
            </a:r>
            <a:r>
              <a:rPr lang="es-ES" b="1" dirty="0" smtClean="0">
                <a:solidFill>
                  <a:schemeClr val="accent6">
                    <a:lumMod val="75000"/>
                  </a:schemeClr>
                </a:solidFill>
              </a:rPr>
              <a:t>. </a:t>
            </a:r>
            <a:r>
              <a:rPr lang="es-ES" b="1" dirty="0">
                <a:solidFill>
                  <a:schemeClr val="accent6">
                    <a:lumMod val="75000"/>
                  </a:schemeClr>
                </a:solidFill>
              </a:rPr>
              <a:t>El peso y la aceleración de la gravedad</a:t>
            </a:r>
            <a:endParaRPr lang="es-ES" b="1" dirty="0">
              <a:solidFill>
                <a:schemeClr val="accent6">
                  <a:lumMod val="75000"/>
                </a:schemeClr>
              </a:solidFill>
            </a:endParaRPr>
          </a:p>
        </p:txBody>
      </p:sp>
      <p:sp>
        <p:nvSpPr>
          <p:cNvPr id="19" name="CuadroTexto 18"/>
          <p:cNvSpPr txBox="1"/>
          <p:nvPr/>
        </p:nvSpPr>
        <p:spPr>
          <a:xfrm>
            <a:off x="457200" y="900113"/>
            <a:ext cx="5172075"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20" name="CuadroTexto 19"/>
          <p:cNvSpPr txBox="1"/>
          <p:nvPr/>
        </p:nvSpPr>
        <p:spPr>
          <a:xfrm>
            <a:off x="475059" y="1269445"/>
            <a:ext cx="8279605" cy="1200329"/>
          </a:xfrm>
          <a:prstGeom prst="rect">
            <a:avLst/>
          </a:prstGeom>
          <a:noFill/>
        </p:spPr>
        <p:txBody>
          <a:bodyPr wrap="square" rtlCol="0">
            <a:spAutoFit/>
          </a:bodyPr>
          <a:lstStyle/>
          <a:p>
            <a:pPr algn="just"/>
            <a:r>
              <a:rPr lang="es-ES" b="1" dirty="0" smtClean="0"/>
              <a:t>Calcula el peso de un balón de 600 g suspendido a 2 m sobre la superficie de la Luna. Compáralo con su peso en la Tierra, hallado en el ejemplo anterior resuelto.</a:t>
            </a:r>
          </a:p>
          <a:p>
            <a:pPr algn="just"/>
            <a:r>
              <a:rPr lang="es-ES" b="1" dirty="0"/>
              <a:t>Datos: G = 6,67·10</a:t>
            </a:r>
            <a:r>
              <a:rPr lang="es-ES" b="1" baseline="30000" dirty="0"/>
              <a:t>–11</a:t>
            </a:r>
            <a:r>
              <a:rPr lang="es-ES" b="1" dirty="0"/>
              <a:t> N·m</a:t>
            </a:r>
            <a:r>
              <a:rPr lang="es-ES" b="1" baseline="30000" dirty="0"/>
              <a:t>2</a:t>
            </a:r>
            <a:r>
              <a:rPr lang="es-ES" b="1" dirty="0"/>
              <a:t>/kg</a:t>
            </a:r>
            <a:r>
              <a:rPr lang="es-ES" b="1" baseline="30000" dirty="0"/>
              <a:t>2</a:t>
            </a:r>
            <a:r>
              <a:rPr lang="es-ES" b="1" dirty="0"/>
              <a:t>; </a:t>
            </a:r>
            <a:r>
              <a:rPr lang="es-ES" b="1" dirty="0" err="1" smtClean="0"/>
              <a:t>R</a:t>
            </a:r>
            <a:r>
              <a:rPr lang="es-ES" b="1" baseline="-25000" dirty="0" err="1" smtClean="0"/>
              <a:t>Luna</a:t>
            </a:r>
            <a:r>
              <a:rPr lang="es-ES" b="1" dirty="0" smtClean="0"/>
              <a:t> </a:t>
            </a:r>
            <a:r>
              <a:rPr lang="es-ES" b="1" dirty="0"/>
              <a:t>= </a:t>
            </a:r>
            <a:r>
              <a:rPr lang="es-ES" b="1" dirty="0" smtClean="0"/>
              <a:t>1740 km; </a:t>
            </a:r>
            <a:r>
              <a:rPr lang="es-ES" b="1" dirty="0" err="1"/>
              <a:t>M</a:t>
            </a:r>
            <a:r>
              <a:rPr lang="es-ES" b="1" baseline="-25000" dirty="0" err="1"/>
              <a:t>Luna</a:t>
            </a:r>
            <a:r>
              <a:rPr lang="es-ES" b="1" dirty="0"/>
              <a:t> = 7,35·10</a:t>
            </a:r>
            <a:r>
              <a:rPr lang="es-ES" b="1" baseline="30000" dirty="0"/>
              <a:t>22</a:t>
            </a:r>
            <a:r>
              <a:rPr lang="es-ES" b="1" dirty="0"/>
              <a:t> </a:t>
            </a:r>
            <a:r>
              <a:rPr lang="es-ES" b="1" dirty="0" smtClean="0"/>
              <a:t>kg </a:t>
            </a:r>
            <a:endParaRPr lang="es-ES" b="1" dirty="0"/>
          </a:p>
        </p:txBody>
      </p:sp>
      <p:sp>
        <p:nvSpPr>
          <p:cNvPr id="21" name="CuadroTexto 20"/>
          <p:cNvSpPr txBox="1"/>
          <p:nvPr/>
        </p:nvSpPr>
        <p:spPr>
          <a:xfrm>
            <a:off x="457200" y="2691348"/>
            <a:ext cx="6543675" cy="369332"/>
          </a:xfrm>
          <a:prstGeom prst="rect">
            <a:avLst/>
          </a:prstGeom>
          <a:noFill/>
        </p:spPr>
        <p:txBody>
          <a:bodyPr wrap="square" rtlCol="0">
            <a:spAutoFit/>
          </a:bodyPr>
          <a:lstStyle/>
          <a:p>
            <a:r>
              <a:rPr lang="es-ES" dirty="0" smtClean="0"/>
              <a:t>Calculamos el valor  de g en la Luna y el peso del balón:</a:t>
            </a:r>
            <a:endParaRPr lang="es-ES" dirty="0"/>
          </a:p>
        </p:txBody>
      </p:sp>
      <mc:AlternateContent xmlns:mc="http://schemas.openxmlformats.org/markup-compatibility/2006">
        <mc:Choice xmlns:a14="http://schemas.microsoft.com/office/drawing/2010/main" Requires="a14">
          <p:sp>
            <p:nvSpPr>
              <p:cNvPr id="22" name="CuadroTexto 21"/>
              <p:cNvSpPr txBox="1"/>
              <p:nvPr/>
            </p:nvSpPr>
            <p:spPr>
              <a:xfrm>
                <a:off x="1456047" y="3315012"/>
                <a:ext cx="6202339" cy="6914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𝑔</m:t>
                          </m:r>
                        </m:e>
                        <m:sub>
                          <m:r>
                            <a:rPr lang="es-ES" sz="2000" b="0" i="1" smtClean="0">
                              <a:latin typeface="Cambria Math" panose="02040503050406030204" pitchFamily="18" charset="0"/>
                            </a:rPr>
                            <m:t>𝐿</m:t>
                          </m:r>
                        </m:sub>
                      </m:sSub>
                      <m:r>
                        <a:rPr lang="es-ES" sz="2000" b="0" i="1" smtClean="0">
                          <a:latin typeface="Cambria Math" panose="02040503050406030204" pitchFamily="18" charset="0"/>
                        </a:rPr>
                        <m:t>=</m:t>
                      </m:r>
                      <m:r>
                        <a:rPr lang="es-ES" sz="2000" b="0" i="1" smtClean="0">
                          <a:latin typeface="Cambria Math" panose="02040503050406030204" pitchFamily="18" charset="0"/>
                        </a:rPr>
                        <m:t>𝐺</m:t>
                      </m:r>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𝑀</m:t>
                              </m:r>
                            </m:e>
                            <m:sub>
                              <m:r>
                                <a:rPr lang="es-ES" sz="2000" b="0" i="1" smtClean="0">
                                  <a:latin typeface="Cambria Math" panose="02040503050406030204" pitchFamily="18" charset="0"/>
                                </a:rPr>
                                <m:t>𝐿</m:t>
                              </m:r>
                            </m:sub>
                          </m:sSub>
                        </m:num>
                        <m:den>
                          <m:sSubSup>
                            <m:sSubSupPr>
                              <m:ctrlPr>
                                <a:rPr lang="es-ES" sz="2000" b="0" i="1" smtClean="0">
                                  <a:latin typeface="Cambria Math" panose="02040503050406030204" pitchFamily="18" charset="0"/>
                                </a:rPr>
                              </m:ctrlPr>
                            </m:sSubSupPr>
                            <m:e>
                              <m:r>
                                <a:rPr lang="es-ES" sz="2000" b="0" i="1" smtClean="0">
                                  <a:latin typeface="Cambria Math" panose="02040503050406030204" pitchFamily="18" charset="0"/>
                                </a:rPr>
                                <m:t>𝑅</m:t>
                              </m:r>
                            </m:e>
                            <m:sub>
                              <m:r>
                                <a:rPr lang="es-ES" sz="2000" b="0" i="1" smtClean="0">
                                  <a:latin typeface="Cambria Math" panose="02040503050406030204" pitchFamily="18" charset="0"/>
                                </a:rPr>
                                <m:t>𝐿</m:t>
                              </m:r>
                            </m:sub>
                            <m:sup>
                              <m:r>
                                <a:rPr lang="es-ES" sz="2000" b="0" i="1" smtClean="0">
                                  <a:latin typeface="Cambria Math" panose="02040503050406030204" pitchFamily="18" charset="0"/>
                                </a:rPr>
                                <m:t>2</m:t>
                              </m:r>
                            </m:sup>
                          </m:sSubSup>
                        </m:den>
                      </m:f>
                      <m:r>
                        <a:rPr lang="es-ES" sz="2000" b="0" i="1" smtClean="0">
                          <a:latin typeface="Cambria Math" panose="02040503050406030204" pitchFamily="18" charset="0"/>
                        </a:rPr>
                        <m:t>=6,67·</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−11</m:t>
                          </m:r>
                        </m:sup>
                      </m:sSup>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7,35·</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22</m:t>
                              </m:r>
                            </m:sup>
                          </m:sSup>
                        </m:num>
                        <m:den>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(1740·</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3</m:t>
                                  </m:r>
                                </m:sup>
                              </m:sSup>
                              <m:r>
                                <a:rPr lang="es-ES" sz="2000" b="0" i="1" smtClean="0">
                                  <a:latin typeface="Cambria Math" panose="02040503050406030204" pitchFamily="18" charset="0"/>
                                </a:rPr>
                                <m:t>)</m:t>
                              </m:r>
                            </m:e>
                            <m:sup>
                              <m:r>
                                <a:rPr lang="es-ES" sz="2000" b="0" i="1" smtClean="0">
                                  <a:latin typeface="Cambria Math" panose="02040503050406030204" pitchFamily="18" charset="0"/>
                                </a:rPr>
                                <m:t>2</m:t>
                              </m:r>
                            </m:sup>
                          </m:sSup>
                        </m:den>
                      </m:f>
                      <m:r>
                        <a:rPr lang="es-ES" sz="2000" b="0" i="1" smtClean="0">
                          <a:latin typeface="Cambria Math" panose="02040503050406030204" pitchFamily="18" charset="0"/>
                        </a:rPr>
                        <m:t>=1,62 </m:t>
                      </m:r>
                      <m:r>
                        <a:rPr lang="es-ES" sz="2000" b="0" i="1" smtClean="0">
                          <a:latin typeface="Cambria Math" panose="02040503050406030204" pitchFamily="18" charset="0"/>
                        </a:rPr>
                        <m:t>𝑁</m:t>
                      </m:r>
                      <m:r>
                        <a:rPr lang="es-ES" sz="2000" b="0" i="1" smtClean="0">
                          <a:latin typeface="Cambria Math" panose="02040503050406030204" pitchFamily="18" charset="0"/>
                        </a:rPr>
                        <m:t>/</m:t>
                      </m:r>
                      <m:r>
                        <a:rPr lang="es-ES" sz="2000" b="0" i="1" smtClean="0">
                          <a:latin typeface="Cambria Math" panose="02040503050406030204" pitchFamily="18" charset="0"/>
                        </a:rPr>
                        <m:t>𝑘𝑔</m:t>
                      </m:r>
                    </m:oMath>
                  </m:oMathPara>
                </a14:m>
                <a:endParaRPr lang="es-ES" sz="2000" dirty="0"/>
              </a:p>
            </p:txBody>
          </p:sp>
        </mc:Choice>
        <mc:Fallback>
          <p:sp>
            <p:nvSpPr>
              <p:cNvPr id="22" name="CuadroTexto 21"/>
              <p:cNvSpPr txBox="1">
                <a:spLocks noRot="1" noChangeAspect="1" noMove="1" noResize="1" noEditPoints="1" noAdjustHandles="1" noChangeArrowheads="1" noChangeShapeType="1" noTextEdit="1"/>
              </p:cNvSpPr>
              <p:nvPr/>
            </p:nvSpPr>
            <p:spPr>
              <a:xfrm>
                <a:off x="1456047" y="3315012"/>
                <a:ext cx="6202339" cy="691471"/>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23" name="CuadroTexto 22"/>
              <p:cNvSpPr txBox="1"/>
              <p:nvPr/>
            </p:nvSpPr>
            <p:spPr>
              <a:xfrm>
                <a:off x="1588858" y="4260815"/>
                <a:ext cx="381053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𝑃</m:t>
                          </m:r>
                        </m:e>
                        <m:sub>
                          <m:r>
                            <a:rPr lang="es-ES" sz="2000" b="0" i="1" smtClean="0">
                              <a:latin typeface="Cambria Math" panose="02040503050406030204" pitchFamily="18" charset="0"/>
                            </a:rPr>
                            <m:t>𝐿</m:t>
                          </m:r>
                        </m:sub>
                      </m:sSub>
                      <m:r>
                        <a:rPr lang="es-ES" sz="2000" b="0" i="1" smtClean="0">
                          <a:latin typeface="Cambria Math" panose="02040503050406030204" pitchFamily="18" charset="0"/>
                        </a:rPr>
                        <m:t>=</m:t>
                      </m:r>
                      <m:r>
                        <a:rPr lang="es-ES" sz="2000" b="0" i="1" smtClean="0">
                          <a:latin typeface="Cambria Math" panose="02040503050406030204" pitchFamily="18" charset="0"/>
                        </a:rPr>
                        <m:t>𝑚</m:t>
                      </m:r>
                      <m:r>
                        <a:rPr lang="es-ES" sz="2000" b="0" i="1" smtClean="0">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𝑔</m:t>
                          </m:r>
                        </m:e>
                        <m:sub>
                          <m:r>
                            <a:rPr lang="es-ES" sz="2000" i="1">
                              <a:latin typeface="Cambria Math" panose="02040503050406030204" pitchFamily="18" charset="0"/>
                            </a:rPr>
                            <m:t>𝐿</m:t>
                          </m:r>
                        </m:sub>
                      </m:sSub>
                      <m:r>
                        <a:rPr lang="es-ES" sz="2000" b="0" i="1" smtClean="0">
                          <a:latin typeface="Cambria Math" panose="02040503050406030204" pitchFamily="18" charset="0"/>
                        </a:rPr>
                        <m:t>=0,6·1,62=</m:t>
                      </m:r>
                      <m:r>
                        <a:rPr lang="es-ES" sz="2000" b="1" i="1" smtClean="0">
                          <a:latin typeface="Cambria Math" panose="02040503050406030204" pitchFamily="18" charset="0"/>
                        </a:rPr>
                        <m:t>𝟎</m:t>
                      </m:r>
                      <m:r>
                        <a:rPr lang="es-ES" sz="2000" b="1" i="1" smtClean="0">
                          <a:latin typeface="Cambria Math" panose="02040503050406030204" pitchFamily="18" charset="0"/>
                        </a:rPr>
                        <m:t>,</m:t>
                      </m:r>
                      <m:r>
                        <a:rPr lang="es-ES" sz="2000" b="1" i="1" smtClean="0">
                          <a:latin typeface="Cambria Math" panose="02040503050406030204" pitchFamily="18" charset="0"/>
                        </a:rPr>
                        <m:t>𝟗𝟕</m:t>
                      </m:r>
                      <m:r>
                        <a:rPr lang="es-ES" sz="2000" b="1" i="1" smtClean="0">
                          <a:latin typeface="Cambria Math" panose="02040503050406030204" pitchFamily="18" charset="0"/>
                        </a:rPr>
                        <m:t> </m:t>
                      </m:r>
                      <m:r>
                        <a:rPr lang="es-ES" sz="2000" b="1" i="1" smtClean="0">
                          <a:latin typeface="Cambria Math" panose="02040503050406030204" pitchFamily="18" charset="0"/>
                        </a:rPr>
                        <m:t>𝑵</m:t>
                      </m:r>
                    </m:oMath>
                  </m:oMathPara>
                </a14:m>
                <a:endParaRPr lang="es-ES" sz="2000" b="1" dirty="0"/>
              </a:p>
            </p:txBody>
          </p:sp>
        </mc:Choice>
        <mc:Fallback>
          <p:sp>
            <p:nvSpPr>
              <p:cNvPr id="23" name="CuadroTexto 22"/>
              <p:cNvSpPr txBox="1">
                <a:spLocks noRot="1" noChangeAspect="1" noMove="1" noResize="1" noEditPoints="1" noAdjustHandles="1" noChangeArrowheads="1" noChangeShapeType="1" noTextEdit="1"/>
              </p:cNvSpPr>
              <p:nvPr/>
            </p:nvSpPr>
            <p:spPr>
              <a:xfrm>
                <a:off x="1588858" y="4260815"/>
                <a:ext cx="3810530" cy="307777"/>
              </a:xfrm>
              <a:prstGeom prst="rect">
                <a:avLst/>
              </a:prstGeom>
              <a:blipFill>
                <a:blip r:embed="rId4"/>
                <a:stretch>
                  <a:fillRect l="-960" r="-960" b="-30000"/>
                </a:stretch>
              </a:blipFill>
            </p:spPr>
            <p:txBody>
              <a:bodyPr/>
              <a:lstStyle/>
              <a:p>
                <a:r>
                  <a:rPr lang="es-ES">
                    <a:noFill/>
                  </a:rPr>
                  <a:t> </a:t>
                </a:r>
              </a:p>
            </p:txBody>
          </p:sp>
        </mc:Fallback>
      </mc:AlternateContent>
      <p:sp>
        <p:nvSpPr>
          <p:cNvPr id="24" name="CuadroTexto 23"/>
          <p:cNvSpPr txBox="1"/>
          <p:nvPr/>
        </p:nvSpPr>
        <p:spPr>
          <a:xfrm>
            <a:off x="475058" y="4957763"/>
            <a:ext cx="8279605" cy="646331"/>
          </a:xfrm>
          <a:prstGeom prst="rect">
            <a:avLst/>
          </a:prstGeom>
          <a:noFill/>
        </p:spPr>
        <p:txBody>
          <a:bodyPr wrap="square" rtlCol="0">
            <a:spAutoFit/>
          </a:bodyPr>
          <a:lstStyle/>
          <a:p>
            <a:pPr algn="just"/>
            <a:r>
              <a:rPr lang="es-ES" dirty="0" smtClean="0"/>
              <a:t>La masa del cuerpo es la misma en cualquier sitio, peros su peso es mucho mayor en la Tierra (5,9 N) que en la Luna (0,97 N).</a:t>
            </a:r>
            <a:endParaRPr lang="es-ES" dirty="0"/>
          </a:p>
        </p:txBody>
      </p:sp>
    </p:spTree>
    <p:extLst>
      <p:ext uri="{BB962C8B-B14F-4D97-AF65-F5344CB8AC3E}">
        <p14:creationId xmlns:p14="http://schemas.microsoft.com/office/powerpoint/2010/main" val="20921850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46</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a:solidFill>
                  <a:schemeClr val="accent6">
                    <a:lumMod val="75000"/>
                  </a:schemeClr>
                </a:solidFill>
              </a:rPr>
              <a:t>5</a:t>
            </a:r>
            <a:r>
              <a:rPr lang="es-ES" b="1" dirty="0" smtClean="0">
                <a:solidFill>
                  <a:schemeClr val="accent6">
                    <a:lumMod val="75000"/>
                  </a:schemeClr>
                </a:solidFill>
              </a:rPr>
              <a:t>. </a:t>
            </a:r>
            <a:r>
              <a:rPr lang="es-ES" b="1" dirty="0">
                <a:solidFill>
                  <a:schemeClr val="accent6">
                    <a:lumMod val="75000"/>
                  </a:schemeClr>
                </a:solidFill>
              </a:rPr>
              <a:t>El peso y la aceleración de la gravedad</a:t>
            </a:r>
            <a:endParaRPr lang="es-ES" b="1" dirty="0">
              <a:solidFill>
                <a:schemeClr val="accent6">
                  <a:lumMod val="75000"/>
                </a:schemeClr>
              </a:solidFill>
            </a:endParaRPr>
          </a:p>
        </p:txBody>
      </p:sp>
      <p:sp>
        <p:nvSpPr>
          <p:cNvPr id="11" name="Redondear rectángulo de esquina del mismo lado 10"/>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CuadroTexto 11"/>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13" name="CuadroTexto 12"/>
          <p:cNvSpPr txBox="1"/>
          <p:nvPr/>
        </p:nvSpPr>
        <p:spPr>
          <a:xfrm>
            <a:off x="538400" y="1380114"/>
            <a:ext cx="8105538" cy="2585323"/>
          </a:xfrm>
          <a:prstGeom prst="rect">
            <a:avLst/>
          </a:prstGeom>
          <a:solidFill>
            <a:srgbClr val="FFCC66"/>
          </a:solidFill>
        </p:spPr>
        <p:txBody>
          <a:bodyPr wrap="square" rtlCol="0">
            <a:spAutoFit/>
          </a:bodyPr>
          <a:lstStyle/>
          <a:p>
            <a:pPr marL="357188" indent="-357188" algn="just"/>
            <a:r>
              <a:rPr lang="es-ES" b="1" dirty="0" smtClean="0"/>
              <a:t>14.	</a:t>
            </a:r>
            <a:r>
              <a:rPr lang="es-ES" b="1" dirty="0" smtClean="0"/>
              <a:t>Utiliza </a:t>
            </a:r>
            <a:r>
              <a:rPr lang="es-ES" b="1" dirty="0" smtClean="0"/>
              <a:t>el análisis dimensional para comprobar que las unidades en las que se puede expresar g (m/s</a:t>
            </a:r>
            <a:r>
              <a:rPr lang="es-ES" b="1" baseline="30000" dirty="0" smtClean="0"/>
              <a:t>2</a:t>
            </a:r>
            <a:r>
              <a:rPr lang="es-ES" b="1" dirty="0" smtClean="0"/>
              <a:t> o N/kg) son equivalentes.</a:t>
            </a:r>
          </a:p>
          <a:p>
            <a:pPr algn="just"/>
            <a:endParaRPr lang="es-ES" b="1" dirty="0"/>
          </a:p>
          <a:p>
            <a:pPr marL="357188" indent="-357188" algn="just"/>
            <a:r>
              <a:rPr lang="es-ES" b="1" dirty="0" smtClean="0"/>
              <a:t>15</a:t>
            </a:r>
            <a:r>
              <a:rPr lang="es-ES" b="1" dirty="0" smtClean="0"/>
              <a:t>.</a:t>
            </a:r>
            <a:r>
              <a:rPr lang="es-ES" b="1" dirty="0" smtClean="0"/>
              <a:t>	Un balón de 600 g, suspendido a 2 m del suelo de Marte, pesa 2,3 N. Calcula:</a:t>
            </a:r>
          </a:p>
          <a:p>
            <a:pPr marL="714375" indent="-358775" algn="just">
              <a:buAutoNum type="alphaLcParenR"/>
            </a:pPr>
            <a:r>
              <a:rPr lang="es-ES" dirty="0" smtClean="0"/>
              <a:t>El valor de </a:t>
            </a:r>
            <a:r>
              <a:rPr lang="es-ES" i="1" dirty="0" smtClean="0"/>
              <a:t>g</a:t>
            </a:r>
            <a:r>
              <a:rPr lang="es-ES" dirty="0" smtClean="0"/>
              <a:t> en Marte.</a:t>
            </a:r>
          </a:p>
          <a:p>
            <a:pPr marL="714375" indent="-358775" algn="just">
              <a:buAutoNum type="alphaLcParenR"/>
            </a:pPr>
            <a:r>
              <a:rPr lang="es-ES" dirty="0" smtClean="0"/>
              <a:t>La masa de Marte si su forma es aproximadamente una esfera de 3,38 millones de metro de radio.</a:t>
            </a:r>
          </a:p>
          <a:p>
            <a:pPr marL="357188" algn="just"/>
            <a:r>
              <a:rPr lang="es-ES" dirty="0" smtClean="0"/>
              <a:t>Datos: </a:t>
            </a:r>
            <a:r>
              <a:rPr lang="es-ES" dirty="0"/>
              <a:t>G = 6,67·10</a:t>
            </a:r>
            <a:r>
              <a:rPr lang="es-ES" baseline="30000" dirty="0"/>
              <a:t>–11</a:t>
            </a:r>
            <a:r>
              <a:rPr lang="es-ES" dirty="0"/>
              <a:t> </a:t>
            </a:r>
            <a:r>
              <a:rPr lang="es-ES" dirty="0" smtClean="0"/>
              <a:t>N·m</a:t>
            </a:r>
            <a:r>
              <a:rPr lang="es-ES" baseline="30000" dirty="0" smtClean="0"/>
              <a:t>2</a:t>
            </a:r>
            <a:r>
              <a:rPr lang="es-ES" dirty="0" smtClean="0"/>
              <a:t>/kg</a:t>
            </a:r>
            <a:r>
              <a:rPr lang="es-ES" baseline="30000" dirty="0" smtClean="0"/>
              <a:t>2</a:t>
            </a:r>
            <a:endParaRPr lang="es-ES" baseline="30000" dirty="0"/>
          </a:p>
        </p:txBody>
      </p:sp>
    </p:spTree>
    <p:extLst>
      <p:ext uri="{BB962C8B-B14F-4D97-AF65-F5344CB8AC3E}">
        <p14:creationId xmlns:p14="http://schemas.microsoft.com/office/powerpoint/2010/main" val="34428773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47</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6. </a:t>
            </a:r>
            <a:r>
              <a:rPr lang="es-ES" b="1" dirty="0">
                <a:solidFill>
                  <a:schemeClr val="accent6">
                    <a:lumMod val="75000"/>
                  </a:schemeClr>
                </a:solidFill>
              </a:rPr>
              <a:t>Movimiento de planetas y </a:t>
            </a:r>
            <a:r>
              <a:rPr lang="es-ES" b="1" dirty="0" smtClean="0">
                <a:solidFill>
                  <a:schemeClr val="accent6">
                    <a:lumMod val="75000"/>
                  </a:schemeClr>
                </a:solidFill>
              </a:rPr>
              <a:t>satélites</a:t>
            </a:r>
            <a:endParaRPr lang="es-ES" b="1" dirty="0">
              <a:solidFill>
                <a:schemeClr val="accent6">
                  <a:lumMod val="75000"/>
                </a:schemeClr>
              </a:solidFill>
            </a:endParaRPr>
          </a:p>
        </p:txBody>
      </p:sp>
      <p:sp>
        <p:nvSpPr>
          <p:cNvPr id="8" name="CuadroTexto 7"/>
          <p:cNvSpPr txBox="1"/>
          <p:nvPr/>
        </p:nvSpPr>
        <p:spPr>
          <a:xfrm>
            <a:off x="385762" y="1014412"/>
            <a:ext cx="8315326" cy="2031325"/>
          </a:xfrm>
          <a:prstGeom prst="rect">
            <a:avLst/>
          </a:prstGeom>
          <a:noFill/>
        </p:spPr>
        <p:txBody>
          <a:bodyPr wrap="square" rtlCol="0">
            <a:spAutoFit/>
          </a:bodyPr>
          <a:lstStyle/>
          <a:p>
            <a:pPr marL="285750" indent="-285750" algn="just">
              <a:buFont typeface="Wingdings 2" panose="05020102010507070707" pitchFamily="18" charset="2"/>
              <a:buChar char="C"/>
            </a:pPr>
            <a:r>
              <a:rPr lang="es-ES" dirty="0" smtClean="0">
                <a:sym typeface="Wingdings 2" panose="05020102010507070707" pitchFamily="18" charset="2"/>
              </a:rPr>
              <a:t>Newton demostró que la fuerza gravitatoria que ejerce el cuerpo que está en el centro, alrededor del cual giran otros, es también la fuerza centrípeta responsable de ese movimiento.</a:t>
            </a:r>
          </a:p>
          <a:p>
            <a:pPr marL="285750" indent="-285750" algn="just">
              <a:buFont typeface="Wingdings 2" panose="05020102010507070707" pitchFamily="18" charset="2"/>
              <a:buChar char="C"/>
            </a:pPr>
            <a:r>
              <a:rPr lang="es-ES" dirty="0" smtClean="0">
                <a:sym typeface="Wingdings 2" panose="05020102010507070707" pitchFamily="18" charset="2"/>
              </a:rPr>
              <a:t>Podemos comprobar que los datos medidos por astrónomos como Kepler acerca de la distancia de los planetas al Sol y sus periodos orbitales coinciden con los que se obtienen relacionando la fuerza gravitatoria y la fuerza centrípeta.</a:t>
            </a:r>
          </a:p>
        </p:txBody>
      </p:sp>
      <p:grpSp>
        <p:nvGrpSpPr>
          <p:cNvPr id="9" name="Grupo 8"/>
          <p:cNvGrpSpPr/>
          <p:nvPr/>
        </p:nvGrpSpPr>
        <p:grpSpPr>
          <a:xfrm>
            <a:off x="2577600" y="3511792"/>
            <a:ext cx="2160000" cy="2160000"/>
            <a:chOff x="3534862" y="3568942"/>
            <a:chExt cx="2160000" cy="2160000"/>
          </a:xfrm>
        </p:grpSpPr>
        <p:pic>
          <p:nvPicPr>
            <p:cNvPr id="10" name="Picture 6" descr="http://t1.uccdn.com/images/4/6/1/img_como_celebrar_el_dia_de_la_tierra_6164_orig.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3888" t="9187" r="17649" b="33561"/>
            <a:stretch/>
          </p:blipFill>
          <p:spPr bwMode="auto">
            <a:xfrm>
              <a:off x="4055798" y="4097235"/>
              <a:ext cx="1118128" cy="1103415"/>
            </a:xfrm>
            <a:prstGeom prst="rect">
              <a:avLst/>
            </a:prstGeom>
            <a:noFill/>
            <a:extLst>
              <a:ext uri="{909E8E84-426E-40DD-AFC4-6F175D3DCCD1}">
                <a14:hiddenFill xmlns:a14="http://schemas.microsoft.com/office/drawing/2010/main">
                  <a:solidFill>
                    <a:srgbClr val="FFFFFF"/>
                  </a:solidFill>
                </a14:hiddenFill>
              </a:ext>
            </a:extLst>
          </p:spPr>
        </p:pic>
        <p:sp>
          <p:nvSpPr>
            <p:cNvPr id="14" name="Elipse 13"/>
            <p:cNvSpPr/>
            <p:nvPr/>
          </p:nvSpPr>
          <p:spPr>
            <a:xfrm>
              <a:off x="3534862" y="3568942"/>
              <a:ext cx="2160000" cy="2160000"/>
            </a:xfrm>
            <a:prstGeom prst="ellipse">
              <a:avLst/>
            </a:prstGeom>
            <a:noFill/>
            <a:ln w="952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5" name="Picture 2" descr="http://static.batanga.com/sites/default/files/styles/full/public/curiosidades.batanga.com/files/Que-pasaria-si-no-existiera-la-Luna.jpg?itok=7aN9fKpu"/>
            <p:cNvPicPr>
              <a:picLocks noChangeAspect="1" noChangeArrowheads="1"/>
            </p:cNvPicPr>
            <p:nvPr/>
          </p:nvPicPr>
          <p:blipFill rotWithShape="1">
            <a:blip r:embed="rId4" cstate="print">
              <a:clrChange>
                <a:clrFrom>
                  <a:srgbClr val="0B0B0B"/>
                </a:clrFrom>
                <a:clrTo>
                  <a:srgbClr val="0B0B0B">
                    <a:alpha val="0"/>
                  </a:srgbClr>
                </a:clrTo>
              </a:clrChange>
              <a:extLst>
                <a:ext uri="{28A0092B-C50C-407E-A947-70E740481C1C}">
                  <a14:useLocalDpi xmlns:a14="http://schemas.microsoft.com/office/drawing/2010/main" val="0"/>
                </a:ext>
              </a:extLst>
            </a:blip>
            <a:srcRect l="19859" t="4806" r="17091" b="3062"/>
            <a:stretch/>
          </p:blipFill>
          <p:spPr bwMode="auto">
            <a:xfrm>
              <a:off x="5409112" y="3958171"/>
              <a:ext cx="285750" cy="278128"/>
            </a:xfrm>
            <a:prstGeom prst="rect">
              <a:avLst/>
            </a:prstGeom>
            <a:noFill/>
            <a:extLst>
              <a:ext uri="{909E8E84-426E-40DD-AFC4-6F175D3DCCD1}">
                <a14:hiddenFill xmlns:a14="http://schemas.microsoft.com/office/drawing/2010/main">
                  <a:solidFill>
                    <a:srgbClr val="FFFFFF"/>
                  </a:solidFill>
                </a14:hiddenFill>
              </a:ext>
            </a:extLst>
          </p:spPr>
        </p:pic>
      </p:grpSp>
      <mc:AlternateContent xmlns:mc="http://schemas.openxmlformats.org/markup-compatibility/2006">
        <mc:Choice xmlns:a14="http://schemas.microsoft.com/office/drawing/2010/main" Requires="a14">
          <p:sp>
            <p:nvSpPr>
              <p:cNvPr id="16" name="CuadroTexto 15"/>
              <p:cNvSpPr txBox="1"/>
              <p:nvPr/>
            </p:nvSpPr>
            <p:spPr>
              <a:xfrm>
                <a:off x="5258536" y="3827435"/>
                <a:ext cx="210865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𝐶</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𝑆</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𝑎</m:t>
                          </m:r>
                        </m:e>
                        <m:sub>
                          <m:r>
                            <a:rPr lang="es-ES" sz="2000" b="0" i="1" smtClean="0">
                              <a:latin typeface="Cambria Math" panose="02040503050406030204" pitchFamily="18" charset="0"/>
                            </a:rPr>
                            <m:t>𝐶</m:t>
                          </m:r>
                        </m:sub>
                      </m:sSub>
                    </m:oMath>
                  </m:oMathPara>
                </a14:m>
                <a:endParaRPr lang="es-ES" sz="2000" dirty="0"/>
              </a:p>
            </p:txBody>
          </p:sp>
        </mc:Choice>
        <mc:Fallback>
          <p:sp>
            <p:nvSpPr>
              <p:cNvPr id="16" name="CuadroTexto 15"/>
              <p:cNvSpPr txBox="1">
                <a:spLocks noRot="1" noChangeAspect="1" noMove="1" noResize="1" noEditPoints="1" noAdjustHandles="1" noChangeArrowheads="1" noChangeShapeType="1" noTextEdit="1"/>
              </p:cNvSpPr>
              <p:nvPr/>
            </p:nvSpPr>
            <p:spPr>
              <a:xfrm>
                <a:off x="5258536" y="3827435"/>
                <a:ext cx="2108654" cy="307777"/>
              </a:xfrm>
              <a:prstGeom prst="rect">
                <a:avLst/>
              </a:prstGeom>
              <a:blipFill>
                <a:blip r:embed="rId5"/>
                <a:stretch>
                  <a:fillRect l="-1156" b="-20000"/>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17" name="CuadroTexto 16"/>
              <p:cNvSpPr txBox="1"/>
              <p:nvPr/>
            </p:nvSpPr>
            <p:spPr>
              <a:xfrm>
                <a:off x="5258536" y="4389083"/>
                <a:ext cx="1848519"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r>
                        <a:rPr lang="es-ES" sz="2000" b="0" i="1" smtClean="0">
                          <a:latin typeface="Cambria Math" panose="02040503050406030204" pitchFamily="18" charset="0"/>
                        </a:rPr>
                        <m:t>=</m:t>
                      </m:r>
                      <m:r>
                        <a:rPr lang="es-ES" sz="2000" b="0" i="1" smtClean="0">
                          <a:latin typeface="Cambria Math" panose="02040503050406030204" pitchFamily="18" charset="0"/>
                        </a:rPr>
                        <m:t>𝑃</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𝑚</m:t>
                          </m:r>
                        </m:e>
                        <m:sub>
                          <m:r>
                            <a:rPr lang="es-ES" sz="2000" b="0" i="1" smtClean="0">
                              <a:latin typeface="Cambria Math" panose="02040503050406030204" pitchFamily="18" charset="0"/>
                            </a:rPr>
                            <m:t>𝑆</m:t>
                          </m:r>
                        </m:sub>
                      </m:sSub>
                      <m:r>
                        <a:rPr lang="es-ES" sz="2000" b="0" i="1" smtClean="0">
                          <a:latin typeface="Cambria Math" panose="02040503050406030204" pitchFamily="18" charset="0"/>
                        </a:rPr>
                        <m:t>·</m:t>
                      </m:r>
                      <m:r>
                        <a:rPr lang="es-ES" sz="2000" b="0" i="1" smtClean="0">
                          <a:latin typeface="Cambria Math" panose="02040503050406030204" pitchFamily="18" charset="0"/>
                        </a:rPr>
                        <m:t>𝑔</m:t>
                      </m:r>
                    </m:oMath>
                  </m:oMathPara>
                </a14:m>
                <a:endParaRPr lang="es-ES" sz="2000" dirty="0"/>
              </a:p>
            </p:txBody>
          </p:sp>
        </mc:Choice>
        <mc:Fallback>
          <p:sp>
            <p:nvSpPr>
              <p:cNvPr id="17" name="CuadroTexto 16"/>
              <p:cNvSpPr txBox="1">
                <a:spLocks noRot="1" noChangeAspect="1" noMove="1" noResize="1" noEditPoints="1" noAdjustHandles="1" noChangeArrowheads="1" noChangeShapeType="1" noTextEdit="1"/>
              </p:cNvSpPr>
              <p:nvPr/>
            </p:nvSpPr>
            <p:spPr>
              <a:xfrm>
                <a:off x="5258536" y="4389083"/>
                <a:ext cx="1848519" cy="307777"/>
              </a:xfrm>
              <a:prstGeom prst="rect">
                <a:avLst/>
              </a:prstGeom>
              <a:blipFill>
                <a:blip r:embed="rId6"/>
                <a:stretch>
                  <a:fillRect l="-2640" r="-2640" b="-30000"/>
                </a:stretch>
              </a:blipFill>
            </p:spPr>
            <p:txBody>
              <a:bodyPr/>
              <a:lstStyle/>
              <a:p>
                <a:r>
                  <a:rPr lang="es-ES">
                    <a:noFill/>
                  </a:rPr>
                  <a:t> </a:t>
                </a:r>
              </a:p>
            </p:txBody>
          </p:sp>
        </mc:Fallback>
      </mc:AlternateContent>
    </p:spTree>
    <p:extLst>
      <p:ext uri="{BB962C8B-B14F-4D97-AF65-F5344CB8AC3E}">
        <p14:creationId xmlns:p14="http://schemas.microsoft.com/office/powerpoint/2010/main" val="19782508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48</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6. </a:t>
            </a:r>
            <a:r>
              <a:rPr lang="es-ES" b="1" dirty="0">
                <a:solidFill>
                  <a:schemeClr val="accent6">
                    <a:lumMod val="75000"/>
                  </a:schemeClr>
                </a:solidFill>
              </a:rPr>
              <a:t>Movimiento de planetas y </a:t>
            </a:r>
            <a:r>
              <a:rPr lang="es-ES" b="1" dirty="0" smtClean="0">
                <a:solidFill>
                  <a:schemeClr val="accent6">
                    <a:lumMod val="75000"/>
                  </a:schemeClr>
                </a:solidFill>
              </a:rPr>
              <a:t>satélites</a:t>
            </a:r>
            <a:endParaRPr lang="es-ES" b="1" dirty="0">
              <a:solidFill>
                <a:schemeClr val="accent6">
                  <a:lumMod val="75000"/>
                </a:schemeClr>
              </a:solidFill>
            </a:endParaRPr>
          </a:p>
        </p:txBody>
      </p:sp>
      <p:sp>
        <p:nvSpPr>
          <p:cNvPr id="12" name="CuadroTexto 11"/>
          <p:cNvSpPr txBox="1"/>
          <p:nvPr/>
        </p:nvSpPr>
        <p:spPr>
          <a:xfrm>
            <a:off x="414337" y="857251"/>
            <a:ext cx="4957763"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13" name="CuadroTexto 12"/>
          <p:cNvSpPr txBox="1"/>
          <p:nvPr/>
        </p:nvSpPr>
        <p:spPr>
          <a:xfrm>
            <a:off x="414337" y="1226583"/>
            <a:ext cx="8222455" cy="1477328"/>
          </a:xfrm>
          <a:prstGeom prst="rect">
            <a:avLst/>
          </a:prstGeom>
          <a:noFill/>
        </p:spPr>
        <p:txBody>
          <a:bodyPr wrap="square" rtlCol="0">
            <a:spAutoFit/>
          </a:bodyPr>
          <a:lstStyle/>
          <a:p>
            <a:pPr algn="just"/>
            <a:r>
              <a:rPr lang="es-ES" b="1" dirty="0" smtClean="0"/>
              <a:t>La Luna es el satélite de la Tierra y gira a su alrededor describiendo una órbita casi circular de 384 000 km de radio. Teniendo en cuenta los datos que se indican, comprueba que la Luna da una vuelta completa alrededor de la Tierra cada 27,3 días.</a:t>
            </a:r>
          </a:p>
          <a:p>
            <a:pPr algn="just"/>
            <a:r>
              <a:rPr lang="es-ES" b="1" dirty="0"/>
              <a:t>Datos: G = 6,67·10</a:t>
            </a:r>
            <a:r>
              <a:rPr lang="es-ES" b="1" baseline="30000" dirty="0"/>
              <a:t>–11</a:t>
            </a:r>
            <a:r>
              <a:rPr lang="es-ES" b="1" dirty="0"/>
              <a:t> N·m</a:t>
            </a:r>
            <a:r>
              <a:rPr lang="es-ES" b="1" baseline="30000" dirty="0"/>
              <a:t>2</a:t>
            </a:r>
            <a:r>
              <a:rPr lang="es-ES" b="1" dirty="0"/>
              <a:t>/kg</a:t>
            </a:r>
            <a:r>
              <a:rPr lang="es-ES" b="1" baseline="30000" dirty="0"/>
              <a:t>2</a:t>
            </a:r>
            <a:r>
              <a:rPr lang="es-ES" b="1" dirty="0"/>
              <a:t>; </a:t>
            </a:r>
            <a:r>
              <a:rPr lang="es-ES" b="1" dirty="0" err="1" smtClean="0"/>
              <a:t>M</a:t>
            </a:r>
            <a:r>
              <a:rPr lang="es-ES" b="1" baseline="-25000" dirty="0" err="1" smtClean="0"/>
              <a:t>Tierra</a:t>
            </a:r>
            <a:r>
              <a:rPr lang="es-ES" b="1" dirty="0" smtClean="0"/>
              <a:t> </a:t>
            </a:r>
            <a:r>
              <a:rPr lang="es-ES" b="1" dirty="0"/>
              <a:t>= </a:t>
            </a:r>
            <a:r>
              <a:rPr lang="es-ES" b="1" dirty="0" smtClean="0"/>
              <a:t>5,97·10</a:t>
            </a:r>
            <a:r>
              <a:rPr lang="es-ES" b="1" baseline="30000" dirty="0" smtClean="0"/>
              <a:t>24</a:t>
            </a:r>
            <a:r>
              <a:rPr lang="es-ES" b="1" dirty="0" smtClean="0"/>
              <a:t> kg; </a:t>
            </a:r>
            <a:r>
              <a:rPr lang="es-ES" b="1" dirty="0" err="1"/>
              <a:t>M</a:t>
            </a:r>
            <a:r>
              <a:rPr lang="es-ES" b="1" baseline="-25000" dirty="0" err="1"/>
              <a:t>Luna</a:t>
            </a:r>
            <a:r>
              <a:rPr lang="es-ES" b="1" dirty="0"/>
              <a:t> = 7,35·10</a:t>
            </a:r>
            <a:r>
              <a:rPr lang="es-ES" b="1" baseline="30000" dirty="0"/>
              <a:t>22</a:t>
            </a:r>
            <a:r>
              <a:rPr lang="es-ES" b="1" dirty="0"/>
              <a:t> kg </a:t>
            </a:r>
          </a:p>
        </p:txBody>
      </p:sp>
      <p:grpSp>
        <p:nvGrpSpPr>
          <p:cNvPr id="18" name="Grupo 17"/>
          <p:cNvGrpSpPr/>
          <p:nvPr/>
        </p:nvGrpSpPr>
        <p:grpSpPr>
          <a:xfrm>
            <a:off x="619550" y="2964776"/>
            <a:ext cx="2237948" cy="2192666"/>
            <a:chOff x="563063" y="2807613"/>
            <a:chExt cx="2237948" cy="2192666"/>
          </a:xfrm>
        </p:grpSpPr>
        <p:grpSp>
          <p:nvGrpSpPr>
            <p:cNvPr id="19" name="Grupo 18"/>
            <p:cNvGrpSpPr/>
            <p:nvPr/>
          </p:nvGrpSpPr>
          <p:grpSpPr>
            <a:xfrm>
              <a:off x="563063" y="2840279"/>
              <a:ext cx="2160000" cy="2160000"/>
              <a:chOff x="3534862" y="3568942"/>
              <a:chExt cx="2160000" cy="2160000"/>
            </a:xfrm>
          </p:grpSpPr>
          <p:pic>
            <p:nvPicPr>
              <p:cNvPr id="27" name="Picture 6" descr="http://t1.uccdn.com/images/4/6/1/img_como_celebrar_el_dia_de_la_tierra_6164_orig.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3888" t="9187" r="17649" b="33561"/>
              <a:stretch/>
            </p:blipFill>
            <p:spPr bwMode="auto">
              <a:xfrm>
                <a:off x="4055798" y="4097235"/>
                <a:ext cx="1118128" cy="1103415"/>
              </a:xfrm>
              <a:prstGeom prst="rect">
                <a:avLst/>
              </a:prstGeom>
              <a:noFill/>
              <a:extLst>
                <a:ext uri="{909E8E84-426E-40DD-AFC4-6F175D3DCCD1}">
                  <a14:hiddenFill xmlns:a14="http://schemas.microsoft.com/office/drawing/2010/main">
                    <a:solidFill>
                      <a:srgbClr val="FFFFFF"/>
                    </a:solidFill>
                  </a14:hiddenFill>
                </a:ext>
              </a:extLst>
            </p:spPr>
          </p:pic>
          <p:sp>
            <p:nvSpPr>
              <p:cNvPr id="28" name="Elipse 27"/>
              <p:cNvSpPr/>
              <p:nvPr/>
            </p:nvSpPr>
            <p:spPr>
              <a:xfrm>
                <a:off x="3534862" y="3568942"/>
                <a:ext cx="2160000" cy="2160000"/>
              </a:xfrm>
              <a:prstGeom prst="ellipse">
                <a:avLst/>
              </a:prstGeom>
              <a:noFill/>
              <a:ln w="952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9" name="Picture 2" descr="http://static.batanga.com/sites/default/files/styles/full/public/curiosidades.batanga.com/files/Que-pasaria-si-no-existiera-la-Luna.jpg?itok=7aN9fKpu"/>
              <p:cNvPicPr>
                <a:picLocks noChangeAspect="1" noChangeArrowheads="1"/>
              </p:cNvPicPr>
              <p:nvPr/>
            </p:nvPicPr>
            <p:blipFill rotWithShape="1">
              <a:blip r:embed="rId4" cstate="print">
                <a:clrChange>
                  <a:clrFrom>
                    <a:srgbClr val="0B0B0B"/>
                  </a:clrFrom>
                  <a:clrTo>
                    <a:srgbClr val="0B0B0B">
                      <a:alpha val="0"/>
                    </a:srgbClr>
                  </a:clrTo>
                </a:clrChange>
                <a:extLst>
                  <a:ext uri="{28A0092B-C50C-407E-A947-70E740481C1C}">
                    <a14:useLocalDpi xmlns:a14="http://schemas.microsoft.com/office/drawing/2010/main" val="0"/>
                  </a:ext>
                </a:extLst>
              </a:blip>
              <a:srcRect l="19859" t="4806" r="17091" b="3062"/>
              <a:stretch/>
            </p:blipFill>
            <p:spPr bwMode="auto">
              <a:xfrm>
                <a:off x="5409112" y="3958171"/>
                <a:ext cx="285750" cy="278128"/>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20" name="Conector recto de flecha 19"/>
            <p:cNvCxnSpPr/>
            <p:nvPr/>
          </p:nvCxnSpPr>
          <p:spPr>
            <a:xfrm flipH="1">
              <a:off x="2202127" y="3368518"/>
              <a:ext cx="376975" cy="21801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flipV="1">
              <a:off x="1643063" y="3368572"/>
              <a:ext cx="937125" cy="55170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2" name="Conector recto de flecha 21"/>
            <p:cNvCxnSpPr/>
            <p:nvPr/>
          </p:nvCxnSpPr>
          <p:spPr>
            <a:xfrm flipH="1">
              <a:off x="2390614" y="3365078"/>
              <a:ext cx="189575" cy="110729"/>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CuadroTexto 22"/>
                <p:cNvSpPr txBox="1"/>
                <p:nvPr/>
              </p:nvSpPr>
              <p:spPr>
                <a:xfrm>
                  <a:off x="2489131" y="3479751"/>
                  <a:ext cx="31188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𝑎</m:t>
                                </m:r>
                              </m:e>
                            </m:acc>
                          </m:e>
                          <m:sub>
                            <m:r>
                              <a:rPr lang="es-ES" b="0" i="1" smtClean="0">
                                <a:latin typeface="Cambria Math" panose="02040503050406030204" pitchFamily="18" charset="0"/>
                              </a:rPr>
                              <m:t>𝐶</m:t>
                            </m:r>
                          </m:sub>
                        </m:sSub>
                      </m:oMath>
                    </m:oMathPara>
                  </a14:m>
                  <a:endParaRPr lang="es-ES" dirty="0"/>
                </a:p>
              </p:txBody>
            </p:sp>
          </mc:Choice>
          <mc:Fallback xmlns="">
            <p:sp>
              <p:nvSpPr>
                <p:cNvPr id="27" name="CuadroTexto 26"/>
                <p:cNvSpPr txBox="1">
                  <a:spLocks noRot="1" noChangeAspect="1" noMove="1" noResize="1" noEditPoints="1" noAdjustHandles="1" noChangeArrowheads="1" noChangeShapeType="1" noTextEdit="1"/>
                </p:cNvSpPr>
                <p:nvPr/>
              </p:nvSpPr>
              <p:spPr>
                <a:xfrm>
                  <a:off x="2489131" y="3479751"/>
                  <a:ext cx="311880" cy="276999"/>
                </a:xfrm>
                <a:prstGeom prst="rect">
                  <a:avLst/>
                </a:prstGeom>
                <a:blipFill rotWithShape="0">
                  <a:blip r:embed="rId5"/>
                  <a:stretch>
                    <a:fillRect l="-19608" t="-46667" r="-60784" b="-1777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CuadroTexto 23"/>
                <p:cNvSpPr txBox="1"/>
                <p:nvPr/>
              </p:nvSpPr>
              <p:spPr>
                <a:xfrm>
                  <a:off x="1528289" y="3165209"/>
                  <a:ext cx="844141"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𝐶</m:t>
                            </m:r>
                          </m:sub>
                        </m:sSub>
                        <m:r>
                          <a:rPr lang="es-ES" b="0" i="1" smtClean="0">
                            <a:latin typeface="Cambria Math" panose="02040503050406030204" pitchFamily="18" charset="0"/>
                          </a:rPr>
                          <m:t>=</m:t>
                        </m:r>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𝐺</m:t>
                            </m:r>
                          </m:sub>
                        </m:sSub>
                      </m:oMath>
                    </m:oMathPara>
                  </a14:m>
                  <a:endParaRPr lang="es-ES" dirty="0"/>
                </a:p>
              </p:txBody>
            </p:sp>
          </mc:Choice>
          <mc:Fallback xmlns="">
            <p:sp>
              <p:nvSpPr>
                <p:cNvPr id="29" name="CuadroTexto 28"/>
                <p:cNvSpPr txBox="1">
                  <a:spLocks noRot="1" noChangeAspect="1" noMove="1" noResize="1" noEditPoints="1" noAdjustHandles="1" noChangeArrowheads="1" noChangeShapeType="1" noTextEdit="1"/>
                </p:cNvSpPr>
                <p:nvPr/>
              </p:nvSpPr>
              <p:spPr>
                <a:xfrm>
                  <a:off x="1528289" y="3165209"/>
                  <a:ext cx="844141" cy="310598"/>
                </a:xfrm>
                <a:prstGeom prst="rect">
                  <a:avLst/>
                </a:prstGeom>
                <a:blipFill rotWithShape="0">
                  <a:blip r:embed="rId6"/>
                  <a:stretch>
                    <a:fillRect l="-5797" t="-41176" r="-28986" b="-17647"/>
                  </a:stretch>
                </a:blipFill>
              </p:spPr>
              <p:txBody>
                <a:bodyPr/>
                <a:lstStyle/>
                <a:p>
                  <a:r>
                    <a:rPr lang="es-ES">
                      <a:noFill/>
                    </a:rPr>
                    <a:t> </a:t>
                  </a:r>
                </a:p>
              </p:txBody>
            </p:sp>
          </mc:Fallback>
        </mc:AlternateContent>
        <p:cxnSp>
          <p:nvCxnSpPr>
            <p:cNvPr id="25" name="Conector recto de flecha 24"/>
            <p:cNvCxnSpPr/>
            <p:nvPr/>
          </p:nvCxnSpPr>
          <p:spPr>
            <a:xfrm flipH="1" flipV="1">
              <a:off x="2372430" y="3006171"/>
              <a:ext cx="219646" cy="37677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CuadroTexto 25"/>
                <p:cNvSpPr txBox="1"/>
                <p:nvPr/>
              </p:nvSpPr>
              <p:spPr>
                <a:xfrm>
                  <a:off x="2463967" y="2807613"/>
                  <a:ext cx="29232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acc>
                              <m:accPr>
                                <m:chr m:val="⃗"/>
                                <m:ctrlPr>
                                  <a:rPr lang="es-ES" i="1" smtClean="0">
                                    <a:latin typeface="Cambria Math" panose="02040503050406030204" pitchFamily="18" charset="0"/>
                                  </a:rPr>
                                </m:ctrlPr>
                              </m:accPr>
                              <m:e>
                                <m:r>
                                  <a:rPr lang="es-ES" b="0" i="1" smtClean="0">
                                    <a:latin typeface="Cambria Math" panose="02040503050406030204" pitchFamily="18" charset="0"/>
                                  </a:rPr>
                                  <m:t>𝑣</m:t>
                                </m:r>
                              </m:e>
                            </m:acc>
                          </m:e>
                          <m:sub>
                            <m:r>
                              <a:rPr lang="es-ES" b="0" i="1" smtClean="0">
                                <a:latin typeface="Cambria Math" panose="02040503050406030204" pitchFamily="18" charset="0"/>
                              </a:rPr>
                              <m:t>𝐿</m:t>
                            </m:r>
                          </m:sub>
                        </m:sSub>
                      </m:oMath>
                    </m:oMathPara>
                  </a14:m>
                  <a:endParaRPr lang="es-ES" dirty="0"/>
                </a:p>
              </p:txBody>
            </p:sp>
          </mc:Choice>
          <mc:Fallback xmlns="">
            <p:sp>
              <p:nvSpPr>
                <p:cNvPr id="34" name="CuadroTexto 33"/>
                <p:cNvSpPr txBox="1">
                  <a:spLocks noRot="1" noChangeAspect="1" noMove="1" noResize="1" noEditPoints="1" noAdjustHandles="1" noChangeArrowheads="1" noChangeShapeType="1" noTextEdit="1"/>
                </p:cNvSpPr>
                <p:nvPr/>
              </p:nvSpPr>
              <p:spPr>
                <a:xfrm>
                  <a:off x="2463967" y="2807613"/>
                  <a:ext cx="292324" cy="276999"/>
                </a:xfrm>
                <a:prstGeom prst="rect">
                  <a:avLst/>
                </a:prstGeom>
                <a:blipFill rotWithShape="0">
                  <a:blip r:embed="rId7"/>
                  <a:stretch>
                    <a:fillRect l="-16667" t="-43478" r="-68750" b="-17391"/>
                  </a:stretch>
                </a:blipFill>
              </p:spPr>
              <p:txBody>
                <a:bodyPr/>
                <a:lstStyle/>
                <a:p>
                  <a:r>
                    <a:rPr lang="es-ES">
                      <a:noFill/>
                    </a:rPr>
                    <a:t> </a:t>
                  </a:r>
                </a:p>
              </p:txBody>
            </p:sp>
          </mc:Fallback>
        </mc:AlternateContent>
      </p:grpSp>
      <mc:AlternateContent xmlns:mc="http://schemas.openxmlformats.org/markup-compatibility/2006">
        <mc:Choice xmlns:a14="http://schemas.microsoft.com/office/drawing/2010/main" Requires="a14">
          <p:sp>
            <p:nvSpPr>
              <p:cNvPr id="30" name="CuadroTexto 29"/>
              <p:cNvSpPr txBox="1"/>
              <p:nvPr/>
            </p:nvSpPr>
            <p:spPr>
              <a:xfrm>
                <a:off x="3309427" y="3079004"/>
                <a:ext cx="4184864" cy="6964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𝐶</m:t>
                          </m:r>
                        </m:sub>
                      </m:sSub>
                      <m:r>
                        <a:rPr lang="es-ES" sz="2000" b="0" i="1" smtClean="0">
                          <a:latin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𝐺</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𝑀</m:t>
                              </m:r>
                            </m:e>
                            <m:sub>
                              <m:r>
                                <a:rPr lang="es-ES" sz="2000" b="0" i="1" smtClean="0">
                                  <a:latin typeface="Cambria Math" panose="02040503050406030204" pitchFamily="18" charset="0"/>
                                  <a:ea typeface="Cambria Math" panose="02040503050406030204" pitchFamily="18" charset="0"/>
                                </a:rPr>
                                <m:t>𝑇</m:t>
                              </m:r>
                            </m:sub>
                          </m:sSub>
                          <m:r>
                            <a:rPr lang="es-ES" sz="2000" b="0" i="1" smtClean="0">
                              <a:latin typeface="Cambria Math" panose="02040503050406030204" pitchFamily="18" charset="0"/>
                              <a:ea typeface="Cambria Math" panose="02040503050406030204" pitchFamily="18" charset="0"/>
                            </a:rPr>
                            <m:t>·</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𝑚</m:t>
                              </m:r>
                            </m:e>
                            <m:sub>
                              <m:r>
                                <a:rPr lang="es-ES" sz="2000" b="0" i="1" smtClean="0">
                                  <a:latin typeface="Cambria Math" panose="02040503050406030204" pitchFamily="18" charset="0"/>
                                  <a:ea typeface="Cambria Math" panose="02040503050406030204" pitchFamily="18" charset="0"/>
                                </a:rPr>
                                <m:t>𝐿</m:t>
                              </m:r>
                            </m:sub>
                          </m:sSub>
                        </m:num>
                        <m:den>
                          <m:sSubSup>
                            <m:sSubSupPr>
                              <m:ctrlPr>
                                <a:rPr lang="es-ES" sz="2000" b="0" i="1" smtClean="0">
                                  <a:latin typeface="Cambria Math" panose="02040503050406030204" pitchFamily="18" charset="0"/>
                                  <a:ea typeface="Cambria Math" panose="02040503050406030204" pitchFamily="18" charset="0"/>
                                </a:rPr>
                              </m:ctrlPr>
                            </m:sSubSupPr>
                            <m:e>
                              <m:r>
                                <a:rPr lang="es-ES" sz="2000" b="0" i="1" smtClean="0">
                                  <a:latin typeface="Cambria Math" panose="02040503050406030204" pitchFamily="18" charset="0"/>
                                  <a:ea typeface="Cambria Math" panose="02040503050406030204" pitchFamily="18" charset="0"/>
                                </a:rPr>
                                <m:t>𝑑</m:t>
                              </m:r>
                            </m:e>
                            <m:sub>
                              <m:r>
                                <a:rPr lang="es-ES" sz="2000" b="0" i="1" smtClean="0">
                                  <a:latin typeface="Cambria Math" panose="02040503050406030204" pitchFamily="18" charset="0"/>
                                  <a:ea typeface="Cambria Math" panose="02040503050406030204" pitchFamily="18" charset="0"/>
                                </a:rPr>
                                <m:t>𝑇</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𝐿</m:t>
                              </m:r>
                            </m:sub>
                            <m:sup>
                              <m:r>
                                <a:rPr lang="es-ES" sz="2000" b="0" i="1" smtClean="0">
                                  <a:latin typeface="Cambria Math" panose="02040503050406030204" pitchFamily="18" charset="0"/>
                                  <a:ea typeface="Cambria Math" panose="02040503050406030204" pitchFamily="18" charset="0"/>
                                </a:rPr>
                                <m:t>2</m:t>
                              </m:r>
                            </m:sup>
                          </m:sSubSup>
                        </m:den>
                      </m:f>
                      <m:r>
                        <a:rPr lang="es-ES" sz="2000" b="0" i="1" smtClean="0">
                          <a:latin typeface="Cambria Math" panose="02040503050406030204" pitchFamily="18" charset="0"/>
                          <a:ea typeface="Cambria Math" panose="02040503050406030204" pitchFamily="18" charset="0"/>
                        </a:rPr>
                        <m:t>=</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𝑚</m:t>
                          </m:r>
                        </m:e>
                        <m:sub>
                          <m:r>
                            <a:rPr lang="es-ES" sz="2000" b="0" i="1" smtClean="0">
                              <a:latin typeface="Cambria Math" panose="02040503050406030204" pitchFamily="18" charset="0"/>
                              <a:ea typeface="Cambria Math" panose="02040503050406030204" pitchFamily="18" charset="0"/>
                            </a:rPr>
                            <m:t>𝐿</m:t>
                          </m:r>
                        </m:sub>
                      </m:sSub>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Sup>
                            <m:sSubSupPr>
                              <m:ctrlPr>
                                <a:rPr lang="es-ES" sz="2000" b="0" i="1" smtClean="0">
                                  <a:latin typeface="Cambria Math" panose="02040503050406030204" pitchFamily="18" charset="0"/>
                                  <a:ea typeface="Cambria Math" panose="02040503050406030204" pitchFamily="18" charset="0"/>
                                </a:rPr>
                              </m:ctrlPr>
                            </m:sSubSupPr>
                            <m:e>
                              <m:r>
                                <a:rPr lang="es-ES" sz="2000" b="0" i="1" smtClean="0">
                                  <a:latin typeface="Cambria Math" panose="02040503050406030204" pitchFamily="18" charset="0"/>
                                  <a:ea typeface="Cambria Math" panose="02040503050406030204" pitchFamily="18" charset="0"/>
                                </a:rPr>
                                <m:t>𝑣</m:t>
                              </m:r>
                            </m:e>
                            <m:sub>
                              <m:r>
                                <a:rPr lang="es-ES" sz="2000" b="0" i="1" smtClean="0">
                                  <a:latin typeface="Cambria Math" panose="02040503050406030204" pitchFamily="18" charset="0"/>
                                  <a:ea typeface="Cambria Math" panose="02040503050406030204" pitchFamily="18" charset="0"/>
                                </a:rPr>
                                <m:t>𝐿</m:t>
                              </m:r>
                            </m:sub>
                            <m:sup>
                              <m:r>
                                <a:rPr lang="es-ES" sz="2000" b="0" i="1" smtClean="0">
                                  <a:latin typeface="Cambria Math" panose="02040503050406030204" pitchFamily="18" charset="0"/>
                                  <a:ea typeface="Cambria Math" panose="02040503050406030204" pitchFamily="18" charset="0"/>
                                </a:rPr>
                                <m:t>2</m:t>
                              </m:r>
                            </m:sup>
                          </m:sSubSup>
                        </m:num>
                        <m:den>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𝑑</m:t>
                              </m:r>
                            </m:e>
                            <m:sub>
                              <m:r>
                                <a:rPr lang="es-ES" sz="2000" b="0" i="1" smtClean="0">
                                  <a:latin typeface="Cambria Math" panose="02040503050406030204" pitchFamily="18" charset="0"/>
                                  <a:ea typeface="Cambria Math" panose="02040503050406030204" pitchFamily="18" charset="0"/>
                                </a:rPr>
                                <m:t>𝑇</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𝐿</m:t>
                              </m:r>
                            </m:sub>
                          </m:sSub>
                        </m:den>
                      </m:f>
                    </m:oMath>
                  </m:oMathPara>
                </a14:m>
                <a:endParaRPr lang="es-ES" sz="2000" dirty="0"/>
              </a:p>
            </p:txBody>
          </p:sp>
        </mc:Choice>
        <mc:Fallback>
          <p:sp>
            <p:nvSpPr>
              <p:cNvPr id="30" name="CuadroTexto 29"/>
              <p:cNvSpPr txBox="1">
                <a:spLocks noRot="1" noChangeAspect="1" noMove="1" noResize="1" noEditPoints="1" noAdjustHandles="1" noChangeArrowheads="1" noChangeShapeType="1" noTextEdit="1"/>
              </p:cNvSpPr>
              <p:nvPr/>
            </p:nvSpPr>
            <p:spPr>
              <a:xfrm>
                <a:off x="3309427" y="3079004"/>
                <a:ext cx="4184864" cy="696409"/>
              </a:xfrm>
              <a:prstGeom prst="rect">
                <a:avLst/>
              </a:prstGeom>
              <a:blipFill>
                <a:blip r:embed="rId8"/>
                <a:stretch>
                  <a:fillRect/>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31" name="CuadroTexto 30"/>
              <p:cNvSpPr txBox="1"/>
              <p:nvPr/>
            </p:nvSpPr>
            <p:spPr>
              <a:xfrm>
                <a:off x="3300486" y="3913913"/>
                <a:ext cx="5287473" cy="9467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𝑣</m:t>
                          </m:r>
                        </m:e>
                        <m:sub>
                          <m:r>
                            <a:rPr lang="es-ES" sz="2000" b="0" i="1" smtClean="0">
                              <a:latin typeface="Cambria Math" panose="02040503050406030204" pitchFamily="18" charset="0"/>
                            </a:rPr>
                            <m:t>𝐿</m:t>
                          </m:r>
                        </m:sub>
                      </m:sSub>
                      <m:r>
                        <a:rPr lang="es-ES" sz="2000" b="0" i="1" smtClean="0">
                          <a:latin typeface="Cambria Math" panose="02040503050406030204" pitchFamily="18" charset="0"/>
                        </a:rPr>
                        <m:t>=</m:t>
                      </m:r>
                      <m:rad>
                        <m:radPr>
                          <m:degHide m:val="on"/>
                          <m:ctrlPr>
                            <a:rPr lang="es-ES" sz="2000" b="0" i="1" smtClean="0">
                              <a:latin typeface="Cambria Math" panose="02040503050406030204" pitchFamily="18" charset="0"/>
                            </a:rPr>
                          </m:ctrlPr>
                        </m:radPr>
                        <m:deg/>
                        <m:e>
                          <m:r>
                            <a:rPr lang="es-ES" sz="2000" i="1">
                              <a:latin typeface="Cambria Math" panose="02040503050406030204" pitchFamily="18" charset="0"/>
                            </a:rPr>
                            <m:t>𝐺</m:t>
                          </m:r>
                          <m:r>
                            <a:rPr lang="es-ES" sz="2000" i="1">
                              <a:latin typeface="Cambria Math" panose="02040503050406030204" pitchFamily="18" charset="0"/>
                            </a:rPr>
                            <m:t>·</m:t>
                          </m:r>
                          <m:f>
                            <m:fPr>
                              <m:ctrlPr>
                                <a:rPr lang="es-ES" sz="2000" i="1">
                                  <a:latin typeface="Cambria Math" panose="02040503050406030204" pitchFamily="18" charset="0"/>
                                </a:rPr>
                              </m:ctrlPr>
                            </m:fPr>
                            <m:num>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𝑀</m:t>
                                  </m:r>
                                </m:e>
                                <m:sub>
                                  <m:r>
                                    <a:rPr lang="es-ES" sz="2000" i="1">
                                      <a:latin typeface="Cambria Math" panose="02040503050406030204" pitchFamily="18" charset="0"/>
                                      <a:ea typeface="Cambria Math" panose="02040503050406030204" pitchFamily="18" charset="0"/>
                                    </a:rPr>
                                    <m:t>𝑇</m:t>
                                  </m:r>
                                </m:sub>
                              </m:sSub>
                            </m:num>
                            <m:den>
                              <m:sSub>
                                <m:sSubPr>
                                  <m:ctrlPr>
                                    <a:rPr lang="es-ES" sz="2000" i="1">
                                      <a:latin typeface="Cambria Math" panose="02040503050406030204" pitchFamily="18" charset="0"/>
                                    </a:rPr>
                                  </m:ctrlPr>
                                </m:sSubPr>
                                <m:e>
                                  <m:r>
                                    <a:rPr lang="es-ES" sz="2000" i="1">
                                      <a:latin typeface="Cambria Math" panose="02040503050406030204" pitchFamily="18" charset="0"/>
                                    </a:rPr>
                                    <m:t>𝑑</m:t>
                                  </m:r>
                                </m:e>
                                <m:sub>
                                  <m:r>
                                    <a:rPr lang="es-ES" sz="2000" i="1">
                                      <a:latin typeface="Cambria Math" panose="02040503050406030204" pitchFamily="18" charset="0"/>
                                    </a:rPr>
                                    <m:t>𝑇</m:t>
                                  </m:r>
                                  <m:r>
                                    <a:rPr lang="es-ES" sz="2000" i="1">
                                      <a:latin typeface="Cambria Math" panose="02040503050406030204" pitchFamily="18" charset="0"/>
                                    </a:rPr>
                                    <m:t>−</m:t>
                                  </m:r>
                                  <m:r>
                                    <a:rPr lang="es-ES" sz="2000" i="1">
                                      <a:latin typeface="Cambria Math" panose="02040503050406030204" pitchFamily="18" charset="0"/>
                                    </a:rPr>
                                    <m:t>𝐿</m:t>
                                  </m:r>
                                </m:sub>
                              </m:sSub>
                            </m:den>
                          </m:f>
                        </m:e>
                      </m:rad>
                      <m:r>
                        <a:rPr lang="es-ES" sz="2000" b="0" i="1" smtClean="0">
                          <a:latin typeface="Cambria Math" panose="02040503050406030204" pitchFamily="18" charset="0"/>
                        </a:rPr>
                        <m:t>=</m:t>
                      </m:r>
                      <m:rad>
                        <m:radPr>
                          <m:degHide m:val="on"/>
                          <m:ctrlPr>
                            <a:rPr lang="es-ES" sz="2000" b="0" i="1" smtClean="0">
                              <a:latin typeface="Cambria Math" panose="02040503050406030204" pitchFamily="18" charset="0"/>
                            </a:rPr>
                          </m:ctrlPr>
                        </m:radPr>
                        <m:deg/>
                        <m:e>
                          <m:r>
                            <a:rPr lang="es-ES" sz="2000" i="1">
                              <a:latin typeface="Cambria Math" panose="02040503050406030204" pitchFamily="18" charset="0"/>
                            </a:rPr>
                            <m:t>6,67·</m:t>
                          </m:r>
                          <m:sSup>
                            <m:sSupPr>
                              <m:ctrlPr>
                                <a:rPr lang="es-ES" sz="2000" i="1">
                                  <a:latin typeface="Cambria Math" panose="02040503050406030204" pitchFamily="18" charset="0"/>
                                </a:rPr>
                              </m:ctrlPr>
                            </m:sSupPr>
                            <m:e>
                              <m:r>
                                <a:rPr lang="es-ES" sz="2000" i="1">
                                  <a:latin typeface="Cambria Math" panose="02040503050406030204" pitchFamily="18" charset="0"/>
                                </a:rPr>
                                <m:t>10</m:t>
                              </m:r>
                            </m:e>
                            <m:sup>
                              <m:r>
                                <a:rPr lang="es-ES" sz="2000" i="1">
                                  <a:latin typeface="Cambria Math" panose="02040503050406030204" pitchFamily="18" charset="0"/>
                                </a:rPr>
                                <m:t>−11</m:t>
                              </m:r>
                            </m:sup>
                          </m:sSup>
                          <m:r>
                            <a:rPr lang="es-ES" sz="2000" i="1">
                              <a:latin typeface="Cambria Math" panose="02040503050406030204" pitchFamily="18" charset="0"/>
                            </a:rPr>
                            <m:t>·</m:t>
                          </m:r>
                          <m:f>
                            <m:fPr>
                              <m:ctrlPr>
                                <a:rPr lang="es-ES" sz="2000" i="1">
                                  <a:latin typeface="Cambria Math" panose="02040503050406030204" pitchFamily="18" charset="0"/>
                                </a:rPr>
                              </m:ctrlPr>
                            </m:fPr>
                            <m:num>
                              <m:r>
                                <a:rPr lang="es-ES" sz="2000" i="1">
                                  <a:latin typeface="Cambria Math" panose="02040503050406030204" pitchFamily="18" charset="0"/>
                                </a:rPr>
                                <m:t>5,97·</m:t>
                              </m:r>
                              <m:sSup>
                                <m:sSupPr>
                                  <m:ctrlPr>
                                    <a:rPr lang="es-ES" sz="2000" i="1">
                                      <a:latin typeface="Cambria Math" panose="02040503050406030204" pitchFamily="18" charset="0"/>
                                    </a:rPr>
                                  </m:ctrlPr>
                                </m:sSupPr>
                                <m:e>
                                  <m:r>
                                    <a:rPr lang="es-ES" sz="2000" i="1">
                                      <a:latin typeface="Cambria Math" panose="02040503050406030204" pitchFamily="18" charset="0"/>
                                    </a:rPr>
                                    <m:t>10</m:t>
                                  </m:r>
                                </m:e>
                                <m:sup>
                                  <m:r>
                                    <a:rPr lang="es-ES" sz="2000" i="1">
                                      <a:latin typeface="Cambria Math" panose="02040503050406030204" pitchFamily="18" charset="0"/>
                                    </a:rPr>
                                    <m:t>24</m:t>
                                  </m:r>
                                </m:sup>
                              </m:sSup>
                            </m:num>
                            <m:den>
                              <m:r>
                                <a:rPr lang="es-ES" sz="2000" i="1">
                                  <a:latin typeface="Cambria Math" panose="02040503050406030204" pitchFamily="18" charset="0"/>
                                </a:rPr>
                                <m:t>384 000·</m:t>
                              </m:r>
                              <m:sSup>
                                <m:sSupPr>
                                  <m:ctrlPr>
                                    <a:rPr lang="es-ES" sz="2000" i="1">
                                      <a:latin typeface="Cambria Math" panose="02040503050406030204" pitchFamily="18" charset="0"/>
                                    </a:rPr>
                                  </m:ctrlPr>
                                </m:sSupPr>
                                <m:e>
                                  <m:r>
                                    <a:rPr lang="es-ES" sz="2000" i="1">
                                      <a:latin typeface="Cambria Math" panose="02040503050406030204" pitchFamily="18" charset="0"/>
                                    </a:rPr>
                                    <m:t>10</m:t>
                                  </m:r>
                                </m:e>
                                <m:sup>
                                  <m:r>
                                    <a:rPr lang="es-ES" sz="2000" i="1">
                                      <a:latin typeface="Cambria Math" panose="02040503050406030204" pitchFamily="18" charset="0"/>
                                    </a:rPr>
                                    <m:t>3</m:t>
                                  </m:r>
                                </m:sup>
                              </m:sSup>
                            </m:den>
                          </m:f>
                        </m:e>
                      </m:rad>
                    </m:oMath>
                  </m:oMathPara>
                </a14:m>
                <a:endParaRPr lang="es-ES" sz="2000" dirty="0"/>
              </a:p>
            </p:txBody>
          </p:sp>
        </mc:Choice>
        <mc:Fallback>
          <p:sp>
            <p:nvSpPr>
              <p:cNvPr id="31" name="CuadroTexto 30"/>
              <p:cNvSpPr txBox="1">
                <a:spLocks noRot="1" noChangeAspect="1" noMove="1" noResize="1" noEditPoints="1" noAdjustHandles="1" noChangeArrowheads="1" noChangeShapeType="1" noTextEdit="1"/>
              </p:cNvSpPr>
              <p:nvPr/>
            </p:nvSpPr>
            <p:spPr>
              <a:xfrm>
                <a:off x="3300486" y="3913913"/>
                <a:ext cx="5287473" cy="946734"/>
              </a:xfrm>
              <a:prstGeom prst="rect">
                <a:avLst/>
              </a:prstGeom>
              <a:blipFill>
                <a:blip r:embed="rId9"/>
                <a:stretch>
                  <a:fillRect b="-645"/>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32" name="Rectángulo 31"/>
              <p:cNvSpPr/>
              <p:nvPr/>
            </p:nvSpPr>
            <p:spPr>
              <a:xfrm>
                <a:off x="3300486" y="4999147"/>
                <a:ext cx="2278316"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i="1">
                              <a:latin typeface="Cambria Math" panose="02040503050406030204" pitchFamily="18" charset="0"/>
                            </a:rPr>
                            <m:t>𝑣</m:t>
                          </m:r>
                        </m:e>
                        <m:sub>
                          <m:r>
                            <a:rPr lang="es-ES" sz="2000" i="1">
                              <a:latin typeface="Cambria Math" panose="02040503050406030204" pitchFamily="18" charset="0"/>
                            </a:rPr>
                            <m:t>𝐿</m:t>
                          </m:r>
                        </m:sub>
                      </m:sSub>
                      <m:r>
                        <a:rPr lang="es-ES" sz="2000" b="0" i="1" smtClean="0">
                          <a:latin typeface="Cambria Math" panose="02040503050406030204" pitchFamily="18" charset="0"/>
                        </a:rPr>
                        <m:t>=1018,64 </m:t>
                      </m:r>
                      <m:r>
                        <a:rPr lang="es-ES" sz="2000" b="0" i="1" smtClean="0">
                          <a:latin typeface="Cambria Math" panose="02040503050406030204" pitchFamily="18" charset="0"/>
                        </a:rPr>
                        <m:t>𝑚</m:t>
                      </m:r>
                      <m:r>
                        <a:rPr lang="es-ES" sz="2000" b="0" i="1" smtClean="0">
                          <a:latin typeface="Cambria Math" panose="02040503050406030204" pitchFamily="18" charset="0"/>
                        </a:rPr>
                        <m:t>/</m:t>
                      </m:r>
                      <m:r>
                        <a:rPr lang="es-ES" sz="2000" b="0" i="1" smtClean="0">
                          <a:latin typeface="Cambria Math" panose="02040503050406030204" pitchFamily="18" charset="0"/>
                        </a:rPr>
                        <m:t>𝑠</m:t>
                      </m:r>
                    </m:oMath>
                  </m:oMathPara>
                </a14:m>
                <a:endParaRPr lang="es-ES" sz="2000" dirty="0"/>
              </a:p>
            </p:txBody>
          </p:sp>
        </mc:Choice>
        <mc:Fallback>
          <p:sp>
            <p:nvSpPr>
              <p:cNvPr id="32" name="Rectángulo 31"/>
              <p:cNvSpPr>
                <a:spLocks noRot="1" noChangeAspect="1" noMove="1" noResize="1" noEditPoints="1" noAdjustHandles="1" noChangeArrowheads="1" noChangeShapeType="1" noTextEdit="1"/>
              </p:cNvSpPr>
              <p:nvPr/>
            </p:nvSpPr>
            <p:spPr>
              <a:xfrm>
                <a:off x="3300486" y="4999147"/>
                <a:ext cx="2278316" cy="400110"/>
              </a:xfrm>
              <a:prstGeom prst="rect">
                <a:avLst/>
              </a:prstGeom>
              <a:blipFill>
                <a:blip r:embed="rId10"/>
                <a:stretch>
                  <a:fillRect b="-16667"/>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33" name="Rectángulo 32"/>
              <p:cNvSpPr/>
              <p:nvPr/>
            </p:nvSpPr>
            <p:spPr>
              <a:xfrm>
                <a:off x="55954" y="5562153"/>
                <a:ext cx="9088046" cy="76020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i="1">
                              <a:latin typeface="Cambria Math" panose="02040503050406030204" pitchFamily="18" charset="0"/>
                            </a:rPr>
                            <m:t>𝑣</m:t>
                          </m:r>
                        </m:e>
                        <m:sub>
                          <m:r>
                            <a:rPr lang="es-ES" sz="2000" i="1">
                              <a:latin typeface="Cambria Math" panose="02040503050406030204" pitchFamily="18" charset="0"/>
                            </a:rPr>
                            <m:t>𝐿</m:t>
                          </m:r>
                        </m:sub>
                      </m:sSub>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2</m:t>
                          </m:r>
                          <m:r>
                            <a:rPr lang="es-ES" sz="2000" b="0" i="1" smtClean="0">
                              <a:latin typeface="Cambria Math" panose="02040503050406030204" pitchFamily="18" charset="0"/>
                              <a:ea typeface="Cambria Math" panose="02040503050406030204" pitchFamily="18" charset="0"/>
                            </a:rPr>
                            <m:t>𝜋</m:t>
                          </m:r>
                          <m:r>
                            <a:rPr lang="es-ES" sz="2000" b="0" i="1" smtClean="0">
                              <a:latin typeface="Cambria Math" panose="02040503050406030204" pitchFamily="18" charset="0"/>
                              <a:ea typeface="Cambria Math" panose="02040503050406030204" pitchFamily="18" charset="0"/>
                            </a:rPr>
                            <m:t>·</m:t>
                          </m:r>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𝑑</m:t>
                              </m:r>
                            </m:e>
                            <m:sub>
                              <m:r>
                                <a:rPr lang="es-ES" sz="2000" b="0" i="1" smtClean="0">
                                  <a:latin typeface="Cambria Math" panose="02040503050406030204" pitchFamily="18" charset="0"/>
                                  <a:ea typeface="Cambria Math" panose="02040503050406030204" pitchFamily="18" charset="0"/>
                                </a:rPr>
                                <m:t>𝑇</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𝐿</m:t>
                              </m:r>
                            </m:sub>
                          </m:sSub>
                        </m:num>
                        <m:den>
                          <m:r>
                            <a:rPr lang="es-ES" sz="2000" b="0" i="1" smtClean="0">
                              <a:latin typeface="Cambria Math" panose="02040503050406030204" pitchFamily="18" charset="0"/>
                            </a:rPr>
                            <m:t>𝑇</m:t>
                          </m:r>
                        </m:den>
                      </m:f>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rPr>
                        <m:t>𝑇</m:t>
                      </m:r>
                      <m:r>
                        <a:rPr lang="es-ES" sz="2000" i="1">
                          <a:latin typeface="Cambria Math" panose="02040503050406030204" pitchFamily="18" charset="0"/>
                        </a:rPr>
                        <m:t>=</m:t>
                      </m:r>
                      <m:f>
                        <m:fPr>
                          <m:ctrlPr>
                            <a:rPr lang="es-ES" sz="2000" i="1">
                              <a:latin typeface="Cambria Math" panose="02040503050406030204" pitchFamily="18" charset="0"/>
                            </a:rPr>
                          </m:ctrlPr>
                        </m:fPr>
                        <m:num>
                          <m:r>
                            <a:rPr lang="es-ES" sz="2000" i="1">
                              <a:latin typeface="Cambria Math" panose="02040503050406030204" pitchFamily="18" charset="0"/>
                            </a:rPr>
                            <m:t>2</m:t>
                          </m:r>
                          <m:r>
                            <a:rPr lang="es-ES" sz="2000" i="1">
                              <a:latin typeface="Cambria Math" panose="02040503050406030204" pitchFamily="18" charset="0"/>
                              <a:ea typeface="Cambria Math" panose="02040503050406030204" pitchFamily="18" charset="0"/>
                            </a:rPr>
                            <m:t>𝜋</m:t>
                          </m:r>
                          <m:r>
                            <a:rPr lang="es-ES" sz="2000" i="1">
                              <a:latin typeface="Cambria Math" panose="02040503050406030204" pitchFamily="18" charset="0"/>
                              <a:ea typeface="Cambria Math" panose="02040503050406030204" pitchFamily="18" charset="0"/>
                            </a:rPr>
                            <m:t>·</m:t>
                          </m:r>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𝑑</m:t>
                              </m:r>
                            </m:e>
                            <m:sub>
                              <m:r>
                                <a:rPr lang="es-ES" sz="2000" i="1">
                                  <a:latin typeface="Cambria Math" panose="02040503050406030204" pitchFamily="18" charset="0"/>
                                  <a:ea typeface="Cambria Math" panose="02040503050406030204" pitchFamily="18" charset="0"/>
                                </a:rPr>
                                <m:t>𝑇</m:t>
                              </m:r>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𝐿</m:t>
                              </m:r>
                            </m:sub>
                          </m:sSub>
                        </m:num>
                        <m:den>
                          <m:sSub>
                            <m:sSubPr>
                              <m:ctrlPr>
                                <a:rPr lang="es-ES" sz="2000" i="1">
                                  <a:latin typeface="Cambria Math" panose="02040503050406030204" pitchFamily="18" charset="0"/>
                                </a:rPr>
                              </m:ctrlPr>
                            </m:sSubPr>
                            <m:e>
                              <m:r>
                                <a:rPr lang="es-ES" sz="2000" i="1">
                                  <a:latin typeface="Cambria Math" panose="02040503050406030204" pitchFamily="18" charset="0"/>
                                </a:rPr>
                                <m:t>𝑣</m:t>
                              </m:r>
                            </m:e>
                            <m:sub>
                              <m:r>
                                <a:rPr lang="es-ES" sz="2000" i="1">
                                  <a:latin typeface="Cambria Math" panose="02040503050406030204" pitchFamily="18" charset="0"/>
                                </a:rPr>
                                <m:t>𝐿</m:t>
                              </m:r>
                            </m:sub>
                          </m:sSub>
                        </m:den>
                      </m:f>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2</m:t>
                          </m:r>
                          <m:r>
                            <a:rPr lang="es-ES" sz="2000" b="0" i="1" smtClean="0">
                              <a:latin typeface="Cambria Math" panose="02040503050406030204" pitchFamily="18" charset="0"/>
                              <a:ea typeface="Cambria Math" panose="02040503050406030204" pitchFamily="18" charset="0"/>
                            </a:rPr>
                            <m:t>𝜋</m:t>
                          </m:r>
                          <m:r>
                            <a:rPr lang="es-ES" sz="2000" b="0" i="1" smtClean="0">
                              <a:latin typeface="Cambria Math" panose="02040503050406030204" pitchFamily="18" charset="0"/>
                              <a:ea typeface="Cambria Math" panose="02040503050406030204" pitchFamily="18" charset="0"/>
                            </a:rPr>
                            <m:t>·384 000·</m:t>
                          </m:r>
                          <m:sSup>
                            <m:sSupPr>
                              <m:ctrlPr>
                                <a:rPr lang="es-ES" sz="2000" i="1">
                                  <a:latin typeface="Cambria Math" panose="02040503050406030204" pitchFamily="18" charset="0"/>
                                </a:rPr>
                              </m:ctrlPr>
                            </m:sSupPr>
                            <m:e>
                              <m:r>
                                <a:rPr lang="es-ES" sz="2000" i="1">
                                  <a:latin typeface="Cambria Math" panose="02040503050406030204" pitchFamily="18" charset="0"/>
                                </a:rPr>
                                <m:t>10</m:t>
                              </m:r>
                            </m:e>
                            <m:sup>
                              <m:r>
                                <a:rPr lang="es-ES" sz="2000" i="1">
                                  <a:latin typeface="Cambria Math" panose="02040503050406030204" pitchFamily="18" charset="0"/>
                                </a:rPr>
                                <m:t>3</m:t>
                              </m:r>
                            </m:sup>
                          </m:sSup>
                        </m:num>
                        <m:den>
                          <m:r>
                            <a:rPr lang="es-ES" sz="2000" i="1">
                              <a:latin typeface="Cambria Math" panose="02040503050406030204" pitchFamily="18" charset="0"/>
                            </a:rPr>
                            <m:t>1018,64</m:t>
                          </m:r>
                        </m:den>
                      </m:f>
                      <m:r>
                        <a:rPr lang="es-ES" sz="2000" b="0" i="1" smtClean="0">
                          <a:latin typeface="Cambria Math" panose="02040503050406030204" pitchFamily="18" charset="0"/>
                        </a:rPr>
                        <m:t>=2,37·</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6</m:t>
                          </m:r>
                        </m:sup>
                      </m:sSup>
                      <m:r>
                        <a:rPr lang="es-ES" sz="2000" b="0" i="1" smtClean="0">
                          <a:latin typeface="Cambria Math" panose="02040503050406030204" pitchFamily="18" charset="0"/>
                        </a:rPr>
                        <m:t> </m:t>
                      </m:r>
                      <m:r>
                        <a:rPr lang="es-ES" sz="2000" b="0" i="1" smtClean="0">
                          <a:latin typeface="Cambria Math" panose="02040503050406030204" pitchFamily="18" charset="0"/>
                        </a:rPr>
                        <m:t>𝑠</m:t>
                      </m:r>
                      <m:r>
                        <a:rPr lang="es-ES" sz="2000" b="0" i="1" smtClean="0">
                          <a:latin typeface="Cambria Math" panose="02040503050406030204" pitchFamily="18" charset="0"/>
                        </a:rPr>
                        <m:t>=</m:t>
                      </m:r>
                      <m:r>
                        <a:rPr lang="es-ES" sz="2000" b="1" i="1" smtClean="0">
                          <a:latin typeface="Cambria Math" panose="02040503050406030204" pitchFamily="18" charset="0"/>
                        </a:rPr>
                        <m:t>𝟐𝟕</m:t>
                      </m:r>
                      <m:r>
                        <a:rPr lang="es-ES" sz="2000" b="1" i="1" smtClean="0">
                          <a:latin typeface="Cambria Math" panose="02040503050406030204" pitchFamily="18" charset="0"/>
                        </a:rPr>
                        <m:t>,</m:t>
                      </m:r>
                      <m:r>
                        <a:rPr lang="es-ES" sz="2000" b="1" i="1" smtClean="0">
                          <a:latin typeface="Cambria Math" panose="02040503050406030204" pitchFamily="18" charset="0"/>
                        </a:rPr>
                        <m:t>𝟒</m:t>
                      </m:r>
                      <m:r>
                        <a:rPr lang="es-ES" sz="2000" b="1" i="1" smtClean="0">
                          <a:latin typeface="Cambria Math" panose="02040503050406030204" pitchFamily="18" charset="0"/>
                        </a:rPr>
                        <m:t> </m:t>
                      </m:r>
                      <m:r>
                        <a:rPr lang="es-ES" sz="2000" b="1" i="1" smtClean="0">
                          <a:latin typeface="Cambria Math" panose="02040503050406030204" pitchFamily="18" charset="0"/>
                        </a:rPr>
                        <m:t>𝒅</m:t>
                      </m:r>
                      <m:r>
                        <a:rPr lang="es-ES" sz="2000" b="1" i="1" smtClean="0">
                          <a:latin typeface="Cambria Math" panose="02040503050406030204" pitchFamily="18" charset="0"/>
                        </a:rPr>
                        <m:t>í</m:t>
                      </m:r>
                      <m:r>
                        <a:rPr lang="es-ES" sz="2000" b="1" i="1" smtClean="0">
                          <a:latin typeface="Cambria Math" panose="02040503050406030204" pitchFamily="18" charset="0"/>
                        </a:rPr>
                        <m:t>𝒂𝒔</m:t>
                      </m:r>
                    </m:oMath>
                  </m:oMathPara>
                </a14:m>
                <a:endParaRPr lang="es-ES" sz="2000" b="1" dirty="0"/>
              </a:p>
            </p:txBody>
          </p:sp>
        </mc:Choice>
        <mc:Fallback>
          <p:sp>
            <p:nvSpPr>
              <p:cNvPr id="33" name="Rectángulo 32"/>
              <p:cNvSpPr>
                <a:spLocks noRot="1" noChangeAspect="1" noMove="1" noResize="1" noEditPoints="1" noAdjustHandles="1" noChangeArrowheads="1" noChangeShapeType="1" noTextEdit="1"/>
              </p:cNvSpPr>
              <p:nvPr/>
            </p:nvSpPr>
            <p:spPr>
              <a:xfrm>
                <a:off x="55954" y="5562153"/>
                <a:ext cx="9088046" cy="760208"/>
              </a:xfrm>
              <a:prstGeom prst="rect">
                <a:avLst/>
              </a:prstGeom>
              <a:blipFill>
                <a:blip r:embed="rId11"/>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2913161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49</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6. </a:t>
            </a:r>
            <a:r>
              <a:rPr lang="es-ES" b="1" dirty="0">
                <a:solidFill>
                  <a:schemeClr val="accent6">
                    <a:lumMod val="75000"/>
                  </a:schemeClr>
                </a:solidFill>
              </a:rPr>
              <a:t>Movimiento de planetas y </a:t>
            </a:r>
            <a:r>
              <a:rPr lang="es-ES" b="1" dirty="0" smtClean="0">
                <a:solidFill>
                  <a:schemeClr val="accent6">
                    <a:lumMod val="75000"/>
                  </a:schemeClr>
                </a:solidFill>
              </a:rPr>
              <a:t>satélites</a:t>
            </a:r>
            <a:endParaRPr lang="es-ES" b="1" dirty="0">
              <a:solidFill>
                <a:schemeClr val="accent6">
                  <a:lumMod val="75000"/>
                </a:schemeClr>
              </a:solidFill>
            </a:endParaRPr>
          </a:p>
        </p:txBody>
      </p:sp>
      <p:sp>
        <p:nvSpPr>
          <p:cNvPr id="34" name="Redondear rectángulo de esquina del mismo lado 33"/>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CuadroTexto 34"/>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36" name="CuadroTexto 35"/>
          <p:cNvSpPr txBox="1"/>
          <p:nvPr/>
        </p:nvSpPr>
        <p:spPr>
          <a:xfrm>
            <a:off x="538400" y="1380114"/>
            <a:ext cx="8105538" cy="1200329"/>
          </a:xfrm>
          <a:prstGeom prst="rect">
            <a:avLst/>
          </a:prstGeom>
          <a:solidFill>
            <a:srgbClr val="FFCC66"/>
          </a:solidFill>
        </p:spPr>
        <p:txBody>
          <a:bodyPr wrap="square" rtlCol="0">
            <a:spAutoFit/>
          </a:bodyPr>
          <a:lstStyle/>
          <a:p>
            <a:pPr marL="354013" indent="-354013" algn="just"/>
            <a:r>
              <a:rPr lang="es-ES" b="1" dirty="0" smtClean="0"/>
              <a:t>16. La </a:t>
            </a:r>
            <a:r>
              <a:rPr lang="es-ES" b="1" dirty="0" smtClean="0"/>
              <a:t>Tierra tarda 365,24 días en completar su órbita alrededor del Sol. Teniendo en cuenta los datos que se indican, calcula la distancia media entre la Tierra y el Sol.</a:t>
            </a:r>
          </a:p>
          <a:p>
            <a:pPr marL="357188" algn="just"/>
            <a:r>
              <a:rPr lang="es-ES" dirty="0"/>
              <a:t>Datos: G = 6,67·10</a:t>
            </a:r>
            <a:r>
              <a:rPr lang="es-ES" baseline="30000" dirty="0"/>
              <a:t>–11</a:t>
            </a:r>
            <a:r>
              <a:rPr lang="es-ES" dirty="0"/>
              <a:t> </a:t>
            </a:r>
            <a:r>
              <a:rPr lang="es-ES" dirty="0" smtClean="0"/>
              <a:t>N·m</a:t>
            </a:r>
            <a:r>
              <a:rPr lang="es-ES" baseline="30000" dirty="0" smtClean="0"/>
              <a:t>2</a:t>
            </a:r>
            <a:r>
              <a:rPr lang="es-ES" dirty="0" smtClean="0"/>
              <a:t>/kg</a:t>
            </a:r>
            <a:r>
              <a:rPr lang="es-ES" baseline="30000" dirty="0" smtClean="0"/>
              <a:t>2</a:t>
            </a:r>
            <a:r>
              <a:rPr lang="es-ES" dirty="0" smtClean="0"/>
              <a:t>; </a:t>
            </a:r>
            <a:r>
              <a:rPr lang="es-ES" dirty="0" err="1" smtClean="0"/>
              <a:t>M</a:t>
            </a:r>
            <a:r>
              <a:rPr lang="es-ES" baseline="-25000" dirty="0" err="1" smtClean="0"/>
              <a:t>Sol</a:t>
            </a:r>
            <a:r>
              <a:rPr lang="es-ES" baseline="-25000" dirty="0" smtClean="0"/>
              <a:t> </a:t>
            </a:r>
            <a:r>
              <a:rPr lang="es-ES" dirty="0" smtClean="0"/>
              <a:t>= 1,99·10</a:t>
            </a:r>
            <a:r>
              <a:rPr lang="es-ES" baseline="30000" dirty="0" smtClean="0"/>
              <a:t>30</a:t>
            </a:r>
            <a:r>
              <a:rPr lang="es-ES" dirty="0" smtClean="0"/>
              <a:t> kg</a:t>
            </a:r>
            <a:endParaRPr lang="es-ES" baseline="30000" dirty="0"/>
          </a:p>
        </p:txBody>
      </p:sp>
    </p:spTree>
    <p:extLst>
      <p:ext uri="{BB962C8B-B14F-4D97-AF65-F5344CB8AC3E}">
        <p14:creationId xmlns:p14="http://schemas.microsoft.com/office/powerpoint/2010/main" val="19422728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50</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6. </a:t>
            </a:r>
            <a:r>
              <a:rPr lang="es-ES" b="1" dirty="0">
                <a:solidFill>
                  <a:schemeClr val="accent6">
                    <a:lumMod val="75000"/>
                  </a:schemeClr>
                </a:solidFill>
              </a:rPr>
              <a:t>Movimiento de planetas y </a:t>
            </a:r>
            <a:r>
              <a:rPr lang="es-ES" b="1" dirty="0" smtClean="0">
                <a:solidFill>
                  <a:schemeClr val="accent6">
                    <a:lumMod val="75000"/>
                  </a:schemeClr>
                </a:solidFill>
              </a:rPr>
              <a:t>satélites</a:t>
            </a:r>
            <a:endParaRPr lang="es-ES" b="1" dirty="0">
              <a:solidFill>
                <a:schemeClr val="accent6">
                  <a:lumMod val="75000"/>
                </a:schemeClr>
              </a:solidFill>
            </a:endParaRPr>
          </a:p>
        </p:txBody>
      </p:sp>
      <p:sp>
        <p:nvSpPr>
          <p:cNvPr id="8" name="CuadroTexto 7"/>
          <p:cNvSpPr txBox="1"/>
          <p:nvPr/>
        </p:nvSpPr>
        <p:spPr>
          <a:xfrm>
            <a:off x="364330" y="914401"/>
            <a:ext cx="8372475" cy="369332"/>
          </a:xfrm>
          <a:prstGeom prst="rect">
            <a:avLst/>
          </a:prstGeom>
          <a:noFill/>
        </p:spPr>
        <p:txBody>
          <a:bodyPr wrap="square" rtlCol="0">
            <a:spAutoFit/>
          </a:bodyPr>
          <a:lstStyle/>
          <a:p>
            <a:r>
              <a:rPr lang="es-ES" b="1" dirty="0">
                <a:solidFill>
                  <a:srgbClr val="00B050"/>
                </a:solidFill>
              </a:rPr>
              <a:t>6</a:t>
            </a:r>
            <a:r>
              <a:rPr lang="es-ES" b="1" dirty="0" smtClean="0">
                <a:solidFill>
                  <a:srgbClr val="00B050"/>
                </a:solidFill>
              </a:rPr>
              <a:t>.1</a:t>
            </a:r>
            <a:r>
              <a:rPr lang="es-ES" b="1" dirty="0" smtClean="0">
                <a:solidFill>
                  <a:srgbClr val="00B050"/>
                </a:solidFill>
              </a:rPr>
              <a:t>. Satélites artificiales</a:t>
            </a:r>
            <a:endParaRPr lang="es-ES" b="1" dirty="0">
              <a:solidFill>
                <a:srgbClr val="00B050"/>
              </a:solidFill>
            </a:endParaRPr>
          </a:p>
        </p:txBody>
      </p:sp>
      <p:pic>
        <p:nvPicPr>
          <p:cNvPr id="9" name="Picture 2" descr="http://image.slidesharecdn.com/satlitesartificiales-120902125253-phpapp01/95/satlites-artificiales-15-728.jpg?cb=1346592428"/>
          <p:cNvPicPr>
            <a:picLocks noChangeAspect="1" noChangeArrowheads="1"/>
          </p:cNvPicPr>
          <p:nvPr/>
        </p:nvPicPr>
        <p:blipFill rotWithShape="1">
          <a:blip r:embed="rId3">
            <a:extLst>
              <a:ext uri="{28A0092B-C50C-407E-A947-70E740481C1C}">
                <a14:useLocalDpi xmlns:a14="http://schemas.microsoft.com/office/drawing/2010/main" val="0"/>
              </a:ext>
            </a:extLst>
          </a:blip>
          <a:srcRect t="4981"/>
          <a:stretch/>
        </p:blipFill>
        <p:spPr bwMode="auto">
          <a:xfrm>
            <a:off x="1165010" y="1452177"/>
            <a:ext cx="6899704" cy="4917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07241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51</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6. </a:t>
            </a:r>
            <a:r>
              <a:rPr lang="es-ES" b="1" dirty="0">
                <a:solidFill>
                  <a:schemeClr val="accent6">
                    <a:lumMod val="75000"/>
                  </a:schemeClr>
                </a:solidFill>
              </a:rPr>
              <a:t>Movimiento de planetas y </a:t>
            </a:r>
            <a:r>
              <a:rPr lang="es-ES" b="1" dirty="0" smtClean="0">
                <a:solidFill>
                  <a:schemeClr val="accent6">
                    <a:lumMod val="75000"/>
                  </a:schemeClr>
                </a:solidFill>
              </a:rPr>
              <a:t>satélites</a:t>
            </a:r>
            <a:endParaRPr lang="es-ES" b="1" dirty="0">
              <a:solidFill>
                <a:schemeClr val="accent6">
                  <a:lumMod val="75000"/>
                </a:schemeClr>
              </a:solidFill>
            </a:endParaRPr>
          </a:p>
        </p:txBody>
      </p:sp>
      <p:sp>
        <p:nvSpPr>
          <p:cNvPr id="7" name="CuadroTexto 6"/>
          <p:cNvSpPr txBox="1"/>
          <p:nvPr/>
        </p:nvSpPr>
        <p:spPr>
          <a:xfrm>
            <a:off x="364330" y="914401"/>
            <a:ext cx="8372475" cy="369332"/>
          </a:xfrm>
          <a:prstGeom prst="rect">
            <a:avLst/>
          </a:prstGeom>
          <a:noFill/>
        </p:spPr>
        <p:txBody>
          <a:bodyPr wrap="square" rtlCol="0">
            <a:spAutoFit/>
          </a:bodyPr>
          <a:lstStyle/>
          <a:p>
            <a:r>
              <a:rPr lang="es-ES" b="1" dirty="0">
                <a:solidFill>
                  <a:srgbClr val="00B050"/>
                </a:solidFill>
              </a:rPr>
              <a:t>6</a:t>
            </a:r>
            <a:r>
              <a:rPr lang="es-ES" b="1" dirty="0" smtClean="0">
                <a:solidFill>
                  <a:srgbClr val="00B050"/>
                </a:solidFill>
              </a:rPr>
              <a:t>.1</a:t>
            </a:r>
            <a:r>
              <a:rPr lang="es-ES" b="1" dirty="0" smtClean="0">
                <a:solidFill>
                  <a:srgbClr val="00B050"/>
                </a:solidFill>
              </a:rPr>
              <a:t>. Satélites artificiales en movimiento</a:t>
            </a:r>
            <a:endParaRPr lang="es-ES" b="1" dirty="0">
              <a:solidFill>
                <a:srgbClr val="00B050"/>
              </a:solidFill>
            </a:endParaRPr>
          </a:p>
        </p:txBody>
      </p:sp>
      <mc:AlternateContent xmlns:mc="http://schemas.openxmlformats.org/markup-compatibility/2006">
        <mc:Choice xmlns:a14="http://schemas.microsoft.com/office/drawing/2010/main" Requires="a14">
          <p:sp>
            <p:nvSpPr>
              <p:cNvPr id="10" name="CuadroTexto 9"/>
              <p:cNvSpPr txBox="1"/>
              <p:nvPr/>
            </p:nvSpPr>
            <p:spPr>
              <a:xfrm>
                <a:off x="3237378" y="1562772"/>
                <a:ext cx="9368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𝐶</m:t>
                          </m:r>
                        </m:sub>
                      </m:sSub>
                    </m:oMath>
                  </m:oMathPara>
                </a14:m>
                <a:endParaRPr lang="es-ES" sz="2000" dirty="0"/>
              </a:p>
            </p:txBody>
          </p:sp>
        </mc:Choice>
        <mc:Fallback>
          <p:sp>
            <p:nvSpPr>
              <p:cNvPr id="10" name="CuadroTexto 9"/>
              <p:cNvSpPr txBox="1">
                <a:spLocks noRot="1" noChangeAspect="1" noMove="1" noResize="1" noEditPoints="1" noAdjustHandles="1" noChangeArrowheads="1" noChangeShapeType="1" noTextEdit="1"/>
              </p:cNvSpPr>
              <p:nvPr/>
            </p:nvSpPr>
            <p:spPr>
              <a:xfrm>
                <a:off x="3237378" y="1562772"/>
                <a:ext cx="936860" cy="307777"/>
              </a:xfrm>
              <a:prstGeom prst="rect">
                <a:avLst/>
              </a:prstGeom>
              <a:blipFill>
                <a:blip r:embed="rId3"/>
                <a:stretch>
                  <a:fillRect l="-5195" r="-1299" b="-19608"/>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11" name="CuadroTexto 10"/>
              <p:cNvSpPr txBox="1"/>
              <p:nvPr/>
            </p:nvSpPr>
            <p:spPr>
              <a:xfrm>
                <a:off x="3237378" y="1969423"/>
                <a:ext cx="4092915" cy="5741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2000" i="1" smtClean="0">
                              <a:latin typeface="Cambria Math" panose="02040503050406030204" pitchFamily="18" charset="0"/>
                            </a:rPr>
                          </m:ctrlPr>
                        </m:sSubPr>
                        <m:e>
                          <m:r>
                            <a:rPr lang="es-ES" sz="2000" b="0" i="1" smtClean="0">
                              <a:latin typeface="Cambria Math" panose="02040503050406030204" pitchFamily="18" charset="0"/>
                            </a:rPr>
                            <m:t>𝐹</m:t>
                          </m:r>
                        </m:e>
                        <m:sub>
                          <m:r>
                            <a:rPr lang="es-ES" sz="2000" b="0" i="1" smtClean="0">
                              <a:latin typeface="Cambria Math" panose="02040503050406030204" pitchFamily="18" charset="0"/>
                            </a:rPr>
                            <m:t>𝐺</m:t>
                          </m:r>
                        </m:sub>
                      </m:sSub>
                      <m:r>
                        <a:rPr lang="es-ES" sz="2000" b="0" i="1" smtClean="0">
                          <a:latin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𝐺</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𝑀</m:t>
                              </m:r>
                            </m:e>
                            <m:sub>
                              <m:r>
                                <a:rPr lang="es-ES" sz="2000" b="0" i="1" smtClean="0">
                                  <a:latin typeface="Cambria Math" panose="02040503050406030204" pitchFamily="18" charset="0"/>
                                  <a:ea typeface="Cambria Math" panose="02040503050406030204" pitchFamily="18" charset="0"/>
                                </a:rPr>
                                <m:t>𝑇</m:t>
                              </m:r>
                            </m:sub>
                          </m:sSub>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𝑚</m:t>
                          </m:r>
                        </m:num>
                        <m:den>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𝑟</m:t>
                              </m:r>
                            </m:e>
                            <m:sup>
                              <m:r>
                                <a:rPr lang="es-ES" sz="2000" b="0" i="1" smtClean="0">
                                  <a:latin typeface="Cambria Math" panose="02040503050406030204" pitchFamily="18" charset="0"/>
                                  <a:ea typeface="Cambria Math" panose="02040503050406030204" pitchFamily="18" charset="0"/>
                                </a:rPr>
                                <m:t>2</m:t>
                              </m:r>
                            </m:sup>
                          </m:sSup>
                        </m:den>
                      </m:f>
                      <m:r>
                        <a:rPr lang="es-ES" sz="2000" b="0" i="1" smtClean="0">
                          <a:latin typeface="Cambria Math" panose="02040503050406030204" pitchFamily="18" charset="0"/>
                          <a:ea typeface="Cambria Math" panose="02040503050406030204" pitchFamily="18" charset="0"/>
                        </a:rPr>
                        <m:t>   </m:t>
                      </m:r>
                      <m:r>
                        <a:rPr lang="es-ES" sz="2000" b="0" i="1" smtClean="0">
                          <a:latin typeface="Cambria Math" panose="02040503050406030204" pitchFamily="18" charset="0"/>
                          <a:ea typeface="Cambria Math" panose="02040503050406030204" pitchFamily="18" charset="0"/>
                        </a:rPr>
                        <m:t>𝑑𝑜𝑛𝑑𝑒</m:t>
                      </m:r>
                      <m:r>
                        <a:rPr lang="es-ES" sz="2000" b="0" i="1" smtClean="0">
                          <a:latin typeface="Cambria Math" panose="02040503050406030204" pitchFamily="18" charset="0"/>
                          <a:ea typeface="Cambria Math" panose="02040503050406030204" pitchFamily="18" charset="0"/>
                        </a:rPr>
                        <m:t>   </m:t>
                      </m:r>
                      <m:r>
                        <a:rPr lang="es-ES" sz="2000" i="1">
                          <a:latin typeface="Cambria Math" panose="02040503050406030204" pitchFamily="18" charset="0"/>
                        </a:rPr>
                        <m:t>𝑟</m:t>
                      </m:r>
                      <m:r>
                        <a:rPr lang="es-ES" sz="2000" i="1">
                          <a:latin typeface="Cambria Math" panose="02040503050406030204" pitchFamily="18" charset="0"/>
                        </a:rPr>
                        <m:t>=</m:t>
                      </m:r>
                      <m:sSub>
                        <m:sSubPr>
                          <m:ctrlPr>
                            <a:rPr lang="es-ES" sz="2000" i="1">
                              <a:latin typeface="Cambria Math" panose="02040503050406030204" pitchFamily="18" charset="0"/>
                            </a:rPr>
                          </m:ctrlPr>
                        </m:sSubPr>
                        <m:e>
                          <m:r>
                            <a:rPr lang="es-ES" sz="2000" i="1">
                              <a:latin typeface="Cambria Math" panose="02040503050406030204" pitchFamily="18" charset="0"/>
                            </a:rPr>
                            <m:t>𝑅</m:t>
                          </m:r>
                        </m:e>
                        <m:sub>
                          <m:r>
                            <a:rPr lang="es-ES" sz="2000" i="1">
                              <a:latin typeface="Cambria Math" panose="02040503050406030204" pitchFamily="18" charset="0"/>
                            </a:rPr>
                            <m:t>𝑇</m:t>
                          </m:r>
                        </m:sub>
                      </m:sSub>
                      <m:r>
                        <a:rPr lang="es-ES" sz="2000" i="1">
                          <a:latin typeface="Cambria Math" panose="02040503050406030204" pitchFamily="18" charset="0"/>
                        </a:rPr>
                        <m:t>+</m:t>
                      </m:r>
                      <m:r>
                        <a:rPr lang="es-ES" sz="2000" i="1">
                          <a:latin typeface="Cambria Math" panose="02040503050406030204" pitchFamily="18" charset="0"/>
                        </a:rPr>
                        <m:t>h</m:t>
                      </m:r>
                    </m:oMath>
                  </m:oMathPara>
                </a14:m>
                <a:endParaRPr lang="es-ES" sz="2000" dirty="0"/>
              </a:p>
            </p:txBody>
          </p:sp>
        </mc:Choice>
        <mc:Fallback>
          <p:sp>
            <p:nvSpPr>
              <p:cNvPr id="11" name="CuadroTexto 10"/>
              <p:cNvSpPr txBox="1">
                <a:spLocks noRot="1" noChangeAspect="1" noMove="1" noResize="1" noEditPoints="1" noAdjustHandles="1" noChangeArrowheads="1" noChangeShapeType="1" noTextEdit="1"/>
              </p:cNvSpPr>
              <p:nvPr/>
            </p:nvSpPr>
            <p:spPr>
              <a:xfrm>
                <a:off x="3237378" y="1969423"/>
                <a:ext cx="4092915" cy="574196"/>
              </a:xfrm>
              <a:prstGeom prst="rect">
                <a:avLst/>
              </a:prstGeom>
              <a:blipFill>
                <a:blip r:embed="rId4"/>
                <a:stretch>
                  <a:fillRect/>
                </a:stretch>
              </a:blipFill>
            </p:spPr>
            <p:txBody>
              <a:bodyPr/>
              <a:lstStyle/>
              <a:p>
                <a:r>
                  <a:rPr lang="es-ES">
                    <a:noFill/>
                  </a:rPr>
                  <a:t> </a:t>
                </a:r>
              </a:p>
            </p:txBody>
          </p:sp>
        </mc:Fallback>
      </mc:AlternateContent>
      <p:grpSp>
        <p:nvGrpSpPr>
          <p:cNvPr id="12" name="Grupo 11"/>
          <p:cNvGrpSpPr/>
          <p:nvPr/>
        </p:nvGrpSpPr>
        <p:grpSpPr>
          <a:xfrm>
            <a:off x="576687" y="1519595"/>
            <a:ext cx="2262400" cy="2160000"/>
            <a:chOff x="576687" y="1519595"/>
            <a:chExt cx="2262400" cy="2160000"/>
          </a:xfrm>
        </p:grpSpPr>
        <p:grpSp>
          <p:nvGrpSpPr>
            <p:cNvPr id="13" name="Grupo 12"/>
            <p:cNvGrpSpPr/>
            <p:nvPr/>
          </p:nvGrpSpPr>
          <p:grpSpPr>
            <a:xfrm>
              <a:off x="576687" y="1519595"/>
              <a:ext cx="2262400" cy="2160000"/>
              <a:chOff x="662412" y="3878790"/>
              <a:chExt cx="2262400" cy="2160000"/>
            </a:xfrm>
          </p:grpSpPr>
          <p:pic>
            <p:nvPicPr>
              <p:cNvPr id="17" name="Picture 2" descr="https://upload.wikimedia.org/wikipedia/commons/thumb/b/b0/Nasa_swift_satellite.jpg/250px-Nasa_swift_satellite.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4267" r="3933"/>
              <a:stretch/>
            </p:blipFill>
            <p:spPr bwMode="auto">
              <a:xfrm>
                <a:off x="2471779" y="4222304"/>
                <a:ext cx="453033" cy="353346"/>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upo 17"/>
              <p:cNvGrpSpPr/>
              <p:nvPr/>
            </p:nvGrpSpPr>
            <p:grpSpPr>
              <a:xfrm>
                <a:off x="662412" y="3878790"/>
                <a:ext cx="2160000" cy="2160000"/>
                <a:chOff x="563063" y="2840279"/>
                <a:chExt cx="2160000" cy="2160000"/>
              </a:xfrm>
            </p:grpSpPr>
            <p:grpSp>
              <p:nvGrpSpPr>
                <p:cNvPr id="21" name="Grupo 20"/>
                <p:cNvGrpSpPr/>
                <p:nvPr/>
              </p:nvGrpSpPr>
              <p:grpSpPr>
                <a:xfrm>
                  <a:off x="563063" y="2840279"/>
                  <a:ext cx="2160000" cy="2160000"/>
                  <a:chOff x="3534862" y="3568942"/>
                  <a:chExt cx="2160000" cy="2160000"/>
                </a:xfrm>
              </p:grpSpPr>
              <p:pic>
                <p:nvPicPr>
                  <p:cNvPr id="25" name="Picture 6" descr="http://t1.uccdn.com/images/4/6/1/img_como_celebrar_el_dia_de_la_tierra_6164_orig.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23888" t="9187" r="17649" b="33561"/>
                  <a:stretch/>
                </p:blipFill>
                <p:spPr bwMode="auto">
                  <a:xfrm>
                    <a:off x="4055798" y="4097235"/>
                    <a:ext cx="1118128" cy="1103415"/>
                  </a:xfrm>
                  <a:prstGeom prst="rect">
                    <a:avLst/>
                  </a:prstGeom>
                  <a:noFill/>
                  <a:extLst>
                    <a:ext uri="{909E8E84-426E-40DD-AFC4-6F175D3DCCD1}">
                      <a14:hiddenFill xmlns:a14="http://schemas.microsoft.com/office/drawing/2010/main">
                        <a:solidFill>
                          <a:srgbClr val="FFFFFF"/>
                        </a:solidFill>
                      </a14:hiddenFill>
                    </a:ext>
                  </a:extLst>
                </p:spPr>
              </p:pic>
              <p:sp>
                <p:nvSpPr>
                  <p:cNvPr id="26" name="Elipse 25"/>
                  <p:cNvSpPr/>
                  <p:nvPr/>
                </p:nvSpPr>
                <p:spPr>
                  <a:xfrm>
                    <a:off x="3534862" y="3568942"/>
                    <a:ext cx="2160000" cy="2160000"/>
                  </a:xfrm>
                  <a:prstGeom prst="ellipse">
                    <a:avLst/>
                  </a:prstGeom>
                  <a:noFill/>
                  <a:ln w="952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cxnSp>
              <p:nvCxnSpPr>
                <p:cNvPr id="22" name="Conector recto de flecha 21"/>
                <p:cNvCxnSpPr/>
                <p:nvPr/>
              </p:nvCxnSpPr>
              <p:spPr>
                <a:xfrm flipH="1">
                  <a:off x="2202127" y="3368518"/>
                  <a:ext cx="376975" cy="21801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22"/>
                <p:cNvCxnSpPr/>
                <p:nvPr/>
              </p:nvCxnSpPr>
              <p:spPr>
                <a:xfrm flipV="1">
                  <a:off x="1643063" y="3368572"/>
                  <a:ext cx="937125" cy="55170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CuadroTexto 23"/>
                    <p:cNvSpPr txBox="1"/>
                    <p:nvPr/>
                  </p:nvSpPr>
                  <p:spPr>
                    <a:xfrm>
                      <a:off x="2302921" y="3489126"/>
                      <a:ext cx="307455"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acc>
                                  <m:accPr>
                                    <m:chr m:val="⃗"/>
                                    <m:ctrlPr>
                                      <a:rPr lang="es-ES" b="0" i="1" smtClean="0">
                                        <a:latin typeface="Cambria Math" panose="02040503050406030204" pitchFamily="18" charset="0"/>
                                      </a:rPr>
                                    </m:ctrlPr>
                                  </m:accPr>
                                  <m:e>
                                    <m:r>
                                      <a:rPr lang="es-ES" b="0" i="1" smtClean="0">
                                        <a:latin typeface="Cambria Math" panose="02040503050406030204" pitchFamily="18" charset="0"/>
                                      </a:rPr>
                                      <m:t>𝐹</m:t>
                                    </m:r>
                                  </m:e>
                                </m:acc>
                              </m:e>
                              <m:sub>
                                <m:r>
                                  <a:rPr lang="es-ES" b="0" i="1" smtClean="0">
                                    <a:latin typeface="Cambria Math" panose="02040503050406030204" pitchFamily="18" charset="0"/>
                                  </a:rPr>
                                  <m:t>𝐺</m:t>
                                </m:r>
                              </m:sub>
                            </m:sSub>
                          </m:oMath>
                        </m:oMathPara>
                      </a14:m>
                      <a:endParaRPr lang="es-ES" dirty="0"/>
                    </a:p>
                  </p:txBody>
                </p:sp>
              </mc:Choice>
              <mc:Fallback xmlns="">
                <p:sp>
                  <p:nvSpPr>
                    <p:cNvPr id="13" name="CuadroTexto 12"/>
                    <p:cNvSpPr txBox="1">
                      <a:spLocks noRot="1" noChangeAspect="1" noMove="1" noResize="1" noEditPoints="1" noAdjustHandles="1" noChangeArrowheads="1" noChangeShapeType="1" noTextEdit="1"/>
                    </p:cNvSpPr>
                    <p:nvPr/>
                  </p:nvSpPr>
                  <p:spPr>
                    <a:xfrm>
                      <a:off x="2302921" y="3489126"/>
                      <a:ext cx="307455" cy="310598"/>
                    </a:xfrm>
                    <a:prstGeom prst="rect">
                      <a:avLst/>
                    </a:prstGeom>
                    <a:blipFill rotWithShape="0">
                      <a:blip r:embed="rId7"/>
                      <a:stretch>
                        <a:fillRect l="-16000" t="-43137" r="-70000" b="-15686"/>
                      </a:stretch>
                    </a:blipFill>
                  </p:spPr>
                  <p:txBody>
                    <a:bodyPr/>
                    <a:lstStyle/>
                    <a:p>
                      <a:r>
                        <a:rPr lang="es-ES">
                          <a:noFill/>
                        </a:rPr>
                        <a:t> </a:t>
                      </a:r>
                    </a:p>
                  </p:txBody>
                </p:sp>
              </mc:Fallback>
            </mc:AlternateContent>
          </p:grpSp>
          <p:cxnSp>
            <p:nvCxnSpPr>
              <p:cNvPr id="19" name="Conector recto de flecha 18"/>
              <p:cNvCxnSpPr>
                <a:endCxn id="26" idx="7"/>
              </p:cNvCxnSpPr>
              <p:nvPr/>
            </p:nvCxnSpPr>
            <p:spPr>
              <a:xfrm flipV="1">
                <a:off x="2131173" y="4195115"/>
                <a:ext cx="374914" cy="374278"/>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CuadroTexto 19"/>
                  <p:cNvSpPr txBox="1"/>
                  <p:nvPr/>
                </p:nvSpPr>
                <p:spPr>
                  <a:xfrm>
                    <a:off x="2155454" y="4091245"/>
                    <a:ext cx="19633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h</m:t>
                          </m:r>
                        </m:oMath>
                      </m:oMathPara>
                    </a14:m>
                    <a:endParaRPr lang="es-ES" dirty="0"/>
                  </a:p>
                </p:txBody>
              </p:sp>
            </mc:Choice>
            <mc:Fallback xmlns="">
              <p:sp>
                <p:nvSpPr>
                  <p:cNvPr id="22" name="CuadroTexto 21"/>
                  <p:cNvSpPr txBox="1">
                    <a:spLocks noRot="1" noChangeAspect="1" noMove="1" noResize="1" noEditPoints="1" noAdjustHandles="1" noChangeArrowheads="1" noChangeShapeType="1" noTextEdit="1"/>
                  </p:cNvSpPr>
                  <p:nvPr/>
                </p:nvSpPr>
                <p:spPr>
                  <a:xfrm>
                    <a:off x="2155454" y="4091245"/>
                    <a:ext cx="196336" cy="276999"/>
                  </a:xfrm>
                  <a:prstGeom prst="rect">
                    <a:avLst/>
                  </a:prstGeom>
                  <a:blipFill rotWithShape="0">
                    <a:blip r:embed="rId8"/>
                    <a:stretch>
                      <a:fillRect l="-28125" r="-25000" b="-8696"/>
                    </a:stretch>
                  </a:blipFill>
                </p:spPr>
                <p:txBody>
                  <a:bodyPr/>
                  <a:lstStyle/>
                  <a:p>
                    <a:r>
                      <a:rPr lang="es-ES">
                        <a:noFill/>
                      </a:rPr>
                      <a:t> </a:t>
                    </a:r>
                  </a:p>
                </p:txBody>
              </p:sp>
            </mc:Fallback>
          </mc:AlternateContent>
        </p:grpSp>
        <p:cxnSp>
          <p:nvCxnSpPr>
            <p:cNvPr id="14" name="Conector recto de flecha 13"/>
            <p:cNvCxnSpPr/>
            <p:nvPr/>
          </p:nvCxnSpPr>
          <p:spPr>
            <a:xfrm flipV="1">
              <a:off x="1652279" y="2216455"/>
              <a:ext cx="393169" cy="382040"/>
            </a:xfrm>
            <a:prstGeom prst="straightConnector1">
              <a:avLst/>
            </a:prstGeom>
            <a:ln w="3810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CuadroTexto 14"/>
                <p:cNvSpPr txBox="1"/>
                <p:nvPr/>
              </p:nvSpPr>
              <p:spPr>
                <a:xfrm>
                  <a:off x="1568032" y="2127350"/>
                  <a:ext cx="33464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solidFill>
                                  <a:schemeClr val="bg1"/>
                                </a:solidFill>
                                <a:latin typeface="Cambria Math" panose="02040503050406030204" pitchFamily="18" charset="0"/>
                              </a:rPr>
                            </m:ctrlPr>
                          </m:sSubPr>
                          <m:e>
                            <m:r>
                              <a:rPr lang="es-ES" b="0" i="1" smtClean="0">
                                <a:solidFill>
                                  <a:schemeClr val="bg1"/>
                                </a:solidFill>
                                <a:latin typeface="Cambria Math" panose="02040503050406030204" pitchFamily="18" charset="0"/>
                              </a:rPr>
                              <m:t>𝑅</m:t>
                            </m:r>
                          </m:e>
                          <m:sub>
                            <m:r>
                              <a:rPr lang="es-ES" b="0" i="1" smtClean="0">
                                <a:solidFill>
                                  <a:schemeClr val="bg1"/>
                                </a:solidFill>
                                <a:latin typeface="Cambria Math" panose="02040503050406030204" pitchFamily="18" charset="0"/>
                              </a:rPr>
                              <m:t>𝑇</m:t>
                            </m:r>
                          </m:sub>
                        </m:sSub>
                      </m:oMath>
                    </m:oMathPara>
                  </a14:m>
                  <a:endParaRPr lang="es-ES" dirty="0">
                    <a:solidFill>
                      <a:schemeClr val="bg1"/>
                    </a:solidFill>
                  </a:endParaRPr>
                </a:p>
              </p:txBody>
            </p:sp>
          </mc:Choice>
          <mc:Fallback xmlns="">
            <p:sp>
              <p:nvSpPr>
                <p:cNvPr id="31" name="CuadroTexto 30"/>
                <p:cNvSpPr txBox="1">
                  <a:spLocks noRot="1" noChangeAspect="1" noMove="1" noResize="1" noEditPoints="1" noAdjustHandles="1" noChangeArrowheads="1" noChangeShapeType="1" noTextEdit="1"/>
                </p:cNvSpPr>
                <p:nvPr/>
              </p:nvSpPr>
              <p:spPr>
                <a:xfrm>
                  <a:off x="1568032" y="2127350"/>
                  <a:ext cx="334642" cy="276999"/>
                </a:xfrm>
                <a:prstGeom prst="rect">
                  <a:avLst/>
                </a:prstGeom>
                <a:blipFill rotWithShape="0">
                  <a:blip r:embed="rId9"/>
                  <a:stretch>
                    <a:fillRect l="-14545" r="-1818" b="-1777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6" name="CuadroTexto 15"/>
                <p:cNvSpPr txBox="1"/>
                <p:nvPr/>
              </p:nvSpPr>
              <p:spPr>
                <a:xfrm>
                  <a:off x="1998863" y="2307560"/>
                  <a:ext cx="1781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solidFill>
                              <a:srgbClr val="00B0F0"/>
                            </a:solidFill>
                            <a:latin typeface="Cambria Math" panose="02040503050406030204" pitchFamily="18" charset="0"/>
                          </a:rPr>
                          <m:t>𝑟</m:t>
                        </m:r>
                      </m:oMath>
                    </m:oMathPara>
                  </a14:m>
                  <a:endParaRPr lang="es-ES" dirty="0">
                    <a:solidFill>
                      <a:srgbClr val="00B0F0"/>
                    </a:solidFill>
                  </a:endParaRPr>
                </a:p>
              </p:txBody>
            </p:sp>
          </mc:Choice>
          <mc:Fallback xmlns="">
            <p:sp>
              <p:nvSpPr>
                <p:cNvPr id="32" name="CuadroTexto 31"/>
                <p:cNvSpPr txBox="1">
                  <a:spLocks noRot="1" noChangeAspect="1" noMove="1" noResize="1" noEditPoints="1" noAdjustHandles="1" noChangeArrowheads="1" noChangeShapeType="1" noTextEdit="1"/>
                </p:cNvSpPr>
                <p:nvPr/>
              </p:nvSpPr>
              <p:spPr>
                <a:xfrm>
                  <a:off x="1998863" y="2307560"/>
                  <a:ext cx="178190" cy="276999"/>
                </a:xfrm>
                <a:prstGeom prst="rect">
                  <a:avLst/>
                </a:prstGeom>
                <a:blipFill rotWithShape="0">
                  <a:blip r:embed="rId10"/>
                  <a:stretch>
                    <a:fillRect l="-17241" r="-13793" b="-2222"/>
                  </a:stretch>
                </a:blipFill>
              </p:spPr>
              <p:txBody>
                <a:bodyPr/>
                <a:lstStyle/>
                <a:p>
                  <a:r>
                    <a:rPr lang="es-ES">
                      <a:noFill/>
                    </a:rPr>
                    <a:t> </a:t>
                  </a:r>
                </a:p>
              </p:txBody>
            </p:sp>
          </mc:Fallback>
        </mc:AlternateContent>
      </p:grpSp>
      <mc:AlternateContent xmlns:mc="http://schemas.openxmlformats.org/markup-compatibility/2006">
        <mc:Choice xmlns:a14="http://schemas.microsoft.com/office/drawing/2010/main" Requires="a14">
          <p:sp>
            <p:nvSpPr>
              <p:cNvPr id="27" name="CuadroTexto 26"/>
              <p:cNvSpPr txBox="1"/>
              <p:nvPr/>
            </p:nvSpPr>
            <p:spPr>
              <a:xfrm>
                <a:off x="3237378" y="2657097"/>
                <a:ext cx="4100033" cy="9093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ea typeface="Cambria Math" panose="02040503050406030204" pitchFamily="18" charset="0"/>
                        </a:rPr>
                        <m:t>𝐺</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𝑀</m:t>
                              </m:r>
                            </m:e>
                            <m:sub>
                              <m:r>
                                <a:rPr lang="es-ES" sz="2000" b="0" i="1" smtClean="0">
                                  <a:latin typeface="Cambria Math" panose="02040503050406030204" pitchFamily="18" charset="0"/>
                                  <a:ea typeface="Cambria Math" panose="02040503050406030204" pitchFamily="18" charset="0"/>
                                </a:rPr>
                                <m:t>𝑇</m:t>
                              </m:r>
                            </m:sub>
                          </m:sSub>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𝑚</m:t>
                          </m:r>
                        </m:num>
                        <m:den>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𝑟</m:t>
                              </m:r>
                            </m:e>
                            <m:sup>
                              <m:r>
                                <a:rPr lang="es-ES" sz="2000" i="1">
                                  <a:latin typeface="Cambria Math" panose="02040503050406030204" pitchFamily="18" charset="0"/>
                                  <a:ea typeface="Cambria Math" panose="02040503050406030204" pitchFamily="18" charset="0"/>
                                </a:rPr>
                                <m:t>2</m:t>
                              </m:r>
                            </m:sup>
                          </m:sSup>
                        </m:den>
                      </m:f>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𝑚</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𝑣</m:t>
                              </m:r>
                            </m:e>
                            <m:sup>
                              <m:r>
                                <a:rPr lang="es-ES" sz="2000" b="0" i="1" smtClean="0">
                                  <a:latin typeface="Cambria Math" panose="02040503050406030204" pitchFamily="18" charset="0"/>
                                  <a:ea typeface="Cambria Math" panose="02040503050406030204" pitchFamily="18" charset="0"/>
                                </a:rPr>
                                <m:t>2</m:t>
                              </m:r>
                            </m:sup>
                          </m:sSup>
                        </m:num>
                        <m:den>
                          <m:r>
                            <a:rPr lang="es-ES" sz="2000" b="0" i="1" smtClean="0">
                              <a:latin typeface="Cambria Math" panose="02040503050406030204" pitchFamily="18" charset="0"/>
                              <a:ea typeface="Cambria Math" panose="02040503050406030204" pitchFamily="18" charset="0"/>
                            </a:rPr>
                            <m:t>𝑟</m:t>
                          </m:r>
                        </m:den>
                      </m:f>
                      <m:r>
                        <a:rPr lang="es-ES" sz="2000" b="0" i="1" smtClean="0">
                          <a:latin typeface="Cambria Math" panose="02040503050406030204" pitchFamily="18" charset="0"/>
                          <a:ea typeface="Cambria Math" panose="02040503050406030204" pitchFamily="18" charset="0"/>
                        </a:rPr>
                        <m:t>   →</m:t>
                      </m:r>
                      <m:r>
                        <a:rPr lang="es-ES" sz="2000" b="1" i="1">
                          <a:latin typeface="Cambria Math" panose="02040503050406030204" pitchFamily="18" charset="0"/>
                        </a:rPr>
                        <m:t>𝒗</m:t>
                      </m:r>
                      <m:r>
                        <a:rPr lang="es-ES" sz="2000" b="1" i="1">
                          <a:latin typeface="Cambria Math" panose="02040503050406030204" pitchFamily="18" charset="0"/>
                        </a:rPr>
                        <m:t>=</m:t>
                      </m:r>
                      <m:rad>
                        <m:radPr>
                          <m:degHide m:val="on"/>
                          <m:ctrlPr>
                            <a:rPr lang="es-ES" sz="2000" b="1" i="1">
                              <a:latin typeface="Cambria Math" panose="02040503050406030204" pitchFamily="18" charset="0"/>
                            </a:rPr>
                          </m:ctrlPr>
                        </m:radPr>
                        <m:deg/>
                        <m:e>
                          <m:r>
                            <a:rPr lang="es-ES" sz="2000" b="1" i="1">
                              <a:latin typeface="Cambria Math" panose="02040503050406030204" pitchFamily="18" charset="0"/>
                            </a:rPr>
                            <m:t>𝑮</m:t>
                          </m:r>
                          <m:r>
                            <a:rPr lang="es-ES" sz="2000" b="1" i="1">
                              <a:latin typeface="Cambria Math" panose="02040503050406030204" pitchFamily="18" charset="0"/>
                            </a:rPr>
                            <m:t>·</m:t>
                          </m:r>
                          <m:f>
                            <m:fPr>
                              <m:ctrlPr>
                                <a:rPr lang="es-ES" sz="2000" b="1" i="1">
                                  <a:latin typeface="Cambria Math" panose="02040503050406030204" pitchFamily="18" charset="0"/>
                                </a:rPr>
                              </m:ctrlPr>
                            </m:fPr>
                            <m:num>
                              <m:sSub>
                                <m:sSubPr>
                                  <m:ctrlPr>
                                    <a:rPr lang="es-ES" sz="2000" b="1" i="1">
                                      <a:latin typeface="Cambria Math" panose="02040503050406030204" pitchFamily="18" charset="0"/>
                                    </a:rPr>
                                  </m:ctrlPr>
                                </m:sSubPr>
                                <m:e>
                                  <m:r>
                                    <a:rPr lang="es-ES" sz="2000" b="1" i="1">
                                      <a:latin typeface="Cambria Math" panose="02040503050406030204" pitchFamily="18" charset="0"/>
                                    </a:rPr>
                                    <m:t>𝑴</m:t>
                                  </m:r>
                                </m:e>
                                <m:sub>
                                  <m:r>
                                    <a:rPr lang="es-ES" sz="2000" b="1" i="1">
                                      <a:latin typeface="Cambria Math" panose="02040503050406030204" pitchFamily="18" charset="0"/>
                                    </a:rPr>
                                    <m:t>𝑻</m:t>
                                  </m:r>
                                </m:sub>
                              </m:sSub>
                            </m:num>
                            <m:den>
                              <m:r>
                                <a:rPr lang="es-ES" sz="2000" b="1" i="1">
                                  <a:latin typeface="Cambria Math" panose="02040503050406030204" pitchFamily="18" charset="0"/>
                                </a:rPr>
                                <m:t>𝒓</m:t>
                              </m:r>
                            </m:den>
                          </m:f>
                        </m:e>
                      </m:rad>
                    </m:oMath>
                  </m:oMathPara>
                </a14:m>
                <a:endParaRPr lang="es-ES" sz="2000" b="1" dirty="0"/>
              </a:p>
            </p:txBody>
          </p:sp>
        </mc:Choice>
        <mc:Fallback>
          <p:sp>
            <p:nvSpPr>
              <p:cNvPr id="27" name="CuadroTexto 26"/>
              <p:cNvSpPr txBox="1">
                <a:spLocks noRot="1" noChangeAspect="1" noMove="1" noResize="1" noEditPoints="1" noAdjustHandles="1" noChangeArrowheads="1" noChangeShapeType="1" noTextEdit="1"/>
              </p:cNvSpPr>
              <p:nvPr/>
            </p:nvSpPr>
            <p:spPr>
              <a:xfrm>
                <a:off x="3237378" y="2657097"/>
                <a:ext cx="4100033" cy="909352"/>
              </a:xfrm>
              <a:prstGeom prst="rect">
                <a:avLst/>
              </a:prstGeom>
              <a:blipFill>
                <a:blip r:embed="rId11"/>
                <a:stretch>
                  <a:fillRect b="-671"/>
                </a:stretch>
              </a:blipFill>
            </p:spPr>
            <p:txBody>
              <a:bodyPr/>
              <a:lstStyle/>
              <a:p>
                <a:r>
                  <a:rPr lang="es-ES">
                    <a:noFill/>
                  </a:rPr>
                  <a:t> </a:t>
                </a:r>
              </a:p>
            </p:txBody>
          </p:sp>
        </mc:Fallback>
      </mc:AlternateContent>
      <p:sp>
        <p:nvSpPr>
          <p:cNvPr id="28" name="CuadroTexto 27"/>
          <p:cNvSpPr txBox="1"/>
          <p:nvPr/>
        </p:nvSpPr>
        <p:spPr>
          <a:xfrm>
            <a:off x="7566325" y="2828137"/>
            <a:ext cx="1249125" cy="646331"/>
          </a:xfrm>
          <a:prstGeom prst="rect">
            <a:avLst/>
          </a:prstGeom>
          <a:noFill/>
        </p:spPr>
        <p:txBody>
          <a:bodyPr wrap="none" rtlCol="0">
            <a:spAutoFit/>
          </a:bodyPr>
          <a:lstStyle/>
          <a:p>
            <a:r>
              <a:rPr lang="es-ES" dirty="0" smtClean="0"/>
              <a:t>Velocidad </a:t>
            </a:r>
          </a:p>
          <a:p>
            <a:r>
              <a:rPr lang="es-ES" dirty="0" smtClean="0"/>
              <a:t>orbital</a:t>
            </a:r>
            <a:endParaRPr lang="es-ES" dirty="0"/>
          </a:p>
        </p:txBody>
      </p:sp>
      <p:sp>
        <p:nvSpPr>
          <p:cNvPr id="29" name="CuadroTexto 28"/>
          <p:cNvSpPr txBox="1"/>
          <p:nvPr/>
        </p:nvSpPr>
        <p:spPr>
          <a:xfrm>
            <a:off x="417355" y="3915457"/>
            <a:ext cx="4843463" cy="369332"/>
          </a:xfrm>
          <a:prstGeom prst="rect">
            <a:avLst/>
          </a:prstGeom>
          <a:noFill/>
        </p:spPr>
        <p:txBody>
          <a:bodyPr wrap="square" rtlCol="0">
            <a:spAutoFit/>
          </a:bodyPr>
          <a:lstStyle/>
          <a:p>
            <a:r>
              <a:rPr lang="es-ES" b="1" dirty="0" smtClean="0">
                <a:solidFill>
                  <a:schemeClr val="accent3">
                    <a:lumMod val="75000"/>
                  </a:schemeClr>
                </a:solidFill>
              </a:rPr>
              <a:t>Cálculo del periodo orbital de un satélite</a:t>
            </a:r>
            <a:endParaRPr lang="es-ES" b="1" dirty="0">
              <a:solidFill>
                <a:schemeClr val="accent3">
                  <a:lumMod val="75000"/>
                </a:schemeClr>
              </a:solidFill>
            </a:endParaRPr>
          </a:p>
        </p:txBody>
      </p:sp>
      <mc:AlternateContent xmlns:mc="http://schemas.openxmlformats.org/markup-compatibility/2006">
        <mc:Choice xmlns:a14="http://schemas.microsoft.com/office/drawing/2010/main" Requires="a14">
          <p:sp>
            <p:nvSpPr>
              <p:cNvPr id="30" name="Rectángulo 29"/>
              <p:cNvSpPr/>
              <p:nvPr/>
            </p:nvSpPr>
            <p:spPr>
              <a:xfrm>
                <a:off x="1168099" y="4390160"/>
                <a:ext cx="6398226" cy="7078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sz="2000" i="1" smtClean="0">
                          <a:latin typeface="Cambria Math" panose="02040503050406030204" pitchFamily="18" charset="0"/>
                          <a:ea typeface="Cambria Math" panose="02040503050406030204" pitchFamily="18" charset="0"/>
                        </a:rPr>
                        <m:t>𝐺</m:t>
                      </m:r>
                      <m:r>
                        <a:rPr lang="es-ES" sz="2000" i="1" smtClean="0">
                          <a:latin typeface="Cambria Math" panose="02040503050406030204" pitchFamily="18" charset="0"/>
                          <a:ea typeface="Cambria Math" panose="02040503050406030204" pitchFamily="18" charset="0"/>
                        </a:rPr>
                        <m:t>·</m:t>
                      </m:r>
                      <m:f>
                        <m:fPr>
                          <m:ctrlPr>
                            <a:rPr lang="es-ES" sz="2000" i="1">
                              <a:latin typeface="Cambria Math" panose="02040503050406030204" pitchFamily="18" charset="0"/>
                              <a:ea typeface="Cambria Math" panose="02040503050406030204" pitchFamily="18" charset="0"/>
                            </a:rPr>
                          </m:ctrlPr>
                        </m:fPr>
                        <m:num>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𝑀</m:t>
                              </m:r>
                            </m:e>
                            <m:sub>
                              <m:r>
                                <a:rPr lang="es-ES" sz="2000" i="1">
                                  <a:latin typeface="Cambria Math" panose="02040503050406030204" pitchFamily="18" charset="0"/>
                                  <a:ea typeface="Cambria Math" panose="02040503050406030204" pitchFamily="18" charset="0"/>
                                </a:rPr>
                                <m:t>𝑇</m:t>
                              </m:r>
                            </m:sub>
                          </m:sSub>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𝑚</m:t>
                          </m:r>
                        </m:num>
                        <m:den>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𝑟</m:t>
                              </m:r>
                            </m:e>
                            <m:sup>
                              <m:r>
                                <a:rPr lang="es-ES" sz="2000" i="1">
                                  <a:latin typeface="Cambria Math" panose="02040503050406030204" pitchFamily="18" charset="0"/>
                                  <a:ea typeface="Cambria Math" panose="02040503050406030204" pitchFamily="18" charset="0"/>
                                </a:rPr>
                                <m:t>2</m:t>
                              </m:r>
                            </m:sup>
                          </m:sSup>
                        </m:den>
                      </m:f>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𝑚</m:t>
                      </m:r>
                      <m:r>
                        <a:rPr lang="es-ES" sz="2000" i="1">
                          <a:latin typeface="Cambria Math" panose="02040503050406030204" pitchFamily="18" charset="0"/>
                          <a:ea typeface="Cambria Math" panose="02040503050406030204" pitchFamily="18" charset="0"/>
                        </a:rPr>
                        <m:t>·</m:t>
                      </m:r>
                      <m:f>
                        <m:fPr>
                          <m:ctrlPr>
                            <a:rPr lang="es-ES" sz="2000" i="1">
                              <a:latin typeface="Cambria Math" panose="02040503050406030204" pitchFamily="18" charset="0"/>
                              <a:ea typeface="Cambria Math" panose="02040503050406030204" pitchFamily="18" charset="0"/>
                            </a:rPr>
                          </m:ctrlPr>
                        </m:fPr>
                        <m:num>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𝑣</m:t>
                              </m:r>
                            </m:e>
                            <m:sup>
                              <m:r>
                                <a:rPr lang="es-ES" sz="2000" i="1">
                                  <a:latin typeface="Cambria Math" panose="02040503050406030204" pitchFamily="18" charset="0"/>
                                  <a:ea typeface="Cambria Math" panose="02040503050406030204" pitchFamily="18" charset="0"/>
                                </a:rPr>
                                <m:t>2</m:t>
                              </m:r>
                            </m:sup>
                          </m:sSup>
                        </m:num>
                        <m:den>
                          <m:r>
                            <a:rPr lang="es-ES" sz="2000" i="1">
                              <a:latin typeface="Cambria Math" panose="02040503050406030204" pitchFamily="18" charset="0"/>
                              <a:ea typeface="Cambria Math" panose="02040503050406030204" pitchFamily="18" charset="0"/>
                            </a:rPr>
                            <m:t>𝑟</m:t>
                          </m:r>
                        </m:den>
                      </m:f>
                      <m:r>
                        <a:rPr lang="es-ES" sz="2000" b="0" i="1" smtClean="0">
                          <a:latin typeface="Cambria Math" panose="02040503050406030204" pitchFamily="18" charset="0"/>
                          <a:ea typeface="Cambria Math" panose="02040503050406030204" pitchFamily="18" charset="0"/>
                        </a:rPr>
                        <m:t>   →    </m:t>
                      </m:r>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𝑣</m:t>
                          </m:r>
                        </m:e>
                        <m:sup>
                          <m:r>
                            <a:rPr lang="es-ES" sz="2000" b="0" i="1" smtClean="0">
                              <a:latin typeface="Cambria Math" panose="02040503050406030204" pitchFamily="18" charset="0"/>
                              <a:ea typeface="Cambria Math" panose="02040503050406030204" pitchFamily="18" charset="0"/>
                            </a:rPr>
                            <m:t>2</m:t>
                          </m:r>
                        </m:sup>
                      </m:sSup>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𝐺</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𝑀</m:t>
                              </m:r>
                            </m:e>
                            <m:sub>
                              <m:r>
                                <a:rPr lang="es-ES" sz="2000" b="0" i="1" smtClean="0">
                                  <a:latin typeface="Cambria Math" panose="02040503050406030204" pitchFamily="18" charset="0"/>
                                  <a:ea typeface="Cambria Math" panose="02040503050406030204" pitchFamily="18" charset="0"/>
                                </a:rPr>
                                <m:t>𝑇</m:t>
                              </m:r>
                            </m:sub>
                          </m:sSub>
                        </m:num>
                        <m:den>
                          <m:r>
                            <a:rPr lang="es-ES" sz="2000" b="0" i="1" smtClean="0">
                              <a:latin typeface="Cambria Math" panose="02040503050406030204" pitchFamily="18" charset="0"/>
                              <a:ea typeface="Cambria Math" panose="02040503050406030204" pitchFamily="18" charset="0"/>
                            </a:rPr>
                            <m:t>𝑟</m:t>
                          </m:r>
                        </m:den>
                      </m:f>
                      <m:r>
                        <a:rPr lang="es-ES" sz="2000" b="0" i="1" smtClean="0">
                          <a:latin typeface="Cambria Math" panose="02040503050406030204" pitchFamily="18" charset="0"/>
                          <a:ea typeface="Cambria Math" panose="02040503050406030204" pitchFamily="18" charset="0"/>
                        </a:rPr>
                        <m:t>     →    </m:t>
                      </m:r>
                      <m:r>
                        <a:rPr lang="es-ES" sz="2000" b="0" i="1" smtClean="0">
                          <a:latin typeface="Cambria Math" panose="02040503050406030204" pitchFamily="18" charset="0"/>
                          <a:ea typeface="Cambria Math" panose="02040503050406030204" pitchFamily="18" charset="0"/>
                        </a:rPr>
                        <m:t>𝑣</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r>
                            <a:rPr lang="es-ES" sz="2000" b="0" i="1" smtClean="0">
                              <a:latin typeface="Cambria Math" panose="02040503050406030204" pitchFamily="18" charset="0"/>
                              <a:ea typeface="Cambria Math" panose="02040503050406030204" pitchFamily="18" charset="0"/>
                            </a:rPr>
                            <m:t>2</m:t>
                          </m:r>
                          <m:r>
                            <a:rPr lang="es-ES" sz="2000" b="0" i="1" smtClean="0">
                              <a:latin typeface="Cambria Math" panose="02040503050406030204" pitchFamily="18" charset="0"/>
                              <a:ea typeface="Cambria Math" panose="02040503050406030204" pitchFamily="18" charset="0"/>
                            </a:rPr>
                            <m:t>𝜋</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𝑟</m:t>
                          </m:r>
                        </m:num>
                        <m:den>
                          <m:r>
                            <a:rPr lang="es-ES" sz="2000" b="0" i="1" smtClean="0">
                              <a:latin typeface="Cambria Math" panose="02040503050406030204" pitchFamily="18" charset="0"/>
                              <a:ea typeface="Cambria Math" panose="02040503050406030204" pitchFamily="18" charset="0"/>
                            </a:rPr>
                            <m:t>𝑇</m:t>
                          </m:r>
                        </m:den>
                      </m:f>
                    </m:oMath>
                  </m:oMathPara>
                </a14:m>
                <a:endParaRPr lang="es-ES" sz="2000" dirty="0"/>
              </a:p>
            </p:txBody>
          </p:sp>
        </mc:Choice>
        <mc:Fallback>
          <p:sp>
            <p:nvSpPr>
              <p:cNvPr id="30" name="Rectángulo 29"/>
              <p:cNvSpPr>
                <a:spLocks noRot="1" noChangeAspect="1" noMove="1" noResize="1" noEditPoints="1" noAdjustHandles="1" noChangeArrowheads="1" noChangeShapeType="1" noTextEdit="1"/>
              </p:cNvSpPr>
              <p:nvPr/>
            </p:nvSpPr>
            <p:spPr>
              <a:xfrm>
                <a:off x="1168099" y="4390160"/>
                <a:ext cx="6398226" cy="707886"/>
              </a:xfrm>
              <a:prstGeom prst="rect">
                <a:avLst/>
              </a:prstGeom>
              <a:blipFill>
                <a:blip r:embed="rId12"/>
                <a:stretch>
                  <a:fillRect/>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31" name="CuadroTexto 30"/>
              <p:cNvSpPr txBox="1"/>
              <p:nvPr/>
            </p:nvSpPr>
            <p:spPr>
              <a:xfrm>
                <a:off x="1568032" y="5371402"/>
                <a:ext cx="3138808"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s-ES" sz="2000" i="1" smtClean="0">
                              <a:latin typeface="Cambria Math" panose="02040503050406030204" pitchFamily="18" charset="0"/>
                            </a:rPr>
                          </m:ctrlPr>
                        </m:fPr>
                        <m:num>
                          <m:sSup>
                            <m:sSupPr>
                              <m:ctrlPr>
                                <a:rPr lang="es-ES" sz="2000" i="1" smtClean="0">
                                  <a:latin typeface="Cambria Math" panose="02040503050406030204" pitchFamily="18" charset="0"/>
                                </a:rPr>
                              </m:ctrlPr>
                            </m:sSupPr>
                            <m:e>
                              <m:r>
                                <a:rPr lang="es-ES" sz="2000" b="0" i="1" smtClean="0">
                                  <a:latin typeface="Cambria Math" panose="02040503050406030204" pitchFamily="18" charset="0"/>
                                </a:rPr>
                                <m:t>(2</m:t>
                              </m:r>
                              <m:r>
                                <a:rPr lang="es-ES" sz="2000" b="0" i="1" smtClean="0">
                                  <a:latin typeface="Cambria Math" panose="02040503050406030204" pitchFamily="18" charset="0"/>
                                  <a:ea typeface="Cambria Math" panose="02040503050406030204" pitchFamily="18" charset="0"/>
                                </a:rPr>
                                <m:t>𝜋</m:t>
                              </m:r>
                              <m:r>
                                <a:rPr lang="es-ES" sz="2000" b="0" i="1" smtClean="0">
                                  <a:latin typeface="Cambria Math" panose="02040503050406030204" pitchFamily="18" charset="0"/>
                                  <a:ea typeface="Cambria Math" panose="02040503050406030204" pitchFamily="18" charset="0"/>
                                </a:rPr>
                                <m:t>)</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𝑟</m:t>
                              </m:r>
                            </m:e>
                            <m:sup>
                              <m:r>
                                <a:rPr lang="es-ES" sz="2000" b="0" i="1" smtClean="0">
                                  <a:latin typeface="Cambria Math" panose="02040503050406030204" pitchFamily="18" charset="0"/>
                                </a:rPr>
                                <m:t>2</m:t>
                              </m:r>
                            </m:sup>
                          </m:sSup>
                        </m:num>
                        <m:den>
                          <m:sSup>
                            <m:sSupPr>
                              <m:ctrlPr>
                                <a:rPr lang="es-ES" sz="2000" i="1" smtClean="0">
                                  <a:latin typeface="Cambria Math" panose="02040503050406030204" pitchFamily="18" charset="0"/>
                                </a:rPr>
                              </m:ctrlPr>
                            </m:sSupPr>
                            <m:e>
                              <m:r>
                                <a:rPr lang="es-ES" sz="2000" b="0" i="1" smtClean="0">
                                  <a:latin typeface="Cambria Math" panose="02040503050406030204" pitchFamily="18" charset="0"/>
                                </a:rPr>
                                <m:t>𝑇</m:t>
                              </m:r>
                            </m:e>
                            <m:sup>
                              <m:r>
                                <a:rPr lang="es-ES" sz="2000" b="0" i="1" smtClean="0">
                                  <a:latin typeface="Cambria Math" panose="02040503050406030204" pitchFamily="18" charset="0"/>
                                </a:rPr>
                                <m:t>2</m:t>
                              </m:r>
                            </m:sup>
                          </m:sSup>
                        </m:den>
                      </m:f>
                      <m:r>
                        <a:rPr lang="es-ES" sz="2000" b="0" i="1" smtClean="0">
                          <a:latin typeface="Cambria Math" panose="02040503050406030204" pitchFamily="18" charset="0"/>
                        </a:rPr>
                        <m:t>=</m:t>
                      </m:r>
                      <m:r>
                        <a:rPr lang="es-ES" sz="2000" b="0" i="1" smtClean="0">
                          <a:latin typeface="Cambria Math" panose="02040503050406030204" pitchFamily="18" charset="0"/>
                        </a:rPr>
                        <m:t>𝐺</m:t>
                      </m:r>
                      <m:r>
                        <a:rPr lang="es-ES" sz="2000" b="0" i="1" smtClean="0">
                          <a:latin typeface="Cambria Math" panose="02040503050406030204" pitchFamily="18" charset="0"/>
                        </a:rPr>
                        <m:t>·</m:t>
                      </m:r>
                      <m:f>
                        <m:fPr>
                          <m:ctrlPr>
                            <a:rPr lang="es-ES" sz="2000" i="1">
                              <a:latin typeface="Cambria Math" panose="02040503050406030204" pitchFamily="18" charset="0"/>
                              <a:ea typeface="Cambria Math" panose="02040503050406030204" pitchFamily="18" charset="0"/>
                            </a:rPr>
                          </m:ctrlPr>
                        </m:fPr>
                        <m:num>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𝑀</m:t>
                              </m:r>
                            </m:e>
                            <m:sub>
                              <m:r>
                                <a:rPr lang="es-ES" sz="2000" i="1">
                                  <a:latin typeface="Cambria Math" panose="02040503050406030204" pitchFamily="18" charset="0"/>
                                  <a:ea typeface="Cambria Math" panose="02040503050406030204" pitchFamily="18" charset="0"/>
                                </a:rPr>
                                <m:t>𝑇</m:t>
                              </m:r>
                            </m:sub>
                          </m:sSub>
                        </m:num>
                        <m:den>
                          <m:r>
                            <a:rPr lang="es-ES" sz="2000" i="1">
                              <a:latin typeface="Cambria Math" panose="02040503050406030204" pitchFamily="18" charset="0"/>
                              <a:ea typeface="Cambria Math" panose="02040503050406030204" pitchFamily="18" charset="0"/>
                            </a:rPr>
                            <m:t>𝑟</m:t>
                          </m:r>
                        </m:den>
                      </m:f>
                      <m:r>
                        <a:rPr lang="es-ES" sz="2000" b="0" i="1" smtClean="0">
                          <a:latin typeface="Cambria Math" panose="02040503050406030204" pitchFamily="18" charset="0"/>
                          <a:ea typeface="Cambria Math" panose="02040503050406030204" pitchFamily="18" charset="0"/>
                        </a:rPr>
                        <m:t>       →      </m:t>
                      </m:r>
                    </m:oMath>
                  </m:oMathPara>
                </a14:m>
                <a:endParaRPr lang="es-ES" sz="2000" dirty="0"/>
              </a:p>
            </p:txBody>
          </p:sp>
        </mc:Choice>
        <mc:Fallback>
          <p:sp>
            <p:nvSpPr>
              <p:cNvPr id="31" name="CuadroTexto 30"/>
              <p:cNvSpPr txBox="1">
                <a:spLocks noRot="1" noChangeAspect="1" noMove="1" noResize="1" noEditPoints="1" noAdjustHandles="1" noChangeArrowheads="1" noChangeShapeType="1" noTextEdit="1"/>
              </p:cNvSpPr>
              <p:nvPr/>
            </p:nvSpPr>
            <p:spPr>
              <a:xfrm>
                <a:off x="1568032" y="5371402"/>
                <a:ext cx="3138808" cy="615553"/>
              </a:xfrm>
              <a:prstGeom prst="rect">
                <a:avLst/>
              </a:prstGeom>
              <a:blipFill>
                <a:blip r:embed="rId13"/>
                <a:stretch>
                  <a:fillRect/>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32" name="CuadroTexto 31"/>
              <p:cNvSpPr txBox="1"/>
              <p:nvPr/>
            </p:nvSpPr>
            <p:spPr>
              <a:xfrm>
                <a:off x="4706840" y="5201951"/>
                <a:ext cx="1836785" cy="9093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1" i="1" smtClean="0">
                          <a:latin typeface="Cambria Math" panose="02040503050406030204" pitchFamily="18" charset="0"/>
                        </a:rPr>
                        <m:t>𝑻</m:t>
                      </m:r>
                      <m:r>
                        <a:rPr lang="es-ES" sz="2000" b="1" i="1" smtClean="0">
                          <a:latin typeface="Cambria Math" panose="02040503050406030204" pitchFamily="18" charset="0"/>
                        </a:rPr>
                        <m:t>=</m:t>
                      </m:r>
                      <m:rad>
                        <m:radPr>
                          <m:degHide m:val="on"/>
                          <m:ctrlPr>
                            <a:rPr lang="es-ES" sz="2000" b="1" i="1" smtClean="0">
                              <a:latin typeface="Cambria Math" panose="02040503050406030204" pitchFamily="18" charset="0"/>
                            </a:rPr>
                          </m:ctrlPr>
                        </m:radPr>
                        <m:deg/>
                        <m:e>
                          <m:f>
                            <m:fPr>
                              <m:ctrlPr>
                                <a:rPr lang="es-ES" sz="2000" b="1" i="1" smtClean="0">
                                  <a:latin typeface="Cambria Math" panose="02040503050406030204" pitchFamily="18" charset="0"/>
                                </a:rPr>
                              </m:ctrlPr>
                            </m:fPr>
                            <m:num>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m:t>
                                  </m:r>
                                  <m:r>
                                    <a:rPr lang="es-ES" sz="2000" b="1" i="1" smtClean="0">
                                      <a:latin typeface="Cambria Math" panose="02040503050406030204" pitchFamily="18" charset="0"/>
                                    </a:rPr>
                                    <m:t>𝟐</m:t>
                                  </m:r>
                                  <m:r>
                                    <a:rPr lang="es-ES" sz="2000" b="1" i="1" smtClean="0">
                                      <a:latin typeface="Cambria Math" panose="02040503050406030204" pitchFamily="18" charset="0"/>
                                      <a:ea typeface="Cambria Math" panose="02040503050406030204" pitchFamily="18" charset="0"/>
                                    </a:rPr>
                                    <m:t>𝝅</m:t>
                                  </m:r>
                                  <m:r>
                                    <a:rPr lang="es-ES" sz="2000" b="1" i="1" smtClean="0">
                                      <a:latin typeface="Cambria Math" panose="02040503050406030204" pitchFamily="18" charset="0"/>
                                      <a:ea typeface="Cambria Math" panose="02040503050406030204" pitchFamily="18" charset="0"/>
                                    </a:rPr>
                                    <m:t>)</m:t>
                                  </m:r>
                                </m:e>
                                <m:sup>
                                  <m:r>
                                    <a:rPr lang="es-ES" sz="2000" b="1" i="1" smtClean="0">
                                      <a:latin typeface="Cambria Math" panose="02040503050406030204" pitchFamily="18" charset="0"/>
                                    </a:rPr>
                                    <m:t>𝟐</m:t>
                                  </m:r>
                                </m:sup>
                              </m:sSup>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𝒓</m:t>
                                  </m:r>
                                </m:e>
                                <m:sup>
                                  <m:r>
                                    <a:rPr lang="es-ES" sz="2000" b="1" i="1" smtClean="0">
                                      <a:latin typeface="Cambria Math" panose="02040503050406030204" pitchFamily="18" charset="0"/>
                                    </a:rPr>
                                    <m:t>𝟑</m:t>
                                  </m:r>
                                </m:sup>
                              </m:sSup>
                            </m:num>
                            <m:den>
                              <m:r>
                                <a:rPr lang="es-ES" sz="2000" b="1" i="1" smtClean="0">
                                  <a:latin typeface="Cambria Math" panose="02040503050406030204" pitchFamily="18" charset="0"/>
                                </a:rPr>
                                <m:t>𝑮</m:t>
                              </m:r>
                              <m:r>
                                <a:rPr lang="es-ES" sz="2000" b="1" i="1" smtClean="0">
                                  <a:latin typeface="Cambria Math" panose="02040503050406030204" pitchFamily="18" charset="0"/>
                                </a:rPr>
                                <m:t>·</m:t>
                              </m:r>
                              <m:sSub>
                                <m:sSubPr>
                                  <m:ctrlPr>
                                    <a:rPr lang="es-ES" sz="2000" b="1" i="1" smtClean="0">
                                      <a:latin typeface="Cambria Math" panose="02040503050406030204" pitchFamily="18" charset="0"/>
                                    </a:rPr>
                                  </m:ctrlPr>
                                </m:sSubPr>
                                <m:e>
                                  <m:r>
                                    <a:rPr lang="es-ES" sz="2000" b="1" i="1" smtClean="0">
                                      <a:latin typeface="Cambria Math" panose="02040503050406030204" pitchFamily="18" charset="0"/>
                                    </a:rPr>
                                    <m:t>𝑴</m:t>
                                  </m:r>
                                </m:e>
                                <m:sub>
                                  <m:r>
                                    <a:rPr lang="es-ES" sz="2000" b="1" i="1" smtClean="0">
                                      <a:latin typeface="Cambria Math" panose="02040503050406030204" pitchFamily="18" charset="0"/>
                                    </a:rPr>
                                    <m:t>𝑻</m:t>
                                  </m:r>
                                </m:sub>
                              </m:sSub>
                            </m:den>
                          </m:f>
                        </m:e>
                      </m:rad>
                    </m:oMath>
                  </m:oMathPara>
                </a14:m>
                <a:endParaRPr lang="es-ES" sz="2000" b="1" dirty="0"/>
              </a:p>
            </p:txBody>
          </p:sp>
        </mc:Choice>
        <mc:Fallback>
          <p:sp>
            <p:nvSpPr>
              <p:cNvPr id="32" name="CuadroTexto 31"/>
              <p:cNvSpPr txBox="1">
                <a:spLocks noRot="1" noChangeAspect="1" noMove="1" noResize="1" noEditPoints="1" noAdjustHandles="1" noChangeArrowheads="1" noChangeShapeType="1" noTextEdit="1"/>
              </p:cNvSpPr>
              <p:nvPr/>
            </p:nvSpPr>
            <p:spPr>
              <a:xfrm>
                <a:off x="4706840" y="5201951"/>
                <a:ext cx="1836785" cy="909352"/>
              </a:xfrm>
              <a:prstGeom prst="rect">
                <a:avLst/>
              </a:prstGeom>
              <a:blipFill>
                <a:blip r:embed="rId14"/>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18877659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52</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6. </a:t>
            </a:r>
            <a:r>
              <a:rPr lang="es-ES" b="1" dirty="0">
                <a:solidFill>
                  <a:schemeClr val="accent6">
                    <a:lumMod val="75000"/>
                  </a:schemeClr>
                </a:solidFill>
              </a:rPr>
              <a:t>Movimiento de planetas y </a:t>
            </a:r>
            <a:r>
              <a:rPr lang="es-ES" b="1" dirty="0" smtClean="0">
                <a:solidFill>
                  <a:schemeClr val="accent6">
                    <a:lumMod val="75000"/>
                  </a:schemeClr>
                </a:solidFill>
              </a:rPr>
              <a:t>satélites</a:t>
            </a:r>
            <a:endParaRPr lang="es-ES" b="1" dirty="0">
              <a:solidFill>
                <a:schemeClr val="accent6">
                  <a:lumMod val="75000"/>
                </a:schemeClr>
              </a:solidFill>
            </a:endParaRPr>
          </a:p>
        </p:txBody>
      </p:sp>
      <p:sp>
        <p:nvSpPr>
          <p:cNvPr id="33" name="CuadroTexto 32"/>
          <p:cNvSpPr txBox="1"/>
          <p:nvPr/>
        </p:nvSpPr>
        <p:spPr>
          <a:xfrm>
            <a:off x="385763" y="900113"/>
            <a:ext cx="5943600" cy="369332"/>
          </a:xfrm>
          <a:prstGeom prst="rect">
            <a:avLst/>
          </a:prstGeom>
          <a:noFill/>
        </p:spPr>
        <p:txBody>
          <a:bodyPr wrap="square" rtlCol="0">
            <a:spAutoFit/>
          </a:bodyPr>
          <a:lstStyle/>
          <a:p>
            <a:r>
              <a:rPr lang="es-ES" b="1" dirty="0" smtClean="0">
                <a:solidFill>
                  <a:schemeClr val="accent3">
                    <a:lumMod val="75000"/>
                  </a:schemeClr>
                </a:solidFill>
              </a:rPr>
              <a:t>Ejemplo resuelto</a:t>
            </a:r>
            <a:endParaRPr lang="es-ES" b="1" dirty="0">
              <a:solidFill>
                <a:schemeClr val="accent3">
                  <a:lumMod val="75000"/>
                </a:schemeClr>
              </a:solidFill>
            </a:endParaRPr>
          </a:p>
        </p:txBody>
      </p:sp>
      <p:sp>
        <p:nvSpPr>
          <p:cNvPr id="34" name="CuadroTexto 33"/>
          <p:cNvSpPr txBox="1"/>
          <p:nvPr/>
        </p:nvSpPr>
        <p:spPr>
          <a:xfrm>
            <a:off x="385763" y="1269445"/>
            <a:ext cx="8343900" cy="1477328"/>
          </a:xfrm>
          <a:prstGeom prst="rect">
            <a:avLst/>
          </a:prstGeom>
          <a:noFill/>
        </p:spPr>
        <p:txBody>
          <a:bodyPr wrap="square" rtlCol="0">
            <a:spAutoFit/>
          </a:bodyPr>
          <a:lstStyle/>
          <a:p>
            <a:pPr algn="just"/>
            <a:r>
              <a:rPr lang="es-ES" b="1" dirty="0" smtClean="0"/>
              <a:t>Para la observación meteorológica se usan satélites geoestacionarios es decir, satélites que orbitan en el plano del ecuador y cuyo periodo coincide con el periodo de rotación de la Tierra. Calcula a qué distancia sobre la Tierra se encuentran estos satélites.  </a:t>
            </a:r>
          </a:p>
          <a:p>
            <a:pPr algn="just"/>
            <a:r>
              <a:rPr lang="es-ES" b="1" dirty="0" smtClean="0"/>
              <a:t>Datos: M</a:t>
            </a:r>
            <a:r>
              <a:rPr lang="es-ES" b="1" baseline="-25000" dirty="0" smtClean="0"/>
              <a:t>T</a:t>
            </a:r>
            <a:r>
              <a:rPr lang="es-ES" b="1" dirty="0" smtClean="0"/>
              <a:t> = 5,97·10</a:t>
            </a:r>
            <a:r>
              <a:rPr lang="es-ES" b="1" baseline="30000" dirty="0" smtClean="0"/>
              <a:t>24</a:t>
            </a:r>
            <a:r>
              <a:rPr lang="es-ES" b="1" dirty="0" smtClean="0"/>
              <a:t> kg; R</a:t>
            </a:r>
            <a:r>
              <a:rPr lang="es-ES" b="1" baseline="-25000" dirty="0" smtClean="0"/>
              <a:t>T</a:t>
            </a:r>
            <a:r>
              <a:rPr lang="es-ES" b="1" dirty="0" smtClean="0"/>
              <a:t> = 6370 km; </a:t>
            </a:r>
            <a:r>
              <a:rPr lang="es-ES" b="1" dirty="0"/>
              <a:t>G = 6,67·10</a:t>
            </a:r>
            <a:r>
              <a:rPr lang="es-ES" b="1" baseline="30000" dirty="0"/>
              <a:t>–11</a:t>
            </a:r>
            <a:r>
              <a:rPr lang="es-ES" b="1" dirty="0"/>
              <a:t> N·m</a:t>
            </a:r>
            <a:r>
              <a:rPr lang="es-ES" b="1" baseline="30000" dirty="0"/>
              <a:t>2</a:t>
            </a:r>
            <a:r>
              <a:rPr lang="es-ES" b="1" dirty="0"/>
              <a:t>/kg</a:t>
            </a:r>
            <a:r>
              <a:rPr lang="es-ES" b="1" baseline="30000" dirty="0"/>
              <a:t>2</a:t>
            </a:r>
            <a:endParaRPr lang="es-ES" b="1" dirty="0"/>
          </a:p>
        </p:txBody>
      </p:sp>
      <mc:AlternateContent xmlns:mc="http://schemas.openxmlformats.org/markup-compatibility/2006">
        <mc:Choice xmlns:a14="http://schemas.microsoft.com/office/drawing/2010/main" Requires="a14">
          <p:sp>
            <p:nvSpPr>
              <p:cNvPr id="35" name="Rectángulo 34"/>
              <p:cNvSpPr/>
              <p:nvPr/>
            </p:nvSpPr>
            <p:spPr>
              <a:xfrm>
                <a:off x="1168099" y="2876600"/>
                <a:ext cx="6398226" cy="7078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sz="2000" i="1" smtClean="0">
                          <a:latin typeface="Cambria Math" panose="02040503050406030204" pitchFamily="18" charset="0"/>
                          <a:ea typeface="Cambria Math" panose="02040503050406030204" pitchFamily="18" charset="0"/>
                        </a:rPr>
                        <m:t>𝐺</m:t>
                      </m:r>
                      <m:r>
                        <a:rPr lang="es-ES" sz="2000" i="1" smtClean="0">
                          <a:latin typeface="Cambria Math" panose="02040503050406030204" pitchFamily="18" charset="0"/>
                          <a:ea typeface="Cambria Math" panose="02040503050406030204" pitchFamily="18" charset="0"/>
                        </a:rPr>
                        <m:t>·</m:t>
                      </m:r>
                      <m:f>
                        <m:fPr>
                          <m:ctrlPr>
                            <a:rPr lang="es-ES" sz="2000" i="1">
                              <a:latin typeface="Cambria Math" panose="02040503050406030204" pitchFamily="18" charset="0"/>
                              <a:ea typeface="Cambria Math" panose="02040503050406030204" pitchFamily="18" charset="0"/>
                            </a:rPr>
                          </m:ctrlPr>
                        </m:fPr>
                        <m:num>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𝑀</m:t>
                              </m:r>
                            </m:e>
                            <m:sub>
                              <m:r>
                                <a:rPr lang="es-ES" sz="2000" i="1">
                                  <a:latin typeface="Cambria Math" panose="02040503050406030204" pitchFamily="18" charset="0"/>
                                  <a:ea typeface="Cambria Math" panose="02040503050406030204" pitchFamily="18" charset="0"/>
                                </a:rPr>
                                <m:t>𝑇</m:t>
                              </m:r>
                            </m:sub>
                          </m:sSub>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𝑚</m:t>
                          </m:r>
                        </m:num>
                        <m:den>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𝑟</m:t>
                              </m:r>
                            </m:e>
                            <m:sup>
                              <m:r>
                                <a:rPr lang="es-ES" sz="2000" i="1">
                                  <a:latin typeface="Cambria Math" panose="02040503050406030204" pitchFamily="18" charset="0"/>
                                  <a:ea typeface="Cambria Math" panose="02040503050406030204" pitchFamily="18" charset="0"/>
                                </a:rPr>
                                <m:t>2</m:t>
                              </m:r>
                            </m:sup>
                          </m:sSup>
                        </m:den>
                      </m:f>
                      <m:r>
                        <a:rPr lang="es-ES" sz="2000" i="1">
                          <a:latin typeface="Cambria Math" panose="02040503050406030204" pitchFamily="18" charset="0"/>
                          <a:ea typeface="Cambria Math" panose="02040503050406030204" pitchFamily="18" charset="0"/>
                        </a:rPr>
                        <m:t>=</m:t>
                      </m:r>
                      <m:r>
                        <a:rPr lang="es-ES" sz="2000" i="1">
                          <a:latin typeface="Cambria Math" panose="02040503050406030204" pitchFamily="18" charset="0"/>
                          <a:ea typeface="Cambria Math" panose="02040503050406030204" pitchFamily="18" charset="0"/>
                        </a:rPr>
                        <m:t>𝑚</m:t>
                      </m:r>
                      <m:r>
                        <a:rPr lang="es-ES" sz="2000" i="1">
                          <a:latin typeface="Cambria Math" panose="02040503050406030204" pitchFamily="18" charset="0"/>
                          <a:ea typeface="Cambria Math" panose="02040503050406030204" pitchFamily="18" charset="0"/>
                        </a:rPr>
                        <m:t>·</m:t>
                      </m:r>
                      <m:f>
                        <m:fPr>
                          <m:ctrlPr>
                            <a:rPr lang="es-ES" sz="2000" i="1">
                              <a:latin typeface="Cambria Math" panose="02040503050406030204" pitchFamily="18" charset="0"/>
                              <a:ea typeface="Cambria Math" panose="02040503050406030204" pitchFamily="18" charset="0"/>
                            </a:rPr>
                          </m:ctrlPr>
                        </m:fPr>
                        <m:num>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𝑣</m:t>
                              </m:r>
                            </m:e>
                            <m:sup>
                              <m:r>
                                <a:rPr lang="es-ES" sz="2000" i="1">
                                  <a:latin typeface="Cambria Math" panose="02040503050406030204" pitchFamily="18" charset="0"/>
                                  <a:ea typeface="Cambria Math" panose="02040503050406030204" pitchFamily="18" charset="0"/>
                                </a:rPr>
                                <m:t>2</m:t>
                              </m:r>
                            </m:sup>
                          </m:sSup>
                        </m:num>
                        <m:den>
                          <m:r>
                            <a:rPr lang="es-ES" sz="2000" i="1">
                              <a:latin typeface="Cambria Math" panose="02040503050406030204" pitchFamily="18" charset="0"/>
                              <a:ea typeface="Cambria Math" panose="02040503050406030204" pitchFamily="18" charset="0"/>
                            </a:rPr>
                            <m:t>𝑟</m:t>
                          </m:r>
                        </m:den>
                      </m:f>
                      <m:r>
                        <a:rPr lang="es-ES" sz="2000" b="0" i="1" smtClean="0">
                          <a:latin typeface="Cambria Math" panose="02040503050406030204" pitchFamily="18" charset="0"/>
                          <a:ea typeface="Cambria Math" panose="02040503050406030204" pitchFamily="18" charset="0"/>
                        </a:rPr>
                        <m:t>   →    </m:t>
                      </m:r>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𝑣</m:t>
                          </m:r>
                        </m:e>
                        <m:sup>
                          <m:r>
                            <a:rPr lang="es-ES" sz="2000" b="0" i="1" smtClean="0">
                              <a:latin typeface="Cambria Math" panose="02040503050406030204" pitchFamily="18" charset="0"/>
                              <a:ea typeface="Cambria Math" panose="02040503050406030204" pitchFamily="18" charset="0"/>
                            </a:rPr>
                            <m:t>2</m:t>
                          </m:r>
                        </m:sup>
                      </m:sSup>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𝐺</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𝑀</m:t>
                              </m:r>
                            </m:e>
                            <m:sub>
                              <m:r>
                                <a:rPr lang="es-ES" sz="2000" b="0" i="1" smtClean="0">
                                  <a:latin typeface="Cambria Math" panose="02040503050406030204" pitchFamily="18" charset="0"/>
                                  <a:ea typeface="Cambria Math" panose="02040503050406030204" pitchFamily="18" charset="0"/>
                                </a:rPr>
                                <m:t>𝑇</m:t>
                              </m:r>
                            </m:sub>
                          </m:sSub>
                        </m:num>
                        <m:den>
                          <m:r>
                            <a:rPr lang="es-ES" sz="2000" b="0" i="1" smtClean="0">
                              <a:latin typeface="Cambria Math" panose="02040503050406030204" pitchFamily="18" charset="0"/>
                              <a:ea typeface="Cambria Math" panose="02040503050406030204" pitchFamily="18" charset="0"/>
                            </a:rPr>
                            <m:t>𝑟</m:t>
                          </m:r>
                        </m:den>
                      </m:f>
                      <m:r>
                        <a:rPr lang="es-ES" sz="2000" b="0" i="1" smtClean="0">
                          <a:latin typeface="Cambria Math" panose="02040503050406030204" pitchFamily="18" charset="0"/>
                          <a:ea typeface="Cambria Math" panose="02040503050406030204" pitchFamily="18" charset="0"/>
                        </a:rPr>
                        <m:t>     →    </m:t>
                      </m:r>
                      <m:r>
                        <a:rPr lang="es-ES" sz="2000" b="0" i="1" smtClean="0">
                          <a:latin typeface="Cambria Math" panose="02040503050406030204" pitchFamily="18" charset="0"/>
                          <a:ea typeface="Cambria Math" panose="02040503050406030204" pitchFamily="18" charset="0"/>
                        </a:rPr>
                        <m:t>𝑣</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r>
                            <a:rPr lang="es-ES" sz="2000" b="0" i="1" smtClean="0">
                              <a:latin typeface="Cambria Math" panose="02040503050406030204" pitchFamily="18" charset="0"/>
                              <a:ea typeface="Cambria Math" panose="02040503050406030204" pitchFamily="18" charset="0"/>
                            </a:rPr>
                            <m:t>2</m:t>
                          </m:r>
                          <m:r>
                            <a:rPr lang="es-ES" sz="2000" b="0" i="1" smtClean="0">
                              <a:latin typeface="Cambria Math" panose="02040503050406030204" pitchFamily="18" charset="0"/>
                              <a:ea typeface="Cambria Math" panose="02040503050406030204" pitchFamily="18" charset="0"/>
                            </a:rPr>
                            <m:t>𝜋</m:t>
                          </m:r>
                          <m:r>
                            <a:rPr lang="es-ES" sz="2000" b="0" i="1" smtClean="0">
                              <a:latin typeface="Cambria Math" panose="02040503050406030204" pitchFamily="18" charset="0"/>
                              <a:ea typeface="Cambria Math" panose="02040503050406030204" pitchFamily="18" charset="0"/>
                            </a:rPr>
                            <m:t>·</m:t>
                          </m:r>
                          <m:r>
                            <a:rPr lang="es-ES" sz="2000" b="0" i="1" smtClean="0">
                              <a:latin typeface="Cambria Math" panose="02040503050406030204" pitchFamily="18" charset="0"/>
                              <a:ea typeface="Cambria Math" panose="02040503050406030204" pitchFamily="18" charset="0"/>
                            </a:rPr>
                            <m:t>𝑟</m:t>
                          </m:r>
                        </m:num>
                        <m:den>
                          <m:r>
                            <a:rPr lang="es-ES" sz="2000" b="0" i="1" smtClean="0">
                              <a:latin typeface="Cambria Math" panose="02040503050406030204" pitchFamily="18" charset="0"/>
                              <a:ea typeface="Cambria Math" panose="02040503050406030204" pitchFamily="18" charset="0"/>
                            </a:rPr>
                            <m:t>𝑇</m:t>
                          </m:r>
                        </m:den>
                      </m:f>
                    </m:oMath>
                  </m:oMathPara>
                </a14:m>
                <a:endParaRPr lang="es-ES" sz="2000" dirty="0"/>
              </a:p>
            </p:txBody>
          </p:sp>
        </mc:Choice>
        <mc:Fallback>
          <p:sp>
            <p:nvSpPr>
              <p:cNvPr id="35" name="Rectángulo 34"/>
              <p:cNvSpPr>
                <a:spLocks noRot="1" noChangeAspect="1" noMove="1" noResize="1" noEditPoints="1" noAdjustHandles="1" noChangeArrowheads="1" noChangeShapeType="1" noTextEdit="1"/>
              </p:cNvSpPr>
              <p:nvPr/>
            </p:nvSpPr>
            <p:spPr>
              <a:xfrm>
                <a:off x="1168099" y="2876600"/>
                <a:ext cx="6398226" cy="707886"/>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36" name="CuadroTexto 35"/>
              <p:cNvSpPr txBox="1"/>
              <p:nvPr/>
            </p:nvSpPr>
            <p:spPr>
              <a:xfrm>
                <a:off x="1557017" y="3672259"/>
                <a:ext cx="5203540" cy="9093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s-ES" sz="2000" i="1" smtClean="0">
                              <a:latin typeface="Cambria Math" panose="02040503050406030204" pitchFamily="18" charset="0"/>
                            </a:rPr>
                          </m:ctrlPr>
                        </m:fPr>
                        <m:num>
                          <m:sSup>
                            <m:sSupPr>
                              <m:ctrlPr>
                                <a:rPr lang="es-ES" sz="2000" i="1" smtClean="0">
                                  <a:latin typeface="Cambria Math" panose="02040503050406030204" pitchFamily="18" charset="0"/>
                                </a:rPr>
                              </m:ctrlPr>
                            </m:sSupPr>
                            <m:e>
                              <m:r>
                                <a:rPr lang="es-ES" sz="2000" b="0" i="1" smtClean="0">
                                  <a:latin typeface="Cambria Math" panose="02040503050406030204" pitchFamily="18" charset="0"/>
                                </a:rPr>
                                <m:t>(2</m:t>
                              </m:r>
                              <m:r>
                                <a:rPr lang="es-ES" sz="2000" b="0" i="1" smtClean="0">
                                  <a:latin typeface="Cambria Math" panose="02040503050406030204" pitchFamily="18" charset="0"/>
                                  <a:ea typeface="Cambria Math" panose="02040503050406030204" pitchFamily="18" charset="0"/>
                                </a:rPr>
                                <m:t>𝜋</m:t>
                              </m:r>
                              <m:r>
                                <a:rPr lang="es-ES" sz="2000" b="0" i="1" smtClean="0">
                                  <a:latin typeface="Cambria Math" panose="02040503050406030204" pitchFamily="18" charset="0"/>
                                  <a:ea typeface="Cambria Math" panose="02040503050406030204" pitchFamily="18" charset="0"/>
                                </a:rPr>
                                <m:t>)</m:t>
                              </m:r>
                            </m:e>
                            <m:sup>
                              <m:r>
                                <a:rPr lang="es-ES" sz="2000" b="0" i="1" smtClean="0">
                                  <a:latin typeface="Cambria Math" panose="02040503050406030204" pitchFamily="18" charset="0"/>
                                </a:rPr>
                                <m:t>2</m:t>
                              </m:r>
                            </m:sup>
                          </m:sSup>
                          <m:r>
                            <a:rPr lang="es-ES" sz="2000" b="0" i="1" smtClean="0">
                              <a:latin typeface="Cambria Math" panose="02040503050406030204" pitchFamily="18" charset="0"/>
                            </a:rPr>
                            <m:t>·</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𝑟</m:t>
                              </m:r>
                            </m:e>
                            <m:sup>
                              <m:r>
                                <a:rPr lang="es-ES" sz="2000" b="0" i="1" smtClean="0">
                                  <a:latin typeface="Cambria Math" panose="02040503050406030204" pitchFamily="18" charset="0"/>
                                </a:rPr>
                                <m:t>2</m:t>
                              </m:r>
                            </m:sup>
                          </m:sSup>
                        </m:num>
                        <m:den>
                          <m:sSup>
                            <m:sSupPr>
                              <m:ctrlPr>
                                <a:rPr lang="es-ES" sz="2000" i="1" smtClean="0">
                                  <a:latin typeface="Cambria Math" panose="02040503050406030204" pitchFamily="18" charset="0"/>
                                </a:rPr>
                              </m:ctrlPr>
                            </m:sSupPr>
                            <m:e>
                              <m:r>
                                <a:rPr lang="es-ES" sz="2000" b="0" i="1" smtClean="0">
                                  <a:latin typeface="Cambria Math" panose="02040503050406030204" pitchFamily="18" charset="0"/>
                                </a:rPr>
                                <m:t>𝑇</m:t>
                              </m:r>
                            </m:e>
                            <m:sup>
                              <m:r>
                                <a:rPr lang="es-ES" sz="2000" b="0" i="1" smtClean="0">
                                  <a:latin typeface="Cambria Math" panose="02040503050406030204" pitchFamily="18" charset="0"/>
                                </a:rPr>
                                <m:t>2</m:t>
                              </m:r>
                            </m:sup>
                          </m:sSup>
                        </m:den>
                      </m:f>
                      <m:r>
                        <a:rPr lang="es-ES" sz="2000" b="0" i="1" smtClean="0">
                          <a:latin typeface="Cambria Math" panose="02040503050406030204" pitchFamily="18" charset="0"/>
                        </a:rPr>
                        <m:t>=</m:t>
                      </m:r>
                      <m:r>
                        <a:rPr lang="es-ES" sz="2000" b="0" i="1" smtClean="0">
                          <a:latin typeface="Cambria Math" panose="02040503050406030204" pitchFamily="18" charset="0"/>
                        </a:rPr>
                        <m:t>𝐺</m:t>
                      </m:r>
                      <m:r>
                        <a:rPr lang="es-ES" sz="2000" b="0" i="1" smtClean="0">
                          <a:latin typeface="Cambria Math" panose="02040503050406030204" pitchFamily="18" charset="0"/>
                        </a:rPr>
                        <m:t>·</m:t>
                      </m:r>
                      <m:f>
                        <m:fPr>
                          <m:ctrlPr>
                            <a:rPr lang="es-ES" sz="2000" i="1">
                              <a:latin typeface="Cambria Math" panose="02040503050406030204" pitchFamily="18" charset="0"/>
                              <a:ea typeface="Cambria Math" panose="02040503050406030204" pitchFamily="18" charset="0"/>
                            </a:rPr>
                          </m:ctrlPr>
                        </m:fPr>
                        <m:num>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𝑀</m:t>
                              </m:r>
                            </m:e>
                            <m:sub>
                              <m:r>
                                <a:rPr lang="es-ES" sz="2000" i="1">
                                  <a:latin typeface="Cambria Math" panose="02040503050406030204" pitchFamily="18" charset="0"/>
                                  <a:ea typeface="Cambria Math" panose="02040503050406030204" pitchFamily="18" charset="0"/>
                                </a:rPr>
                                <m:t>𝑇</m:t>
                              </m:r>
                            </m:sub>
                          </m:sSub>
                        </m:num>
                        <m:den>
                          <m:r>
                            <a:rPr lang="es-ES" sz="2000" i="1">
                              <a:latin typeface="Cambria Math" panose="02040503050406030204" pitchFamily="18" charset="0"/>
                              <a:ea typeface="Cambria Math" panose="02040503050406030204" pitchFamily="18" charset="0"/>
                            </a:rPr>
                            <m:t>𝑟</m:t>
                          </m:r>
                        </m:den>
                      </m:f>
                      <m:r>
                        <a:rPr lang="es-ES" sz="2000" b="0" i="1" smtClean="0">
                          <a:latin typeface="Cambria Math" panose="02040503050406030204" pitchFamily="18" charset="0"/>
                          <a:ea typeface="Cambria Math" panose="02040503050406030204" pitchFamily="18" charset="0"/>
                        </a:rPr>
                        <m:t>       →     </m:t>
                      </m:r>
                      <m:r>
                        <a:rPr lang="es-ES" sz="2000" b="0" i="1" smtClean="0">
                          <a:latin typeface="Cambria Math" panose="02040503050406030204" pitchFamily="18" charset="0"/>
                          <a:ea typeface="Cambria Math" panose="02040503050406030204" pitchFamily="18" charset="0"/>
                        </a:rPr>
                        <m:t>𝑟</m:t>
                      </m:r>
                      <m:r>
                        <a:rPr lang="es-ES" sz="2000" b="0" i="1" smtClean="0">
                          <a:latin typeface="Cambria Math" panose="02040503050406030204" pitchFamily="18" charset="0"/>
                          <a:ea typeface="Cambria Math" panose="02040503050406030204" pitchFamily="18" charset="0"/>
                        </a:rPr>
                        <m:t>=</m:t>
                      </m:r>
                      <m:rad>
                        <m:radPr>
                          <m:ctrlPr>
                            <a:rPr lang="es-ES" sz="2000" b="0" i="1" smtClean="0">
                              <a:latin typeface="Cambria Math" panose="02040503050406030204" pitchFamily="18" charset="0"/>
                              <a:ea typeface="Cambria Math" panose="02040503050406030204" pitchFamily="18" charset="0"/>
                            </a:rPr>
                          </m:ctrlPr>
                        </m:radPr>
                        <m:deg>
                          <m:r>
                            <a:rPr lang="es-ES" sz="2000" b="0" i="1" smtClean="0">
                              <a:latin typeface="Cambria Math" panose="02040503050406030204" pitchFamily="18" charset="0"/>
                              <a:ea typeface="Cambria Math" panose="02040503050406030204" pitchFamily="18" charset="0"/>
                            </a:rPr>
                            <m:t>3</m:t>
                          </m:r>
                        </m:deg>
                        <m:e>
                          <m:r>
                            <a:rPr lang="es-ES" sz="2000" b="0" i="1" smtClean="0">
                              <a:latin typeface="Cambria Math" panose="02040503050406030204" pitchFamily="18" charset="0"/>
                              <a:ea typeface="Cambria Math" panose="02040503050406030204" pitchFamily="18" charset="0"/>
                            </a:rPr>
                            <m:t>𝐺</m:t>
                          </m:r>
                          <m:r>
                            <a:rPr lang="es-ES" sz="2000" b="0" i="1" smtClean="0">
                              <a:latin typeface="Cambria Math" panose="02040503050406030204" pitchFamily="18" charset="0"/>
                              <a:ea typeface="Cambria Math" panose="02040503050406030204" pitchFamily="18" charset="0"/>
                            </a:rPr>
                            <m:t>·</m:t>
                          </m:r>
                          <m:f>
                            <m:fPr>
                              <m:ctrlPr>
                                <a:rPr lang="es-ES" sz="2000" b="0" i="1" smtClean="0">
                                  <a:latin typeface="Cambria Math" panose="02040503050406030204" pitchFamily="18" charset="0"/>
                                  <a:ea typeface="Cambria Math" panose="02040503050406030204" pitchFamily="18" charset="0"/>
                                </a:rPr>
                              </m:ctrlPr>
                            </m:fPr>
                            <m:num>
                              <m:sSub>
                                <m:sSubPr>
                                  <m:ctrlPr>
                                    <a:rPr lang="es-ES" sz="2000" b="0" i="1" smtClean="0">
                                      <a:latin typeface="Cambria Math" panose="02040503050406030204" pitchFamily="18" charset="0"/>
                                      <a:ea typeface="Cambria Math" panose="02040503050406030204" pitchFamily="18" charset="0"/>
                                    </a:rPr>
                                  </m:ctrlPr>
                                </m:sSubPr>
                                <m:e>
                                  <m:r>
                                    <a:rPr lang="es-ES" sz="2000" b="0" i="1" smtClean="0">
                                      <a:latin typeface="Cambria Math" panose="02040503050406030204" pitchFamily="18" charset="0"/>
                                      <a:ea typeface="Cambria Math" panose="02040503050406030204" pitchFamily="18" charset="0"/>
                                    </a:rPr>
                                    <m:t>𝑀</m:t>
                                  </m:r>
                                </m:e>
                                <m:sub>
                                  <m:r>
                                    <a:rPr lang="es-ES" sz="2000" b="0" i="1" smtClean="0">
                                      <a:latin typeface="Cambria Math" panose="02040503050406030204" pitchFamily="18" charset="0"/>
                                      <a:ea typeface="Cambria Math" panose="02040503050406030204" pitchFamily="18" charset="0"/>
                                    </a:rPr>
                                    <m:t>𝑇</m:t>
                                  </m:r>
                                </m:sub>
                              </m:sSub>
                              <m:r>
                                <a:rPr lang="es-ES" sz="2000" b="0" i="1" smtClean="0">
                                  <a:latin typeface="Cambria Math" panose="02040503050406030204" pitchFamily="18" charset="0"/>
                                  <a:ea typeface="Cambria Math" panose="02040503050406030204" pitchFamily="18" charset="0"/>
                                </a:rPr>
                                <m:t>·</m:t>
                              </m:r>
                              <m:sSup>
                                <m:sSupPr>
                                  <m:ctrlPr>
                                    <a:rPr lang="es-ES" sz="2000" b="0" i="1" smtClean="0">
                                      <a:latin typeface="Cambria Math" panose="02040503050406030204" pitchFamily="18" charset="0"/>
                                      <a:ea typeface="Cambria Math" panose="02040503050406030204" pitchFamily="18" charset="0"/>
                                    </a:rPr>
                                  </m:ctrlPr>
                                </m:sSupPr>
                                <m:e>
                                  <m:r>
                                    <a:rPr lang="es-ES" sz="2000" b="0" i="1" smtClean="0">
                                      <a:latin typeface="Cambria Math" panose="02040503050406030204" pitchFamily="18" charset="0"/>
                                      <a:ea typeface="Cambria Math" panose="02040503050406030204" pitchFamily="18" charset="0"/>
                                    </a:rPr>
                                    <m:t>𝑇</m:t>
                                  </m:r>
                                </m:e>
                                <m:sup>
                                  <m:r>
                                    <a:rPr lang="es-ES" sz="2000" b="0" i="1" smtClean="0">
                                      <a:latin typeface="Cambria Math" panose="02040503050406030204" pitchFamily="18" charset="0"/>
                                      <a:ea typeface="Cambria Math" panose="02040503050406030204" pitchFamily="18" charset="0"/>
                                    </a:rPr>
                                    <m:t>2</m:t>
                                  </m:r>
                                </m:sup>
                              </m:sSup>
                            </m:num>
                            <m:den>
                              <m:sSup>
                                <m:sSupPr>
                                  <m:ctrlPr>
                                    <a:rPr lang="es-ES" sz="2000" i="1">
                                      <a:latin typeface="Cambria Math" panose="02040503050406030204" pitchFamily="18" charset="0"/>
                                    </a:rPr>
                                  </m:ctrlPr>
                                </m:sSupPr>
                                <m:e>
                                  <m:r>
                                    <a:rPr lang="es-ES" sz="2000" i="1">
                                      <a:latin typeface="Cambria Math" panose="02040503050406030204" pitchFamily="18" charset="0"/>
                                    </a:rPr>
                                    <m:t>(2</m:t>
                                  </m:r>
                                  <m:r>
                                    <a:rPr lang="es-ES" sz="2000" i="1">
                                      <a:latin typeface="Cambria Math" panose="02040503050406030204" pitchFamily="18" charset="0"/>
                                      <a:ea typeface="Cambria Math" panose="02040503050406030204" pitchFamily="18" charset="0"/>
                                    </a:rPr>
                                    <m:t>𝜋</m:t>
                                  </m:r>
                                  <m:r>
                                    <a:rPr lang="es-ES" sz="2000" i="1">
                                      <a:latin typeface="Cambria Math" panose="02040503050406030204" pitchFamily="18" charset="0"/>
                                      <a:ea typeface="Cambria Math" panose="02040503050406030204" pitchFamily="18" charset="0"/>
                                    </a:rPr>
                                    <m:t>)</m:t>
                                  </m:r>
                                </m:e>
                                <m:sup>
                                  <m:r>
                                    <a:rPr lang="es-ES" sz="2000" i="1">
                                      <a:latin typeface="Cambria Math" panose="02040503050406030204" pitchFamily="18" charset="0"/>
                                    </a:rPr>
                                    <m:t>2</m:t>
                                  </m:r>
                                </m:sup>
                              </m:sSup>
                            </m:den>
                          </m:f>
                        </m:e>
                      </m:rad>
                      <m:r>
                        <a:rPr lang="es-ES" sz="2000" b="0" i="1" smtClean="0">
                          <a:latin typeface="Cambria Math" panose="02040503050406030204" pitchFamily="18" charset="0"/>
                          <a:ea typeface="Cambria Math" panose="02040503050406030204" pitchFamily="18" charset="0"/>
                        </a:rPr>
                        <m:t> </m:t>
                      </m:r>
                    </m:oMath>
                  </m:oMathPara>
                </a14:m>
                <a:endParaRPr lang="es-ES" sz="2000" dirty="0"/>
              </a:p>
            </p:txBody>
          </p:sp>
        </mc:Choice>
        <mc:Fallback>
          <p:sp>
            <p:nvSpPr>
              <p:cNvPr id="36" name="CuadroTexto 35"/>
              <p:cNvSpPr txBox="1">
                <a:spLocks noRot="1" noChangeAspect="1" noMove="1" noResize="1" noEditPoints="1" noAdjustHandles="1" noChangeArrowheads="1" noChangeShapeType="1" noTextEdit="1"/>
              </p:cNvSpPr>
              <p:nvPr/>
            </p:nvSpPr>
            <p:spPr>
              <a:xfrm>
                <a:off x="1557017" y="3672259"/>
                <a:ext cx="5203540" cy="909352"/>
              </a:xfrm>
              <a:prstGeom prst="rect">
                <a:avLst/>
              </a:prstGeom>
              <a:blipFill>
                <a:blip r:embed="rId4"/>
                <a:stretch>
                  <a:fillRect/>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37" name="Rectángulo 36"/>
              <p:cNvSpPr/>
              <p:nvPr/>
            </p:nvSpPr>
            <p:spPr>
              <a:xfrm>
                <a:off x="314069" y="4669384"/>
                <a:ext cx="8601585" cy="10016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sz="2000" i="1" smtClean="0">
                          <a:latin typeface="Cambria Math" panose="02040503050406030204" pitchFamily="18" charset="0"/>
                          <a:ea typeface="Cambria Math" panose="02040503050406030204" pitchFamily="18" charset="0"/>
                        </a:rPr>
                        <m:t>𝑟</m:t>
                      </m:r>
                      <m:r>
                        <a:rPr lang="es-ES" sz="2000" i="1" smtClean="0">
                          <a:latin typeface="Cambria Math" panose="02040503050406030204" pitchFamily="18" charset="0"/>
                          <a:ea typeface="Cambria Math" panose="02040503050406030204" pitchFamily="18" charset="0"/>
                        </a:rPr>
                        <m:t>=</m:t>
                      </m:r>
                      <m:rad>
                        <m:radPr>
                          <m:ctrlPr>
                            <a:rPr lang="es-ES" sz="2000" i="1">
                              <a:latin typeface="Cambria Math" panose="02040503050406030204" pitchFamily="18" charset="0"/>
                              <a:ea typeface="Cambria Math" panose="02040503050406030204" pitchFamily="18" charset="0"/>
                            </a:rPr>
                          </m:ctrlPr>
                        </m:radPr>
                        <m:deg>
                          <m:r>
                            <a:rPr lang="es-ES" sz="2000" i="1">
                              <a:latin typeface="Cambria Math" panose="02040503050406030204" pitchFamily="18" charset="0"/>
                              <a:ea typeface="Cambria Math" panose="02040503050406030204" pitchFamily="18" charset="0"/>
                            </a:rPr>
                            <m:t>3</m:t>
                          </m:r>
                        </m:deg>
                        <m:e>
                          <m:r>
                            <a:rPr lang="es-ES" sz="2000" i="1">
                              <a:latin typeface="Cambria Math" panose="02040503050406030204" pitchFamily="18" charset="0"/>
                              <a:ea typeface="Cambria Math" panose="02040503050406030204" pitchFamily="18" charset="0"/>
                            </a:rPr>
                            <m:t>𝐺</m:t>
                          </m:r>
                          <m:r>
                            <a:rPr lang="es-ES" sz="2000" i="1">
                              <a:latin typeface="Cambria Math" panose="02040503050406030204" pitchFamily="18" charset="0"/>
                              <a:ea typeface="Cambria Math" panose="02040503050406030204" pitchFamily="18" charset="0"/>
                            </a:rPr>
                            <m:t>·</m:t>
                          </m:r>
                          <m:f>
                            <m:fPr>
                              <m:ctrlPr>
                                <a:rPr lang="es-ES" sz="2000" i="1">
                                  <a:latin typeface="Cambria Math" panose="02040503050406030204" pitchFamily="18" charset="0"/>
                                  <a:ea typeface="Cambria Math" panose="02040503050406030204" pitchFamily="18" charset="0"/>
                                </a:rPr>
                              </m:ctrlPr>
                            </m:fPr>
                            <m:num>
                              <m:sSub>
                                <m:sSubPr>
                                  <m:ctrlPr>
                                    <a:rPr lang="es-ES" sz="2000" i="1">
                                      <a:latin typeface="Cambria Math" panose="02040503050406030204" pitchFamily="18" charset="0"/>
                                      <a:ea typeface="Cambria Math" panose="02040503050406030204" pitchFamily="18" charset="0"/>
                                    </a:rPr>
                                  </m:ctrlPr>
                                </m:sSubPr>
                                <m:e>
                                  <m:r>
                                    <a:rPr lang="es-ES" sz="2000" i="1">
                                      <a:latin typeface="Cambria Math" panose="02040503050406030204" pitchFamily="18" charset="0"/>
                                      <a:ea typeface="Cambria Math" panose="02040503050406030204" pitchFamily="18" charset="0"/>
                                    </a:rPr>
                                    <m:t>𝑀</m:t>
                                  </m:r>
                                </m:e>
                                <m:sub>
                                  <m:r>
                                    <a:rPr lang="es-ES" sz="2000" i="1">
                                      <a:latin typeface="Cambria Math" panose="02040503050406030204" pitchFamily="18" charset="0"/>
                                      <a:ea typeface="Cambria Math" panose="02040503050406030204" pitchFamily="18" charset="0"/>
                                    </a:rPr>
                                    <m:t>𝑇</m:t>
                                  </m:r>
                                </m:sub>
                              </m:sSub>
                              <m:r>
                                <a:rPr lang="es-ES" sz="2000" i="1">
                                  <a:latin typeface="Cambria Math" panose="02040503050406030204" pitchFamily="18" charset="0"/>
                                  <a:ea typeface="Cambria Math" panose="02040503050406030204" pitchFamily="18" charset="0"/>
                                </a:rPr>
                                <m:t>·</m:t>
                              </m:r>
                              <m:sSup>
                                <m:sSupPr>
                                  <m:ctrlPr>
                                    <a:rPr lang="es-ES" sz="2000" i="1">
                                      <a:latin typeface="Cambria Math" panose="02040503050406030204" pitchFamily="18" charset="0"/>
                                      <a:ea typeface="Cambria Math" panose="02040503050406030204" pitchFamily="18" charset="0"/>
                                    </a:rPr>
                                  </m:ctrlPr>
                                </m:sSupPr>
                                <m:e>
                                  <m:r>
                                    <a:rPr lang="es-ES" sz="2000" i="1">
                                      <a:latin typeface="Cambria Math" panose="02040503050406030204" pitchFamily="18" charset="0"/>
                                      <a:ea typeface="Cambria Math" panose="02040503050406030204" pitchFamily="18" charset="0"/>
                                    </a:rPr>
                                    <m:t>𝑇</m:t>
                                  </m:r>
                                </m:e>
                                <m:sup>
                                  <m:r>
                                    <a:rPr lang="es-ES" sz="2000" i="1">
                                      <a:latin typeface="Cambria Math" panose="02040503050406030204" pitchFamily="18" charset="0"/>
                                      <a:ea typeface="Cambria Math" panose="02040503050406030204" pitchFamily="18" charset="0"/>
                                    </a:rPr>
                                    <m:t>2</m:t>
                                  </m:r>
                                </m:sup>
                              </m:sSup>
                            </m:num>
                            <m:den>
                              <m:sSup>
                                <m:sSupPr>
                                  <m:ctrlPr>
                                    <a:rPr lang="es-ES" sz="2000" i="1">
                                      <a:latin typeface="Cambria Math" panose="02040503050406030204" pitchFamily="18" charset="0"/>
                                    </a:rPr>
                                  </m:ctrlPr>
                                </m:sSupPr>
                                <m:e>
                                  <m:r>
                                    <a:rPr lang="es-ES" sz="2000" i="1">
                                      <a:latin typeface="Cambria Math" panose="02040503050406030204" pitchFamily="18" charset="0"/>
                                    </a:rPr>
                                    <m:t>(2</m:t>
                                  </m:r>
                                  <m:r>
                                    <a:rPr lang="es-ES" sz="2000" i="1">
                                      <a:latin typeface="Cambria Math" panose="02040503050406030204" pitchFamily="18" charset="0"/>
                                      <a:ea typeface="Cambria Math" panose="02040503050406030204" pitchFamily="18" charset="0"/>
                                    </a:rPr>
                                    <m:t>𝜋</m:t>
                                  </m:r>
                                  <m:r>
                                    <a:rPr lang="es-ES" sz="2000" i="1">
                                      <a:latin typeface="Cambria Math" panose="02040503050406030204" pitchFamily="18" charset="0"/>
                                      <a:ea typeface="Cambria Math" panose="02040503050406030204" pitchFamily="18" charset="0"/>
                                    </a:rPr>
                                    <m:t>)</m:t>
                                  </m:r>
                                </m:e>
                                <m:sup>
                                  <m:r>
                                    <a:rPr lang="es-ES" sz="2000" i="1">
                                      <a:latin typeface="Cambria Math" panose="02040503050406030204" pitchFamily="18" charset="0"/>
                                    </a:rPr>
                                    <m:t>2</m:t>
                                  </m:r>
                                </m:sup>
                              </m:sSup>
                            </m:den>
                          </m:f>
                        </m:e>
                      </m:rad>
                      <m:r>
                        <a:rPr lang="es-ES" sz="2000" b="0" i="1" smtClean="0">
                          <a:latin typeface="Cambria Math" panose="02040503050406030204" pitchFamily="18" charset="0"/>
                        </a:rPr>
                        <m:t>=</m:t>
                      </m:r>
                      <m:rad>
                        <m:radPr>
                          <m:ctrlPr>
                            <a:rPr lang="es-ES" sz="2000" b="0" i="1" smtClean="0">
                              <a:latin typeface="Cambria Math" panose="02040503050406030204" pitchFamily="18" charset="0"/>
                            </a:rPr>
                          </m:ctrlPr>
                        </m:radPr>
                        <m:deg>
                          <m:r>
                            <a:rPr lang="es-ES" sz="2000" b="0" i="1" smtClean="0">
                              <a:latin typeface="Cambria Math" panose="02040503050406030204" pitchFamily="18" charset="0"/>
                            </a:rPr>
                            <m:t>3</m:t>
                          </m:r>
                        </m:deg>
                        <m:e>
                          <m:r>
                            <a:rPr lang="es-ES" sz="2000" b="0" i="1" smtClean="0">
                              <a:latin typeface="Cambria Math" panose="02040503050406030204" pitchFamily="18" charset="0"/>
                            </a:rPr>
                            <m:t>6,67·</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−11</m:t>
                              </m:r>
                            </m:sup>
                          </m:sSup>
                          <m:r>
                            <a:rPr lang="es-ES" sz="2000" b="0" i="1" smtClean="0">
                              <a:latin typeface="Cambria Math" panose="02040503050406030204" pitchFamily="18" charset="0"/>
                            </a:rPr>
                            <m:t>·</m:t>
                          </m:r>
                          <m:f>
                            <m:fPr>
                              <m:ctrlPr>
                                <a:rPr lang="es-ES" sz="2000" b="0" i="1" smtClean="0">
                                  <a:latin typeface="Cambria Math" panose="02040503050406030204" pitchFamily="18" charset="0"/>
                                </a:rPr>
                              </m:ctrlPr>
                            </m:fPr>
                            <m:num>
                              <m:r>
                                <a:rPr lang="es-ES" sz="2000" b="0" i="1" smtClean="0">
                                  <a:latin typeface="Cambria Math" panose="02040503050406030204" pitchFamily="18" charset="0"/>
                                </a:rPr>
                                <m:t>5,97·</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24</m:t>
                                  </m:r>
                                </m:sup>
                              </m:sSup>
                              <m:r>
                                <a:rPr lang="es-ES" sz="2000" b="0" i="1" smtClean="0">
                                  <a:latin typeface="Cambria Math" panose="02040503050406030204" pitchFamily="18" charset="0"/>
                                </a:rPr>
                                <m:t>·</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(24·3600)</m:t>
                                  </m:r>
                                </m:e>
                                <m:sup>
                                  <m:r>
                                    <a:rPr lang="es-ES" sz="2000" b="0" i="1" smtClean="0">
                                      <a:latin typeface="Cambria Math" panose="02040503050406030204" pitchFamily="18" charset="0"/>
                                    </a:rPr>
                                    <m:t>2</m:t>
                                  </m:r>
                                </m:sup>
                              </m:sSup>
                            </m:num>
                            <m:den>
                              <m:sSup>
                                <m:sSupPr>
                                  <m:ctrlPr>
                                    <a:rPr lang="es-ES" sz="2000" i="1">
                                      <a:latin typeface="Cambria Math" panose="02040503050406030204" pitchFamily="18" charset="0"/>
                                    </a:rPr>
                                  </m:ctrlPr>
                                </m:sSupPr>
                                <m:e>
                                  <m:r>
                                    <a:rPr lang="es-ES" sz="2000" i="1">
                                      <a:latin typeface="Cambria Math" panose="02040503050406030204" pitchFamily="18" charset="0"/>
                                    </a:rPr>
                                    <m:t>(2</m:t>
                                  </m:r>
                                  <m:r>
                                    <a:rPr lang="es-ES" sz="2000" i="1">
                                      <a:latin typeface="Cambria Math" panose="02040503050406030204" pitchFamily="18" charset="0"/>
                                      <a:ea typeface="Cambria Math" panose="02040503050406030204" pitchFamily="18" charset="0"/>
                                    </a:rPr>
                                    <m:t>𝜋</m:t>
                                  </m:r>
                                  <m:r>
                                    <a:rPr lang="es-ES" sz="2000" i="1">
                                      <a:latin typeface="Cambria Math" panose="02040503050406030204" pitchFamily="18" charset="0"/>
                                      <a:ea typeface="Cambria Math" panose="02040503050406030204" pitchFamily="18" charset="0"/>
                                    </a:rPr>
                                    <m:t>)</m:t>
                                  </m:r>
                                </m:e>
                                <m:sup>
                                  <m:r>
                                    <a:rPr lang="es-ES" sz="2000" i="1">
                                      <a:latin typeface="Cambria Math" panose="02040503050406030204" pitchFamily="18" charset="0"/>
                                    </a:rPr>
                                    <m:t>2</m:t>
                                  </m:r>
                                </m:sup>
                              </m:sSup>
                            </m:den>
                          </m:f>
                        </m:e>
                      </m:rad>
                      <m:r>
                        <a:rPr lang="es-ES" sz="2000" b="0" i="1" smtClean="0">
                          <a:latin typeface="Cambria Math" panose="02040503050406030204" pitchFamily="18" charset="0"/>
                        </a:rPr>
                        <m:t>=4,22·</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7</m:t>
                          </m:r>
                        </m:sup>
                      </m:sSup>
                      <m:r>
                        <a:rPr lang="es-ES" sz="2000" b="0" i="1" smtClean="0">
                          <a:latin typeface="Cambria Math" panose="02040503050406030204" pitchFamily="18" charset="0"/>
                        </a:rPr>
                        <m:t> </m:t>
                      </m:r>
                      <m:r>
                        <a:rPr lang="es-ES" sz="2000" b="0" i="1" smtClean="0">
                          <a:latin typeface="Cambria Math" panose="02040503050406030204" pitchFamily="18" charset="0"/>
                        </a:rPr>
                        <m:t>𝑚</m:t>
                      </m:r>
                    </m:oMath>
                  </m:oMathPara>
                </a14:m>
                <a:endParaRPr lang="es-ES" sz="2000" dirty="0"/>
              </a:p>
            </p:txBody>
          </p:sp>
        </mc:Choice>
        <mc:Fallback>
          <p:sp>
            <p:nvSpPr>
              <p:cNvPr id="37" name="Rectángulo 36"/>
              <p:cNvSpPr>
                <a:spLocks noRot="1" noChangeAspect="1" noMove="1" noResize="1" noEditPoints="1" noAdjustHandles="1" noChangeArrowheads="1" noChangeShapeType="1" noTextEdit="1"/>
              </p:cNvSpPr>
              <p:nvPr/>
            </p:nvSpPr>
            <p:spPr>
              <a:xfrm>
                <a:off x="314069" y="4669384"/>
                <a:ext cx="8601585" cy="1001684"/>
              </a:xfrm>
              <a:prstGeom prst="rect">
                <a:avLst/>
              </a:prstGeom>
              <a:blipFill>
                <a:blip r:embed="rId5"/>
                <a:stretch>
                  <a:fillRect/>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38" name="CuadroTexto 37"/>
              <p:cNvSpPr txBox="1"/>
              <p:nvPr/>
            </p:nvSpPr>
            <p:spPr>
              <a:xfrm>
                <a:off x="1557017" y="5831946"/>
                <a:ext cx="5963556" cy="3147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000" b="0" i="1" smtClean="0">
                          <a:latin typeface="Cambria Math" panose="02040503050406030204" pitchFamily="18" charset="0"/>
                        </a:rPr>
                        <m:t>h</m:t>
                      </m:r>
                      <m:r>
                        <a:rPr lang="es-ES" sz="2000" b="0" i="1" smtClean="0">
                          <a:latin typeface="Cambria Math" panose="02040503050406030204" pitchFamily="18" charset="0"/>
                        </a:rPr>
                        <m:t>=</m:t>
                      </m:r>
                      <m:r>
                        <a:rPr lang="es-ES" sz="2000" b="0" i="1" smtClean="0">
                          <a:latin typeface="Cambria Math" panose="02040503050406030204" pitchFamily="18" charset="0"/>
                        </a:rPr>
                        <m:t>𝑟</m:t>
                      </m:r>
                      <m:r>
                        <a:rPr lang="es-ES" sz="2000" b="0" i="1" smtClean="0">
                          <a:latin typeface="Cambria Math" panose="02040503050406030204" pitchFamily="18" charset="0"/>
                        </a:rPr>
                        <m:t>−</m:t>
                      </m:r>
                      <m:sSub>
                        <m:sSubPr>
                          <m:ctrlPr>
                            <a:rPr lang="es-ES" sz="2000" b="0" i="1" smtClean="0">
                              <a:latin typeface="Cambria Math" panose="02040503050406030204" pitchFamily="18" charset="0"/>
                            </a:rPr>
                          </m:ctrlPr>
                        </m:sSubPr>
                        <m:e>
                          <m:r>
                            <a:rPr lang="es-ES" sz="2000" b="0" i="1" smtClean="0">
                              <a:latin typeface="Cambria Math" panose="02040503050406030204" pitchFamily="18" charset="0"/>
                            </a:rPr>
                            <m:t>𝑅</m:t>
                          </m:r>
                        </m:e>
                        <m:sub>
                          <m:r>
                            <a:rPr lang="es-ES" sz="2000" b="0" i="1" smtClean="0">
                              <a:latin typeface="Cambria Math" panose="02040503050406030204" pitchFamily="18" charset="0"/>
                            </a:rPr>
                            <m:t>𝑇</m:t>
                          </m:r>
                        </m:sub>
                      </m:sSub>
                      <m:r>
                        <a:rPr lang="es-ES" sz="2000" b="0" i="1" smtClean="0">
                          <a:latin typeface="Cambria Math" panose="02040503050406030204" pitchFamily="18" charset="0"/>
                        </a:rPr>
                        <m:t>=4,22·</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7</m:t>
                          </m:r>
                        </m:sup>
                      </m:sSup>
                      <m:r>
                        <a:rPr lang="es-ES" sz="2000" b="0" i="1" smtClean="0">
                          <a:latin typeface="Cambria Math" panose="02040503050406030204" pitchFamily="18" charset="0"/>
                        </a:rPr>
                        <m:t>−6370·</m:t>
                      </m:r>
                      <m:sSup>
                        <m:sSupPr>
                          <m:ctrlPr>
                            <a:rPr lang="es-ES" sz="2000" b="0" i="1" smtClean="0">
                              <a:latin typeface="Cambria Math" panose="02040503050406030204" pitchFamily="18" charset="0"/>
                            </a:rPr>
                          </m:ctrlPr>
                        </m:sSupPr>
                        <m:e>
                          <m:r>
                            <a:rPr lang="es-ES" sz="2000" b="0" i="1" smtClean="0">
                              <a:latin typeface="Cambria Math" panose="02040503050406030204" pitchFamily="18" charset="0"/>
                            </a:rPr>
                            <m:t>10</m:t>
                          </m:r>
                        </m:e>
                        <m:sup>
                          <m:r>
                            <a:rPr lang="es-ES" sz="2000" b="0" i="1" smtClean="0">
                              <a:latin typeface="Cambria Math" panose="02040503050406030204" pitchFamily="18" charset="0"/>
                            </a:rPr>
                            <m:t>3</m:t>
                          </m:r>
                        </m:sup>
                      </m:sSup>
                      <m:r>
                        <a:rPr lang="es-ES" sz="2000" b="0" i="1" smtClean="0">
                          <a:latin typeface="Cambria Math" panose="02040503050406030204" pitchFamily="18" charset="0"/>
                        </a:rPr>
                        <m:t>=</m:t>
                      </m:r>
                      <m:r>
                        <a:rPr lang="es-ES" sz="2000" b="1" i="1" smtClean="0">
                          <a:latin typeface="Cambria Math" panose="02040503050406030204" pitchFamily="18" charset="0"/>
                        </a:rPr>
                        <m:t>𝟑</m:t>
                      </m:r>
                      <m:r>
                        <a:rPr lang="es-ES" sz="2000" b="1" i="1" smtClean="0">
                          <a:latin typeface="Cambria Math" panose="02040503050406030204" pitchFamily="18" charset="0"/>
                        </a:rPr>
                        <m:t>,</m:t>
                      </m:r>
                      <m:r>
                        <a:rPr lang="es-ES" sz="2000" b="1" i="1" smtClean="0">
                          <a:latin typeface="Cambria Math" panose="02040503050406030204" pitchFamily="18" charset="0"/>
                        </a:rPr>
                        <m:t>𝟓𝟗</m:t>
                      </m:r>
                      <m:r>
                        <a:rPr lang="es-ES" sz="2000" b="1" i="1" smtClean="0">
                          <a:latin typeface="Cambria Math" panose="02040503050406030204" pitchFamily="18" charset="0"/>
                        </a:rPr>
                        <m:t>·</m:t>
                      </m:r>
                      <m:sSup>
                        <m:sSupPr>
                          <m:ctrlPr>
                            <a:rPr lang="es-ES" sz="2000" b="1" i="1" smtClean="0">
                              <a:latin typeface="Cambria Math" panose="02040503050406030204" pitchFamily="18" charset="0"/>
                            </a:rPr>
                          </m:ctrlPr>
                        </m:sSupPr>
                        <m:e>
                          <m:r>
                            <a:rPr lang="es-ES" sz="2000" b="1" i="1" smtClean="0">
                              <a:latin typeface="Cambria Math" panose="02040503050406030204" pitchFamily="18" charset="0"/>
                            </a:rPr>
                            <m:t>𝟏𝟎</m:t>
                          </m:r>
                        </m:e>
                        <m:sup>
                          <m:r>
                            <a:rPr lang="es-ES" sz="2000" b="1" i="1" smtClean="0">
                              <a:latin typeface="Cambria Math" panose="02040503050406030204" pitchFamily="18" charset="0"/>
                            </a:rPr>
                            <m:t>𝟔</m:t>
                          </m:r>
                        </m:sup>
                      </m:sSup>
                      <m:r>
                        <a:rPr lang="es-ES" sz="2000" b="1" i="1" smtClean="0">
                          <a:latin typeface="Cambria Math" panose="02040503050406030204" pitchFamily="18" charset="0"/>
                        </a:rPr>
                        <m:t> </m:t>
                      </m:r>
                      <m:r>
                        <a:rPr lang="es-ES" sz="2000" b="1" i="1" smtClean="0">
                          <a:latin typeface="Cambria Math" panose="02040503050406030204" pitchFamily="18" charset="0"/>
                        </a:rPr>
                        <m:t>𝒎</m:t>
                      </m:r>
                    </m:oMath>
                  </m:oMathPara>
                </a14:m>
                <a:endParaRPr lang="es-ES" sz="2000" b="1" dirty="0"/>
              </a:p>
            </p:txBody>
          </p:sp>
        </mc:Choice>
        <mc:Fallback>
          <p:sp>
            <p:nvSpPr>
              <p:cNvPr id="38" name="CuadroTexto 37"/>
              <p:cNvSpPr txBox="1">
                <a:spLocks noRot="1" noChangeAspect="1" noMove="1" noResize="1" noEditPoints="1" noAdjustHandles="1" noChangeArrowheads="1" noChangeShapeType="1" noTextEdit="1"/>
              </p:cNvSpPr>
              <p:nvPr/>
            </p:nvSpPr>
            <p:spPr>
              <a:xfrm>
                <a:off x="1557017" y="5831946"/>
                <a:ext cx="5963556" cy="314766"/>
              </a:xfrm>
              <a:prstGeom prst="rect">
                <a:avLst/>
              </a:prstGeom>
              <a:blipFill>
                <a:blip r:embed="rId6"/>
                <a:stretch>
                  <a:fillRect l="-511" r="-102" b="-19608"/>
                </a:stretch>
              </a:blipFill>
            </p:spPr>
            <p:txBody>
              <a:bodyPr/>
              <a:lstStyle/>
              <a:p>
                <a:r>
                  <a:rPr lang="es-ES">
                    <a:noFill/>
                  </a:rPr>
                  <a:t> </a:t>
                </a:r>
              </a:p>
            </p:txBody>
          </p:sp>
        </mc:Fallback>
      </mc:AlternateContent>
    </p:spTree>
    <p:extLst>
      <p:ext uri="{BB962C8B-B14F-4D97-AF65-F5344CB8AC3E}">
        <p14:creationId xmlns:p14="http://schemas.microsoft.com/office/powerpoint/2010/main" val="19739026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53</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6. </a:t>
            </a:r>
            <a:r>
              <a:rPr lang="es-ES" b="1" dirty="0">
                <a:solidFill>
                  <a:schemeClr val="accent6">
                    <a:lumMod val="75000"/>
                  </a:schemeClr>
                </a:solidFill>
              </a:rPr>
              <a:t>Movimiento de planetas y </a:t>
            </a:r>
            <a:r>
              <a:rPr lang="es-ES" b="1" dirty="0" smtClean="0">
                <a:solidFill>
                  <a:schemeClr val="accent6">
                    <a:lumMod val="75000"/>
                  </a:schemeClr>
                </a:solidFill>
              </a:rPr>
              <a:t>satélites</a:t>
            </a:r>
            <a:endParaRPr lang="es-ES" b="1" dirty="0">
              <a:solidFill>
                <a:schemeClr val="accent6">
                  <a:lumMod val="75000"/>
                </a:schemeClr>
              </a:solidFill>
            </a:endParaRPr>
          </a:p>
        </p:txBody>
      </p:sp>
      <p:sp>
        <p:nvSpPr>
          <p:cNvPr id="11" name="Redondear rectángulo de esquina del mismo lado 10"/>
          <p:cNvSpPr/>
          <p:nvPr/>
        </p:nvSpPr>
        <p:spPr>
          <a:xfrm>
            <a:off x="538400" y="994351"/>
            <a:ext cx="1957388" cy="385763"/>
          </a:xfrm>
          <a:prstGeom prst="round2SameRect">
            <a:avLst>
              <a:gd name="adj1" fmla="val 31482"/>
              <a:gd name="adj2" fmla="val 0"/>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CuadroTexto 11"/>
          <p:cNvSpPr txBox="1"/>
          <p:nvPr/>
        </p:nvSpPr>
        <p:spPr>
          <a:xfrm>
            <a:off x="538400" y="1010782"/>
            <a:ext cx="1749197" cy="369332"/>
          </a:xfrm>
          <a:prstGeom prst="rect">
            <a:avLst/>
          </a:prstGeom>
          <a:noFill/>
        </p:spPr>
        <p:txBody>
          <a:bodyPr wrap="none" rtlCol="0">
            <a:spAutoFit/>
          </a:bodyPr>
          <a:lstStyle/>
          <a:p>
            <a:r>
              <a:rPr lang="es-ES" b="1" dirty="0" smtClean="0">
                <a:solidFill>
                  <a:schemeClr val="accent6">
                    <a:lumMod val="75000"/>
                  </a:schemeClr>
                </a:solidFill>
              </a:rPr>
              <a:t>ACTIVIDADES</a:t>
            </a:r>
            <a:endParaRPr lang="es-ES" b="1" dirty="0">
              <a:solidFill>
                <a:schemeClr val="accent6">
                  <a:lumMod val="75000"/>
                </a:schemeClr>
              </a:solidFill>
            </a:endParaRPr>
          </a:p>
        </p:txBody>
      </p:sp>
      <p:sp>
        <p:nvSpPr>
          <p:cNvPr id="13" name="CuadroTexto 12"/>
          <p:cNvSpPr txBox="1"/>
          <p:nvPr/>
        </p:nvSpPr>
        <p:spPr>
          <a:xfrm>
            <a:off x="538400" y="1380114"/>
            <a:ext cx="8105538" cy="1200329"/>
          </a:xfrm>
          <a:prstGeom prst="rect">
            <a:avLst/>
          </a:prstGeom>
          <a:solidFill>
            <a:srgbClr val="FFCC66"/>
          </a:solidFill>
        </p:spPr>
        <p:txBody>
          <a:bodyPr wrap="square" rtlCol="0">
            <a:spAutoFit/>
          </a:bodyPr>
          <a:lstStyle/>
          <a:p>
            <a:pPr marL="357188" indent="-357188" algn="just"/>
            <a:r>
              <a:rPr lang="es-ES" b="1" dirty="0" smtClean="0"/>
              <a:t>17</a:t>
            </a:r>
            <a:r>
              <a:rPr lang="es-ES" b="1" dirty="0" smtClean="0"/>
              <a:t>.</a:t>
            </a:r>
            <a:r>
              <a:rPr lang="es-ES" b="1" dirty="0" smtClean="0"/>
              <a:t>	La Estación Orbital Internacional orbita la Tierra a unos 400 km sobre la superficie. ¿Cuánto tarda en completar una vuelta alrededor de la Tierra?</a:t>
            </a:r>
          </a:p>
          <a:p>
            <a:pPr marL="357188" algn="just"/>
            <a:r>
              <a:rPr lang="es-ES" dirty="0"/>
              <a:t>Datos: G = 6,67·10</a:t>
            </a:r>
            <a:r>
              <a:rPr lang="es-ES" baseline="30000" dirty="0"/>
              <a:t>–11</a:t>
            </a:r>
            <a:r>
              <a:rPr lang="es-ES" dirty="0"/>
              <a:t> </a:t>
            </a:r>
            <a:r>
              <a:rPr lang="es-ES" dirty="0" smtClean="0"/>
              <a:t>N·m</a:t>
            </a:r>
            <a:r>
              <a:rPr lang="es-ES" baseline="30000" dirty="0" smtClean="0"/>
              <a:t>2</a:t>
            </a:r>
            <a:r>
              <a:rPr lang="es-ES" dirty="0" smtClean="0"/>
              <a:t>/kg</a:t>
            </a:r>
            <a:r>
              <a:rPr lang="es-ES" baseline="30000" dirty="0" smtClean="0"/>
              <a:t>2</a:t>
            </a:r>
            <a:r>
              <a:rPr lang="es-ES" dirty="0" smtClean="0"/>
              <a:t>; </a:t>
            </a:r>
            <a:r>
              <a:rPr lang="es-ES" dirty="0"/>
              <a:t>M</a:t>
            </a:r>
            <a:r>
              <a:rPr lang="es-ES" baseline="-25000" dirty="0"/>
              <a:t>T</a:t>
            </a:r>
            <a:r>
              <a:rPr lang="es-ES" dirty="0"/>
              <a:t> = 5,97·10</a:t>
            </a:r>
            <a:r>
              <a:rPr lang="es-ES" baseline="30000" dirty="0"/>
              <a:t>24</a:t>
            </a:r>
            <a:r>
              <a:rPr lang="es-ES" dirty="0"/>
              <a:t> kg; R</a:t>
            </a:r>
            <a:r>
              <a:rPr lang="es-ES" baseline="-25000" dirty="0"/>
              <a:t>T</a:t>
            </a:r>
            <a:r>
              <a:rPr lang="es-ES" dirty="0"/>
              <a:t> = 6370 km</a:t>
            </a:r>
            <a:endParaRPr lang="es-ES" baseline="30000" dirty="0"/>
          </a:p>
        </p:txBody>
      </p:sp>
    </p:spTree>
    <p:extLst>
      <p:ext uri="{BB962C8B-B14F-4D97-AF65-F5344CB8AC3E}">
        <p14:creationId xmlns:p14="http://schemas.microsoft.com/office/powerpoint/2010/main" val="16363920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857375" y="66960"/>
            <a:ext cx="5514974" cy="276999"/>
          </a:xfrm>
          <a:prstGeom prst="rect">
            <a:avLst/>
          </a:prstGeom>
          <a:noFill/>
        </p:spPr>
        <p:txBody>
          <a:bodyPr wrap="square" lIns="0" tIns="0" rIns="0" bIns="0" rtlCol="0">
            <a:spAutoFit/>
          </a:bodyPr>
          <a:lstStyle/>
          <a:p>
            <a:pPr algn="ctr"/>
            <a:r>
              <a:rPr lang="es-ES" b="1" dirty="0" smtClean="0">
                <a:solidFill>
                  <a:schemeClr val="accent2">
                    <a:lumMod val="75000"/>
                  </a:schemeClr>
                </a:solidFill>
                <a:latin typeface="Arial" pitchFamily="34" charset="0"/>
                <a:cs typeface="Arial" pitchFamily="34" charset="0"/>
              </a:rPr>
              <a:t>9. </a:t>
            </a:r>
            <a:r>
              <a:rPr lang="es-ES" b="1" dirty="0">
                <a:solidFill>
                  <a:schemeClr val="accent2">
                    <a:lumMod val="75000"/>
                  </a:schemeClr>
                </a:solidFill>
                <a:latin typeface="Arial" pitchFamily="34" charset="0"/>
                <a:cs typeface="Arial" pitchFamily="34" charset="0"/>
              </a:rPr>
              <a:t>LAS FUERZAS</a:t>
            </a:r>
          </a:p>
        </p:txBody>
      </p:sp>
      <p:sp>
        <p:nvSpPr>
          <p:cNvPr id="2" name="Marcador de número de diapositiva 1"/>
          <p:cNvSpPr>
            <a:spLocks noGrp="1"/>
          </p:cNvSpPr>
          <p:nvPr>
            <p:ph type="sldNum" sz="quarter" idx="12"/>
          </p:nvPr>
        </p:nvSpPr>
        <p:spPr>
          <a:xfrm>
            <a:off x="8443912" y="6537663"/>
            <a:ext cx="585787" cy="206038"/>
          </a:xfrm>
        </p:spPr>
        <p:txBody>
          <a:bodyPr/>
          <a:lstStyle/>
          <a:p>
            <a:fld id="{B76C2DD4-5DFD-4A95-B240-C8867DB17673}" type="slidenum">
              <a:rPr lang="es-ES" smtClean="0">
                <a:solidFill>
                  <a:schemeClr val="accent6">
                    <a:lumMod val="50000"/>
                  </a:schemeClr>
                </a:solidFill>
              </a:rPr>
              <a:t>54</a:t>
            </a:fld>
            <a:endParaRPr lang="es-ES" dirty="0">
              <a:solidFill>
                <a:schemeClr val="accent6">
                  <a:lumMod val="50000"/>
                </a:schemeClr>
              </a:solidFill>
            </a:endParaRPr>
          </a:p>
        </p:txBody>
      </p:sp>
      <p:sp>
        <p:nvSpPr>
          <p:cNvPr id="6" name="CuadroTexto 5"/>
          <p:cNvSpPr txBox="1"/>
          <p:nvPr/>
        </p:nvSpPr>
        <p:spPr>
          <a:xfrm>
            <a:off x="1857375" y="401540"/>
            <a:ext cx="5514974" cy="276999"/>
          </a:xfrm>
          <a:prstGeom prst="rect">
            <a:avLst/>
          </a:prstGeom>
          <a:noFill/>
        </p:spPr>
        <p:txBody>
          <a:bodyPr wrap="square" lIns="0" tIns="0" rIns="0" bIns="0" rtlCol="0" anchor="ctr" anchorCtr="0">
            <a:spAutoFit/>
          </a:bodyPr>
          <a:lstStyle/>
          <a:p>
            <a:pPr algn="ctr"/>
            <a:r>
              <a:rPr lang="es-ES" b="1" dirty="0" smtClean="0">
                <a:solidFill>
                  <a:schemeClr val="accent6">
                    <a:lumMod val="75000"/>
                  </a:schemeClr>
                </a:solidFill>
              </a:rPr>
              <a:t>6. </a:t>
            </a:r>
            <a:r>
              <a:rPr lang="es-ES" b="1" dirty="0">
                <a:solidFill>
                  <a:schemeClr val="accent6">
                    <a:lumMod val="75000"/>
                  </a:schemeClr>
                </a:solidFill>
              </a:rPr>
              <a:t>Movimiento de planetas y </a:t>
            </a:r>
            <a:r>
              <a:rPr lang="es-ES" b="1" dirty="0" smtClean="0">
                <a:solidFill>
                  <a:schemeClr val="accent6">
                    <a:lumMod val="75000"/>
                  </a:schemeClr>
                </a:solidFill>
              </a:rPr>
              <a:t>satélites</a:t>
            </a:r>
            <a:endParaRPr lang="es-ES" b="1" dirty="0">
              <a:solidFill>
                <a:schemeClr val="accent6">
                  <a:lumMod val="75000"/>
                </a:schemeClr>
              </a:solidFill>
            </a:endParaRPr>
          </a:p>
        </p:txBody>
      </p:sp>
      <p:sp>
        <p:nvSpPr>
          <p:cNvPr id="8" name="CuadroTexto 7"/>
          <p:cNvSpPr txBox="1"/>
          <p:nvPr/>
        </p:nvSpPr>
        <p:spPr>
          <a:xfrm>
            <a:off x="364330" y="914401"/>
            <a:ext cx="8372475" cy="369332"/>
          </a:xfrm>
          <a:prstGeom prst="rect">
            <a:avLst/>
          </a:prstGeom>
          <a:noFill/>
        </p:spPr>
        <p:txBody>
          <a:bodyPr wrap="square" rtlCol="0">
            <a:spAutoFit/>
          </a:bodyPr>
          <a:lstStyle/>
          <a:p>
            <a:r>
              <a:rPr lang="es-ES" b="1" dirty="0">
                <a:solidFill>
                  <a:srgbClr val="00B050"/>
                </a:solidFill>
              </a:rPr>
              <a:t>6</a:t>
            </a:r>
            <a:r>
              <a:rPr lang="es-ES" b="1" dirty="0" smtClean="0">
                <a:solidFill>
                  <a:srgbClr val="00B050"/>
                </a:solidFill>
              </a:rPr>
              <a:t>.2</a:t>
            </a:r>
            <a:r>
              <a:rPr lang="es-ES" b="1" dirty="0" smtClean="0">
                <a:solidFill>
                  <a:srgbClr val="00B050"/>
                </a:solidFill>
              </a:rPr>
              <a:t>. La basura espacial</a:t>
            </a:r>
            <a:endParaRPr lang="es-ES" b="1" dirty="0">
              <a:solidFill>
                <a:srgbClr val="00B050"/>
              </a:solidFill>
            </a:endParaRPr>
          </a:p>
        </p:txBody>
      </p:sp>
      <p:sp>
        <p:nvSpPr>
          <p:cNvPr id="9" name="CuadroTexto 8"/>
          <p:cNvSpPr txBox="1"/>
          <p:nvPr/>
        </p:nvSpPr>
        <p:spPr>
          <a:xfrm>
            <a:off x="432196" y="1519595"/>
            <a:ext cx="8236742" cy="923330"/>
          </a:xfrm>
          <a:prstGeom prst="rect">
            <a:avLst/>
          </a:prstGeom>
          <a:solidFill>
            <a:srgbClr val="FFFF99"/>
          </a:solidFill>
          <a:effectLst>
            <a:outerShdw blurRad="50800" dist="38100" dir="2700000" algn="tl" rotWithShape="0">
              <a:prstClr val="black">
                <a:alpha val="40000"/>
              </a:prstClr>
            </a:outerShdw>
          </a:effectLst>
        </p:spPr>
        <p:txBody>
          <a:bodyPr wrap="square" rtlCol="0">
            <a:spAutoFit/>
          </a:bodyPr>
          <a:lstStyle/>
          <a:p>
            <a:pPr algn="just"/>
            <a:r>
              <a:rPr lang="es-ES" dirty="0" smtClean="0"/>
              <a:t>Se llama </a:t>
            </a:r>
            <a:r>
              <a:rPr lang="es-ES" b="1" dirty="0" smtClean="0"/>
              <a:t>basura espacial </a:t>
            </a:r>
            <a:r>
              <a:rPr lang="es-ES" dirty="0" smtClean="0"/>
              <a:t>a cualquier objeto artificial sin utilidad que orbita la Tierra. Está formada por restos de cohetes, satélites obsoletos, fragmentos producidos en explosiones, etc.</a:t>
            </a:r>
            <a:endParaRPr lang="es-ES" dirty="0"/>
          </a:p>
        </p:txBody>
      </p:sp>
      <p:pic>
        <p:nvPicPr>
          <p:cNvPr id="10" name="Picture 2" descr="http://www.miambiente.com.mx/wp-content/basura-espaci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196" y="2981721"/>
            <a:ext cx="4378567" cy="308936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http://static.euronews.com/articles/222188/600x338_2504-space-debris-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4931" y="2678787"/>
            <a:ext cx="3279792" cy="18476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5" name="Picture 6" descr="http://tecnowebstudio.com/wp-content/uploads/2015/05/Estacion-Espacial-Internaciona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18133" y="4526404"/>
            <a:ext cx="2973388" cy="20112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57597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11&quot;&gt;&lt;object type=&quot;3&quot; unique_id=&quot;10012&quot;&gt;&lt;property id=&quot;20148&quot; value=&quot;5&quot;/&gt;&lt;property id=&quot;20300&quot; value=&quot;Diapositiva 1&quot;/&gt;&lt;property id=&quot;20307&quot; value=&quot;256&quot;/&gt;&lt;/object&gt;&lt;object type=&quot;3&quot; unique_id=&quot;10013&quot;&gt;&lt;property id=&quot;20148&quot; value=&quot;5&quot;/&gt;&lt;property id=&quot;20300&quot; value=&quot;Diapositiva 2&quot;/&gt;&lt;property id=&quot;20307&quot; value=&quot;257&quot;/&gt;&lt;/object&gt;&lt;object type=&quot;3&quot; unique_id=&quot;10034&quot;&gt;&lt;property id=&quot;20148&quot; value=&quot;5&quot;/&gt;&lt;property id=&quot;20300&quot; value=&quot;Diapositiva 3&quot;/&gt;&lt;property id=&quot;20307&quot; value=&quot;258&quot;/&gt;&lt;/object&gt;&lt;object type=&quot;3&quot; unique_id=&quot;10054&quot;&gt;&lt;property id=&quot;20148&quot; value=&quot;5&quot;/&gt;&lt;property id=&quot;20300&quot; value=&quot;Diapositiva 4&quot;/&gt;&lt;property id=&quot;20307&quot; value=&quot;259&quot;/&gt;&lt;/object&gt;&lt;object type=&quot;3&quot; unique_id=&quot;10086&quot;&gt;&lt;property id=&quot;20148&quot; value=&quot;5&quot;/&gt;&lt;property id=&quot;20300&quot; value=&quot;Diapositiva 5&quot;/&gt;&lt;property id=&quot;20307&quot; value=&quot;260&quot;/&gt;&lt;/object&gt;&lt;object type=&quot;3&quot; unique_id=&quot;10087&quot;&gt;&lt;property id=&quot;20148&quot; value=&quot;5&quot;/&gt;&lt;property id=&quot;20300&quot; value=&quot;Diapositiva 6&quot;/&gt;&lt;property id=&quot;20307&quot; value=&quot;261&quot;/&gt;&lt;/object&gt;&lt;object type=&quot;3&quot; unique_id=&quot;10088&quot;&gt;&lt;property id=&quot;20148&quot; value=&quot;5&quot;/&gt;&lt;property id=&quot;20300&quot; value=&quot;Diapositiva 7&quot;/&gt;&lt;property id=&quot;20307&quot; value=&quot;262&quot;/&gt;&lt;/object&gt;&lt;object type=&quot;3&quot; unique_id=&quot;10107&quot;&gt;&lt;property id=&quot;20148&quot; value=&quot;5&quot;/&gt;&lt;property id=&quot;20300&quot; value=&quot;Diapositiva 8&quot;/&gt;&lt;property id=&quot;20307&quot; value=&quot;263&quot;/&gt;&lt;/object&gt;&lt;object type=&quot;3&quot; unique_id=&quot;10108&quot;&gt;&lt;property id=&quot;20148&quot; value=&quot;5&quot;/&gt;&lt;property id=&quot;20300&quot; value=&quot;Diapositiva 9&quot;/&gt;&lt;property id=&quot;20307&quot; value=&quot;264&quot;/&gt;&lt;/object&gt;&lt;object type=&quot;3&quot; unique_id=&quot;10109&quot;&gt;&lt;property id=&quot;20148&quot; value=&quot;5&quot;/&gt;&lt;property id=&quot;20300&quot; value=&quot;Diapositiva 10&quot;/&gt;&lt;property id=&quot;20307&quot; value=&quot;265&quot;/&gt;&lt;/object&gt;&lt;object type=&quot;3&quot; unique_id=&quot;10110&quot;&gt;&lt;property id=&quot;20148&quot; value=&quot;5&quot;/&gt;&lt;property id=&quot;20300&quot; value=&quot;Diapositiva 11&quot;/&gt;&lt;property id=&quot;20307&quot; value=&quot;266&quot;/&gt;&lt;/object&gt;&lt;object type=&quot;3&quot; unique_id=&quot;10112&quot;&gt;&lt;property id=&quot;20148&quot; value=&quot;5&quot;/&gt;&lt;property id=&quot;20300&quot; value=&quot;Diapositiva 12&quot;/&gt;&lt;property id=&quot;20307&quot; value=&quot;267&quot;/&gt;&lt;/object&gt;&lt;object type=&quot;3&quot; unique_id=&quot;10113&quot;&gt;&lt;property id=&quot;20148&quot; value=&quot;5&quot;/&gt;&lt;property id=&quot;20300&quot; value=&quot;Diapositiva 13&quot;/&gt;&lt;property id=&quot;20307&quot; value=&quot;268&quot;/&gt;&lt;/object&gt;&lt;object type=&quot;3&quot; unique_id=&quot;10114&quot;&gt;&lt;property id=&quot;20148&quot; value=&quot;5&quot;/&gt;&lt;property id=&quot;20300&quot; value=&quot;Diapositiva 14&quot;/&gt;&lt;property id=&quot;20307&quot; value=&quot;269&quot;/&gt;&lt;/object&gt;&lt;object type=&quot;3&quot; unique_id=&quot;10116&quot;&gt;&lt;property id=&quot;20148&quot; value=&quot;5&quot;/&gt;&lt;property id=&quot;20300&quot; value=&quot;Diapositiva 15&quot;/&gt;&lt;property id=&quot;20307&quot; value=&quot;270&quot;/&gt;&lt;/object&gt;&lt;object type=&quot;3&quot; unique_id=&quot;10117&quot;&gt;&lt;property id=&quot;20148&quot; value=&quot;5&quot;/&gt;&lt;property id=&quot;20300&quot; value=&quot;Diapositiva 16&quot;/&gt;&lt;property id=&quot;20307&quot; value=&quot;271&quot;/&gt;&lt;/object&gt;&lt;/object&gt;&lt;object type=&quot;8&quot; unique_id=&quot;10017&quot;&gt;&lt;/object&gt;&lt;/object&gt;&lt;/database&gt;"/>
  <p:tag name="SECTOMILLISECCONVERTED"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1425</TotalTime>
  <Words>4664</Words>
  <Application>Microsoft Office PowerPoint</Application>
  <PresentationFormat>Presentación en pantalla (4:3)</PresentationFormat>
  <Paragraphs>973</Paragraphs>
  <Slides>54</Slides>
  <Notes>53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54</vt:i4>
      </vt:variant>
    </vt:vector>
  </HeadingPairs>
  <TitlesOfParts>
    <vt:vector size="60" baseType="lpstr">
      <vt:lpstr>Arial</vt:lpstr>
      <vt:lpstr>Calibri</vt:lpstr>
      <vt:lpstr>Cambria Math</vt:lpstr>
      <vt:lpstr>Wingdings</vt:lpstr>
      <vt:lpstr>Wingdings 2</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Rafael Artacho Cañadas</dc:creator>
  <cp:lastModifiedBy>Rafael Artacho Cañadas</cp:lastModifiedBy>
  <cp:revision>201</cp:revision>
  <dcterms:created xsi:type="dcterms:W3CDTF">2012-04-21T04:58:29Z</dcterms:created>
  <dcterms:modified xsi:type="dcterms:W3CDTF">2017-06-17T12:14:04Z</dcterms:modified>
</cp:coreProperties>
</file>