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8"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custDataLst>
    <p:tags r:id="rId25"/>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813E060-5476-4E14-9464-010068F58C49}">
          <p14:sldIdLst>
            <p14:sldId id="256"/>
            <p14:sldId id="278"/>
            <p14:sldId id="258"/>
            <p14:sldId id="259"/>
            <p14:sldId id="260"/>
            <p14:sldId id="261"/>
          </p14:sldIdLst>
        </p14:section>
        <p14:section name="Sección sin título" id="{0CB163C4-36DE-40A2-A276-2FD19253D61D}">
          <p14:sldIdLst>
            <p14:sldId id="262"/>
            <p14:sldId id="263"/>
            <p14:sldId id="264"/>
            <p14:sldId id="265"/>
            <p14:sldId id="266"/>
            <p14:sldId id="267"/>
            <p14:sldId id="268"/>
            <p14:sldId id="269"/>
            <p14:sldId id="270"/>
            <p14:sldId id="271"/>
            <p14:sldId id="272"/>
            <p14:sldId id="273"/>
            <p14:sldId id="274"/>
            <p14:sldId id="275"/>
            <p14:sldId id="276"/>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66"/>
    <a:srgbClr val="FFFFCC"/>
    <a:srgbClr val="99CC00"/>
    <a:srgbClr val="CCFF33"/>
    <a:srgbClr val="B3F2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A3937-13FA-4BBE-9607-4FD8AD970000}" type="datetimeFigureOut">
              <a:rPr lang="es-ES" smtClean="0"/>
              <a:t>11/09/2016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FD99F-99BB-40F6-9597-7D2DF4E88EF9}" type="slidenum">
              <a:rPr lang="es-ES" smtClean="0"/>
              <a:t>‹Nº›</a:t>
            </a:fld>
            <a:endParaRPr lang="es-ES" dirty="0"/>
          </a:p>
        </p:txBody>
      </p:sp>
    </p:spTree>
    <p:extLst>
      <p:ext uri="{BB962C8B-B14F-4D97-AF65-F5344CB8AC3E}">
        <p14:creationId xmlns:p14="http://schemas.microsoft.com/office/powerpoint/2010/main" val="25868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a:t>
            </a:fld>
            <a:endParaRPr lang="es-ES" dirty="0"/>
          </a:p>
        </p:txBody>
      </p:sp>
    </p:spTree>
    <p:extLst>
      <p:ext uri="{BB962C8B-B14F-4D97-AF65-F5344CB8AC3E}">
        <p14:creationId xmlns:p14="http://schemas.microsoft.com/office/powerpoint/2010/main" val="2055300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a:t>
            </a:fld>
            <a:endParaRPr lang="es-ES" dirty="0"/>
          </a:p>
        </p:txBody>
      </p:sp>
    </p:spTree>
    <p:extLst>
      <p:ext uri="{BB962C8B-B14F-4D97-AF65-F5344CB8AC3E}">
        <p14:creationId xmlns:p14="http://schemas.microsoft.com/office/powerpoint/2010/main" val="168227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a:t>
            </a:fld>
            <a:endParaRPr lang="es-ES" dirty="0"/>
          </a:p>
        </p:txBody>
      </p:sp>
    </p:spTree>
    <p:extLst>
      <p:ext uri="{BB962C8B-B14F-4D97-AF65-F5344CB8AC3E}">
        <p14:creationId xmlns:p14="http://schemas.microsoft.com/office/powerpoint/2010/main" val="3651819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a:t>
            </a:fld>
            <a:endParaRPr lang="es-ES" dirty="0"/>
          </a:p>
        </p:txBody>
      </p:sp>
    </p:spTree>
    <p:extLst>
      <p:ext uri="{BB962C8B-B14F-4D97-AF65-F5344CB8AC3E}">
        <p14:creationId xmlns:p14="http://schemas.microsoft.com/office/powerpoint/2010/main" val="625783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6</a:t>
            </a:fld>
            <a:endParaRPr lang="es-ES" dirty="0"/>
          </a:p>
        </p:txBody>
      </p:sp>
    </p:spTree>
    <p:extLst>
      <p:ext uri="{BB962C8B-B14F-4D97-AF65-F5344CB8AC3E}">
        <p14:creationId xmlns:p14="http://schemas.microsoft.com/office/powerpoint/2010/main" val="402544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7</a:t>
            </a:fld>
            <a:endParaRPr lang="es-ES" dirty="0"/>
          </a:p>
        </p:txBody>
      </p:sp>
    </p:spTree>
    <p:extLst>
      <p:ext uri="{BB962C8B-B14F-4D97-AF65-F5344CB8AC3E}">
        <p14:creationId xmlns:p14="http://schemas.microsoft.com/office/powerpoint/2010/main" val="4219711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8</a:t>
            </a:fld>
            <a:endParaRPr lang="es-ES" dirty="0"/>
          </a:p>
        </p:txBody>
      </p:sp>
    </p:spTree>
    <p:extLst>
      <p:ext uri="{BB962C8B-B14F-4D97-AF65-F5344CB8AC3E}">
        <p14:creationId xmlns:p14="http://schemas.microsoft.com/office/powerpoint/2010/main" val="3904054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9</a:t>
            </a:fld>
            <a:endParaRPr lang="es-ES" dirty="0"/>
          </a:p>
        </p:txBody>
      </p:sp>
    </p:spTree>
    <p:extLst>
      <p:ext uri="{BB962C8B-B14F-4D97-AF65-F5344CB8AC3E}">
        <p14:creationId xmlns:p14="http://schemas.microsoft.com/office/powerpoint/2010/main" val="4139153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10</a:t>
            </a:fld>
            <a:endParaRPr lang="es-ES" dirty="0"/>
          </a:p>
        </p:txBody>
      </p:sp>
    </p:spTree>
    <p:extLst>
      <p:ext uri="{BB962C8B-B14F-4D97-AF65-F5344CB8AC3E}">
        <p14:creationId xmlns:p14="http://schemas.microsoft.com/office/powerpoint/2010/main" val="752668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11</a:t>
            </a:fld>
            <a:endParaRPr lang="es-ES" dirty="0"/>
          </a:p>
        </p:txBody>
      </p:sp>
    </p:spTree>
    <p:extLst>
      <p:ext uri="{BB962C8B-B14F-4D97-AF65-F5344CB8AC3E}">
        <p14:creationId xmlns:p14="http://schemas.microsoft.com/office/powerpoint/2010/main" val="3689122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12</a:t>
            </a:fld>
            <a:endParaRPr lang="es-ES" dirty="0"/>
          </a:p>
        </p:txBody>
      </p:sp>
    </p:spTree>
    <p:extLst>
      <p:ext uri="{BB962C8B-B14F-4D97-AF65-F5344CB8AC3E}">
        <p14:creationId xmlns:p14="http://schemas.microsoft.com/office/powerpoint/2010/main" val="932634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13</a:t>
            </a:fld>
            <a:endParaRPr lang="es-ES" dirty="0"/>
          </a:p>
        </p:txBody>
      </p:sp>
    </p:spTree>
    <p:extLst>
      <p:ext uri="{BB962C8B-B14F-4D97-AF65-F5344CB8AC3E}">
        <p14:creationId xmlns:p14="http://schemas.microsoft.com/office/powerpoint/2010/main" val="175561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14</a:t>
            </a:fld>
            <a:endParaRPr lang="es-ES" dirty="0"/>
          </a:p>
        </p:txBody>
      </p:sp>
    </p:spTree>
    <p:extLst>
      <p:ext uri="{BB962C8B-B14F-4D97-AF65-F5344CB8AC3E}">
        <p14:creationId xmlns:p14="http://schemas.microsoft.com/office/powerpoint/2010/main" val="3029985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15</a:t>
            </a:fld>
            <a:endParaRPr lang="es-ES" dirty="0"/>
          </a:p>
        </p:txBody>
      </p:sp>
    </p:spTree>
    <p:extLst>
      <p:ext uri="{BB962C8B-B14F-4D97-AF65-F5344CB8AC3E}">
        <p14:creationId xmlns:p14="http://schemas.microsoft.com/office/powerpoint/2010/main" val="3706352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16</a:t>
            </a:fld>
            <a:endParaRPr lang="es-ES" dirty="0"/>
          </a:p>
        </p:txBody>
      </p:sp>
    </p:spTree>
    <p:extLst>
      <p:ext uri="{BB962C8B-B14F-4D97-AF65-F5344CB8AC3E}">
        <p14:creationId xmlns:p14="http://schemas.microsoft.com/office/powerpoint/2010/main" val="3463416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17</a:t>
            </a:fld>
            <a:endParaRPr lang="es-ES" dirty="0"/>
          </a:p>
        </p:txBody>
      </p:sp>
    </p:spTree>
    <p:extLst>
      <p:ext uri="{BB962C8B-B14F-4D97-AF65-F5344CB8AC3E}">
        <p14:creationId xmlns:p14="http://schemas.microsoft.com/office/powerpoint/2010/main" val="2341816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18</a:t>
            </a:fld>
            <a:endParaRPr lang="es-ES" dirty="0"/>
          </a:p>
        </p:txBody>
      </p:sp>
    </p:spTree>
    <p:extLst>
      <p:ext uri="{BB962C8B-B14F-4D97-AF65-F5344CB8AC3E}">
        <p14:creationId xmlns:p14="http://schemas.microsoft.com/office/powerpoint/2010/main" val="1270809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19</a:t>
            </a:fld>
            <a:endParaRPr lang="es-ES" dirty="0"/>
          </a:p>
        </p:txBody>
      </p:sp>
    </p:spTree>
    <p:extLst>
      <p:ext uri="{BB962C8B-B14F-4D97-AF65-F5344CB8AC3E}">
        <p14:creationId xmlns:p14="http://schemas.microsoft.com/office/powerpoint/2010/main" val="126578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20</a:t>
            </a:fld>
            <a:endParaRPr lang="es-ES" dirty="0"/>
          </a:p>
        </p:txBody>
      </p:sp>
    </p:spTree>
    <p:extLst>
      <p:ext uri="{BB962C8B-B14F-4D97-AF65-F5344CB8AC3E}">
        <p14:creationId xmlns:p14="http://schemas.microsoft.com/office/powerpoint/2010/main" val="3871631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21</a:t>
            </a:fld>
            <a:endParaRPr lang="es-ES" dirty="0"/>
          </a:p>
        </p:txBody>
      </p:sp>
    </p:spTree>
    <p:extLst>
      <p:ext uri="{BB962C8B-B14F-4D97-AF65-F5344CB8AC3E}">
        <p14:creationId xmlns:p14="http://schemas.microsoft.com/office/powerpoint/2010/main" val="740585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22</a:t>
            </a:fld>
            <a:endParaRPr lang="es-ES" dirty="0"/>
          </a:p>
        </p:txBody>
      </p:sp>
    </p:spTree>
    <p:extLst>
      <p:ext uri="{BB962C8B-B14F-4D97-AF65-F5344CB8AC3E}">
        <p14:creationId xmlns:p14="http://schemas.microsoft.com/office/powerpoint/2010/main" val="3184307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688A248-2D24-4E24-B127-E3B886AA6B0C}" type="datetime1">
              <a:rPr lang="es-ES" smtClean="0"/>
              <a:t>11/09/2016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36932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7FDAAA2-C65D-4B79-B05B-0D5CB129EB5E}" type="datetime1">
              <a:rPr lang="es-ES" smtClean="0"/>
              <a:t>11/09/2016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32627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E0FEBE4-774C-41B9-BBAF-C022C67D8F9B}" type="datetime1">
              <a:rPr lang="es-ES" smtClean="0"/>
              <a:t>11/09/2016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636207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0B9153-E2B6-4BCD-A57F-F371DA83EDAF}" type="datetime1">
              <a:rPr lang="es-ES" smtClean="0"/>
              <a:t>11/09/2016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59022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429E183-9E38-4F32-8690-44BFF7B01AB7}" type="datetime1">
              <a:rPr lang="es-ES" smtClean="0"/>
              <a:t>11/09/2016</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94764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7E4EEE1-E4BC-4BC1-95D1-5883DA0DA96E}" type="datetime1">
              <a:rPr lang="es-ES" smtClean="0"/>
              <a:t>11/09/2016</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348469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562B95-909D-4C64-B95F-435602505E05}" type="datetime1">
              <a:rPr lang="es-ES" smtClean="0"/>
              <a:t>11/09/2016</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7923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4F6376-D4FB-4FE1-BF85-B81A05EEE1D5}" type="datetime1">
              <a:rPr lang="es-ES" smtClean="0"/>
              <a:t>11/09/2016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350025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C911D55-E50E-4EEE-BAE6-827D110139BE}" type="datetime1">
              <a:rPr lang="es-ES" smtClean="0"/>
              <a:t>11/09/2016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89570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0AE082F-DA1E-43D4-965F-725E5233388F}" type="datetime1">
              <a:rPr lang="es-ES" smtClean="0"/>
              <a:t>11/09/2016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125536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D194D6-3E72-4877-8C7E-B943E2E382DE}" type="datetime1">
              <a:rPr lang="es-ES" smtClean="0"/>
              <a:t>11/09/2016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6019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F59CA-C6BA-4FBD-9EAF-A43FC7668E30}" type="datetime1">
              <a:rPr lang="es-ES" smtClean="0"/>
              <a:t>11/09/2016</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4911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jpeg"/><Relationship Id="rId4" Type="http://schemas.openxmlformats.org/officeDocument/2006/relationships/image" Target="../media/image6.jpe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jpe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11.jpe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6.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43.png"/><Relationship Id="rId5" Type="http://schemas.openxmlformats.org/officeDocument/2006/relationships/image" Target="../media/image13.jpeg"/><Relationship Id="rId10"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image" Target="../media/image41.png"/><Relationship Id="rId1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1000" t="-1000" b="1000"/>
          </a:stretch>
        </a:blipFill>
        <a:effectLst/>
      </p:bgPr>
    </p:bg>
    <p:spTree>
      <p:nvGrpSpPr>
        <p:cNvPr id="1" name=""/>
        <p:cNvGrpSpPr/>
        <p:nvPr/>
      </p:nvGrpSpPr>
      <p:grpSpPr>
        <a:xfrm>
          <a:off x="0" y="0"/>
          <a:ext cx="0" cy="0"/>
          <a:chOff x="0" y="0"/>
          <a:chExt cx="0" cy="0"/>
        </a:xfrm>
      </p:grpSpPr>
      <p:sp>
        <p:nvSpPr>
          <p:cNvPr id="4"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6"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7"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545911" y="3325855"/>
            <a:ext cx="5732060" cy="461665"/>
          </a:xfrm>
          <a:prstGeom prst="rect">
            <a:avLst/>
          </a:prstGeom>
          <a:noFill/>
          <a:effectLst/>
        </p:spPr>
        <p:txBody>
          <a:bodyPr wrap="square" rtlCol="0">
            <a:spAutoFit/>
          </a:bodyPr>
          <a:lstStyle/>
          <a:p>
            <a:pPr algn="ctr"/>
            <a:r>
              <a:rPr lang="es-ES" sz="2400" b="1" dirty="0" smtClean="0">
                <a:solidFill>
                  <a:srgbClr val="C00000"/>
                </a:solidFill>
                <a:effectLst/>
              </a:rPr>
              <a:t>9. FUERZAS GRAVITATORIAS</a:t>
            </a:r>
            <a:endParaRPr lang="es-ES" sz="2400" b="1" dirty="0">
              <a:solidFill>
                <a:srgbClr val="C00000"/>
              </a:solidFill>
              <a:effectLst/>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2" name="Picture 2" descr="https://www.fisicalab.com/sites/all/files/contenidos/leyesnewton/fuerzas-gravitatorias.png"/>
          <p:cNvPicPr>
            <a:picLocks noChangeAspect="1" noChangeArrowheads="1"/>
          </p:cNvPicPr>
          <p:nvPr/>
        </p:nvPicPr>
        <p:blipFill rotWithShape="1">
          <a:blip r:embed="rId4">
            <a:extLst>
              <a:ext uri="{28A0092B-C50C-407E-A947-70E740481C1C}">
                <a14:useLocalDpi xmlns:a14="http://schemas.microsoft.com/office/drawing/2010/main" val="0"/>
              </a:ext>
            </a:extLst>
          </a:blip>
          <a:srcRect t="8647" r="58436" b="8333"/>
          <a:stretch/>
        </p:blipFill>
        <p:spPr bwMode="auto">
          <a:xfrm>
            <a:off x="2320220" y="4185308"/>
            <a:ext cx="2183441" cy="2133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9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FUERZAS GRAVITATORIAS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1362459680"/>
              </p:ext>
            </p:extLst>
          </p:nvPr>
        </p:nvGraphicFramePr>
        <p:xfrm>
          <a:off x="420289" y="736120"/>
          <a:ext cx="8389146" cy="5745480"/>
        </p:xfrm>
        <a:graphic>
          <a:graphicData uri="http://schemas.openxmlformats.org/drawingml/2006/table">
            <a:tbl>
              <a:tblPr firstRow="1" bandRow="1">
                <a:tableStyleId>{93296810-A885-4BE3-A3E7-6D5BEEA58F35}</a:tableStyleId>
              </a:tblPr>
              <a:tblGrid>
                <a:gridCol w="4194573"/>
                <a:gridCol w="4194573"/>
              </a:tblGrid>
              <a:tr h="295266">
                <a:tc gridSpan="2">
                  <a:txBody>
                    <a:bodyPr/>
                    <a:lstStyle/>
                    <a:p>
                      <a:pPr algn="ctr"/>
                      <a:r>
                        <a:rPr lang="es-ES" sz="1400" dirty="0" smtClean="0"/>
                        <a:t>CONTENIDOS</a:t>
                      </a:r>
                      <a:endParaRPr lang="es-ES" sz="1400" dirty="0"/>
                    </a:p>
                  </a:txBody>
                  <a:tcPr/>
                </a:tc>
                <a:tc hMerge="1">
                  <a:txBody>
                    <a:bodyPr/>
                    <a:lstStyle/>
                    <a:p>
                      <a:endParaRPr lang="es-ES" sz="1400" dirty="0"/>
                    </a:p>
                  </a:txBody>
                  <a:tcPr/>
                </a:tc>
              </a:tr>
              <a:tr h="501951">
                <a:tc gridSpan="2">
                  <a:txBody>
                    <a:bodyPr/>
                    <a:lstStyle/>
                    <a:p>
                      <a:pPr marL="0" indent="0">
                        <a:spcAft>
                          <a:spcPts val="0"/>
                        </a:spcAft>
                        <a:buFont typeface="Wingdings" panose="05000000000000000000" pitchFamily="2" charset="2"/>
                        <a:buNone/>
                      </a:pPr>
                      <a:r>
                        <a:rPr lang="es-ES" sz="1400" dirty="0" smtClean="0">
                          <a:sym typeface="Wingdings" panose="05000000000000000000" pitchFamily="2" charset="2"/>
                        </a:rPr>
                        <a:t>1. Revisión de conceptos </a:t>
                      </a:r>
                      <a:r>
                        <a:rPr lang="es-ES" sz="1400" baseline="0" dirty="0" smtClean="0">
                          <a:sym typeface="Wingdings" panose="05000000000000000000" pitchFamily="2" charset="2"/>
                        </a:rPr>
                        <a:t> </a:t>
                      </a:r>
                      <a:r>
                        <a:rPr lang="es-ES" sz="1400" dirty="0" smtClean="0">
                          <a:sym typeface="Wingdings" panose="05000000000000000000" pitchFamily="2" charset="2"/>
                        </a:rPr>
                        <a:t>2.</a:t>
                      </a:r>
                      <a:r>
                        <a:rPr lang="es-ES" sz="1400" baseline="0" dirty="0" smtClean="0">
                          <a:sym typeface="Wingdings" panose="05000000000000000000" pitchFamily="2" charset="2"/>
                        </a:rPr>
                        <a:t> </a:t>
                      </a:r>
                      <a:r>
                        <a:rPr lang="es-ES" sz="1400" dirty="0" smtClean="0">
                          <a:sym typeface="Wingdings" panose="05000000000000000000" pitchFamily="2" charset="2"/>
                        </a:rPr>
                        <a:t>La fuerza gravitatoria </a:t>
                      </a:r>
                      <a:r>
                        <a:rPr lang="es-ES" sz="1400" baseline="0" dirty="0" smtClean="0">
                          <a:sym typeface="Wingdings" panose="05000000000000000000" pitchFamily="2" charset="2"/>
                        </a:rPr>
                        <a:t> 3. </a:t>
                      </a:r>
                      <a:r>
                        <a:rPr lang="es-ES" sz="1400" dirty="0" smtClean="0">
                          <a:sym typeface="Wingdings" panose="05000000000000000000" pitchFamily="2" charset="2"/>
                        </a:rPr>
                        <a:t>El peso y la aceleración de la gravedad  </a:t>
                      </a:r>
                    </a:p>
                    <a:p>
                      <a:pPr marL="0" indent="0">
                        <a:spcAft>
                          <a:spcPts val="0"/>
                        </a:spcAft>
                        <a:buFont typeface="Wingdings" panose="05000000000000000000" pitchFamily="2" charset="2"/>
                        <a:buNone/>
                      </a:pPr>
                      <a:r>
                        <a:rPr lang="es-ES" sz="1400" dirty="0" smtClean="0">
                          <a:sym typeface="Wingdings" panose="05000000000000000000" pitchFamily="2" charset="2"/>
                        </a:rPr>
                        <a:t>4. Movimiento de planetas y satélites</a:t>
                      </a:r>
                      <a:endParaRPr lang="es-ES" sz="1400" baseline="0" dirty="0" smtClean="0">
                        <a:sym typeface="Wingdings" panose="05000000000000000000" pitchFamily="2" charset="2"/>
                      </a:endParaRPr>
                    </a:p>
                  </a:txBody>
                  <a:tcPr/>
                </a:tc>
                <a:tc hMerge="1">
                  <a:txBody>
                    <a:bodyPr/>
                    <a:lstStyle/>
                    <a:p>
                      <a:endParaRPr lang="es-ES" sz="1400" dirty="0"/>
                    </a:p>
                  </a:txBody>
                  <a:tcPr/>
                </a:tc>
              </a:tr>
              <a:tr h="295266">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2435941">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9. Valorar la relevancia histórica y científica que la ley de la gravitación universal supuso para la unificación de las mecánicas terrestre y celeste, e interpretar su expresión matemática.</a:t>
                      </a:r>
                    </a:p>
                  </a:txBody>
                  <a:tcPr/>
                </a:tc>
                <a:tc>
                  <a:txBody>
                    <a:bodyPr/>
                    <a:lstStyle/>
                    <a:p>
                      <a:pPr marL="0" indent="0">
                        <a:spcAft>
                          <a:spcPts val="600"/>
                        </a:spcAft>
                        <a:buFont typeface="Wingdings" panose="05000000000000000000" pitchFamily="2" charset="2"/>
                        <a:buNone/>
                      </a:pPr>
                      <a:r>
                        <a:rPr lang="es-ES" sz="1400" dirty="0" smtClean="0"/>
                        <a:t>9.1. Justifica el motivo por el que las fuerzas de atracción gravitatoria solo se ponen de manifiesto para objetos muy masivos, comparando los resultados obtenidos de aplicar la ley de la gravitación universal al cálculo de fuerzas entre distintos pares de objetos.</a:t>
                      </a:r>
                    </a:p>
                    <a:p>
                      <a:pPr marL="0" indent="0">
                        <a:spcAft>
                          <a:spcPts val="600"/>
                        </a:spcAft>
                        <a:buFont typeface="Wingdings" panose="05000000000000000000" pitchFamily="2" charset="2"/>
                        <a:buNone/>
                      </a:pPr>
                      <a:r>
                        <a:rPr lang="es-ES" sz="1400" dirty="0" smtClean="0"/>
                        <a:t>9.2. Obtiene la expresión de la aceleración de la gravedad a partir de la ley de la gravitación universal, relacionando las expresiones matemáticas del peso de un cuerpo y la fuerza de atracción gravitatoria.</a:t>
                      </a:r>
                      <a:endParaRPr lang="es-ES" sz="1400" dirty="0"/>
                    </a:p>
                  </a:txBody>
                  <a:tcPr/>
                </a:tc>
              </a:tr>
              <a:tr h="915323">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10. Comprender que la caída libre de los cuerpos y el movimiento orbital son dos manifestaciones de la ley de la gravitación universal.</a:t>
                      </a:r>
                    </a:p>
                  </a:txBody>
                  <a:tcPr/>
                </a:tc>
                <a:tc>
                  <a:txBody>
                    <a:bodyPr/>
                    <a:lstStyle/>
                    <a:p>
                      <a:pPr marL="0" indent="0">
                        <a:spcAft>
                          <a:spcPts val="600"/>
                        </a:spcAft>
                        <a:buFont typeface="Wingdings" panose="05000000000000000000" pitchFamily="2" charset="2"/>
                        <a:buNone/>
                      </a:pPr>
                      <a:r>
                        <a:rPr lang="es-ES" sz="1400" dirty="0" smtClean="0"/>
                        <a:t>10.1</a:t>
                      </a:r>
                      <a:r>
                        <a:rPr lang="es-ES" sz="1400" dirty="0" smtClean="0"/>
                        <a:t>. Razona el motivo por el que las fuerzas gravitatorias producen en algunos casos movimientos de caída libre y en otros casos movimientos orbitales.</a:t>
                      </a:r>
                      <a:endParaRPr lang="es-ES" sz="1400" dirty="0"/>
                    </a:p>
                  </a:txBody>
                  <a:tcPr/>
                </a:tc>
              </a:tr>
              <a:tr h="1122009">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11. Identificar las aplicaciones prácticas de los satélites artificiales y la problemática planteada por la basura espacial que generan.</a:t>
                      </a:r>
                    </a:p>
                  </a:txBody>
                  <a:tcPr/>
                </a:tc>
                <a:tc>
                  <a:txBody>
                    <a:bodyPr/>
                    <a:lstStyle/>
                    <a:p>
                      <a:pPr marL="0" indent="0">
                        <a:spcAft>
                          <a:spcPts val="600"/>
                        </a:spcAft>
                        <a:buFont typeface="Wingdings" panose="05000000000000000000" pitchFamily="2" charset="2"/>
                        <a:buNone/>
                      </a:pPr>
                      <a:r>
                        <a:rPr lang="es-ES" sz="1400" dirty="0" smtClean="0"/>
                        <a:t>11.1. Describe las aplicaciones de los satélites artificiales en telecomunicaciones, predicción meteorológica, posicionamiento global, astronomía y cartografía, así como los riesgos derivados de la basura espacial que generan.</a:t>
                      </a:r>
                      <a:endParaRPr lang="es-ES" sz="1400" dirty="0"/>
                    </a:p>
                  </a:txBody>
                  <a:tcPr/>
                </a:tc>
              </a:tr>
            </a:tbl>
          </a:graphicData>
        </a:graphic>
      </p:graphicFrame>
    </p:spTree>
    <p:extLst>
      <p:ext uri="{BB962C8B-B14F-4D97-AF65-F5344CB8AC3E}">
        <p14:creationId xmlns:p14="http://schemas.microsoft.com/office/powerpoint/2010/main" val="20189203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Revisión de conceptos</a:t>
            </a:r>
            <a:endParaRPr lang="es-ES" b="1" dirty="0">
              <a:solidFill>
                <a:schemeClr val="accent6">
                  <a:lumMod val="75000"/>
                </a:schemeClr>
              </a:solidFill>
            </a:endParaRPr>
          </a:p>
        </p:txBody>
      </p:sp>
      <p:sp>
        <p:nvSpPr>
          <p:cNvPr id="4" name="CuadroTexto 3"/>
          <p:cNvSpPr txBox="1"/>
          <p:nvPr/>
        </p:nvSpPr>
        <p:spPr>
          <a:xfrm>
            <a:off x="371475" y="857250"/>
            <a:ext cx="3018775" cy="369332"/>
          </a:xfrm>
          <a:prstGeom prst="rect">
            <a:avLst/>
          </a:prstGeom>
          <a:noFill/>
        </p:spPr>
        <p:txBody>
          <a:bodyPr wrap="none" rtlCol="0">
            <a:spAutoFit/>
          </a:bodyPr>
          <a:lstStyle/>
          <a:p>
            <a:r>
              <a:rPr lang="es-ES" b="1" dirty="0" smtClean="0">
                <a:solidFill>
                  <a:srgbClr val="00B050"/>
                </a:solidFill>
              </a:rPr>
              <a:t>1.1. Modelos del Universo</a:t>
            </a:r>
            <a:endParaRPr lang="es-ES" b="1" dirty="0">
              <a:solidFill>
                <a:srgbClr val="00B050"/>
              </a:solidFill>
            </a:endParaRPr>
          </a:p>
        </p:txBody>
      </p:sp>
      <p:sp>
        <p:nvSpPr>
          <p:cNvPr id="5" name="CuadroTexto 4"/>
          <p:cNvSpPr txBox="1"/>
          <p:nvPr/>
        </p:nvSpPr>
        <p:spPr>
          <a:xfrm>
            <a:off x="371475" y="1226582"/>
            <a:ext cx="5543550" cy="369332"/>
          </a:xfrm>
          <a:prstGeom prst="rect">
            <a:avLst/>
          </a:prstGeom>
          <a:noFill/>
        </p:spPr>
        <p:txBody>
          <a:bodyPr wrap="square" rtlCol="0">
            <a:spAutoFit/>
          </a:bodyPr>
          <a:lstStyle/>
          <a:p>
            <a:r>
              <a:rPr lang="es-ES" b="1" dirty="0" smtClean="0">
                <a:solidFill>
                  <a:schemeClr val="accent3">
                    <a:lumMod val="75000"/>
                  </a:schemeClr>
                </a:solidFill>
              </a:rPr>
              <a:t>Conclusión de observaciones en la Antigüedad</a:t>
            </a:r>
            <a:endParaRPr lang="es-ES" b="1" dirty="0">
              <a:solidFill>
                <a:schemeClr val="accent3">
                  <a:lumMod val="75000"/>
                </a:schemeClr>
              </a:solidFill>
            </a:endParaRPr>
          </a:p>
        </p:txBody>
      </p:sp>
      <p:sp>
        <p:nvSpPr>
          <p:cNvPr id="7" name="CuadroTexto 6"/>
          <p:cNvSpPr txBox="1"/>
          <p:nvPr/>
        </p:nvSpPr>
        <p:spPr>
          <a:xfrm>
            <a:off x="371475" y="1739873"/>
            <a:ext cx="8222455" cy="2308324"/>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Algunos cuerpos celestes, como el Sol, la Luna y los planetas, giran alrededor de la Tierra dando vueltas que se repiten cada cierto tiempo.</a:t>
            </a:r>
          </a:p>
          <a:p>
            <a:pPr marL="285750" indent="-285750" algn="just">
              <a:buFont typeface="Wingdings 2" panose="05020102010507070707" pitchFamily="18" charset="2"/>
              <a:buChar char="C"/>
            </a:pPr>
            <a:r>
              <a:rPr lang="es-ES" dirty="0" smtClean="0">
                <a:sym typeface="Wingdings 2" panose="05020102010507070707" pitchFamily="18" charset="2"/>
              </a:rPr>
              <a:t>Los cuerpos celestes que brillan más están más cerca de la Tierra y los que brillan menos están más alejados.</a:t>
            </a:r>
          </a:p>
          <a:p>
            <a:pPr marL="285750" indent="-285750" algn="just">
              <a:buFont typeface="Wingdings 2" panose="05020102010507070707" pitchFamily="18" charset="2"/>
              <a:buChar char="C"/>
            </a:pPr>
            <a:r>
              <a:rPr lang="es-ES" dirty="0" smtClean="0">
                <a:sym typeface="Wingdings 2" panose="05020102010507070707" pitchFamily="18" charset="2"/>
              </a:rPr>
              <a:t>Algunos planetas, como Marte, varían su distancia a la Tierra, pues su brillo cambia según la época del año.</a:t>
            </a:r>
          </a:p>
          <a:p>
            <a:pPr marL="285750" indent="-285750" algn="just">
              <a:buFont typeface="Wingdings 2" panose="05020102010507070707" pitchFamily="18" charset="2"/>
              <a:buChar char="C"/>
            </a:pPr>
            <a:r>
              <a:rPr lang="es-ES" dirty="0" smtClean="0">
                <a:sym typeface="Wingdings 2" panose="05020102010507070707" pitchFamily="18" charset="2"/>
              </a:rPr>
              <a:t>Las estrellas son pequeños puntos brillantes. Algunas parecen fijas y se deben encontrar en la parte más alejada de la bóveda celeste.</a:t>
            </a:r>
            <a:endParaRPr lang="es-ES" dirty="0"/>
          </a:p>
        </p:txBody>
      </p:sp>
      <p:sp>
        <p:nvSpPr>
          <p:cNvPr id="8" name="CuadroTexto 7"/>
          <p:cNvSpPr txBox="1"/>
          <p:nvPr/>
        </p:nvSpPr>
        <p:spPr>
          <a:xfrm>
            <a:off x="514350" y="4386263"/>
            <a:ext cx="8079580" cy="2031325"/>
          </a:xfrm>
          <a:prstGeom prst="rect">
            <a:avLst/>
          </a:prstGeom>
          <a:noFill/>
        </p:spPr>
        <p:txBody>
          <a:bodyPr wrap="square" rtlCol="0">
            <a:spAutoFit/>
          </a:bodyPr>
          <a:lstStyle/>
          <a:p>
            <a:r>
              <a:rPr lang="es-ES" dirty="0" smtClean="0"/>
              <a:t>Como consecuencia, se idearon dos modelos:</a:t>
            </a:r>
          </a:p>
          <a:p>
            <a:endParaRPr lang="es-ES" dirty="0"/>
          </a:p>
          <a:p>
            <a:pPr marL="285750" indent="-285750">
              <a:buFont typeface="Wingdings 2" panose="05020102010507070707" pitchFamily="18" charset="2"/>
              <a:buChar char="P"/>
            </a:pPr>
            <a:r>
              <a:rPr lang="es-ES" b="1" dirty="0" smtClean="0">
                <a:sym typeface="Wingdings 2" panose="05020102010507070707" pitchFamily="18" charset="2"/>
              </a:rPr>
              <a:t>Modelo geocéntrico</a:t>
            </a:r>
            <a:r>
              <a:rPr lang="es-ES" dirty="0" smtClean="0">
                <a:sym typeface="Wingdings 2" panose="05020102010507070707" pitchFamily="18" charset="2"/>
              </a:rPr>
              <a:t> donde la Tierra permanece fija en el centro del Universo (Aristóteles, Ptolomeo,..). </a:t>
            </a:r>
          </a:p>
          <a:p>
            <a:pPr marL="285750" indent="-285750">
              <a:buFont typeface="Wingdings 2" panose="05020102010507070707" pitchFamily="18" charset="2"/>
              <a:buChar char="P"/>
            </a:pPr>
            <a:endParaRPr lang="es-ES" dirty="0">
              <a:sym typeface="Wingdings 2" panose="05020102010507070707" pitchFamily="18" charset="2"/>
            </a:endParaRPr>
          </a:p>
          <a:p>
            <a:pPr marL="285750" indent="-285750">
              <a:buFont typeface="Wingdings 2" panose="05020102010507070707" pitchFamily="18" charset="2"/>
              <a:buChar char="P"/>
            </a:pPr>
            <a:r>
              <a:rPr lang="es-ES" b="1" dirty="0" smtClean="0">
                <a:sym typeface="Wingdings 2" panose="05020102010507070707" pitchFamily="18" charset="2"/>
              </a:rPr>
              <a:t>Modelo heliocéntrico </a:t>
            </a:r>
            <a:r>
              <a:rPr lang="es-ES" dirty="0" smtClean="0">
                <a:sym typeface="Wingdings 2" panose="05020102010507070707" pitchFamily="18" charset="2"/>
              </a:rPr>
              <a:t>donde el Sol en el centro del Universo (Aristarco de Samos, Copérnico,..).</a:t>
            </a:r>
            <a:endParaRPr lang="es-ES" dirty="0"/>
          </a:p>
        </p:txBody>
      </p:sp>
    </p:spTree>
    <p:extLst>
      <p:ext uri="{BB962C8B-B14F-4D97-AF65-F5344CB8AC3E}">
        <p14:creationId xmlns:p14="http://schemas.microsoft.com/office/powerpoint/2010/main" val="2488779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Revisión de conceptos</a:t>
            </a:r>
            <a:endParaRPr lang="es-ES" b="1" dirty="0">
              <a:solidFill>
                <a:schemeClr val="accent6">
                  <a:lumMod val="75000"/>
                </a:schemeClr>
              </a:solidFill>
            </a:endParaRPr>
          </a:p>
        </p:txBody>
      </p:sp>
      <p:sp>
        <p:nvSpPr>
          <p:cNvPr id="4" name="CuadroTexto 3"/>
          <p:cNvSpPr txBox="1"/>
          <p:nvPr/>
        </p:nvSpPr>
        <p:spPr>
          <a:xfrm>
            <a:off x="371475" y="857250"/>
            <a:ext cx="5357813" cy="369332"/>
          </a:xfrm>
          <a:prstGeom prst="rect">
            <a:avLst/>
          </a:prstGeom>
          <a:noFill/>
        </p:spPr>
        <p:txBody>
          <a:bodyPr wrap="square" rtlCol="0">
            <a:spAutoFit/>
          </a:bodyPr>
          <a:lstStyle/>
          <a:p>
            <a:r>
              <a:rPr lang="es-ES" b="1" dirty="0" smtClean="0">
                <a:solidFill>
                  <a:srgbClr val="00B050"/>
                </a:solidFill>
              </a:rPr>
              <a:t>1.2. Leyes de Kepler</a:t>
            </a:r>
            <a:endParaRPr lang="es-ES" b="1" dirty="0">
              <a:solidFill>
                <a:srgbClr val="00B050"/>
              </a:solidFill>
            </a:endParaRPr>
          </a:p>
        </p:txBody>
      </p:sp>
      <p:graphicFrame>
        <p:nvGraphicFramePr>
          <p:cNvPr id="9" name="Tabla 8"/>
          <p:cNvGraphicFramePr>
            <a:graphicFrameLocks noGrp="1"/>
          </p:cNvGraphicFramePr>
          <p:nvPr>
            <p:extLst>
              <p:ext uri="{D42A27DB-BD31-4B8C-83A1-F6EECF244321}">
                <p14:modId xmlns:p14="http://schemas.microsoft.com/office/powerpoint/2010/main" val="2165881953"/>
              </p:ext>
            </p:extLst>
          </p:nvPr>
        </p:nvGraphicFramePr>
        <p:xfrm>
          <a:off x="542925" y="1397000"/>
          <a:ext cx="8101014" cy="4363720"/>
        </p:xfrm>
        <a:graphic>
          <a:graphicData uri="http://schemas.openxmlformats.org/drawingml/2006/table">
            <a:tbl>
              <a:tblPr firstRow="1" bandRow="1">
                <a:tableStyleId>{93296810-A885-4BE3-A3E7-6D5BEEA58F35}</a:tableStyleId>
              </a:tblPr>
              <a:tblGrid>
                <a:gridCol w="2700338"/>
                <a:gridCol w="2700338"/>
                <a:gridCol w="2700338"/>
              </a:tblGrid>
              <a:tr h="370840">
                <a:tc>
                  <a:txBody>
                    <a:bodyPr/>
                    <a:lstStyle/>
                    <a:p>
                      <a:pPr algn="ctr"/>
                      <a:r>
                        <a:rPr lang="es-ES" sz="1600" dirty="0" smtClean="0"/>
                        <a:t>1ª Ley</a:t>
                      </a:r>
                      <a:endParaRPr lang="es-ES" sz="1600" dirty="0"/>
                    </a:p>
                  </a:txBody>
                  <a:tcPr/>
                </a:tc>
                <a:tc>
                  <a:txBody>
                    <a:bodyPr/>
                    <a:lstStyle/>
                    <a:p>
                      <a:pPr algn="ctr"/>
                      <a:r>
                        <a:rPr lang="es-ES" sz="1600" dirty="0" smtClean="0"/>
                        <a:t>2ª Ley</a:t>
                      </a:r>
                      <a:endParaRPr lang="es-ES" sz="1600" dirty="0"/>
                    </a:p>
                  </a:txBody>
                  <a:tcPr/>
                </a:tc>
                <a:tc>
                  <a:txBody>
                    <a:bodyPr/>
                    <a:lstStyle/>
                    <a:p>
                      <a:pPr algn="ctr"/>
                      <a:r>
                        <a:rPr lang="es-ES" sz="1600" dirty="0" smtClean="0"/>
                        <a:t>3ª Ley</a:t>
                      </a:r>
                      <a:endParaRPr lang="es-ES" sz="1600" dirty="0"/>
                    </a:p>
                  </a:txBody>
                  <a:tcPr/>
                </a:tc>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Los planetas giran alrededor del Sol describiendo órbitas elípticas. El Sol está en uno de sus focos.</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Los planetas giran con velocidad areolar constante, es decir, barren áreas iguales</a:t>
                      </a:r>
                      <a:r>
                        <a:rPr lang="es-ES" sz="1600" baseline="0" dirty="0" smtClean="0"/>
                        <a:t> en tiempos iguales.</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Existe una relación constante entre la distancia media de un planeta al Sol (d) y el tiempo en completar una vuelta T:</a:t>
                      </a:r>
                    </a:p>
                    <a:p>
                      <a:endParaRPr lang="es-ES" sz="1600" dirty="0" smtClean="0"/>
                    </a:p>
                    <a:p>
                      <a:endParaRPr lang="es-ES" sz="1600" dirty="0" smtClean="0"/>
                    </a:p>
                    <a:p>
                      <a:endParaRPr lang="es-ES" sz="1600" dirty="0" smtClean="0"/>
                    </a:p>
                    <a:p>
                      <a:endParaRPr lang="es-ES" sz="1600" dirty="0"/>
                    </a:p>
                  </a:txBody>
                  <a:tcPr/>
                </a:tc>
              </a:tr>
            </a:tbl>
          </a:graphicData>
        </a:graphic>
      </p:graphicFrame>
      <p:grpSp>
        <p:nvGrpSpPr>
          <p:cNvPr id="15" name="Grupo 14"/>
          <p:cNvGrpSpPr/>
          <p:nvPr/>
        </p:nvGrpSpPr>
        <p:grpSpPr>
          <a:xfrm>
            <a:off x="1014412" y="2279623"/>
            <a:ext cx="1685925" cy="914400"/>
            <a:chOff x="-2314575" y="2143125"/>
            <a:chExt cx="1685925" cy="914400"/>
          </a:xfrm>
        </p:grpSpPr>
        <p:cxnSp>
          <p:nvCxnSpPr>
            <p:cNvPr id="14" name="Conector recto 13"/>
            <p:cNvCxnSpPr>
              <a:stCxn id="10" idx="2"/>
              <a:endCxn id="10" idx="6"/>
            </p:cNvCxnSpPr>
            <p:nvPr/>
          </p:nvCxnSpPr>
          <p:spPr>
            <a:xfrm>
              <a:off x="-2314575" y="2600325"/>
              <a:ext cx="168592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0" name="Elipse 9"/>
            <p:cNvSpPr/>
            <p:nvPr/>
          </p:nvSpPr>
          <p:spPr>
            <a:xfrm>
              <a:off x="-2314575" y="2143125"/>
              <a:ext cx="1685925" cy="9144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6" name="Conector recto 15"/>
            <p:cNvCxnSpPr/>
            <p:nvPr/>
          </p:nvCxnSpPr>
          <p:spPr>
            <a:xfrm rot="5400000">
              <a:off x="-2271094" y="2600325"/>
              <a:ext cx="75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 name="Elipse 10"/>
            <p:cNvSpPr/>
            <p:nvPr/>
          </p:nvSpPr>
          <p:spPr>
            <a:xfrm>
              <a:off x="-2019094" y="2485125"/>
              <a:ext cx="252000" cy="252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p:cNvSpPr/>
            <p:nvPr/>
          </p:nvSpPr>
          <p:spPr>
            <a:xfrm>
              <a:off x="-1128712" y="2143125"/>
              <a:ext cx="144000"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5" name="Grupo 24"/>
          <p:cNvGrpSpPr/>
          <p:nvPr/>
        </p:nvGrpSpPr>
        <p:grpSpPr>
          <a:xfrm>
            <a:off x="3607542" y="2258023"/>
            <a:ext cx="1700315" cy="914400"/>
            <a:chOff x="-2133703" y="2258023"/>
            <a:chExt cx="1700315" cy="914400"/>
          </a:xfrm>
        </p:grpSpPr>
        <p:sp>
          <p:nvSpPr>
            <p:cNvPr id="24" name="Triángulo isósceles 23"/>
            <p:cNvSpPr/>
            <p:nvPr/>
          </p:nvSpPr>
          <p:spPr>
            <a:xfrm rot="16200000" flipH="1">
              <a:off x="-1207037" y="2040990"/>
              <a:ext cx="214615" cy="1332682"/>
            </a:xfrm>
            <a:custGeom>
              <a:avLst/>
              <a:gdLst>
                <a:gd name="connsiteX0" fmla="*/ 0 w 310160"/>
                <a:gd name="connsiteY0" fmla="*/ 1270770 h 1270770"/>
                <a:gd name="connsiteX1" fmla="*/ 155080 w 310160"/>
                <a:gd name="connsiteY1" fmla="*/ 0 h 1270770"/>
                <a:gd name="connsiteX2" fmla="*/ 310160 w 310160"/>
                <a:gd name="connsiteY2" fmla="*/ 1270770 h 1270770"/>
                <a:gd name="connsiteX3" fmla="*/ 0 w 310160"/>
                <a:gd name="connsiteY3" fmla="*/ 1270770 h 1270770"/>
                <a:gd name="connsiteX0" fmla="*/ 1238 w 311398"/>
                <a:gd name="connsiteY0" fmla="*/ 1270770 h 1270770"/>
                <a:gd name="connsiteX1" fmla="*/ 0 w 311398"/>
                <a:gd name="connsiteY1" fmla="*/ 1256482 h 1270770"/>
                <a:gd name="connsiteX2" fmla="*/ 156318 w 311398"/>
                <a:gd name="connsiteY2" fmla="*/ 0 h 1270770"/>
                <a:gd name="connsiteX3" fmla="*/ 311398 w 311398"/>
                <a:gd name="connsiteY3" fmla="*/ 1270770 h 1270770"/>
                <a:gd name="connsiteX4" fmla="*/ 1238 w 311398"/>
                <a:gd name="connsiteY4" fmla="*/ 1270770 h 1270770"/>
                <a:gd name="connsiteX0" fmla="*/ 44100 w 311398"/>
                <a:gd name="connsiteY0" fmla="*/ 1308870 h 1308870"/>
                <a:gd name="connsiteX1" fmla="*/ 0 w 311398"/>
                <a:gd name="connsiteY1" fmla="*/ 1256482 h 1308870"/>
                <a:gd name="connsiteX2" fmla="*/ 156318 w 311398"/>
                <a:gd name="connsiteY2" fmla="*/ 0 h 1308870"/>
                <a:gd name="connsiteX3" fmla="*/ 311398 w 311398"/>
                <a:gd name="connsiteY3" fmla="*/ 1270770 h 1308870"/>
                <a:gd name="connsiteX4" fmla="*/ 44100 w 311398"/>
                <a:gd name="connsiteY4" fmla="*/ 1308870 h 1308870"/>
                <a:gd name="connsiteX0" fmla="*/ 44100 w 311398"/>
                <a:gd name="connsiteY0" fmla="*/ 1308870 h 1308870"/>
                <a:gd name="connsiteX1" fmla="*/ 47625 w 311398"/>
                <a:gd name="connsiteY1" fmla="*/ 1299345 h 1308870"/>
                <a:gd name="connsiteX2" fmla="*/ 0 w 311398"/>
                <a:gd name="connsiteY2" fmla="*/ 1256482 h 1308870"/>
                <a:gd name="connsiteX3" fmla="*/ 156318 w 311398"/>
                <a:gd name="connsiteY3" fmla="*/ 0 h 1308870"/>
                <a:gd name="connsiteX4" fmla="*/ 311398 w 311398"/>
                <a:gd name="connsiteY4" fmla="*/ 1270770 h 1308870"/>
                <a:gd name="connsiteX5" fmla="*/ 44100 w 311398"/>
                <a:gd name="connsiteY5" fmla="*/ 1308870 h 1308870"/>
                <a:gd name="connsiteX0" fmla="*/ 134587 w 311398"/>
                <a:gd name="connsiteY0" fmla="*/ 1332682 h 1332682"/>
                <a:gd name="connsiteX1" fmla="*/ 47625 w 311398"/>
                <a:gd name="connsiteY1" fmla="*/ 1299345 h 1332682"/>
                <a:gd name="connsiteX2" fmla="*/ 0 w 311398"/>
                <a:gd name="connsiteY2" fmla="*/ 1256482 h 1332682"/>
                <a:gd name="connsiteX3" fmla="*/ 156318 w 311398"/>
                <a:gd name="connsiteY3" fmla="*/ 0 h 1332682"/>
                <a:gd name="connsiteX4" fmla="*/ 311398 w 311398"/>
                <a:gd name="connsiteY4" fmla="*/ 1270770 h 1332682"/>
                <a:gd name="connsiteX5" fmla="*/ 134587 w 311398"/>
                <a:gd name="connsiteY5" fmla="*/ 1332682 h 1332682"/>
                <a:gd name="connsiteX0" fmla="*/ 134587 w 311398"/>
                <a:gd name="connsiteY0" fmla="*/ 1332682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134587 w 311398"/>
                <a:gd name="connsiteY6" fmla="*/ 1332682 h 1332682"/>
                <a:gd name="connsiteX0" fmla="*/ 215550 w 311398"/>
                <a:gd name="connsiteY0" fmla="*/ 1327919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215550 w 311398"/>
                <a:gd name="connsiteY6" fmla="*/ 1327919 h 133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398" h="1332682">
                  <a:moveTo>
                    <a:pt x="215550" y="1327919"/>
                  </a:moveTo>
                  <a:lnTo>
                    <a:pt x="142875" y="1332682"/>
                  </a:lnTo>
                  <a:lnTo>
                    <a:pt x="47625" y="1299345"/>
                  </a:lnTo>
                  <a:lnTo>
                    <a:pt x="0" y="1256482"/>
                  </a:lnTo>
                  <a:lnTo>
                    <a:pt x="156318" y="0"/>
                  </a:lnTo>
                  <a:lnTo>
                    <a:pt x="311398" y="1270770"/>
                  </a:lnTo>
                  <a:lnTo>
                    <a:pt x="215550" y="1327919"/>
                  </a:lnTo>
                  <a:close/>
                </a:path>
              </a:pathLst>
            </a:cu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Triángulo isósceles 23"/>
            <p:cNvSpPr/>
            <p:nvPr/>
          </p:nvSpPr>
          <p:spPr>
            <a:xfrm rot="5400000">
              <a:off x="-2207421" y="2497576"/>
              <a:ext cx="604729" cy="429038"/>
            </a:xfrm>
            <a:custGeom>
              <a:avLst/>
              <a:gdLst>
                <a:gd name="connsiteX0" fmla="*/ 0 w 310160"/>
                <a:gd name="connsiteY0" fmla="*/ 1270770 h 1270770"/>
                <a:gd name="connsiteX1" fmla="*/ 155080 w 310160"/>
                <a:gd name="connsiteY1" fmla="*/ 0 h 1270770"/>
                <a:gd name="connsiteX2" fmla="*/ 310160 w 310160"/>
                <a:gd name="connsiteY2" fmla="*/ 1270770 h 1270770"/>
                <a:gd name="connsiteX3" fmla="*/ 0 w 310160"/>
                <a:gd name="connsiteY3" fmla="*/ 1270770 h 1270770"/>
                <a:gd name="connsiteX0" fmla="*/ 1238 w 311398"/>
                <a:gd name="connsiteY0" fmla="*/ 1270770 h 1270770"/>
                <a:gd name="connsiteX1" fmla="*/ 0 w 311398"/>
                <a:gd name="connsiteY1" fmla="*/ 1256482 h 1270770"/>
                <a:gd name="connsiteX2" fmla="*/ 156318 w 311398"/>
                <a:gd name="connsiteY2" fmla="*/ 0 h 1270770"/>
                <a:gd name="connsiteX3" fmla="*/ 311398 w 311398"/>
                <a:gd name="connsiteY3" fmla="*/ 1270770 h 1270770"/>
                <a:gd name="connsiteX4" fmla="*/ 1238 w 311398"/>
                <a:gd name="connsiteY4" fmla="*/ 1270770 h 1270770"/>
                <a:gd name="connsiteX0" fmla="*/ 44100 w 311398"/>
                <a:gd name="connsiteY0" fmla="*/ 1308870 h 1308870"/>
                <a:gd name="connsiteX1" fmla="*/ 0 w 311398"/>
                <a:gd name="connsiteY1" fmla="*/ 1256482 h 1308870"/>
                <a:gd name="connsiteX2" fmla="*/ 156318 w 311398"/>
                <a:gd name="connsiteY2" fmla="*/ 0 h 1308870"/>
                <a:gd name="connsiteX3" fmla="*/ 311398 w 311398"/>
                <a:gd name="connsiteY3" fmla="*/ 1270770 h 1308870"/>
                <a:gd name="connsiteX4" fmla="*/ 44100 w 311398"/>
                <a:gd name="connsiteY4" fmla="*/ 1308870 h 1308870"/>
                <a:gd name="connsiteX0" fmla="*/ 44100 w 311398"/>
                <a:gd name="connsiteY0" fmla="*/ 1308870 h 1308870"/>
                <a:gd name="connsiteX1" fmla="*/ 47625 w 311398"/>
                <a:gd name="connsiteY1" fmla="*/ 1299345 h 1308870"/>
                <a:gd name="connsiteX2" fmla="*/ 0 w 311398"/>
                <a:gd name="connsiteY2" fmla="*/ 1256482 h 1308870"/>
                <a:gd name="connsiteX3" fmla="*/ 156318 w 311398"/>
                <a:gd name="connsiteY3" fmla="*/ 0 h 1308870"/>
                <a:gd name="connsiteX4" fmla="*/ 311398 w 311398"/>
                <a:gd name="connsiteY4" fmla="*/ 1270770 h 1308870"/>
                <a:gd name="connsiteX5" fmla="*/ 44100 w 311398"/>
                <a:gd name="connsiteY5" fmla="*/ 1308870 h 1308870"/>
                <a:gd name="connsiteX0" fmla="*/ 134587 w 311398"/>
                <a:gd name="connsiteY0" fmla="*/ 1332682 h 1332682"/>
                <a:gd name="connsiteX1" fmla="*/ 47625 w 311398"/>
                <a:gd name="connsiteY1" fmla="*/ 1299345 h 1332682"/>
                <a:gd name="connsiteX2" fmla="*/ 0 w 311398"/>
                <a:gd name="connsiteY2" fmla="*/ 1256482 h 1332682"/>
                <a:gd name="connsiteX3" fmla="*/ 156318 w 311398"/>
                <a:gd name="connsiteY3" fmla="*/ 0 h 1332682"/>
                <a:gd name="connsiteX4" fmla="*/ 311398 w 311398"/>
                <a:gd name="connsiteY4" fmla="*/ 1270770 h 1332682"/>
                <a:gd name="connsiteX5" fmla="*/ 134587 w 311398"/>
                <a:gd name="connsiteY5" fmla="*/ 1332682 h 1332682"/>
                <a:gd name="connsiteX0" fmla="*/ 134587 w 311398"/>
                <a:gd name="connsiteY0" fmla="*/ 1332682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134587 w 311398"/>
                <a:gd name="connsiteY6" fmla="*/ 1332682 h 1332682"/>
                <a:gd name="connsiteX0" fmla="*/ 215550 w 311398"/>
                <a:gd name="connsiteY0" fmla="*/ 1327919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215550 w 311398"/>
                <a:gd name="connsiteY6" fmla="*/ 1327919 h 1332682"/>
                <a:gd name="connsiteX0" fmla="*/ 182251 w 278099"/>
                <a:gd name="connsiteY0" fmla="*/ 1327919 h 1332682"/>
                <a:gd name="connsiteX1" fmla="*/ 109576 w 278099"/>
                <a:gd name="connsiteY1" fmla="*/ 1332682 h 1332682"/>
                <a:gd name="connsiteX2" fmla="*/ 14326 w 278099"/>
                <a:gd name="connsiteY2" fmla="*/ 1299345 h 1332682"/>
                <a:gd name="connsiteX3" fmla="*/ 0 w 278099"/>
                <a:gd name="connsiteY3" fmla="*/ 943316 h 1332682"/>
                <a:gd name="connsiteX4" fmla="*/ 123019 w 278099"/>
                <a:gd name="connsiteY4" fmla="*/ 0 h 1332682"/>
                <a:gd name="connsiteX5" fmla="*/ 278099 w 278099"/>
                <a:gd name="connsiteY5" fmla="*/ 1270770 h 1332682"/>
                <a:gd name="connsiteX6" fmla="*/ 182251 w 278099"/>
                <a:gd name="connsiteY6" fmla="*/ 1327919 h 1332682"/>
                <a:gd name="connsiteX0" fmla="*/ 182251 w 278099"/>
                <a:gd name="connsiteY0" fmla="*/ 1327919 h 1534228"/>
                <a:gd name="connsiteX1" fmla="*/ 109576 w 278099"/>
                <a:gd name="connsiteY1" fmla="*/ 1332682 h 1534228"/>
                <a:gd name="connsiteX2" fmla="*/ 45666 w 278099"/>
                <a:gd name="connsiteY2" fmla="*/ 1534228 h 1534228"/>
                <a:gd name="connsiteX3" fmla="*/ 0 w 278099"/>
                <a:gd name="connsiteY3" fmla="*/ 943316 h 1534228"/>
                <a:gd name="connsiteX4" fmla="*/ 123019 w 278099"/>
                <a:gd name="connsiteY4" fmla="*/ 0 h 1534228"/>
                <a:gd name="connsiteX5" fmla="*/ 278099 w 278099"/>
                <a:gd name="connsiteY5" fmla="*/ 1270770 h 1534228"/>
                <a:gd name="connsiteX6" fmla="*/ 182251 w 278099"/>
                <a:gd name="connsiteY6" fmla="*/ 1327919 h 1534228"/>
                <a:gd name="connsiteX0" fmla="*/ 182251 w 278099"/>
                <a:gd name="connsiteY0" fmla="*/ 1327919 h 1763306"/>
                <a:gd name="connsiteX1" fmla="*/ 105659 w 278099"/>
                <a:gd name="connsiteY1" fmla="*/ 1763308 h 1763306"/>
                <a:gd name="connsiteX2" fmla="*/ 45666 w 278099"/>
                <a:gd name="connsiteY2" fmla="*/ 1534228 h 1763306"/>
                <a:gd name="connsiteX3" fmla="*/ 0 w 278099"/>
                <a:gd name="connsiteY3" fmla="*/ 943316 h 1763306"/>
                <a:gd name="connsiteX4" fmla="*/ 123019 w 278099"/>
                <a:gd name="connsiteY4" fmla="*/ 0 h 1763306"/>
                <a:gd name="connsiteX5" fmla="*/ 278099 w 278099"/>
                <a:gd name="connsiteY5" fmla="*/ 1270770 h 1763306"/>
                <a:gd name="connsiteX6" fmla="*/ 182251 w 278099"/>
                <a:gd name="connsiteY6" fmla="*/ 1327919 h 1763306"/>
                <a:gd name="connsiteX0" fmla="*/ 172458 w 278099"/>
                <a:gd name="connsiteY0" fmla="*/ 1641104 h 1763306"/>
                <a:gd name="connsiteX1" fmla="*/ 105659 w 278099"/>
                <a:gd name="connsiteY1" fmla="*/ 1763308 h 1763306"/>
                <a:gd name="connsiteX2" fmla="*/ 45666 w 278099"/>
                <a:gd name="connsiteY2" fmla="*/ 1534228 h 1763306"/>
                <a:gd name="connsiteX3" fmla="*/ 0 w 278099"/>
                <a:gd name="connsiteY3" fmla="*/ 943316 h 1763306"/>
                <a:gd name="connsiteX4" fmla="*/ 123019 w 278099"/>
                <a:gd name="connsiteY4" fmla="*/ 0 h 1763306"/>
                <a:gd name="connsiteX5" fmla="*/ 278099 w 278099"/>
                <a:gd name="connsiteY5" fmla="*/ 1270770 h 1763306"/>
                <a:gd name="connsiteX6" fmla="*/ 172458 w 278099"/>
                <a:gd name="connsiteY6" fmla="*/ 1641104 h 1763306"/>
                <a:gd name="connsiteX0" fmla="*/ 172458 w 248718"/>
                <a:gd name="connsiteY0" fmla="*/ 1641104 h 1763306"/>
                <a:gd name="connsiteX1" fmla="*/ 105659 w 248718"/>
                <a:gd name="connsiteY1" fmla="*/ 1763308 h 1763306"/>
                <a:gd name="connsiteX2" fmla="*/ 45666 w 248718"/>
                <a:gd name="connsiteY2" fmla="*/ 1534228 h 1763306"/>
                <a:gd name="connsiteX3" fmla="*/ 0 w 248718"/>
                <a:gd name="connsiteY3" fmla="*/ 943316 h 1763306"/>
                <a:gd name="connsiteX4" fmla="*/ 123019 w 248718"/>
                <a:gd name="connsiteY4" fmla="*/ 0 h 1763306"/>
                <a:gd name="connsiteX5" fmla="*/ 248718 w 248718"/>
                <a:gd name="connsiteY5" fmla="*/ 1016328 h 1763306"/>
                <a:gd name="connsiteX6" fmla="*/ 172458 w 248718"/>
                <a:gd name="connsiteY6" fmla="*/ 1641104 h 1763306"/>
                <a:gd name="connsiteX0" fmla="*/ 172458 w 248718"/>
                <a:gd name="connsiteY0" fmla="*/ 1641104 h 1763306"/>
                <a:gd name="connsiteX1" fmla="*/ 176328 w 248718"/>
                <a:gd name="connsiteY1" fmla="*/ 1644789 h 1763306"/>
                <a:gd name="connsiteX2" fmla="*/ 105659 w 248718"/>
                <a:gd name="connsiteY2" fmla="*/ 1763308 h 1763306"/>
                <a:gd name="connsiteX3" fmla="*/ 45666 w 248718"/>
                <a:gd name="connsiteY3" fmla="*/ 1534228 h 1763306"/>
                <a:gd name="connsiteX4" fmla="*/ 0 w 248718"/>
                <a:gd name="connsiteY4" fmla="*/ 943316 h 1763306"/>
                <a:gd name="connsiteX5" fmla="*/ 123019 w 248718"/>
                <a:gd name="connsiteY5" fmla="*/ 0 h 1763306"/>
                <a:gd name="connsiteX6" fmla="*/ 248718 w 248718"/>
                <a:gd name="connsiteY6" fmla="*/ 1016328 h 1763306"/>
                <a:gd name="connsiteX7" fmla="*/ 172458 w 248718"/>
                <a:gd name="connsiteY7" fmla="*/ 1641104 h 1763306"/>
                <a:gd name="connsiteX0" fmla="*/ 201840 w 248718"/>
                <a:gd name="connsiteY0" fmla="*/ 1386656 h 1763306"/>
                <a:gd name="connsiteX1" fmla="*/ 176328 w 248718"/>
                <a:gd name="connsiteY1" fmla="*/ 1644789 h 1763306"/>
                <a:gd name="connsiteX2" fmla="*/ 105659 w 248718"/>
                <a:gd name="connsiteY2" fmla="*/ 1763308 h 1763306"/>
                <a:gd name="connsiteX3" fmla="*/ 45666 w 248718"/>
                <a:gd name="connsiteY3" fmla="*/ 1534228 h 1763306"/>
                <a:gd name="connsiteX4" fmla="*/ 0 w 248718"/>
                <a:gd name="connsiteY4" fmla="*/ 943316 h 1763306"/>
                <a:gd name="connsiteX5" fmla="*/ 123019 w 248718"/>
                <a:gd name="connsiteY5" fmla="*/ 0 h 1763306"/>
                <a:gd name="connsiteX6" fmla="*/ 248718 w 248718"/>
                <a:gd name="connsiteY6" fmla="*/ 1016328 h 1763306"/>
                <a:gd name="connsiteX7" fmla="*/ 201840 w 248718"/>
                <a:gd name="connsiteY7" fmla="*/ 1386656 h 1763306"/>
                <a:gd name="connsiteX0" fmla="*/ 211634 w 248718"/>
                <a:gd name="connsiteY0" fmla="*/ 1406244 h 1763306"/>
                <a:gd name="connsiteX1" fmla="*/ 176328 w 248718"/>
                <a:gd name="connsiteY1" fmla="*/ 1644789 h 1763306"/>
                <a:gd name="connsiteX2" fmla="*/ 105659 w 248718"/>
                <a:gd name="connsiteY2" fmla="*/ 1763308 h 1763306"/>
                <a:gd name="connsiteX3" fmla="*/ 45666 w 248718"/>
                <a:gd name="connsiteY3" fmla="*/ 1534228 h 1763306"/>
                <a:gd name="connsiteX4" fmla="*/ 0 w 248718"/>
                <a:gd name="connsiteY4" fmla="*/ 943316 h 1763306"/>
                <a:gd name="connsiteX5" fmla="*/ 123019 w 248718"/>
                <a:gd name="connsiteY5" fmla="*/ 0 h 1763306"/>
                <a:gd name="connsiteX6" fmla="*/ 248718 w 248718"/>
                <a:gd name="connsiteY6" fmla="*/ 1016328 h 1763306"/>
                <a:gd name="connsiteX7" fmla="*/ 211634 w 248718"/>
                <a:gd name="connsiteY7" fmla="*/ 1406244 h 176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718" h="1763306">
                  <a:moveTo>
                    <a:pt x="211634" y="1406244"/>
                  </a:moveTo>
                  <a:lnTo>
                    <a:pt x="176328" y="1644789"/>
                  </a:lnTo>
                  <a:lnTo>
                    <a:pt x="105659" y="1763308"/>
                  </a:lnTo>
                  <a:lnTo>
                    <a:pt x="45666" y="1534228"/>
                  </a:lnTo>
                  <a:lnTo>
                    <a:pt x="0" y="943316"/>
                  </a:lnTo>
                  <a:lnTo>
                    <a:pt x="123019" y="0"/>
                  </a:lnTo>
                  <a:lnTo>
                    <a:pt x="248718" y="1016328"/>
                  </a:lnTo>
                  <a:lnTo>
                    <a:pt x="211634" y="1406244"/>
                  </a:lnTo>
                  <a:close/>
                </a:path>
              </a:pathLst>
            </a:cu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8" name="Grupo 17"/>
            <p:cNvGrpSpPr/>
            <p:nvPr/>
          </p:nvGrpSpPr>
          <p:grpSpPr>
            <a:xfrm>
              <a:off x="-2133703" y="2258023"/>
              <a:ext cx="1685925" cy="914400"/>
              <a:chOff x="-2314575" y="2143125"/>
              <a:chExt cx="1685925" cy="914400"/>
            </a:xfrm>
          </p:grpSpPr>
          <p:cxnSp>
            <p:nvCxnSpPr>
              <p:cNvPr id="19" name="Conector recto 18"/>
              <p:cNvCxnSpPr>
                <a:stCxn id="20" idx="2"/>
                <a:endCxn id="20" idx="6"/>
              </p:cNvCxnSpPr>
              <p:nvPr/>
            </p:nvCxnSpPr>
            <p:spPr>
              <a:xfrm>
                <a:off x="-2314575" y="2600325"/>
                <a:ext cx="168592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0" name="Elipse 19"/>
              <p:cNvSpPr/>
              <p:nvPr/>
            </p:nvSpPr>
            <p:spPr>
              <a:xfrm>
                <a:off x="-2314575" y="2143125"/>
                <a:ext cx="1685925" cy="9144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Conector recto 22"/>
              <p:cNvCxnSpPr/>
              <p:nvPr/>
            </p:nvCxnSpPr>
            <p:spPr>
              <a:xfrm rot="5400000">
                <a:off x="-2289094" y="2604033"/>
                <a:ext cx="792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1" name="Elipse 20"/>
              <p:cNvSpPr/>
              <p:nvPr/>
            </p:nvSpPr>
            <p:spPr>
              <a:xfrm>
                <a:off x="-2019094" y="2485125"/>
                <a:ext cx="252000" cy="252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Elipse 21"/>
              <p:cNvSpPr/>
              <p:nvPr/>
            </p:nvSpPr>
            <p:spPr>
              <a:xfrm>
                <a:off x="-1128712" y="2143125"/>
                <a:ext cx="144000"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mc:AlternateContent xmlns:mc="http://schemas.openxmlformats.org/markup-compatibility/2006" xmlns:a14="http://schemas.microsoft.com/office/drawing/2010/main">
        <mc:Choice Requires="a14">
          <p:sp>
            <p:nvSpPr>
              <p:cNvPr id="28" name="CuadroTexto 27"/>
              <p:cNvSpPr txBox="1"/>
              <p:nvPr/>
            </p:nvSpPr>
            <p:spPr>
              <a:xfrm>
                <a:off x="6878752" y="4924842"/>
                <a:ext cx="987193" cy="5557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sSup>
                            <m:sSupPr>
                              <m:ctrlPr>
                                <a:rPr lang="es-ES" i="1" smtClean="0">
                                  <a:latin typeface="Cambria Math" panose="02040503050406030204" pitchFamily="18" charset="0"/>
                                </a:rPr>
                              </m:ctrlPr>
                            </m:sSupPr>
                            <m:e>
                              <m:r>
                                <a:rPr lang="es-ES" b="0" i="1" smtClean="0">
                                  <a:latin typeface="Cambria Math" panose="02040503050406030204" pitchFamily="18" charset="0"/>
                                </a:rPr>
                                <m:t>𝑇</m:t>
                              </m:r>
                            </m:e>
                            <m:sup>
                              <m:r>
                                <a:rPr lang="es-ES" b="0" i="1" smtClean="0">
                                  <a:latin typeface="Cambria Math" panose="02040503050406030204" pitchFamily="18" charset="0"/>
                                </a:rPr>
                                <m:t>2</m:t>
                              </m:r>
                            </m:sup>
                          </m:sSup>
                        </m:num>
                        <m:den>
                          <m:sSup>
                            <m:sSupPr>
                              <m:ctrlPr>
                                <a:rPr lang="es-ES" i="1" smtClean="0">
                                  <a:latin typeface="Cambria Math" panose="02040503050406030204" pitchFamily="18" charset="0"/>
                                </a:rPr>
                              </m:ctrlPr>
                            </m:sSupPr>
                            <m:e>
                              <m:r>
                                <a:rPr lang="es-ES" b="0" i="1" smtClean="0">
                                  <a:latin typeface="Cambria Math" panose="02040503050406030204" pitchFamily="18" charset="0"/>
                                </a:rPr>
                                <m:t>𝑑</m:t>
                              </m:r>
                            </m:e>
                            <m:sup>
                              <m:r>
                                <a:rPr lang="es-ES" b="0" i="1" smtClean="0">
                                  <a:latin typeface="Cambria Math" panose="02040503050406030204" pitchFamily="18" charset="0"/>
                                </a:rPr>
                                <m:t>3</m:t>
                              </m:r>
                            </m:sup>
                          </m:sSup>
                        </m:den>
                      </m:f>
                      <m:r>
                        <a:rPr lang="es-ES" b="0" i="1" smtClean="0">
                          <a:latin typeface="Cambria Math" panose="02040503050406030204" pitchFamily="18" charset="0"/>
                        </a:rPr>
                        <m:t>=</m:t>
                      </m:r>
                      <m:r>
                        <a:rPr lang="es-ES" b="0" i="1" smtClean="0">
                          <a:latin typeface="Cambria Math" panose="02040503050406030204" pitchFamily="18" charset="0"/>
                        </a:rPr>
                        <m:t>𝑐𝑡𝑒</m:t>
                      </m:r>
                      <m:r>
                        <a:rPr lang="es-ES" b="0" i="1" smtClean="0">
                          <a:latin typeface="Cambria Math" panose="02040503050406030204" pitchFamily="18" charset="0"/>
                        </a:rPr>
                        <m:t>.</m:t>
                      </m:r>
                    </m:oMath>
                  </m:oMathPara>
                </a14:m>
                <a:endParaRPr lang="es-ES"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6878752" y="4924842"/>
                <a:ext cx="987193" cy="555793"/>
              </a:xfrm>
              <a:prstGeom prst="rect">
                <a:avLst/>
              </a:prstGeom>
              <a:blipFill rotWithShape="0">
                <a:blip r:embed="rId3"/>
                <a:stretch>
                  <a:fillRect/>
                </a:stretch>
              </a:blipFill>
            </p:spPr>
            <p:txBody>
              <a:bodyPr/>
              <a:lstStyle/>
              <a:p>
                <a:r>
                  <a:rPr lang="es-ES">
                    <a:noFill/>
                  </a:rPr>
                  <a:t> </a:t>
                </a:r>
              </a:p>
            </p:txBody>
          </p:sp>
        </mc:Fallback>
      </mc:AlternateContent>
      <p:grpSp>
        <p:nvGrpSpPr>
          <p:cNvPr id="29" name="Grupo 28"/>
          <p:cNvGrpSpPr/>
          <p:nvPr/>
        </p:nvGrpSpPr>
        <p:grpSpPr>
          <a:xfrm>
            <a:off x="6324574" y="2074423"/>
            <a:ext cx="2265412" cy="1260000"/>
            <a:chOff x="6324574" y="2074423"/>
            <a:chExt cx="2265412" cy="1260000"/>
          </a:xfrm>
        </p:grpSpPr>
        <p:grpSp>
          <p:nvGrpSpPr>
            <p:cNvPr id="30" name="Grupo 29"/>
            <p:cNvGrpSpPr/>
            <p:nvPr/>
          </p:nvGrpSpPr>
          <p:grpSpPr>
            <a:xfrm>
              <a:off x="6324574" y="2154254"/>
              <a:ext cx="2196000" cy="1116000"/>
              <a:chOff x="-2519386" y="2050156"/>
              <a:chExt cx="2196000" cy="1116000"/>
            </a:xfrm>
          </p:grpSpPr>
          <p:cxnSp>
            <p:nvCxnSpPr>
              <p:cNvPr id="31" name="Conector recto 30"/>
              <p:cNvCxnSpPr/>
              <p:nvPr/>
            </p:nvCxnSpPr>
            <p:spPr>
              <a:xfrm>
                <a:off x="-2519386" y="2609173"/>
                <a:ext cx="219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2" name="Elipse 31"/>
              <p:cNvSpPr/>
              <p:nvPr/>
            </p:nvSpPr>
            <p:spPr>
              <a:xfrm>
                <a:off x="-2314575" y="2143125"/>
                <a:ext cx="1685925" cy="9144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5" name="Conector recto 34"/>
              <p:cNvCxnSpPr/>
              <p:nvPr/>
            </p:nvCxnSpPr>
            <p:spPr>
              <a:xfrm rot="5400000">
                <a:off x="-2443953" y="2608156"/>
                <a:ext cx="111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3" name="Elipse 32"/>
              <p:cNvSpPr/>
              <p:nvPr/>
            </p:nvSpPr>
            <p:spPr>
              <a:xfrm>
                <a:off x="-2019094" y="2485125"/>
                <a:ext cx="252000" cy="252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Elipse 33"/>
              <p:cNvSpPr/>
              <p:nvPr/>
            </p:nvSpPr>
            <p:spPr>
              <a:xfrm>
                <a:off x="-700651" y="2517525"/>
                <a:ext cx="144000"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6" name="Elipse 35"/>
            <p:cNvSpPr/>
            <p:nvPr/>
          </p:nvSpPr>
          <p:spPr>
            <a:xfrm>
              <a:off x="6324574" y="2074423"/>
              <a:ext cx="2160000" cy="12600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Elipse 36"/>
            <p:cNvSpPr/>
            <p:nvPr/>
          </p:nvSpPr>
          <p:spPr>
            <a:xfrm>
              <a:off x="8373986" y="2596423"/>
              <a:ext cx="216000" cy="216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208363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pic>
        <p:nvPicPr>
          <p:cNvPr id="3074" name="Picture 2" descr="https://www.lhup.edu/%7Edsimanek/scenario/newtmtn.gif"/>
          <p:cNvPicPr>
            <a:picLocks noChangeAspect="1" noChangeArrowheads="1"/>
          </p:cNvPicPr>
          <p:nvPr/>
        </p:nvPicPr>
        <p:blipFill>
          <a:blip r:embed="rId3">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3433160" y="2797449"/>
            <a:ext cx="2363402" cy="252476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3132029"/>
            <a:ext cx="2352676" cy="1760713"/>
          </a:xfrm>
          <a:prstGeom prst="rect">
            <a:avLst/>
          </a:prstGeom>
          <a:ln>
            <a:noFill/>
          </a:ln>
          <a:effectLst>
            <a:softEdge rad="112500"/>
          </a:effectLst>
        </p:spPr>
      </p:pic>
      <p:sp>
        <p:nvSpPr>
          <p:cNvPr id="4" name="CuadroTexto 3"/>
          <p:cNvSpPr txBox="1"/>
          <p:nvPr/>
        </p:nvSpPr>
        <p:spPr>
          <a:xfrm>
            <a:off x="514349" y="860831"/>
            <a:ext cx="8201025" cy="1754326"/>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Las leyes de </a:t>
            </a:r>
            <a:r>
              <a:rPr lang="es-ES" b="1" dirty="0" smtClean="0">
                <a:sym typeface="Wingdings 2" panose="05020102010507070707" pitchFamily="18" charset="2"/>
              </a:rPr>
              <a:t>Kepler</a:t>
            </a:r>
            <a:r>
              <a:rPr lang="es-ES" dirty="0" smtClean="0">
                <a:sym typeface="Wingdings 2" panose="05020102010507070707" pitchFamily="18" charset="2"/>
              </a:rPr>
              <a:t> permiten conocer el movimiento de los planetas pero no la fuerza que origina ese movimiento. Kepler sugirió que eran de carácter magnético que emanaban del Sol.</a:t>
            </a:r>
          </a:p>
          <a:p>
            <a:pPr marL="285750" indent="-285750" algn="just">
              <a:buFont typeface="Wingdings 2" panose="05020102010507070707" pitchFamily="18" charset="2"/>
              <a:buChar char="C"/>
            </a:pPr>
            <a:r>
              <a:rPr lang="es-ES" b="1" dirty="0" smtClean="0"/>
              <a:t>Newton</a:t>
            </a:r>
            <a:r>
              <a:rPr lang="es-ES" dirty="0" smtClean="0"/>
              <a:t> dedujo esta fuerza al observar la caída de una manzana, pensó que la misma fuerza que obligaba a caer a la manzana era responsable del movimiento de la Luna y por extensión de los planetas.</a:t>
            </a:r>
            <a:endParaRPr lang="es-ES" dirty="0"/>
          </a:p>
        </p:txBody>
      </p:sp>
      <p:sp>
        <p:nvSpPr>
          <p:cNvPr id="7" name="CuadroTexto 6"/>
          <p:cNvSpPr txBox="1"/>
          <p:nvPr/>
        </p:nvSpPr>
        <p:spPr>
          <a:xfrm>
            <a:off x="685800" y="5643563"/>
            <a:ext cx="8029574"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Sol ejerce sobre los planetas una fuerza de atracción gravitatoria responsable de que los planetas giren en torno a él. </a:t>
            </a:r>
            <a:endParaRPr lang="es-ES" dirty="0"/>
          </a:p>
        </p:txBody>
      </p:sp>
      <p:pic>
        <p:nvPicPr>
          <p:cNvPr id="9" name="Picture 2" descr="https://www.fisicalab.com/sites/all/files/contenidos/leyesnewton/fuerzas-gravitatorias.pn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8647" r="58436" b="8333"/>
          <a:stretch/>
        </p:blipFill>
        <p:spPr bwMode="auto">
          <a:xfrm>
            <a:off x="5796562" y="2692555"/>
            <a:ext cx="2766380" cy="2703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900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9" name="Redondear rectángulo de esquina del mismo lado 8"/>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1" name="CuadroTexto 10"/>
          <p:cNvSpPr txBox="1"/>
          <p:nvPr/>
        </p:nvSpPr>
        <p:spPr>
          <a:xfrm>
            <a:off x="538400" y="1380114"/>
            <a:ext cx="8105538" cy="2585323"/>
          </a:xfrm>
          <a:prstGeom prst="rect">
            <a:avLst/>
          </a:prstGeom>
          <a:solidFill>
            <a:srgbClr val="FFCC66"/>
          </a:solidFill>
        </p:spPr>
        <p:txBody>
          <a:bodyPr wrap="square" rtlCol="0">
            <a:spAutoFit/>
          </a:bodyPr>
          <a:lstStyle/>
          <a:p>
            <a:pPr marL="357188" indent="-357188" algn="just">
              <a:buAutoNum type="arabicPeriod"/>
            </a:pPr>
            <a:r>
              <a:rPr lang="es-ES" b="1" dirty="0" smtClean="0"/>
              <a:t>La Luna da una vuelta alrededor de la Tierra cada 27,3 días, describiendo una órbita casi circular de 384 400 km de radio.</a:t>
            </a:r>
          </a:p>
          <a:p>
            <a:pPr marL="714375" indent="-357188" algn="just">
              <a:buAutoNum type="alphaLcParenR"/>
            </a:pPr>
            <a:r>
              <a:rPr lang="es-ES" dirty="0" smtClean="0"/>
              <a:t>Dibuja la Luna en un punto de su trayectoria alrededor de la Tierra. Añade los vectores velocidad y aceleración centrípeta de la Luna.</a:t>
            </a:r>
            <a:endParaRPr lang="es-ES" dirty="0"/>
          </a:p>
          <a:p>
            <a:pPr marL="714375" indent="-358775" algn="just">
              <a:buAutoNum type="alphaLcParenR" startAt="2"/>
            </a:pPr>
            <a:r>
              <a:rPr lang="es-ES" dirty="0" smtClean="0"/>
              <a:t>Calcula la velocidad de la Luna y la fuerza centrípeta que actúa sobre ella.</a:t>
            </a:r>
          </a:p>
          <a:p>
            <a:pPr marL="714375" indent="-358775" algn="just">
              <a:buAutoNum type="alphaLcParenR" startAt="2"/>
            </a:pPr>
            <a:r>
              <a:rPr lang="es-ES" dirty="0" smtClean="0"/>
              <a:t>Como sería la trayectoria de la Luna si su velocidad fuese la mitad de la obtenida en b)?</a:t>
            </a:r>
          </a:p>
          <a:p>
            <a:pPr marL="355600" algn="just"/>
            <a:r>
              <a:rPr lang="es-ES" dirty="0" smtClean="0"/>
              <a:t>Dato: </a:t>
            </a:r>
            <a:r>
              <a:rPr lang="es-ES" dirty="0" err="1" smtClean="0"/>
              <a:t>M</a:t>
            </a:r>
            <a:r>
              <a:rPr lang="es-ES" baseline="-25000" dirty="0" err="1" smtClean="0"/>
              <a:t>Luna</a:t>
            </a:r>
            <a:r>
              <a:rPr lang="es-ES" dirty="0" smtClean="0"/>
              <a:t> = 7,35·10</a:t>
            </a:r>
            <a:r>
              <a:rPr lang="es-ES" baseline="30000" dirty="0" smtClean="0"/>
              <a:t>22</a:t>
            </a:r>
            <a:r>
              <a:rPr lang="es-ES" dirty="0" smtClean="0"/>
              <a:t> kg</a:t>
            </a:r>
          </a:p>
        </p:txBody>
      </p:sp>
    </p:spTree>
    <p:extLst>
      <p:ext uri="{BB962C8B-B14F-4D97-AF65-F5344CB8AC3E}">
        <p14:creationId xmlns:p14="http://schemas.microsoft.com/office/powerpoint/2010/main" val="3024379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4" name="CuadroTexto 3"/>
          <p:cNvSpPr txBox="1"/>
          <p:nvPr/>
        </p:nvSpPr>
        <p:spPr>
          <a:xfrm>
            <a:off x="385763" y="842963"/>
            <a:ext cx="8229600" cy="369332"/>
          </a:xfrm>
          <a:prstGeom prst="rect">
            <a:avLst/>
          </a:prstGeom>
          <a:noFill/>
        </p:spPr>
        <p:txBody>
          <a:bodyPr wrap="square" rtlCol="0">
            <a:spAutoFit/>
          </a:bodyPr>
          <a:lstStyle/>
          <a:p>
            <a:r>
              <a:rPr lang="es-ES" b="1" dirty="0" smtClean="0">
                <a:solidFill>
                  <a:srgbClr val="00B050"/>
                </a:solidFill>
              </a:rPr>
              <a:t>2.1. Ley de la gravitación universal</a:t>
            </a:r>
            <a:endParaRPr lang="es-ES" b="1" dirty="0">
              <a:solidFill>
                <a:srgbClr val="00B050"/>
              </a:solidFill>
            </a:endParaRPr>
          </a:p>
        </p:txBody>
      </p:sp>
      <p:sp>
        <p:nvSpPr>
          <p:cNvPr id="8" name="CuadroTexto 7"/>
          <p:cNvSpPr txBox="1"/>
          <p:nvPr/>
        </p:nvSpPr>
        <p:spPr>
          <a:xfrm>
            <a:off x="464343" y="1400180"/>
            <a:ext cx="8151019"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Todos los cuerpos se atraen mutuamente con una fuerza que es directamente proporcional al producto de sus masas e inversamente proporcional al cuadrado de la distancia que los separa.</a:t>
            </a:r>
          </a:p>
          <a:p>
            <a:pPr algn="just"/>
            <a:endParaRPr lang="es-ES" dirty="0"/>
          </a:p>
          <a:p>
            <a:pPr algn="just"/>
            <a:endParaRPr lang="es-ES" dirty="0" smtClean="0"/>
          </a:p>
          <a:p>
            <a:pPr algn="just"/>
            <a:endParaRPr lang="es-ES" dirty="0"/>
          </a:p>
        </p:txBody>
      </p:sp>
      <mc:AlternateContent xmlns:mc="http://schemas.openxmlformats.org/markup-compatibility/2006" xmlns:a14="http://schemas.microsoft.com/office/drawing/2010/main">
        <mc:Choice Requires="a14">
          <p:sp>
            <p:nvSpPr>
              <p:cNvPr id="12" name="CuadroTexto 11"/>
              <p:cNvSpPr txBox="1"/>
              <p:nvPr/>
            </p:nvSpPr>
            <p:spPr>
              <a:xfrm>
                <a:off x="3779515" y="2413787"/>
                <a:ext cx="1576777" cy="574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𝑀</m:t>
                          </m:r>
                          <m:r>
                            <a:rPr lang="es-ES" sz="2000" b="0" i="1" smtClean="0">
                              <a:latin typeface="Cambria Math" panose="02040503050406030204" pitchFamily="18" charset="0"/>
                            </a:rPr>
                            <m:t>·</m:t>
                          </m:r>
                          <m:r>
                            <a:rPr lang="es-ES" sz="2000" b="0" i="1" smtClean="0">
                              <a:latin typeface="Cambria Math" panose="02040503050406030204" pitchFamily="18" charset="0"/>
                            </a:rPr>
                            <m:t>𝑚</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𝑟</m:t>
                              </m:r>
                            </m:e>
                            <m:sup>
                              <m:r>
                                <a:rPr lang="es-ES" sz="2000" b="0" i="1" smtClean="0">
                                  <a:latin typeface="Cambria Math" panose="02040503050406030204" pitchFamily="18" charset="0"/>
                                </a:rPr>
                                <m:t>2</m:t>
                              </m:r>
                            </m:sup>
                          </m:sSup>
                        </m:den>
                      </m:f>
                      <m:r>
                        <a:rPr lang="es-ES" sz="2000" b="0" i="0" smtClean="0">
                          <a:latin typeface="Cambria Math" panose="02040503050406030204" pitchFamily="18" charset="0"/>
                        </a:rPr>
                        <m:t> </m:t>
                      </m:r>
                    </m:oMath>
                  </m:oMathPara>
                </a14:m>
                <a:endParaRPr lang="es-ES" sz="2000"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3779515" y="2413787"/>
                <a:ext cx="1576777" cy="574196"/>
              </a:xfrm>
              <a:prstGeom prst="rect">
                <a:avLst/>
              </a:prstGeom>
              <a:blipFill rotWithShape="0">
                <a:blip r:embed="rId3"/>
                <a:stretch>
                  <a:fillRect/>
                </a:stretch>
              </a:blipFill>
            </p:spPr>
            <p:txBody>
              <a:bodyPr/>
              <a:lstStyle/>
              <a:p>
                <a:r>
                  <a:rPr lang="es-ES">
                    <a:noFill/>
                  </a:rPr>
                  <a:t> </a:t>
                </a:r>
              </a:p>
            </p:txBody>
          </p:sp>
        </mc:Fallback>
      </mc:AlternateContent>
      <p:grpSp>
        <p:nvGrpSpPr>
          <p:cNvPr id="23" name="Grupo 22"/>
          <p:cNvGrpSpPr/>
          <p:nvPr/>
        </p:nvGrpSpPr>
        <p:grpSpPr>
          <a:xfrm>
            <a:off x="1274367" y="3727928"/>
            <a:ext cx="6452391" cy="2236312"/>
            <a:chOff x="1212850" y="3484502"/>
            <a:chExt cx="6452391" cy="2236312"/>
          </a:xfrm>
        </p:grpSpPr>
        <p:pic>
          <p:nvPicPr>
            <p:cNvPr id="1030" name="Picture 6" descr="http://t1.uccdn.com/images/4/6/1/img_como_celebrar_el_dia_de_la_tierra_6164_orig.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6736554" y="4002582"/>
              <a:ext cx="928687" cy="9164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1.gstatic.com/images?q=tbn:ANd9GcR--oqGCkZ1BdJ5Wid9DBtl5LhARHDCb4GofJ0eH03Ox5WMD0ub"/>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2850" y="3484502"/>
              <a:ext cx="1914525" cy="1952625"/>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Conector recto 15"/>
            <p:cNvCxnSpPr/>
            <p:nvPr/>
          </p:nvCxnSpPr>
          <p:spPr>
            <a:xfrm flipV="1">
              <a:off x="2170113" y="4460816"/>
              <a:ext cx="503078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2170112" y="4460814"/>
              <a:ext cx="1343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a:off x="5857872" y="4460814"/>
              <a:ext cx="1343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rot="5400000" flipV="1">
              <a:off x="1543324" y="5090814"/>
              <a:ext cx="126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rot="5400000" flipV="1">
              <a:off x="6570897" y="5090814"/>
              <a:ext cx="126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stCxn id="1032" idx="2"/>
            </p:cNvCxnSpPr>
            <p:nvPr/>
          </p:nvCxnSpPr>
          <p:spPr>
            <a:xfrm>
              <a:off x="2170113" y="5437127"/>
              <a:ext cx="5030784"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CuadroTexto 21"/>
                <p:cNvSpPr txBox="1"/>
                <p:nvPr/>
              </p:nvSpPr>
              <p:spPr>
                <a:xfrm>
                  <a:off x="3298911" y="4046476"/>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3298911" y="4046476"/>
                  <a:ext cx="214226" cy="310598"/>
                </a:xfrm>
                <a:prstGeom prst="rect">
                  <a:avLst/>
                </a:prstGeom>
                <a:blipFill rotWithShape="0">
                  <a:blip r:embed="rId6"/>
                  <a:stretch>
                    <a:fillRect l="-22857" t="-43137" r="-10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p:cNvSpPr txBox="1"/>
                <p:nvPr/>
              </p:nvSpPr>
              <p:spPr>
                <a:xfrm>
                  <a:off x="5975122" y="4031575"/>
                  <a:ext cx="38735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m:t>
                        </m:r>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5975122" y="4031575"/>
                  <a:ext cx="387350" cy="310598"/>
                </a:xfrm>
                <a:prstGeom prst="rect">
                  <a:avLst/>
                </a:prstGeom>
                <a:blipFill rotWithShape="0">
                  <a:blip r:embed="rId7"/>
                  <a:stretch>
                    <a:fillRect t="-41176" r="-87500"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p:cNvSpPr txBox="1"/>
                <p:nvPr/>
              </p:nvSpPr>
              <p:spPr>
                <a:xfrm>
                  <a:off x="4731346" y="5129330"/>
                  <a:ext cx="1781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𝑟</m:t>
                        </m:r>
                      </m:oMath>
                    </m:oMathPara>
                  </a14:m>
                  <a:endParaRPr lang="es-ES"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4731346" y="5129330"/>
                  <a:ext cx="178189" cy="276999"/>
                </a:xfrm>
                <a:prstGeom prst="rect">
                  <a:avLst/>
                </a:prstGeom>
                <a:blipFill rotWithShape="0">
                  <a:blip r:embed="rId8"/>
                  <a:stretch>
                    <a:fillRect l="-17241" r="-13793"/>
                  </a:stretch>
                </a:blipFill>
              </p:spPr>
              <p:txBody>
                <a:bodyPr/>
                <a:lstStyle/>
                <a:p>
                  <a:r>
                    <a:rPr lang="es-ES">
                      <a:noFill/>
                    </a:rPr>
                    <a:t> </a:t>
                  </a:r>
                </a:p>
              </p:txBody>
            </p:sp>
          </mc:Fallback>
        </mc:AlternateContent>
      </p:grpSp>
    </p:spTree>
    <p:extLst>
      <p:ext uri="{BB962C8B-B14F-4D97-AF65-F5344CB8AC3E}">
        <p14:creationId xmlns:p14="http://schemas.microsoft.com/office/powerpoint/2010/main" val="2789472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4" name="CuadroTexto 3"/>
          <p:cNvSpPr txBox="1"/>
          <p:nvPr/>
        </p:nvSpPr>
        <p:spPr>
          <a:xfrm>
            <a:off x="385763" y="842963"/>
            <a:ext cx="8229600" cy="369332"/>
          </a:xfrm>
          <a:prstGeom prst="rect">
            <a:avLst/>
          </a:prstGeom>
          <a:noFill/>
        </p:spPr>
        <p:txBody>
          <a:bodyPr wrap="square" rtlCol="0">
            <a:spAutoFit/>
          </a:bodyPr>
          <a:lstStyle/>
          <a:p>
            <a:r>
              <a:rPr lang="es-ES" b="1" dirty="0" smtClean="0">
                <a:solidFill>
                  <a:srgbClr val="00B050"/>
                </a:solidFill>
              </a:rPr>
              <a:t>2.1. Ley de la gravitación universal</a:t>
            </a:r>
            <a:endParaRPr lang="es-ES" b="1" dirty="0">
              <a:solidFill>
                <a:srgbClr val="00B050"/>
              </a:solidFill>
            </a:endParaRPr>
          </a:p>
        </p:txBody>
      </p:sp>
      <p:sp>
        <p:nvSpPr>
          <p:cNvPr id="5" name="CuadroTexto 4"/>
          <p:cNvSpPr txBox="1"/>
          <p:nvPr/>
        </p:nvSpPr>
        <p:spPr>
          <a:xfrm>
            <a:off x="385763" y="1212295"/>
            <a:ext cx="8101013" cy="369332"/>
          </a:xfrm>
          <a:prstGeom prst="rect">
            <a:avLst/>
          </a:prstGeom>
          <a:noFill/>
        </p:spPr>
        <p:txBody>
          <a:bodyPr wrap="square" rtlCol="0">
            <a:spAutoFit/>
          </a:bodyPr>
          <a:lstStyle/>
          <a:p>
            <a:r>
              <a:rPr lang="es-ES" b="1" dirty="0" smtClean="0">
                <a:solidFill>
                  <a:schemeClr val="accent3">
                    <a:lumMod val="75000"/>
                  </a:schemeClr>
                </a:solidFill>
              </a:rPr>
              <a:t>Experimento de Cavendish para determinar G</a:t>
            </a:r>
            <a:endParaRPr lang="es-ES" b="1" dirty="0">
              <a:solidFill>
                <a:schemeClr val="accent3">
                  <a:lumMod val="75000"/>
                </a:schemeClr>
              </a:solidFill>
            </a:endParaRPr>
          </a:p>
        </p:txBody>
      </p:sp>
      <p:pic>
        <p:nvPicPr>
          <p:cNvPr id="11" name="Picture 8" descr="http://www.sabelotodo.org/fisica/imagenes/cavendis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117" y="1899257"/>
            <a:ext cx="353579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269" y="1899257"/>
            <a:ext cx="3810000" cy="2667000"/>
          </a:xfrm>
          <a:prstGeom prst="rect">
            <a:avLst/>
          </a:prstGeom>
        </p:spPr>
      </p:pic>
      <mc:AlternateContent xmlns:mc="http://schemas.openxmlformats.org/markup-compatibility/2006" xmlns:a14="http://schemas.microsoft.com/office/drawing/2010/main">
        <mc:Choice Requires="a14">
          <p:sp>
            <p:nvSpPr>
              <p:cNvPr id="15" name="CuadroTexto 14"/>
              <p:cNvSpPr txBox="1"/>
              <p:nvPr/>
            </p:nvSpPr>
            <p:spPr>
              <a:xfrm>
                <a:off x="3206559" y="5060647"/>
                <a:ext cx="2816605" cy="6901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𝐺</m:t>
                      </m:r>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 </m:t>
                      </m:r>
                      <m:r>
                        <a:rPr lang="es-ES" sz="2000" b="0" i="1" smtClean="0">
                          <a:latin typeface="Cambria Math" panose="02040503050406030204" pitchFamily="18" charset="0"/>
                        </a:rPr>
                        <m:t>𝑁</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𝑚</m:t>
                              </m:r>
                            </m:e>
                            <m:sup>
                              <m:r>
                                <a:rPr lang="es-ES" sz="2000" b="0" i="1" smtClean="0">
                                  <a:latin typeface="Cambria Math" panose="02040503050406030204" pitchFamily="18" charset="0"/>
                                </a:rPr>
                                <m:t>2</m:t>
                              </m:r>
                            </m:sup>
                          </m:sSup>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𝑘𝑔</m:t>
                              </m:r>
                            </m:e>
                            <m:sup>
                              <m:r>
                                <a:rPr lang="es-ES" sz="2000" b="0" i="1" smtClean="0">
                                  <a:latin typeface="Cambria Math" panose="02040503050406030204" pitchFamily="18" charset="0"/>
                                </a:rPr>
                                <m:t>2</m:t>
                              </m:r>
                            </m:sup>
                          </m:sSup>
                        </m:den>
                      </m:f>
                    </m:oMath>
                  </m:oMathPara>
                </a14:m>
                <a:endParaRPr lang="es-ES" sz="2000"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3206559" y="5060647"/>
                <a:ext cx="2816605" cy="690189"/>
              </a:xfrm>
              <a:prstGeom prst="rect">
                <a:avLst/>
              </a:prstGeom>
              <a:blipFill rotWithShape="0">
                <a:blip r:embed="rId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2535598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10" name="Redondear rectángulo de esquina del mismo lado 9"/>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4" name="CuadroTexto 13"/>
          <p:cNvSpPr txBox="1"/>
          <p:nvPr/>
        </p:nvSpPr>
        <p:spPr>
          <a:xfrm>
            <a:off x="538400" y="1380114"/>
            <a:ext cx="8105538" cy="2308324"/>
          </a:xfrm>
          <a:prstGeom prst="rect">
            <a:avLst/>
          </a:prstGeom>
          <a:solidFill>
            <a:srgbClr val="FFCC66"/>
          </a:solidFill>
        </p:spPr>
        <p:txBody>
          <a:bodyPr wrap="square" rtlCol="0">
            <a:spAutoFit/>
          </a:bodyPr>
          <a:lstStyle/>
          <a:p>
            <a:pPr marL="357188" indent="-357188" algn="just">
              <a:buAutoNum type="arabicPeriod" startAt="2"/>
            </a:pPr>
            <a:r>
              <a:rPr lang="es-ES" b="1" dirty="0" smtClean="0"/>
              <a:t>Calcula el valor de la fuerza de atracción gravitatoria entre dos chicas de 60 y 55 kg separadas a una distancia de 2 m. Valora el resultado.</a:t>
            </a:r>
          </a:p>
          <a:p>
            <a:pPr marL="357188" algn="just"/>
            <a:r>
              <a:rPr lang="es-ES" dirty="0" smtClean="0"/>
              <a:t>Dato: G = 6,67·10</a:t>
            </a:r>
            <a:r>
              <a:rPr lang="es-ES" baseline="30000" dirty="0" smtClean="0"/>
              <a:t>–11</a:t>
            </a:r>
            <a:r>
              <a:rPr lang="es-ES" dirty="0" smtClean="0"/>
              <a:t> N·m</a:t>
            </a:r>
            <a:r>
              <a:rPr lang="es-ES" baseline="30000" dirty="0" smtClean="0"/>
              <a:t>2</a:t>
            </a:r>
            <a:r>
              <a:rPr lang="es-ES" dirty="0" smtClean="0"/>
              <a:t>/kg</a:t>
            </a:r>
            <a:r>
              <a:rPr lang="es-ES" baseline="30000" dirty="0" smtClean="0"/>
              <a:t>2</a:t>
            </a:r>
          </a:p>
          <a:p>
            <a:pPr marL="357188" indent="-357188" algn="just">
              <a:buAutoNum type="arabicPeriod" startAt="2"/>
            </a:pPr>
            <a:endParaRPr lang="es-ES" b="1" dirty="0"/>
          </a:p>
          <a:p>
            <a:pPr marL="357188" indent="-357188" algn="just">
              <a:buAutoNum type="arabicPeriod" startAt="3"/>
            </a:pPr>
            <a:r>
              <a:rPr lang="es-ES" b="1" dirty="0" smtClean="0"/>
              <a:t>¿Cuál debe ser la masa de un cuerpo para que, encontrándose a 2 m de un chico de 60 kg, le atraiga con una fuerza de 1 N?</a:t>
            </a:r>
          </a:p>
          <a:p>
            <a:pPr marL="357188" indent="-357188" algn="just"/>
            <a:r>
              <a:rPr lang="es-ES" b="1" dirty="0"/>
              <a:t>	</a:t>
            </a:r>
            <a:r>
              <a:rPr lang="es-ES" dirty="0" smtClean="0"/>
              <a:t>Dato:</a:t>
            </a:r>
            <a:r>
              <a:rPr lang="es-ES" b="1" dirty="0" smtClean="0"/>
              <a:t> </a:t>
            </a:r>
            <a:r>
              <a:rPr lang="es-ES" dirty="0" smtClean="0"/>
              <a:t>G </a:t>
            </a:r>
            <a:r>
              <a:rPr lang="es-ES" dirty="0"/>
              <a:t>=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endParaRPr lang="es-ES" baseline="30000" dirty="0"/>
          </a:p>
        </p:txBody>
      </p:sp>
    </p:spTree>
    <p:extLst>
      <p:ext uri="{BB962C8B-B14F-4D97-AF65-F5344CB8AC3E}">
        <p14:creationId xmlns:p14="http://schemas.microsoft.com/office/powerpoint/2010/main" val="2497305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4" name="CuadroTexto 3"/>
          <p:cNvSpPr txBox="1"/>
          <p:nvPr/>
        </p:nvSpPr>
        <p:spPr>
          <a:xfrm>
            <a:off x="471488" y="842962"/>
            <a:ext cx="5857875" cy="369332"/>
          </a:xfrm>
          <a:prstGeom prst="rect">
            <a:avLst/>
          </a:prstGeom>
          <a:noFill/>
        </p:spPr>
        <p:txBody>
          <a:bodyPr wrap="square" rtlCol="0">
            <a:spAutoFit/>
          </a:bodyPr>
          <a:lstStyle/>
          <a:p>
            <a:r>
              <a:rPr lang="es-ES" b="1" dirty="0" smtClean="0">
                <a:solidFill>
                  <a:schemeClr val="accent3">
                    <a:lumMod val="75000"/>
                  </a:schemeClr>
                </a:solidFill>
              </a:rPr>
              <a:t>Ejemplo resuelto</a:t>
            </a:r>
          </a:p>
        </p:txBody>
      </p:sp>
      <p:sp>
        <p:nvSpPr>
          <p:cNvPr id="5" name="CuadroTexto 4"/>
          <p:cNvSpPr txBox="1"/>
          <p:nvPr/>
        </p:nvSpPr>
        <p:spPr>
          <a:xfrm>
            <a:off x="471488" y="1212294"/>
            <a:ext cx="8215312" cy="2308324"/>
          </a:xfrm>
          <a:prstGeom prst="rect">
            <a:avLst/>
          </a:prstGeom>
          <a:noFill/>
        </p:spPr>
        <p:txBody>
          <a:bodyPr wrap="square" rtlCol="0">
            <a:spAutoFit/>
          </a:bodyPr>
          <a:lstStyle/>
          <a:p>
            <a:pPr algn="just"/>
            <a:r>
              <a:rPr lang="es-ES" b="1" dirty="0" smtClean="0"/>
              <a:t>Para jugar al baloncesto se utiliza un balón de unos 600 g. Supón que uno de estos balones está suspendido a 2 m del suelo. Utilizando los datos que se indican:</a:t>
            </a:r>
          </a:p>
          <a:p>
            <a:pPr marL="342900" indent="-342900" algn="just">
              <a:buAutoNum type="alphaLcParenR"/>
            </a:pPr>
            <a:r>
              <a:rPr lang="es-ES" b="1" dirty="0" smtClean="0"/>
              <a:t>Dibuja la fuerza de atracción gravitatoria entre el balón y la Tierra y calcula su valor.</a:t>
            </a:r>
          </a:p>
          <a:p>
            <a:pPr marL="342900" indent="-342900" algn="just">
              <a:buAutoNum type="alphaLcParenR"/>
            </a:pPr>
            <a:r>
              <a:rPr lang="es-ES" b="1" dirty="0" smtClean="0"/>
              <a:t>Calcula la aceleración que la fuerza gravitatoria comunica al balón.</a:t>
            </a:r>
          </a:p>
          <a:p>
            <a:pPr marL="342900" indent="-342900" algn="just">
              <a:buFontTx/>
              <a:buAutoNum type="alphaLcParenR"/>
            </a:pPr>
            <a:r>
              <a:rPr lang="es-ES" b="1" dirty="0"/>
              <a:t>Calcula la aceleración que la fuerza gravitatoria comunica </a:t>
            </a:r>
            <a:r>
              <a:rPr lang="es-ES" b="1" dirty="0" smtClean="0"/>
              <a:t>a la Tierra.</a:t>
            </a:r>
            <a:endParaRPr lang="es-ES" b="1" dirty="0"/>
          </a:p>
          <a:p>
            <a:pPr algn="just"/>
            <a:r>
              <a:rPr lang="es-ES" b="1" dirty="0" smtClean="0"/>
              <a:t>Datos: </a:t>
            </a:r>
            <a:r>
              <a:rPr lang="es-ES" b="1" dirty="0" err="1" smtClean="0"/>
              <a:t>M</a:t>
            </a:r>
            <a:r>
              <a:rPr lang="es-ES" b="1" baseline="-25000" dirty="0" err="1" smtClean="0"/>
              <a:t>Tierra</a:t>
            </a:r>
            <a:r>
              <a:rPr lang="es-ES" b="1" dirty="0" smtClean="0"/>
              <a:t> = 5,97·10</a:t>
            </a:r>
            <a:r>
              <a:rPr lang="es-ES" b="1" baseline="30000" dirty="0" smtClean="0"/>
              <a:t>24</a:t>
            </a:r>
            <a:r>
              <a:rPr lang="es-ES" b="1" dirty="0" smtClean="0"/>
              <a:t> kg; </a:t>
            </a:r>
            <a:r>
              <a:rPr lang="es-ES" b="1" dirty="0" err="1" smtClean="0"/>
              <a:t>R</a:t>
            </a:r>
            <a:r>
              <a:rPr lang="es-ES" b="1" baseline="-25000" dirty="0" err="1" smtClean="0"/>
              <a:t>Tierra</a:t>
            </a:r>
            <a:r>
              <a:rPr lang="es-ES" b="1" dirty="0" smtClean="0"/>
              <a:t> = 6370 km</a:t>
            </a:r>
            <a:r>
              <a:rPr lang="es-ES" b="1" dirty="0"/>
              <a:t>; G = 6,67·10</a:t>
            </a:r>
            <a:r>
              <a:rPr lang="es-ES" b="1" baseline="30000" dirty="0"/>
              <a:t>–11</a:t>
            </a:r>
            <a:r>
              <a:rPr lang="es-ES" b="1" dirty="0"/>
              <a:t> </a:t>
            </a:r>
            <a:r>
              <a:rPr lang="es-ES" b="1" dirty="0" smtClean="0"/>
              <a:t>N·m</a:t>
            </a:r>
            <a:r>
              <a:rPr lang="es-ES" b="1" baseline="30000" dirty="0" smtClean="0"/>
              <a:t>2</a:t>
            </a:r>
            <a:r>
              <a:rPr lang="es-ES" b="1" dirty="0" smtClean="0"/>
              <a:t>/kg</a:t>
            </a:r>
            <a:r>
              <a:rPr lang="es-ES" b="1" baseline="30000" dirty="0" smtClean="0"/>
              <a:t>2</a:t>
            </a:r>
            <a:endParaRPr lang="es-ES" b="1" baseline="30000" dirty="0"/>
          </a:p>
        </p:txBody>
      </p:sp>
      <p:sp>
        <p:nvSpPr>
          <p:cNvPr id="7" name="CuadroTexto 6"/>
          <p:cNvSpPr txBox="1"/>
          <p:nvPr/>
        </p:nvSpPr>
        <p:spPr>
          <a:xfrm>
            <a:off x="471488" y="3520618"/>
            <a:ext cx="389850" cy="369332"/>
          </a:xfrm>
          <a:prstGeom prst="rect">
            <a:avLst/>
          </a:prstGeom>
          <a:noFill/>
        </p:spPr>
        <p:txBody>
          <a:bodyPr wrap="none" rtlCol="0">
            <a:spAutoFit/>
          </a:bodyPr>
          <a:lstStyle/>
          <a:p>
            <a:r>
              <a:rPr lang="es-ES" dirty="0" smtClean="0"/>
              <a:t>a)</a:t>
            </a:r>
            <a:endParaRPr lang="es-ES" dirty="0"/>
          </a:p>
        </p:txBody>
      </p:sp>
      <mc:AlternateContent xmlns:mc="http://schemas.openxmlformats.org/markup-compatibility/2006" xmlns:a14="http://schemas.microsoft.com/office/drawing/2010/main">
        <mc:Choice Requires="a14">
          <p:sp>
            <p:nvSpPr>
              <p:cNvPr id="8" name="CuadroTexto 7"/>
              <p:cNvSpPr txBox="1"/>
              <p:nvPr/>
            </p:nvSpPr>
            <p:spPr>
              <a:xfrm>
                <a:off x="2358314" y="3910388"/>
                <a:ext cx="641053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up>
                              <m:r>
                                <a:rPr lang="es-ES" sz="2000" b="0" i="1" smtClean="0">
                                  <a:latin typeface="Cambria Math" panose="02040503050406030204" pitchFamily="18" charset="0"/>
                                </a:rPr>
                                <m:t>2</m:t>
                              </m:r>
                            </m:sup>
                          </m:sSubSup>
                        </m:den>
                      </m:f>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24</m:t>
                              </m:r>
                            </m:sup>
                          </m:sSup>
                          <m:r>
                            <a:rPr lang="es-ES" sz="2000" b="0" i="1" smtClean="0">
                              <a:latin typeface="Cambria Math" panose="02040503050406030204" pitchFamily="18" charset="0"/>
                            </a:rPr>
                            <m:t>·0,6</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(6370·</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+2)</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8" name="CuadroTexto 7"/>
              <p:cNvSpPr txBox="1">
                <a:spLocks noRot="1" noChangeAspect="1" noMove="1" noResize="1" noEditPoints="1" noAdjustHandles="1" noChangeArrowheads="1" noChangeShapeType="1" noTextEdit="1"/>
              </p:cNvSpPr>
              <p:nvPr/>
            </p:nvSpPr>
            <p:spPr>
              <a:xfrm>
                <a:off x="2358314" y="3910388"/>
                <a:ext cx="6410536" cy="691471"/>
              </a:xfrm>
              <a:prstGeom prst="rect">
                <a:avLst/>
              </a:prstGeom>
              <a:blipFill rotWithShape="0">
                <a:blip r:embed="rId3"/>
                <a:stretch>
                  <a:fillRect/>
                </a:stretch>
              </a:blipFill>
            </p:spPr>
            <p:txBody>
              <a:bodyPr/>
              <a:lstStyle/>
              <a:p>
                <a:r>
                  <a:rPr lang="es-ES">
                    <a:noFill/>
                  </a:rPr>
                  <a:t> </a:t>
                </a:r>
              </a:p>
            </p:txBody>
          </p:sp>
        </mc:Fallback>
      </mc:AlternateContent>
      <p:sp>
        <p:nvSpPr>
          <p:cNvPr id="9" name="CuadroTexto 8"/>
          <p:cNvSpPr txBox="1"/>
          <p:nvPr/>
        </p:nvSpPr>
        <p:spPr>
          <a:xfrm>
            <a:off x="480676" y="5157788"/>
            <a:ext cx="448012" cy="369332"/>
          </a:xfrm>
          <a:prstGeom prst="rect">
            <a:avLst/>
          </a:prstGeom>
          <a:noFill/>
        </p:spPr>
        <p:txBody>
          <a:bodyPr wrap="square" rtlCol="0">
            <a:spAutoFit/>
          </a:bodyPr>
          <a:lstStyle/>
          <a:p>
            <a:r>
              <a:rPr lang="es-ES" dirty="0" smtClean="0"/>
              <a:t>b)</a:t>
            </a:r>
            <a:endParaRPr lang="es-ES" dirty="0"/>
          </a:p>
        </p:txBody>
      </p:sp>
      <p:grpSp>
        <p:nvGrpSpPr>
          <p:cNvPr id="22" name="Grupo 21"/>
          <p:cNvGrpSpPr/>
          <p:nvPr/>
        </p:nvGrpSpPr>
        <p:grpSpPr>
          <a:xfrm>
            <a:off x="840922" y="3638343"/>
            <a:ext cx="1370475" cy="1519445"/>
            <a:chOff x="840922" y="3638343"/>
            <a:chExt cx="1370475" cy="1519445"/>
          </a:xfrm>
        </p:grpSpPr>
        <p:pic>
          <p:nvPicPr>
            <p:cNvPr id="11" name="Picture 6" descr="http://t1.uccdn.com/images/4/6/1/img_como_celebrar_el_dia_de_la_tierra_6164_orig.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840922" y="4054373"/>
              <a:ext cx="1118128" cy="110341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m-y-d-s.com/en/balls/basketball/a.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6567" y="3638343"/>
              <a:ext cx="434830" cy="434830"/>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Conector recto 19"/>
            <p:cNvCxnSpPr/>
            <p:nvPr/>
          </p:nvCxnSpPr>
          <p:spPr>
            <a:xfrm flipV="1">
              <a:off x="1412235" y="3855758"/>
              <a:ext cx="581747" cy="70677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1776567" y="3855758"/>
              <a:ext cx="217415" cy="2831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rot="10800000" flipH="1">
              <a:off x="1396896" y="4318673"/>
              <a:ext cx="217415" cy="2831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3" name="Rectángulo 22"/>
              <p:cNvSpPr/>
              <p:nvPr/>
            </p:nvSpPr>
            <p:spPr>
              <a:xfrm>
                <a:off x="1393152" y="4360315"/>
                <a:ext cx="4921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solidFill>
                                <a:schemeClr val="bg1"/>
                              </a:solidFill>
                              <a:latin typeface="Cambria Math" panose="02040503050406030204" pitchFamily="18" charset="0"/>
                            </a:rPr>
                          </m:ctrlPr>
                        </m:sSubPr>
                        <m:e>
                          <m:r>
                            <a:rPr lang="es-ES" i="1">
                              <a:solidFill>
                                <a:schemeClr val="bg1"/>
                              </a:solidFill>
                              <a:latin typeface="Cambria Math" panose="02040503050406030204" pitchFamily="18" charset="0"/>
                            </a:rPr>
                            <m:t>𝐹</m:t>
                          </m:r>
                        </m:e>
                        <m:sub>
                          <m:r>
                            <a:rPr lang="es-ES" i="1">
                              <a:solidFill>
                                <a:schemeClr val="bg1"/>
                              </a:solidFill>
                              <a:latin typeface="Cambria Math" panose="02040503050406030204" pitchFamily="18" charset="0"/>
                            </a:rPr>
                            <m:t>𝐺</m:t>
                          </m:r>
                        </m:sub>
                      </m:sSub>
                    </m:oMath>
                  </m:oMathPara>
                </a14:m>
                <a:endParaRPr lang="es-ES" dirty="0">
                  <a:solidFill>
                    <a:schemeClr val="bg1"/>
                  </a:solidFill>
                </a:endParaRPr>
              </a:p>
            </p:txBody>
          </p:sp>
        </mc:Choice>
        <mc:Fallback xmlns="">
          <p:sp>
            <p:nvSpPr>
              <p:cNvPr id="23" name="Rectángulo 22"/>
              <p:cNvSpPr>
                <a:spLocks noRot="1" noChangeAspect="1" noMove="1" noResize="1" noEditPoints="1" noAdjustHandles="1" noChangeArrowheads="1" noChangeShapeType="1" noTextEdit="1"/>
              </p:cNvSpPr>
              <p:nvPr/>
            </p:nvSpPr>
            <p:spPr>
              <a:xfrm>
                <a:off x="1393152" y="4360315"/>
                <a:ext cx="492122" cy="369332"/>
              </a:xfrm>
              <a:prstGeom prst="rect">
                <a:avLst/>
              </a:prstGeom>
              <a:blipFill rotWithShape="0">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Rectángulo 23"/>
              <p:cNvSpPr/>
              <p:nvPr/>
            </p:nvSpPr>
            <p:spPr>
              <a:xfrm>
                <a:off x="1412235" y="3685041"/>
                <a:ext cx="4921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a:latin typeface="Cambria Math" panose="02040503050406030204" pitchFamily="18" charset="0"/>
                            </a:rPr>
                          </m:ctrlPr>
                        </m:sSubPr>
                        <m:e>
                          <m:r>
                            <a:rPr lang="es-ES" i="1">
                              <a:latin typeface="Cambria Math" panose="02040503050406030204" pitchFamily="18" charset="0"/>
                            </a:rPr>
                            <m:t>𝐹</m:t>
                          </m:r>
                        </m:e>
                        <m:sub>
                          <m:r>
                            <a:rPr lang="es-ES" i="1">
                              <a:latin typeface="Cambria Math" panose="02040503050406030204" pitchFamily="18" charset="0"/>
                            </a:rPr>
                            <m:t>𝐺</m:t>
                          </m:r>
                        </m:sub>
                      </m:sSub>
                    </m:oMath>
                  </m:oMathPara>
                </a14:m>
                <a:endParaRPr lang="es-ES" dirty="0"/>
              </a:p>
            </p:txBody>
          </p:sp>
        </mc:Choice>
        <mc:Fallback xmlns="">
          <p:sp>
            <p:nvSpPr>
              <p:cNvPr id="24" name="Rectángulo 23"/>
              <p:cNvSpPr>
                <a:spLocks noRot="1" noChangeAspect="1" noMove="1" noResize="1" noEditPoints="1" noAdjustHandles="1" noChangeArrowheads="1" noChangeShapeType="1" noTextEdit="1"/>
              </p:cNvSpPr>
              <p:nvPr/>
            </p:nvSpPr>
            <p:spPr>
              <a:xfrm>
                <a:off x="1412235" y="3685041"/>
                <a:ext cx="492122" cy="369332"/>
              </a:xfrm>
              <a:prstGeom prst="rect">
                <a:avLst/>
              </a:prstGeom>
              <a:blipFill rotWithShape="0">
                <a:blip r:embed="rId7"/>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p:cNvSpPr txBox="1"/>
              <p:nvPr/>
            </p:nvSpPr>
            <p:spPr>
              <a:xfrm>
                <a:off x="2509663" y="5024226"/>
                <a:ext cx="3903697" cy="636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𝑏𝑎𝑙</m:t>
                          </m:r>
                          <m:r>
                            <a:rPr lang="es-ES" sz="2000" b="0" i="1" smtClean="0">
                              <a:latin typeface="Cambria Math" panose="02040503050406030204" pitchFamily="18" charset="0"/>
                            </a:rPr>
                            <m:t>ó</m:t>
                          </m:r>
                          <m:r>
                            <a:rPr lang="es-ES" sz="2000" b="0" i="1" smtClean="0">
                              <a:latin typeface="Cambria Math" panose="02040503050406030204" pitchFamily="18" charset="0"/>
                            </a:rPr>
                            <m:t>𝑛</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𝑏𝑎𝑙</m:t>
                              </m:r>
                              <m:r>
                                <a:rPr lang="es-ES" sz="2000" b="0" i="1" smtClean="0">
                                  <a:latin typeface="Cambria Math" panose="02040503050406030204" pitchFamily="18" charset="0"/>
                                </a:rPr>
                                <m:t>ó</m:t>
                              </m:r>
                              <m:r>
                                <a:rPr lang="es-ES" sz="2000" b="0" i="1" smtClean="0">
                                  <a:latin typeface="Cambria Math" panose="02040503050406030204" pitchFamily="18" charset="0"/>
                                </a:rPr>
                                <m:t>𝑛</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m:t>
                          </m:r>
                        </m:num>
                        <m:den>
                          <m:r>
                            <a:rPr lang="es-ES" sz="2000" b="0" i="1" smtClean="0">
                              <a:latin typeface="Cambria Math" panose="02040503050406030204" pitchFamily="18" charset="0"/>
                            </a:rPr>
                            <m:t>0,6</m:t>
                          </m:r>
                        </m:den>
                      </m:f>
                      <m:r>
                        <a:rPr lang="es-ES" sz="2000" b="0"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2509663" y="5024226"/>
                <a:ext cx="3903697" cy="636456"/>
              </a:xfrm>
              <a:prstGeom prst="rect">
                <a:avLst/>
              </a:prstGeom>
              <a:blipFill rotWithShape="0">
                <a:blip r:embed="rId8"/>
                <a:stretch>
                  <a:fillRect/>
                </a:stretch>
              </a:blipFill>
            </p:spPr>
            <p:txBody>
              <a:bodyPr/>
              <a:lstStyle/>
              <a:p>
                <a:r>
                  <a:rPr lang="es-ES">
                    <a:noFill/>
                  </a:rPr>
                  <a:t> </a:t>
                </a:r>
              </a:p>
            </p:txBody>
          </p:sp>
        </mc:Fallback>
      </mc:AlternateContent>
      <p:sp>
        <p:nvSpPr>
          <p:cNvPr id="27" name="CuadroTexto 26"/>
          <p:cNvSpPr txBox="1"/>
          <p:nvPr/>
        </p:nvSpPr>
        <p:spPr>
          <a:xfrm>
            <a:off x="471488" y="5892648"/>
            <a:ext cx="448012" cy="369332"/>
          </a:xfrm>
          <a:prstGeom prst="rect">
            <a:avLst/>
          </a:prstGeom>
          <a:noFill/>
        </p:spPr>
        <p:txBody>
          <a:bodyPr wrap="square" rtlCol="0">
            <a:spAutoFit/>
          </a:bodyPr>
          <a:lstStyle/>
          <a:p>
            <a:r>
              <a:rPr lang="es-ES" dirty="0"/>
              <a:t>c</a:t>
            </a:r>
            <a:r>
              <a:rPr lang="es-ES" dirty="0" smtClean="0"/>
              <a:t>)</a:t>
            </a:r>
            <a:endParaRPr lang="es-ES" dirty="0"/>
          </a:p>
        </p:txBody>
      </p:sp>
      <mc:AlternateContent xmlns:mc="http://schemas.openxmlformats.org/markup-compatibility/2006" xmlns:a14="http://schemas.microsoft.com/office/drawing/2010/main">
        <mc:Choice Requires="a14">
          <p:sp>
            <p:nvSpPr>
              <p:cNvPr id="28" name="CuadroTexto 27"/>
              <p:cNvSpPr txBox="1"/>
              <p:nvPr/>
            </p:nvSpPr>
            <p:spPr>
              <a:xfrm>
                <a:off x="2358314" y="5759086"/>
                <a:ext cx="5796266" cy="636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𝑇𝑖𝑒𝑟𝑟𝑎</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𝑇𝑖𝑒𝑟𝑟𝑎</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m:t>
                          </m:r>
                        </m:num>
                        <m:den>
                          <m:r>
                            <a:rPr lang="es-ES" sz="2000" i="1">
                              <a:latin typeface="Cambria Math" panose="02040503050406030204" pitchFamily="18" charset="0"/>
                            </a:rPr>
                            <m:t>5,97·</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24</m:t>
                              </m:r>
                            </m:sup>
                          </m:sSup>
                        </m:den>
                      </m:f>
                      <m:r>
                        <a:rPr lang="es-ES" sz="2000" b="0"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m:t>
                          </m:r>
                          <m:r>
                            <a:rPr lang="es-ES" sz="2000" b="1" i="1" smtClean="0">
                              <a:latin typeface="Cambria Math" panose="02040503050406030204" pitchFamily="18" charset="0"/>
                            </a:rPr>
                            <m:t>𝟐𝟓</m:t>
                          </m:r>
                        </m:sup>
                      </m:sSup>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2358314" y="5759086"/>
                <a:ext cx="5796266" cy="636456"/>
              </a:xfrm>
              <a:prstGeom prst="rect">
                <a:avLst/>
              </a:prstGeom>
              <a:blipFill rotWithShape="0">
                <a:blip r:embed="rId9"/>
                <a:stretch>
                  <a:fillRect b="-962"/>
                </a:stretch>
              </a:blipFill>
            </p:spPr>
            <p:txBody>
              <a:bodyPr/>
              <a:lstStyle/>
              <a:p>
                <a:r>
                  <a:rPr lang="es-ES">
                    <a:noFill/>
                  </a:rPr>
                  <a:t> </a:t>
                </a:r>
              </a:p>
            </p:txBody>
          </p:sp>
        </mc:Fallback>
      </mc:AlternateContent>
    </p:spTree>
    <p:extLst>
      <p:ext uri="{BB962C8B-B14F-4D97-AF65-F5344CB8AC3E}">
        <p14:creationId xmlns:p14="http://schemas.microsoft.com/office/powerpoint/2010/main" val="2919068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26" name="Redondear rectángulo de esquina del mismo lado 25"/>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CuadroTexto 28"/>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30" name="CuadroTexto 29"/>
          <p:cNvSpPr txBox="1"/>
          <p:nvPr/>
        </p:nvSpPr>
        <p:spPr>
          <a:xfrm>
            <a:off x="538400" y="1380114"/>
            <a:ext cx="8105538" cy="4524315"/>
          </a:xfrm>
          <a:prstGeom prst="rect">
            <a:avLst/>
          </a:prstGeom>
          <a:solidFill>
            <a:srgbClr val="FFCC66"/>
          </a:solidFill>
        </p:spPr>
        <p:txBody>
          <a:bodyPr wrap="square" rtlCol="0">
            <a:spAutoFit/>
          </a:bodyPr>
          <a:lstStyle/>
          <a:p>
            <a:pPr marL="357188" indent="-357188" algn="just">
              <a:buAutoNum type="arabicPeriod" startAt="4"/>
            </a:pPr>
            <a:r>
              <a:rPr lang="es-ES" b="1" dirty="0" smtClean="0"/>
              <a:t>Dos cuerpos </a:t>
            </a:r>
            <a:r>
              <a:rPr lang="es-ES" b="1" i="1" dirty="0" smtClean="0"/>
              <a:t>A</a:t>
            </a:r>
            <a:r>
              <a:rPr lang="es-ES" b="1" dirty="0" smtClean="0"/>
              <a:t> y </a:t>
            </a:r>
            <a:r>
              <a:rPr lang="es-ES" b="1" i="1" dirty="0" smtClean="0"/>
              <a:t>B</a:t>
            </a:r>
            <a:r>
              <a:rPr lang="es-ES" b="1" dirty="0" smtClean="0"/>
              <a:t>, separados una distancia </a:t>
            </a:r>
            <a:r>
              <a:rPr lang="es-ES" b="1" i="1" dirty="0" smtClean="0"/>
              <a:t>d</a:t>
            </a:r>
            <a:r>
              <a:rPr lang="es-ES" b="1" dirty="0" smtClean="0"/>
              <a:t>, se atraen con una fuerza F. Razona cuál será el valor de la fuerza entre ambos cuerpos si:</a:t>
            </a:r>
          </a:p>
          <a:p>
            <a:pPr marL="714375" indent="-357188" algn="just">
              <a:buAutoNum type="alphaLcParenR"/>
            </a:pPr>
            <a:r>
              <a:rPr lang="es-ES" dirty="0" smtClean="0"/>
              <a:t>La masa de A se duplica y el resto sigue igual.</a:t>
            </a:r>
          </a:p>
          <a:p>
            <a:pPr marL="714375" indent="-357188" algn="just">
              <a:buAutoNum type="alphaLcParenR"/>
            </a:pPr>
            <a:r>
              <a:rPr lang="es-ES" dirty="0" smtClean="0"/>
              <a:t>La distancia entre los cuerpos se duplica y el resto sigue igual.</a:t>
            </a:r>
          </a:p>
          <a:p>
            <a:pPr marL="714375" indent="-357188" algn="just">
              <a:buAutoNum type="alphaLcParenR"/>
            </a:pPr>
            <a:r>
              <a:rPr lang="es-ES" dirty="0" smtClean="0"/>
              <a:t>Se duplica la masa de A y la distancia entre los cuerpos y se mantiene la masa de B.</a:t>
            </a:r>
          </a:p>
          <a:p>
            <a:pPr marL="714375" indent="-357188" algn="just">
              <a:buAutoNum type="alphaLcParenR"/>
            </a:pPr>
            <a:r>
              <a:rPr lang="es-ES" dirty="0" smtClean="0"/>
              <a:t>Se duplica la masa de A, la masa de B y la distancia entre los cuerpos.</a:t>
            </a:r>
          </a:p>
          <a:p>
            <a:pPr algn="just"/>
            <a:endParaRPr lang="es-ES" b="1" dirty="0"/>
          </a:p>
          <a:p>
            <a:pPr marL="357188" indent="-357188" algn="just">
              <a:buAutoNum type="arabicPeriod" startAt="5"/>
            </a:pPr>
            <a:r>
              <a:rPr lang="es-ES" b="1" dirty="0" smtClean="0"/>
              <a:t>Sabiendo que la distancia media de la Tierra a la Luna es de 3,84·105 km, calcula:</a:t>
            </a:r>
          </a:p>
          <a:p>
            <a:pPr marL="714375" indent="-358775" algn="just">
              <a:buAutoNum type="alphaLcParenR"/>
            </a:pPr>
            <a:r>
              <a:rPr lang="es-ES" dirty="0" smtClean="0"/>
              <a:t>La fuerza con que se atraen la Tierra y la Luna.</a:t>
            </a:r>
          </a:p>
          <a:p>
            <a:pPr marL="714375" indent="-358775" algn="just">
              <a:buAutoNum type="alphaLcParenR"/>
            </a:pPr>
            <a:r>
              <a:rPr lang="es-ES" dirty="0" smtClean="0"/>
              <a:t>La aceleración que esa fuerza le comunica a la Luna y a la Tierra. Explica, basándote en ello, porqué la Luna gira alrededor de la Tierra y no al revés.</a:t>
            </a:r>
          </a:p>
          <a:p>
            <a:pPr marL="357188" algn="just"/>
            <a:r>
              <a:rPr lang="es-ES" dirty="0" smtClean="0"/>
              <a:t>Datos: </a:t>
            </a:r>
            <a:r>
              <a:rPr lang="es-ES" dirty="0"/>
              <a:t>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r>
              <a:rPr lang="es-ES" dirty="0" smtClean="0"/>
              <a:t>; </a:t>
            </a:r>
            <a:r>
              <a:rPr lang="es-ES" dirty="0" err="1" smtClean="0"/>
              <a:t>M</a:t>
            </a:r>
            <a:r>
              <a:rPr lang="es-ES" baseline="-25000" dirty="0" err="1" smtClean="0"/>
              <a:t>Tierra</a:t>
            </a:r>
            <a:r>
              <a:rPr lang="es-ES" dirty="0" smtClean="0"/>
              <a:t> = 5,97·10</a:t>
            </a:r>
            <a:r>
              <a:rPr lang="es-ES" baseline="30000" dirty="0" smtClean="0"/>
              <a:t>24</a:t>
            </a:r>
            <a:r>
              <a:rPr lang="es-ES" dirty="0" smtClean="0"/>
              <a:t> kg; </a:t>
            </a:r>
            <a:r>
              <a:rPr lang="es-ES" dirty="0" err="1" smtClean="0"/>
              <a:t>M</a:t>
            </a:r>
            <a:r>
              <a:rPr lang="es-ES" baseline="-25000" dirty="0" err="1" smtClean="0"/>
              <a:t>Luna</a:t>
            </a:r>
            <a:r>
              <a:rPr lang="es-ES" dirty="0" smtClean="0"/>
              <a:t> = 7,35·10</a:t>
            </a:r>
            <a:r>
              <a:rPr lang="es-ES" baseline="30000" dirty="0" smtClean="0"/>
              <a:t>22</a:t>
            </a:r>
            <a:r>
              <a:rPr lang="es-ES" dirty="0" smtClean="0"/>
              <a:t> kg</a:t>
            </a:r>
            <a:endParaRPr lang="es-ES" baseline="30000" dirty="0"/>
          </a:p>
        </p:txBody>
      </p:sp>
    </p:spTree>
    <p:extLst>
      <p:ext uri="{BB962C8B-B14F-4D97-AF65-F5344CB8AC3E}">
        <p14:creationId xmlns:p14="http://schemas.microsoft.com/office/powerpoint/2010/main" val="15806744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El peso y la aceleración de la gravedad</a:t>
            </a:r>
            <a:endParaRPr lang="es-ES" b="1" dirty="0">
              <a:solidFill>
                <a:schemeClr val="accent6">
                  <a:lumMod val="75000"/>
                </a:schemeClr>
              </a:solidFill>
            </a:endParaRPr>
          </a:p>
        </p:txBody>
      </p:sp>
      <p:sp>
        <p:nvSpPr>
          <p:cNvPr id="4" name="CuadroTexto 3"/>
          <p:cNvSpPr txBox="1"/>
          <p:nvPr/>
        </p:nvSpPr>
        <p:spPr>
          <a:xfrm>
            <a:off x="407193" y="985838"/>
            <a:ext cx="8329612"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t>peso</a:t>
            </a:r>
            <a:r>
              <a:rPr lang="es-ES" dirty="0" smtClean="0"/>
              <a:t> es la fuerza de atracción gravitatoria que ejerce un cuerpo celeste sobre los cuerpos que están en sus proximidades. </a:t>
            </a:r>
            <a:endParaRPr lang="es-ES" dirty="0"/>
          </a:p>
        </p:txBody>
      </p:sp>
      <p:sp>
        <p:nvSpPr>
          <p:cNvPr id="5" name="CuadroTexto 4"/>
          <p:cNvSpPr txBox="1"/>
          <p:nvPr/>
        </p:nvSpPr>
        <p:spPr>
          <a:xfrm>
            <a:off x="407193" y="1754802"/>
            <a:ext cx="3278982" cy="369332"/>
          </a:xfrm>
          <a:prstGeom prst="rect">
            <a:avLst/>
          </a:prstGeom>
          <a:noFill/>
        </p:spPr>
        <p:txBody>
          <a:bodyPr wrap="square" rtlCol="0">
            <a:spAutoFit/>
          </a:bodyPr>
          <a:lstStyle/>
          <a:p>
            <a:r>
              <a:rPr lang="es-ES" dirty="0" smtClean="0">
                <a:sym typeface="Wingdings 2" panose="05020102010507070707" pitchFamily="18" charset="2"/>
              </a:rPr>
              <a:t> En la superficie terrestre:</a:t>
            </a:r>
            <a:endParaRPr lang="es-ES" dirty="0"/>
          </a:p>
        </p:txBody>
      </p:sp>
      <mc:AlternateContent xmlns:mc="http://schemas.openxmlformats.org/markup-compatibility/2006" xmlns:a14="http://schemas.microsoft.com/office/drawing/2010/main">
        <mc:Choice Requires="a14">
          <p:sp>
            <p:nvSpPr>
              <p:cNvPr id="7" name="CuadroTexto 6"/>
              <p:cNvSpPr txBox="1"/>
              <p:nvPr/>
            </p:nvSpPr>
            <p:spPr>
              <a:xfrm>
                <a:off x="1674583" y="2368036"/>
                <a:ext cx="113710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674583" y="2368036"/>
                <a:ext cx="1137106" cy="307777"/>
              </a:xfrm>
              <a:prstGeom prst="rect">
                <a:avLst/>
              </a:prstGeom>
              <a:blipFill rotWithShape="0">
                <a:blip r:embed="rId3"/>
                <a:stretch>
                  <a:fillRect l="-4301" r="-4839" b="-2745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CuadroTexto 7"/>
              <p:cNvSpPr txBox="1"/>
              <p:nvPr/>
            </p:nvSpPr>
            <p:spPr>
              <a:xfrm>
                <a:off x="1674583" y="2886719"/>
                <a:ext cx="1783629"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up>
                              <m:r>
                                <a:rPr lang="es-ES" sz="2000" b="0" i="1" smtClean="0">
                                  <a:latin typeface="Cambria Math" panose="02040503050406030204" pitchFamily="18" charset="0"/>
                                </a:rPr>
                                <m:t>2</m:t>
                              </m:r>
                            </m:sup>
                          </m:sSubSup>
                        </m:den>
                      </m:f>
                    </m:oMath>
                  </m:oMathPara>
                </a14:m>
                <a:endParaRPr lang="es-ES" sz="2000" dirty="0"/>
              </a:p>
            </p:txBody>
          </p:sp>
        </mc:Choice>
        <mc:Fallback xmlns="">
          <p:sp>
            <p:nvSpPr>
              <p:cNvPr id="8" name="CuadroTexto 7"/>
              <p:cNvSpPr txBox="1">
                <a:spLocks noRot="1" noChangeAspect="1" noMove="1" noResize="1" noEditPoints="1" noAdjustHandles="1" noChangeArrowheads="1" noChangeShapeType="1" noTextEdit="1"/>
              </p:cNvSpPr>
              <p:nvPr/>
            </p:nvSpPr>
            <p:spPr>
              <a:xfrm>
                <a:off x="1674583" y="2886719"/>
                <a:ext cx="1783629" cy="650114"/>
              </a:xfrm>
              <a:prstGeom prst="rect">
                <a:avLst/>
              </a:prstGeom>
              <a:blipFill rotWithShape="0">
                <a:blip r:embed="rId4"/>
                <a:stretch>
                  <a:fillRect/>
                </a:stretch>
              </a:blipFill>
            </p:spPr>
            <p:txBody>
              <a:bodyPr/>
              <a:lstStyle/>
              <a:p>
                <a:r>
                  <a:rPr lang="es-ES">
                    <a:noFill/>
                  </a:rPr>
                  <a:t> </a:t>
                </a:r>
              </a:p>
            </p:txBody>
          </p:sp>
        </mc:Fallback>
      </mc:AlternateContent>
      <p:sp>
        <p:nvSpPr>
          <p:cNvPr id="10" name="Cerrar llave 9"/>
          <p:cNvSpPr/>
          <p:nvPr/>
        </p:nvSpPr>
        <p:spPr>
          <a:xfrm>
            <a:off x="3458213" y="2331552"/>
            <a:ext cx="227962" cy="1205281"/>
          </a:xfrm>
          <a:prstGeom prst="rightBrace">
            <a:avLst>
              <a:gd name="adj1" fmla="val 3161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 name="Flecha derecha 10"/>
          <p:cNvSpPr/>
          <p:nvPr/>
        </p:nvSpPr>
        <p:spPr>
          <a:xfrm>
            <a:off x="4301692" y="2853723"/>
            <a:ext cx="928688" cy="1609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2" name="CuadroTexto 11"/>
              <p:cNvSpPr txBox="1"/>
              <p:nvPr/>
            </p:nvSpPr>
            <p:spPr>
              <a:xfrm>
                <a:off x="5817320" y="2609136"/>
                <a:ext cx="1270027"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up>
                              <m:r>
                                <a:rPr lang="es-ES" sz="2000" b="0" i="1" smtClean="0">
                                  <a:latin typeface="Cambria Math" panose="02040503050406030204" pitchFamily="18" charset="0"/>
                                </a:rPr>
                                <m:t>2</m:t>
                              </m:r>
                            </m:sup>
                          </m:sSubSup>
                        </m:den>
                      </m:f>
                    </m:oMath>
                  </m:oMathPara>
                </a14:m>
                <a:endParaRPr lang="es-ES" sz="2000"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5817320" y="2609136"/>
                <a:ext cx="1270027" cy="650114"/>
              </a:xfrm>
              <a:prstGeom prst="rect">
                <a:avLst/>
              </a:prstGeom>
              <a:blipFill rotWithShape="0">
                <a:blip r:embed="rId5"/>
                <a:stretch>
                  <a:fillRect/>
                </a:stretch>
              </a:blipFill>
            </p:spPr>
            <p:txBody>
              <a:bodyPr/>
              <a:lstStyle/>
              <a:p>
                <a:r>
                  <a:rPr lang="es-ES">
                    <a:noFill/>
                  </a:rPr>
                  <a:t> </a:t>
                </a:r>
              </a:p>
            </p:txBody>
          </p:sp>
        </mc:Fallback>
      </mc:AlternateContent>
      <p:sp>
        <p:nvSpPr>
          <p:cNvPr id="13" name="CuadroTexto 12"/>
          <p:cNvSpPr txBox="1"/>
          <p:nvPr/>
        </p:nvSpPr>
        <p:spPr>
          <a:xfrm>
            <a:off x="407193" y="3760923"/>
            <a:ext cx="5522120" cy="369332"/>
          </a:xfrm>
          <a:prstGeom prst="rect">
            <a:avLst/>
          </a:prstGeom>
          <a:noFill/>
        </p:spPr>
        <p:txBody>
          <a:bodyPr wrap="square" rtlCol="0">
            <a:spAutoFit/>
          </a:bodyPr>
          <a:lstStyle/>
          <a:p>
            <a:r>
              <a:rPr lang="es-ES" dirty="0" smtClean="0">
                <a:sym typeface="Wingdings 2" panose="05020102010507070707" pitchFamily="18" charset="2"/>
              </a:rPr>
              <a:t> A una altura </a:t>
            </a:r>
            <a:r>
              <a:rPr lang="es-ES" i="1" dirty="0" smtClean="0">
                <a:sym typeface="Wingdings 2" panose="05020102010507070707" pitchFamily="18" charset="2"/>
              </a:rPr>
              <a:t>h </a:t>
            </a:r>
            <a:r>
              <a:rPr lang="es-ES" dirty="0" smtClean="0">
                <a:sym typeface="Wingdings 2" panose="05020102010507070707" pitchFamily="18" charset="2"/>
              </a:rPr>
              <a:t>en la superficie terrestre:</a:t>
            </a:r>
            <a:endParaRPr lang="es-ES" dirty="0"/>
          </a:p>
        </p:txBody>
      </p:sp>
      <mc:AlternateContent xmlns:mc="http://schemas.openxmlformats.org/markup-compatibility/2006" xmlns:a14="http://schemas.microsoft.com/office/drawing/2010/main">
        <mc:Choice Requires="a14">
          <p:sp>
            <p:nvSpPr>
              <p:cNvPr id="14" name="CuadroTexto 13"/>
              <p:cNvSpPr txBox="1"/>
              <p:nvPr/>
            </p:nvSpPr>
            <p:spPr>
              <a:xfrm>
                <a:off x="2201428" y="4299418"/>
                <a:ext cx="5006499"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m:t>
                              </m:r>
                              <m:r>
                                <a:rPr lang="es-ES" sz="2000" b="0" i="1" smtClean="0">
                                  <a:latin typeface="Cambria Math" panose="02040503050406030204" pitchFamily="18" charset="0"/>
                                </a:rPr>
                                <m:t>h</m:t>
                              </m:r>
                              <m:r>
                                <a:rPr lang="es-ES" sz="2000" b="0" i="1" smtClean="0">
                                  <a:latin typeface="Cambria Math" panose="02040503050406030204" pitchFamily="18" charset="0"/>
                                </a:rPr>
                                <m:t>)</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    </m:t>
                      </m:r>
                      <m:r>
                        <a:rPr lang="es-ES" sz="2000" b="0" i="1" smtClean="0">
                          <a:latin typeface="Cambria Math" panose="02040503050406030204" pitchFamily="18" charset="0"/>
                        </a:rPr>
                        <m:t>𝑠𝑖</m:t>
                      </m:r>
                      <m:r>
                        <a:rPr lang="es-ES" sz="2000" b="0" i="1" smtClean="0">
                          <a:latin typeface="Cambria Math" panose="02040503050406030204" pitchFamily="18" charset="0"/>
                        </a:rPr>
                        <m:t> </m:t>
                      </m:r>
                      <m:r>
                        <a:rPr lang="es-ES" sz="2000" b="0" i="1" smtClean="0">
                          <a:latin typeface="Cambria Math" panose="02040503050406030204" pitchFamily="18" charset="0"/>
                        </a:rPr>
                        <m:t>h</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        </m:t>
                      </m:r>
                      <m:r>
                        <a:rPr lang="es-ES" sz="2000" i="1">
                          <a:latin typeface="Cambria Math" panose="02040503050406030204" pitchFamily="18" charset="0"/>
                        </a:rPr>
                        <m:t>𝑔</m:t>
                      </m:r>
                      <m:r>
                        <a:rPr lang="es-ES" sz="2000" i="1" smtClean="0">
                          <a:latin typeface="Cambria Math" panose="02040503050406030204" pitchFamily="18" charset="0"/>
                          <a:ea typeface="Cambria Math" panose="02040503050406030204" pitchFamily="18" charset="0"/>
                        </a:rPr>
                        <m:t>≈</m:t>
                      </m:r>
                      <m:r>
                        <a:rPr lang="es-ES" sz="2000" i="1">
                          <a:latin typeface="Cambria Math" panose="02040503050406030204" pitchFamily="18" charset="0"/>
                        </a:rPr>
                        <m:t>𝐺</m:t>
                      </m:r>
                      <m:r>
                        <a:rPr lang="es-ES" sz="2000" i="1">
                          <a:latin typeface="Cambria Math" panose="02040503050406030204" pitchFamily="18" charset="0"/>
                        </a:rPr>
                        <m:t>·</m:t>
                      </m:r>
                      <m:f>
                        <m:fPr>
                          <m:ctrlPr>
                            <a:rPr lang="es-ES" sz="2000" i="1">
                              <a:latin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𝑀</m:t>
                              </m:r>
                            </m:e>
                            <m:sub>
                              <m:r>
                                <a:rPr lang="es-ES" sz="2000" i="1">
                                  <a:latin typeface="Cambria Math" panose="02040503050406030204" pitchFamily="18" charset="0"/>
                                </a:rPr>
                                <m:t>𝑇</m:t>
                              </m:r>
                            </m:sub>
                          </m:sSub>
                        </m:num>
                        <m:den>
                          <m:sSubSup>
                            <m:sSubSupPr>
                              <m:ctrlPr>
                                <a:rPr lang="es-ES" sz="2000" i="1">
                                  <a:latin typeface="Cambria Math" panose="02040503050406030204" pitchFamily="18" charset="0"/>
                                </a:rPr>
                              </m:ctrlPr>
                            </m:sSubSupPr>
                            <m:e>
                              <m:r>
                                <a:rPr lang="es-ES" sz="2000" i="1">
                                  <a:latin typeface="Cambria Math" panose="02040503050406030204" pitchFamily="18" charset="0"/>
                                </a:rPr>
                                <m:t>𝑅</m:t>
                              </m:r>
                            </m:e>
                            <m:sub>
                              <m:r>
                                <a:rPr lang="es-ES" sz="2000" i="1">
                                  <a:latin typeface="Cambria Math" panose="02040503050406030204" pitchFamily="18" charset="0"/>
                                </a:rPr>
                                <m:t>𝑇</m:t>
                              </m:r>
                            </m:sub>
                            <m:sup>
                              <m:r>
                                <a:rPr lang="es-ES" sz="2000" i="1">
                                  <a:latin typeface="Cambria Math" panose="02040503050406030204" pitchFamily="18" charset="0"/>
                                </a:rPr>
                                <m:t>2</m:t>
                              </m:r>
                            </m:sup>
                          </m:sSubSup>
                        </m:den>
                      </m:f>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2201428" y="4299418"/>
                <a:ext cx="5006499" cy="650114"/>
              </a:xfrm>
              <a:prstGeom prst="rect">
                <a:avLst/>
              </a:prstGeom>
              <a:blipFill rotWithShape="0">
                <a:blip r:embed="rId6"/>
                <a:stretch>
                  <a:fillRect/>
                </a:stretch>
              </a:blipFill>
            </p:spPr>
            <p:txBody>
              <a:bodyPr/>
              <a:lstStyle/>
              <a:p>
                <a:r>
                  <a:rPr lang="es-ES">
                    <a:noFill/>
                  </a:rPr>
                  <a:t> </a:t>
                </a:r>
              </a:p>
            </p:txBody>
          </p:sp>
        </mc:Fallback>
      </mc:AlternateContent>
      <p:sp>
        <p:nvSpPr>
          <p:cNvPr id="16" name="CuadroTexto 15"/>
          <p:cNvSpPr txBox="1"/>
          <p:nvPr/>
        </p:nvSpPr>
        <p:spPr>
          <a:xfrm>
            <a:off x="603643" y="5100783"/>
            <a:ext cx="7540231" cy="369332"/>
          </a:xfrm>
          <a:prstGeom prst="rect">
            <a:avLst/>
          </a:prstGeom>
          <a:noFill/>
        </p:spPr>
        <p:txBody>
          <a:bodyPr wrap="square" rtlCol="0">
            <a:spAutoFit/>
          </a:bodyPr>
          <a:lstStyle/>
          <a:p>
            <a:r>
              <a:rPr lang="es-ES" dirty="0" smtClean="0">
                <a:sym typeface="Wingdings 2" panose="05020102010507070707" pitchFamily="18" charset="2"/>
              </a:rPr>
              <a:t> En general, en la superficie de cualquier cuerpo celeste:</a:t>
            </a:r>
            <a:endParaRPr lang="es-ES" dirty="0"/>
          </a:p>
        </p:txBody>
      </p:sp>
      <mc:AlternateContent xmlns:mc="http://schemas.openxmlformats.org/markup-compatibility/2006" xmlns:a14="http://schemas.microsoft.com/office/drawing/2010/main">
        <mc:Choice Requires="a14">
          <p:sp>
            <p:nvSpPr>
              <p:cNvPr id="17" name="CuadroTexto 16"/>
              <p:cNvSpPr txBox="1"/>
              <p:nvPr/>
            </p:nvSpPr>
            <p:spPr>
              <a:xfrm>
                <a:off x="2769981" y="5600246"/>
                <a:ext cx="3565014" cy="5928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𝑑𝑜𝑛𝑑𝑒</m:t>
                      </m:r>
                      <m:r>
                        <a:rPr lang="es-ES" sz="2000" b="0" i="1" smtClean="0">
                          <a:latin typeface="Cambria Math" panose="02040503050406030204" pitchFamily="18" charset="0"/>
                        </a:rPr>
                        <m:t>     </m:t>
                      </m:r>
                      <m:r>
                        <a:rPr lang="es-ES" sz="2000" i="1">
                          <a:latin typeface="Cambria Math" panose="02040503050406030204" pitchFamily="18" charset="0"/>
                        </a:rPr>
                        <m:t>𝑔</m:t>
                      </m:r>
                      <m:r>
                        <a:rPr lang="es-ES" sz="2000" i="1">
                          <a:latin typeface="Cambria Math" panose="02040503050406030204" pitchFamily="18" charset="0"/>
                        </a:rPr>
                        <m:t>=</m:t>
                      </m:r>
                      <m:r>
                        <a:rPr lang="es-ES" sz="2000" i="1">
                          <a:latin typeface="Cambria Math" panose="02040503050406030204" pitchFamily="18" charset="0"/>
                        </a:rPr>
                        <m:t>𝐺</m:t>
                      </m:r>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b="0" i="1" smtClean="0">
                              <a:latin typeface="Cambria Math" panose="02040503050406030204" pitchFamily="18" charset="0"/>
                            </a:rPr>
                            <m:t>𝑀</m:t>
                          </m:r>
                        </m:num>
                        <m:den>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𝑅</m:t>
                              </m:r>
                            </m:e>
                            <m:sup>
                              <m:r>
                                <a:rPr lang="es-ES" sz="2000" b="0" i="1" smtClean="0">
                                  <a:latin typeface="Cambria Math" panose="02040503050406030204" pitchFamily="18" charset="0"/>
                                </a:rPr>
                                <m:t>2</m:t>
                              </m:r>
                            </m:sup>
                          </m:sSup>
                        </m:den>
                      </m:f>
                    </m:oMath>
                  </m:oMathPara>
                </a14:m>
                <a:endParaRPr lang="es-ES" sz="2000"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2769981" y="5600246"/>
                <a:ext cx="3565014" cy="592855"/>
              </a:xfrm>
              <a:prstGeom prst="rect">
                <a:avLst/>
              </a:prstGeom>
              <a:blipFill rotWithShape="0">
                <a:blip r:embed="rId7"/>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125715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El peso y la aceleración de la gravedad</a:t>
            </a:r>
            <a:endParaRPr lang="es-ES" b="1" dirty="0">
              <a:solidFill>
                <a:schemeClr val="accent6">
                  <a:lumMod val="75000"/>
                </a:schemeClr>
              </a:solidFill>
            </a:endParaRPr>
          </a:p>
        </p:txBody>
      </p:sp>
      <p:sp>
        <p:nvSpPr>
          <p:cNvPr id="9" name="CuadroTexto 8"/>
          <p:cNvSpPr txBox="1"/>
          <p:nvPr/>
        </p:nvSpPr>
        <p:spPr>
          <a:xfrm>
            <a:off x="457200" y="900113"/>
            <a:ext cx="5172075"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5" name="CuadroTexto 14"/>
          <p:cNvSpPr txBox="1"/>
          <p:nvPr/>
        </p:nvSpPr>
        <p:spPr>
          <a:xfrm>
            <a:off x="475059" y="1269445"/>
            <a:ext cx="8279605" cy="1200329"/>
          </a:xfrm>
          <a:prstGeom prst="rect">
            <a:avLst/>
          </a:prstGeom>
          <a:noFill/>
        </p:spPr>
        <p:txBody>
          <a:bodyPr wrap="square" rtlCol="0">
            <a:spAutoFit/>
          </a:bodyPr>
          <a:lstStyle/>
          <a:p>
            <a:pPr algn="just"/>
            <a:r>
              <a:rPr lang="es-ES" b="1" dirty="0" smtClean="0"/>
              <a:t>Calcula el peso de un balón de 600 g suspendido a 2 m sobre la superficie de la Luna. Compáralo con su peso en la Tierra, hallado en el ejemplo anterior resuelto.</a:t>
            </a:r>
          </a:p>
          <a:p>
            <a:pPr algn="just"/>
            <a:r>
              <a:rPr lang="es-ES" b="1" dirty="0"/>
              <a:t>Datos: G = 6,67·10</a:t>
            </a:r>
            <a:r>
              <a:rPr lang="es-ES" b="1" baseline="30000" dirty="0"/>
              <a:t>–11</a:t>
            </a:r>
            <a:r>
              <a:rPr lang="es-ES" b="1" dirty="0"/>
              <a:t> N·m</a:t>
            </a:r>
            <a:r>
              <a:rPr lang="es-ES" b="1" baseline="30000" dirty="0"/>
              <a:t>2</a:t>
            </a:r>
            <a:r>
              <a:rPr lang="es-ES" b="1" dirty="0"/>
              <a:t>/kg</a:t>
            </a:r>
            <a:r>
              <a:rPr lang="es-ES" b="1" baseline="30000" dirty="0"/>
              <a:t>2</a:t>
            </a:r>
            <a:r>
              <a:rPr lang="es-ES" b="1" dirty="0"/>
              <a:t>; </a:t>
            </a:r>
            <a:r>
              <a:rPr lang="es-ES" b="1" dirty="0" err="1" smtClean="0"/>
              <a:t>R</a:t>
            </a:r>
            <a:r>
              <a:rPr lang="es-ES" b="1" baseline="-25000" dirty="0" err="1" smtClean="0"/>
              <a:t>Luna</a:t>
            </a:r>
            <a:r>
              <a:rPr lang="es-ES" b="1" dirty="0" smtClean="0"/>
              <a:t> </a:t>
            </a:r>
            <a:r>
              <a:rPr lang="es-ES" b="1" dirty="0"/>
              <a:t>= </a:t>
            </a:r>
            <a:r>
              <a:rPr lang="es-ES" b="1" dirty="0" smtClean="0"/>
              <a:t>1740 km; </a:t>
            </a:r>
            <a:r>
              <a:rPr lang="es-ES" b="1" dirty="0" err="1"/>
              <a:t>M</a:t>
            </a:r>
            <a:r>
              <a:rPr lang="es-ES" b="1" baseline="-25000" dirty="0" err="1"/>
              <a:t>Luna</a:t>
            </a:r>
            <a:r>
              <a:rPr lang="es-ES" b="1" dirty="0"/>
              <a:t> = 7,35·10</a:t>
            </a:r>
            <a:r>
              <a:rPr lang="es-ES" b="1" baseline="30000" dirty="0"/>
              <a:t>22</a:t>
            </a:r>
            <a:r>
              <a:rPr lang="es-ES" b="1" dirty="0"/>
              <a:t> </a:t>
            </a:r>
            <a:r>
              <a:rPr lang="es-ES" b="1" dirty="0" smtClean="0"/>
              <a:t>kg </a:t>
            </a:r>
            <a:endParaRPr lang="es-ES" b="1" dirty="0"/>
          </a:p>
        </p:txBody>
      </p:sp>
      <p:sp>
        <p:nvSpPr>
          <p:cNvPr id="18" name="CuadroTexto 17"/>
          <p:cNvSpPr txBox="1"/>
          <p:nvPr/>
        </p:nvSpPr>
        <p:spPr>
          <a:xfrm>
            <a:off x="457200" y="2691348"/>
            <a:ext cx="6543675" cy="369332"/>
          </a:xfrm>
          <a:prstGeom prst="rect">
            <a:avLst/>
          </a:prstGeom>
          <a:noFill/>
        </p:spPr>
        <p:txBody>
          <a:bodyPr wrap="square" rtlCol="0">
            <a:spAutoFit/>
          </a:bodyPr>
          <a:lstStyle/>
          <a:p>
            <a:r>
              <a:rPr lang="es-ES" dirty="0" smtClean="0"/>
              <a:t>Calculamos el valor  de g en la Luna y el peso del balón:</a:t>
            </a:r>
            <a:endParaRPr lang="es-ES" dirty="0"/>
          </a:p>
        </p:txBody>
      </p:sp>
      <mc:AlternateContent xmlns:mc="http://schemas.openxmlformats.org/markup-compatibility/2006" xmlns:a14="http://schemas.microsoft.com/office/drawing/2010/main">
        <mc:Choice Requires="a14">
          <p:sp>
            <p:nvSpPr>
              <p:cNvPr id="19" name="CuadroTexto 18"/>
              <p:cNvSpPr txBox="1"/>
              <p:nvPr/>
            </p:nvSpPr>
            <p:spPr>
              <a:xfrm>
                <a:off x="1456047" y="3315012"/>
                <a:ext cx="6202339"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𝑔</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𝐿</m:t>
                              </m:r>
                            </m:sub>
                          </m:sSub>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𝐿</m:t>
                              </m:r>
                            </m:sub>
                            <m:sup>
                              <m:r>
                                <a:rPr lang="es-ES" sz="2000" b="0" i="1" smtClean="0">
                                  <a:latin typeface="Cambria Math" panose="02040503050406030204" pitchFamily="18" charset="0"/>
                                </a:rPr>
                                <m:t>2</m:t>
                              </m:r>
                            </m:sup>
                          </m:sSubSup>
                        </m:den>
                      </m:f>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7,35·</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22</m:t>
                              </m:r>
                            </m:sup>
                          </m:sSup>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(1740·</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=1,62 </m:t>
                      </m:r>
                      <m:r>
                        <a:rPr lang="es-ES" sz="2000" b="0" i="1" smtClean="0">
                          <a:latin typeface="Cambria Math" panose="02040503050406030204" pitchFamily="18" charset="0"/>
                        </a:rPr>
                        <m:t>𝑁</m:t>
                      </m:r>
                      <m:r>
                        <a:rPr lang="es-ES" sz="2000" b="0" i="1" smtClean="0">
                          <a:latin typeface="Cambria Math" panose="02040503050406030204" pitchFamily="18" charset="0"/>
                        </a:rPr>
                        <m:t>/</m:t>
                      </m:r>
                      <m:r>
                        <a:rPr lang="es-ES" sz="2000" b="0" i="1" smtClean="0">
                          <a:latin typeface="Cambria Math" panose="02040503050406030204" pitchFamily="18" charset="0"/>
                        </a:rPr>
                        <m:t>𝑘𝑔</m:t>
                      </m:r>
                    </m:oMath>
                  </m:oMathPara>
                </a14:m>
                <a:endParaRPr lang="es-ES" sz="2000"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1456047" y="3315012"/>
                <a:ext cx="6202339" cy="691471"/>
              </a:xfrm>
              <a:prstGeom prst="rect">
                <a:avLst/>
              </a:prstGeom>
              <a:blipFill rotWithShape="0">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CuadroTexto 19"/>
              <p:cNvSpPr txBox="1"/>
              <p:nvPr/>
            </p:nvSpPr>
            <p:spPr>
              <a:xfrm>
                <a:off x="1588858" y="4260815"/>
                <a:ext cx="381053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𝑔</m:t>
                          </m:r>
                        </m:e>
                        <m:sub>
                          <m:r>
                            <a:rPr lang="es-ES" sz="2000" i="1">
                              <a:latin typeface="Cambria Math" panose="02040503050406030204" pitchFamily="18" charset="0"/>
                            </a:rPr>
                            <m:t>𝐿</m:t>
                          </m:r>
                        </m:sub>
                      </m:sSub>
                      <m:r>
                        <a:rPr lang="es-ES" sz="2000" b="0" i="1" smtClean="0">
                          <a:latin typeface="Cambria Math" panose="02040503050406030204" pitchFamily="18" charset="0"/>
                        </a:rPr>
                        <m:t>=0,6·1,62=</m:t>
                      </m:r>
                      <m:r>
                        <a:rPr lang="es-ES" sz="2000" b="1" i="1" smtClean="0">
                          <a:latin typeface="Cambria Math" panose="02040503050406030204" pitchFamily="18" charset="0"/>
                        </a:rPr>
                        <m:t>𝟎</m:t>
                      </m:r>
                      <m:r>
                        <a:rPr lang="es-ES" sz="2000" b="1" i="1" smtClean="0">
                          <a:latin typeface="Cambria Math" panose="02040503050406030204" pitchFamily="18" charset="0"/>
                        </a:rPr>
                        <m:t>,</m:t>
                      </m:r>
                      <m:r>
                        <a:rPr lang="es-ES" sz="2000" b="1" i="1" smtClean="0">
                          <a:latin typeface="Cambria Math" panose="02040503050406030204" pitchFamily="18" charset="0"/>
                        </a:rPr>
                        <m:t>𝟗𝟕</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1588858" y="4260815"/>
                <a:ext cx="3810530" cy="307777"/>
              </a:xfrm>
              <a:prstGeom prst="rect">
                <a:avLst/>
              </a:prstGeom>
              <a:blipFill rotWithShape="0">
                <a:blip r:embed="rId4"/>
                <a:stretch>
                  <a:fillRect l="-960" r="-960" b="-30000"/>
                </a:stretch>
              </a:blipFill>
            </p:spPr>
            <p:txBody>
              <a:bodyPr/>
              <a:lstStyle/>
              <a:p>
                <a:r>
                  <a:rPr lang="es-ES">
                    <a:noFill/>
                  </a:rPr>
                  <a:t> </a:t>
                </a:r>
              </a:p>
            </p:txBody>
          </p:sp>
        </mc:Fallback>
      </mc:AlternateContent>
      <p:sp>
        <p:nvSpPr>
          <p:cNvPr id="21" name="CuadroTexto 20"/>
          <p:cNvSpPr txBox="1"/>
          <p:nvPr/>
        </p:nvSpPr>
        <p:spPr>
          <a:xfrm>
            <a:off x="475058" y="4957763"/>
            <a:ext cx="8279605" cy="646331"/>
          </a:xfrm>
          <a:prstGeom prst="rect">
            <a:avLst/>
          </a:prstGeom>
          <a:noFill/>
        </p:spPr>
        <p:txBody>
          <a:bodyPr wrap="square" rtlCol="0">
            <a:spAutoFit/>
          </a:bodyPr>
          <a:lstStyle/>
          <a:p>
            <a:pPr algn="just"/>
            <a:r>
              <a:rPr lang="es-ES" dirty="0" smtClean="0"/>
              <a:t>La masa del cuerpo es la misma en cualquier sitio, peros su peso es mucho mayor en la Tierra (5,9 N) que en la Luna (0,97 N).</a:t>
            </a:r>
            <a:endParaRPr lang="es-ES" dirty="0"/>
          </a:p>
        </p:txBody>
      </p:sp>
    </p:spTree>
    <p:extLst>
      <p:ext uri="{BB962C8B-B14F-4D97-AF65-F5344CB8AC3E}">
        <p14:creationId xmlns:p14="http://schemas.microsoft.com/office/powerpoint/2010/main" val="2684264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El peso y la aceleración de la gravedad</a:t>
            </a:r>
            <a:endParaRPr lang="es-ES" b="1" dirty="0">
              <a:solidFill>
                <a:schemeClr val="accent6">
                  <a:lumMod val="75000"/>
                </a:schemeClr>
              </a:solidFill>
            </a:endParaRPr>
          </a:p>
        </p:txBody>
      </p:sp>
      <p:sp>
        <p:nvSpPr>
          <p:cNvPr id="11" name="Redondear rectángulo de esquina del mismo lado 10"/>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3" name="CuadroTexto 12"/>
          <p:cNvSpPr txBox="1"/>
          <p:nvPr/>
        </p:nvSpPr>
        <p:spPr>
          <a:xfrm>
            <a:off x="538400" y="1380114"/>
            <a:ext cx="8105538" cy="2585323"/>
          </a:xfrm>
          <a:prstGeom prst="rect">
            <a:avLst/>
          </a:prstGeom>
          <a:solidFill>
            <a:srgbClr val="FFCC66"/>
          </a:solidFill>
        </p:spPr>
        <p:txBody>
          <a:bodyPr wrap="square" rtlCol="0">
            <a:spAutoFit/>
          </a:bodyPr>
          <a:lstStyle/>
          <a:p>
            <a:pPr marL="357188" indent="-357188" algn="just"/>
            <a:r>
              <a:rPr lang="es-ES" b="1" dirty="0" smtClean="0"/>
              <a:t>6.	Utiliza el análisis dimensional para comprobar que las unidades en las que se puede expresar g (m/s</a:t>
            </a:r>
            <a:r>
              <a:rPr lang="es-ES" b="1" baseline="30000" dirty="0" smtClean="0"/>
              <a:t>2</a:t>
            </a:r>
            <a:r>
              <a:rPr lang="es-ES" b="1" dirty="0" smtClean="0"/>
              <a:t> o N/kg) son equivalentes.</a:t>
            </a:r>
          </a:p>
          <a:p>
            <a:pPr algn="just"/>
            <a:endParaRPr lang="es-ES" b="1" dirty="0"/>
          </a:p>
          <a:p>
            <a:pPr marL="357188" indent="-357188" algn="just"/>
            <a:r>
              <a:rPr lang="es-ES" b="1" dirty="0" smtClean="0"/>
              <a:t>7.	Un balón de 600 g, suspendido a 2 m del suelo de Marte, pesa 2,3 N. Calcula:</a:t>
            </a:r>
          </a:p>
          <a:p>
            <a:pPr marL="714375" indent="-358775" algn="just">
              <a:buAutoNum type="alphaLcParenR"/>
            </a:pPr>
            <a:r>
              <a:rPr lang="es-ES" dirty="0" smtClean="0"/>
              <a:t>El valor de </a:t>
            </a:r>
            <a:r>
              <a:rPr lang="es-ES" i="1" dirty="0" smtClean="0"/>
              <a:t>g</a:t>
            </a:r>
            <a:r>
              <a:rPr lang="es-ES" dirty="0" smtClean="0"/>
              <a:t> en Marte.</a:t>
            </a:r>
          </a:p>
          <a:p>
            <a:pPr marL="714375" indent="-358775" algn="just">
              <a:buAutoNum type="alphaLcParenR"/>
            </a:pPr>
            <a:r>
              <a:rPr lang="es-ES" dirty="0" smtClean="0"/>
              <a:t>La masa de Marte si su forma es aproximadamente una esfera de 3,38 millones de metro de radio.</a:t>
            </a:r>
          </a:p>
          <a:p>
            <a:pPr marL="357188" algn="just"/>
            <a:r>
              <a:rPr lang="es-ES" dirty="0" smtClean="0"/>
              <a:t>Datos: </a:t>
            </a:r>
            <a:r>
              <a:rPr lang="es-ES" dirty="0"/>
              <a:t>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endParaRPr lang="es-ES" baseline="30000" dirty="0"/>
          </a:p>
        </p:txBody>
      </p:sp>
    </p:spTree>
    <p:extLst>
      <p:ext uri="{BB962C8B-B14F-4D97-AF65-F5344CB8AC3E}">
        <p14:creationId xmlns:p14="http://schemas.microsoft.com/office/powerpoint/2010/main" val="33541392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4" name="CuadroTexto 3"/>
          <p:cNvSpPr txBox="1"/>
          <p:nvPr/>
        </p:nvSpPr>
        <p:spPr>
          <a:xfrm>
            <a:off x="385762" y="1014412"/>
            <a:ext cx="8315326" cy="2031325"/>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Newton demostró que la fuerza gravitatoria que ejerce el cuerpo que está en el centro, alrededor del cual giran otros, es también la fuerza centrípeta responsable de ese movimiento.</a:t>
            </a:r>
          </a:p>
          <a:p>
            <a:pPr marL="285750" indent="-285750" algn="just">
              <a:buFont typeface="Wingdings 2" panose="05020102010507070707" pitchFamily="18" charset="2"/>
              <a:buChar char="C"/>
            </a:pPr>
            <a:r>
              <a:rPr lang="es-ES" dirty="0" smtClean="0">
                <a:sym typeface="Wingdings 2" panose="05020102010507070707" pitchFamily="18" charset="2"/>
              </a:rPr>
              <a:t>Podemos comprobar que los datos medidos por astrónomos como Kepler acerca de la distancia de los planetas al Sol y sus periodos orbitales coinciden con los que se obtienen relacionando la fuerza gravitatoria y la fuerza centrípeta.</a:t>
            </a:r>
          </a:p>
        </p:txBody>
      </p:sp>
      <p:grpSp>
        <p:nvGrpSpPr>
          <p:cNvPr id="7" name="Grupo 6"/>
          <p:cNvGrpSpPr/>
          <p:nvPr/>
        </p:nvGrpSpPr>
        <p:grpSpPr>
          <a:xfrm>
            <a:off x="2577600" y="3511792"/>
            <a:ext cx="2160000" cy="2160000"/>
            <a:chOff x="3534862" y="3568942"/>
            <a:chExt cx="2160000" cy="2160000"/>
          </a:xfrm>
        </p:grpSpPr>
        <p:pic>
          <p:nvPicPr>
            <p:cNvPr id="9" name="Picture 6" descr="http://t1.uccdn.com/images/4/6/1/img_como_celebrar_el_dia_de_la_tierra_6164_orig.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4055798" y="4097235"/>
              <a:ext cx="1118128" cy="1103415"/>
            </a:xfrm>
            <a:prstGeom prst="rect">
              <a:avLst/>
            </a:prstGeom>
            <a:noFill/>
            <a:extLst>
              <a:ext uri="{909E8E84-426E-40DD-AFC4-6F175D3DCCD1}">
                <a14:hiddenFill xmlns:a14="http://schemas.microsoft.com/office/drawing/2010/main">
                  <a:solidFill>
                    <a:srgbClr val="FFFFFF"/>
                  </a:solidFill>
                </a14:hiddenFill>
              </a:ext>
            </a:extLst>
          </p:spPr>
        </p:pic>
        <p:sp>
          <p:nvSpPr>
            <p:cNvPr id="5" name="Elipse 4"/>
            <p:cNvSpPr/>
            <p:nvPr/>
          </p:nvSpPr>
          <p:spPr>
            <a:xfrm>
              <a:off x="3534862" y="3568942"/>
              <a:ext cx="2160000" cy="2160000"/>
            </a:xfrm>
            <a:prstGeom prst="ellipse">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descr="http://static.batanga.com/sites/default/files/styles/full/public/curiosidades.batanga.com/files/Que-pasaria-si-no-existiera-la-Luna.jpg?itok=7aN9fKpu"/>
            <p:cNvPicPr>
              <a:picLocks noChangeAspect="1" noChangeArrowheads="1"/>
            </p:cNvPicPr>
            <p:nvPr/>
          </p:nvPicPr>
          <p:blipFill rotWithShape="1">
            <a:blip r:embed="rId4" cstate="print">
              <a:clrChange>
                <a:clrFrom>
                  <a:srgbClr val="0B0B0B"/>
                </a:clrFrom>
                <a:clrTo>
                  <a:srgbClr val="0B0B0B">
                    <a:alpha val="0"/>
                  </a:srgbClr>
                </a:clrTo>
              </a:clrChange>
              <a:extLst>
                <a:ext uri="{28A0092B-C50C-407E-A947-70E740481C1C}">
                  <a14:useLocalDpi xmlns:a14="http://schemas.microsoft.com/office/drawing/2010/main" val="0"/>
                </a:ext>
              </a:extLst>
            </a:blip>
            <a:srcRect l="19859" t="4806" r="17091" b="3062"/>
            <a:stretch/>
          </p:blipFill>
          <p:spPr bwMode="auto">
            <a:xfrm>
              <a:off x="5409112" y="3958171"/>
              <a:ext cx="285750" cy="278128"/>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8" name="CuadroTexto 7"/>
              <p:cNvSpPr txBox="1"/>
              <p:nvPr/>
            </p:nvSpPr>
            <p:spPr>
              <a:xfrm>
                <a:off x="5258536" y="3827435"/>
                <a:ext cx="210865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𝐶</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𝑆</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𝐶</m:t>
                          </m:r>
                        </m:sub>
                      </m:sSub>
                    </m:oMath>
                  </m:oMathPara>
                </a14:m>
                <a:endParaRPr lang="es-ES" sz="2000" dirty="0"/>
              </a:p>
            </p:txBody>
          </p:sp>
        </mc:Choice>
        <mc:Fallback xmlns="">
          <p:sp>
            <p:nvSpPr>
              <p:cNvPr id="8" name="CuadroTexto 7"/>
              <p:cNvSpPr txBox="1">
                <a:spLocks noRot="1" noChangeAspect="1" noMove="1" noResize="1" noEditPoints="1" noAdjustHandles="1" noChangeArrowheads="1" noChangeShapeType="1" noTextEdit="1"/>
              </p:cNvSpPr>
              <p:nvPr/>
            </p:nvSpPr>
            <p:spPr>
              <a:xfrm>
                <a:off x="5258536" y="3827435"/>
                <a:ext cx="2108654" cy="307777"/>
              </a:xfrm>
              <a:prstGeom prst="rect">
                <a:avLst/>
              </a:prstGeom>
              <a:blipFill rotWithShape="0">
                <a:blip r:embed="rId5"/>
                <a:stretch>
                  <a:fillRect l="-1156"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5258536" y="4389083"/>
                <a:ext cx="184851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𝑆</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5258536" y="4389083"/>
                <a:ext cx="1848519" cy="307777"/>
              </a:xfrm>
              <a:prstGeom prst="rect">
                <a:avLst/>
              </a:prstGeom>
              <a:blipFill rotWithShape="0">
                <a:blip r:embed="rId6"/>
                <a:stretch>
                  <a:fillRect l="-2640" r="-2640" b="-30000"/>
                </a:stretch>
              </a:blipFill>
            </p:spPr>
            <p:txBody>
              <a:bodyPr/>
              <a:lstStyle/>
              <a:p>
                <a:r>
                  <a:rPr lang="es-ES">
                    <a:noFill/>
                  </a:rPr>
                  <a:t> </a:t>
                </a:r>
              </a:p>
            </p:txBody>
          </p:sp>
        </mc:Fallback>
      </mc:AlternateContent>
    </p:spTree>
    <p:extLst>
      <p:ext uri="{BB962C8B-B14F-4D97-AF65-F5344CB8AC3E}">
        <p14:creationId xmlns:p14="http://schemas.microsoft.com/office/powerpoint/2010/main" val="2426866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10" name="CuadroTexto 9"/>
          <p:cNvSpPr txBox="1"/>
          <p:nvPr/>
        </p:nvSpPr>
        <p:spPr>
          <a:xfrm>
            <a:off x="414337" y="857251"/>
            <a:ext cx="4957763"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1" name="CuadroTexto 10"/>
          <p:cNvSpPr txBox="1"/>
          <p:nvPr/>
        </p:nvSpPr>
        <p:spPr>
          <a:xfrm>
            <a:off x="414337" y="1226583"/>
            <a:ext cx="8222455" cy="1477328"/>
          </a:xfrm>
          <a:prstGeom prst="rect">
            <a:avLst/>
          </a:prstGeom>
          <a:noFill/>
        </p:spPr>
        <p:txBody>
          <a:bodyPr wrap="square" rtlCol="0">
            <a:spAutoFit/>
          </a:bodyPr>
          <a:lstStyle/>
          <a:p>
            <a:pPr algn="just"/>
            <a:r>
              <a:rPr lang="es-ES" b="1" dirty="0" smtClean="0"/>
              <a:t>La Luna es el satélite de la Tierra y gira a su alrededor describiendo una órbita casi circular de 384 000 km de radio. Teniendo en cuenta los datos que se indican, comprueba que la Luna da una vuelta completa alrededor de la Tierra cada 27,3 días.</a:t>
            </a:r>
          </a:p>
          <a:p>
            <a:pPr algn="just"/>
            <a:r>
              <a:rPr lang="es-ES" b="1" dirty="0"/>
              <a:t>Datos: G = 6,67·10</a:t>
            </a:r>
            <a:r>
              <a:rPr lang="es-ES" b="1" baseline="30000" dirty="0"/>
              <a:t>–11</a:t>
            </a:r>
            <a:r>
              <a:rPr lang="es-ES" b="1" dirty="0"/>
              <a:t> N·m</a:t>
            </a:r>
            <a:r>
              <a:rPr lang="es-ES" b="1" baseline="30000" dirty="0"/>
              <a:t>2</a:t>
            </a:r>
            <a:r>
              <a:rPr lang="es-ES" b="1" dirty="0"/>
              <a:t>/kg</a:t>
            </a:r>
            <a:r>
              <a:rPr lang="es-ES" b="1" baseline="30000" dirty="0"/>
              <a:t>2</a:t>
            </a:r>
            <a:r>
              <a:rPr lang="es-ES" b="1" dirty="0"/>
              <a:t>; </a:t>
            </a:r>
            <a:r>
              <a:rPr lang="es-ES" b="1" dirty="0" err="1" smtClean="0"/>
              <a:t>M</a:t>
            </a:r>
            <a:r>
              <a:rPr lang="es-ES" b="1" baseline="-25000" dirty="0" err="1" smtClean="0"/>
              <a:t>Tierra</a:t>
            </a:r>
            <a:r>
              <a:rPr lang="es-ES" b="1" dirty="0" smtClean="0"/>
              <a:t> </a:t>
            </a:r>
            <a:r>
              <a:rPr lang="es-ES" b="1" dirty="0"/>
              <a:t>= </a:t>
            </a:r>
            <a:r>
              <a:rPr lang="es-ES" b="1" dirty="0" smtClean="0"/>
              <a:t>5,97·10</a:t>
            </a:r>
            <a:r>
              <a:rPr lang="es-ES" b="1" baseline="30000" dirty="0" smtClean="0"/>
              <a:t>24</a:t>
            </a:r>
            <a:r>
              <a:rPr lang="es-ES" b="1" dirty="0" smtClean="0"/>
              <a:t> kg; </a:t>
            </a:r>
            <a:r>
              <a:rPr lang="es-ES" b="1" dirty="0" err="1"/>
              <a:t>M</a:t>
            </a:r>
            <a:r>
              <a:rPr lang="es-ES" b="1" baseline="-25000" dirty="0" err="1"/>
              <a:t>Luna</a:t>
            </a:r>
            <a:r>
              <a:rPr lang="es-ES" b="1" dirty="0"/>
              <a:t> = 7,35·10</a:t>
            </a:r>
            <a:r>
              <a:rPr lang="es-ES" b="1" baseline="30000" dirty="0"/>
              <a:t>22</a:t>
            </a:r>
            <a:r>
              <a:rPr lang="es-ES" b="1" dirty="0"/>
              <a:t> kg </a:t>
            </a:r>
          </a:p>
        </p:txBody>
      </p:sp>
      <p:grpSp>
        <p:nvGrpSpPr>
          <p:cNvPr id="33" name="Grupo 32"/>
          <p:cNvGrpSpPr/>
          <p:nvPr/>
        </p:nvGrpSpPr>
        <p:grpSpPr>
          <a:xfrm>
            <a:off x="619550" y="2964776"/>
            <a:ext cx="2237948" cy="2192666"/>
            <a:chOff x="563063" y="2807613"/>
            <a:chExt cx="2237948" cy="2192666"/>
          </a:xfrm>
        </p:grpSpPr>
        <p:grpSp>
          <p:nvGrpSpPr>
            <p:cNvPr id="15" name="Grupo 14"/>
            <p:cNvGrpSpPr/>
            <p:nvPr/>
          </p:nvGrpSpPr>
          <p:grpSpPr>
            <a:xfrm>
              <a:off x="563063" y="2840279"/>
              <a:ext cx="2160000" cy="2160000"/>
              <a:chOff x="3534862" y="3568942"/>
              <a:chExt cx="2160000" cy="2160000"/>
            </a:xfrm>
          </p:grpSpPr>
          <p:pic>
            <p:nvPicPr>
              <p:cNvPr id="16" name="Picture 6" descr="http://t1.uccdn.com/images/4/6/1/img_como_celebrar_el_dia_de_la_tierra_6164_orig.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4055798" y="4097235"/>
                <a:ext cx="1118128" cy="110341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3534862" y="3568942"/>
                <a:ext cx="2160000" cy="2160000"/>
              </a:xfrm>
              <a:prstGeom prst="ellipse">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Picture 2" descr="http://static.batanga.com/sites/default/files/styles/full/public/curiosidades.batanga.com/files/Que-pasaria-si-no-existiera-la-Luna.jpg?itok=7aN9fKpu"/>
              <p:cNvPicPr>
                <a:picLocks noChangeAspect="1" noChangeArrowheads="1"/>
              </p:cNvPicPr>
              <p:nvPr/>
            </p:nvPicPr>
            <p:blipFill rotWithShape="1">
              <a:blip r:embed="rId4" cstate="print">
                <a:clrChange>
                  <a:clrFrom>
                    <a:srgbClr val="0B0B0B"/>
                  </a:clrFrom>
                  <a:clrTo>
                    <a:srgbClr val="0B0B0B">
                      <a:alpha val="0"/>
                    </a:srgbClr>
                  </a:clrTo>
                </a:clrChange>
                <a:extLst>
                  <a:ext uri="{28A0092B-C50C-407E-A947-70E740481C1C}">
                    <a14:useLocalDpi xmlns:a14="http://schemas.microsoft.com/office/drawing/2010/main" val="0"/>
                  </a:ext>
                </a:extLst>
              </a:blip>
              <a:srcRect l="19859" t="4806" r="17091" b="3062"/>
              <a:stretch/>
            </p:blipFill>
            <p:spPr bwMode="auto">
              <a:xfrm>
                <a:off x="5409112" y="3958171"/>
                <a:ext cx="285750" cy="27812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3" name="Conector recto de flecha 22"/>
            <p:cNvCxnSpPr/>
            <p:nvPr/>
          </p:nvCxnSpPr>
          <p:spPr>
            <a:xfrm flipH="1">
              <a:off x="2202127" y="3368518"/>
              <a:ext cx="376975" cy="218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V="1">
              <a:off x="1643063" y="3368572"/>
              <a:ext cx="937125" cy="55170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a:off x="2390614" y="3365078"/>
              <a:ext cx="189575" cy="110729"/>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CuadroTexto 26"/>
                <p:cNvSpPr txBox="1"/>
                <p:nvPr/>
              </p:nvSpPr>
              <p:spPr>
                <a:xfrm>
                  <a:off x="2489131" y="3479751"/>
                  <a:ext cx="31188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𝑎</m:t>
                                </m:r>
                              </m:e>
                            </m:acc>
                          </m:e>
                          <m:sub>
                            <m:r>
                              <a:rPr lang="es-ES" b="0" i="1" smtClean="0">
                                <a:latin typeface="Cambria Math" panose="02040503050406030204" pitchFamily="18" charset="0"/>
                              </a:rPr>
                              <m:t>𝐶</m:t>
                            </m:r>
                          </m:sub>
                        </m:sSub>
                      </m:oMath>
                    </m:oMathPara>
                  </a14:m>
                  <a:endParaRPr lang="es-ES"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2489131" y="3479751"/>
                  <a:ext cx="311880" cy="276999"/>
                </a:xfrm>
                <a:prstGeom prst="rect">
                  <a:avLst/>
                </a:prstGeom>
                <a:blipFill rotWithShape="0">
                  <a:blip r:embed="rId5"/>
                  <a:stretch>
                    <a:fillRect l="-19608" t="-46667" r="-60784"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CuadroTexto 28"/>
                <p:cNvSpPr txBox="1"/>
                <p:nvPr/>
              </p:nvSpPr>
              <p:spPr>
                <a:xfrm>
                  <a:off x="1528289" y="3165209"/>
                  <a:ext cx="844141"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𝐶</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𝐺</m:t>
                            </m:r>
                          </m:sub>
                        </m:sSub>
                      </m:oMath>
                    </m:oMathPara>
                  </a14:m>
                  <a:endParaRPr lang="es-ES"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1528289" y="3165209"/>
                  <a:ext cx="844141" cy="310598"/>
                </a:xfrm>
                <a:prstGeom prst="rect">
                  <a:avLst/>
                </a:prstGeom>
                <a:blipFill rotWithShape="0">
                  <a:blip r:embed="rId6"/>
                  <a:stretch>
                    <a:fillRect l="-5797" t="-41176" r="-28986" b="-17647"/>
                  </a:stretch>
                </a:blipFill>
              </p:spPr>
              <p:txBody>
                <a:bodyPr/>
                <a:lstStyle/>
                <a:p>
                  <a:r>
                    <a:rPr lang="es-ES">
                      <a:noFill/>
                    </a:rPr>
                    <a:t> </a:t>
                  </a:r>
                </a:p>
              </p:txBody>
            </p:sp>
          </mc:Fallback>
        </mc:AlternateContent>
        <p:cxnSp>
          <p:nvCxnSpPr>
            <p:cNvPr id="30" name="Conector recto de flecha 29"/>
            <p:cNvCxnSpPr/>
            <p:nvPr/>
          </p:nvCxnSpPr>
          <p:spPr>
            <a:xfrm flipH="1" flipV="1">
              <a:off x="2372430" y="3006171"/>
              <a:ext cx="219646" cy="37677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CuadroTexto 33"/>
                <p:cNvSpPr txBox="1"/>
                <p:nvPr/>
              </p:nvSpPr>
              <p:spPr>
                <a:xfrm>
                  <a:off x="2463967" y="2807613"/>
                  <a:ext cx="2923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e>
                          <m:sub>
                            <m:r>
                              <a:rPr lang="es-ES" b="0" i="1" smtClean="0">
                                <a:latin typeface="Cambria Math" panose="02040503050406030204" pitchFamily="18" charset="0"/>
                              </a:rPr>
                              <m:t>𝐿</m:t>
                            </m:r>
                          </m:sub>
                        </m:sSub>
                      </m:oMath>
                    </m:oMathPara>
                  </a14:m>
                  <a:endParaRPr lang="es-ES" dirty="0"/>
                </a:p>
              </p:txBody>
            </p:sp>
          </mc:Choice>
          <mc:Fallback xmlns="">
            <p:sp>
              <p:nvSpPr>
                <p:cNvPr id="34" name="CuadroTexto 33"/>
                <p:cNvSpPr txBox="1">
                  <a:spLocks noRot="1" noChangeAspect="1" noMove="1" noResize="1" noEditPoints="1" noAdjustHandles="1" noChangeArrowheads="1" noChangeShapeType="1" noTextEdit="1"/>
                </p:cNvSpPr>
                <p:nvPr/>
              </p:nvSpPr>
              <p:spPr>
                <a:xfrm>
                  <a:off x="2463967" y="2807613"/>
                  <a:ext cx="292324" cy="276999"/>
                </a:xfrm>
                <a:prstGeom prst="rect">
                  <a:avLst/>
                </a:prstGeom>
                <a:blipFill rotWithShape="0">
                  <a:blip r:embed="rId7"/>
                  <a:stretch>
                    <a:fillRect l="-16667" t="-43478" r="-68750" b="-17391"/>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35" name="CuadroTexto 34"/>
              <p:cNvSpPr txBox="1"/>
              <p:nvPr/>
            </p:nvSpPr>
            <p:spPr>
              <a:xfrm>
                <a:off x="3309427" y="3079004"/>
                <a:ext cx="4184864" cy="6964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𝐶</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𝑚</m:t>
                              </m:r>
                            </m:e>
                            <m:sub>
                              <m:r>
                                <a:rPr lang="es-ES" sz="2000" b="0" i="1" smtClean="0">
                                  <a:latin typeface="Cambria Math" panose="02040503050406030204" pitchFamily="18" charset="0"/>
                                  <a:ea typeface="Cambria Math" panose="02040503050406030204" pitchFamily="18" charset="0"/>
                                </a:rPr>
                                <m:t>𝐿</m:t>
                              </m:r>
                            </m:sub>
                          </m:sSub>
                        </m:num>
                        <m:den>
                          <m:sSubSup>
                            <m:sSubSupPr>
                              <m:ctrlPr>
                                <a:rPr lang="es-ES" sz="2000" b="0" i="1" smtClean="0">
                                  <a:latin typeface="Cambria Math" panose="02040503050406030204" pitchFamily="18" charset="0"/>
                                  <a:ea typeface="Cambria Math" panose="02040503050406030204" pitchFamily="18" charset="0"/>
                                </a:rPr>
                              </m:ctrlPr>
                            </m:sSubSup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sub>
                            <m:sup>
                              <m:r>
                                <a:rPr lang="es-ES" sz="2000" b="0" i="1" smtClean="0">
                                  <a:latin typeface="Cambria Math" panose="02040503050406030204" pitchFamily="18" charset="0"/>
                                  <a:ea typeface="Cambria Math" panose="02040503050406030204" pitchFamily="18" charset="0"/>
                                </a:rPr>
                                <m:t>2</m:t>
                              </m:r>
                            </m:sup>
                          </m:sSubSup>
                        </m:den>
                      </m:f>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𝑚</m:t>
                          </m:r>
                        </m:e>
                        <m:sub>
                          <m:r>
                            <a:rPr lang="es-ES" sz="2000" b="0" i="1" smtClean="0">
                              <a:latin typeface="Cambria Math" panose="02040503050406030204" pitchFamily="18" charset="0"/>
                              <a:ea typeface="Cambria Math" panose="02040503050406030204" pitchFamily="18" charset="0"/>
                            </a:rPr>
                            <m:t>𝐿</m:t>
                          </m:r>
                        </m:sub>
                      </m:sSub>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Sup>
                            <m:sSubSupPr>
                              <m:ctrlPr>
                                <a:rPr lang="es-ES" sz="2000" b="0" i="1" smtClean="0">
                                  <a:latin typeface="Cambria Math" panose="02040503050406030204" pitchFamily="18" charset="0"/>
                                  <a:ea typeface="Cambria Math" panose="02040503050406030204" pitchFamily="18" charset="0"/>
                                </a:rPr>
                              </m:ctrlPr>
                            </m:sSubSupPr>
                            <m:e>
                              <m:r>
                                <a:rPr lang="es-ES" sz="2000" b="0" i="1" smtClean="0">
                                  <a:latin typeface="Cambria Math" panose="02040503050406030204" pitchFamily="18" charset="0"/>
                                  <a:ea typeface="Cambria Math" panose="02040503050406030204" pitchFamily="18" charset="0"/>
                                </a:rPr>
                                <m:t>𝑣</m:t>
                              </m:r>
                            </m:e>
                            <m:sub>
                              <m:r>
                                <a:rPr lang="es-ES" sz="2000" b="0" i="1" smtClean="0">
                                  <a:latin typeface="Cambria Math" panose="02040503050406030204" pitchFamily="18" charset="0"/>
                                  <a:ea typeface="Cambria Math" panose="02040503050406030204" pitchFamily="18" charset="0"/>
                                </a:rPr>
                                <m:t>𝐿</m:t>
                              </m:r>
                            </m:sub>
                            <m:sup>
                              <m:r>
                                <a:rPr lang="es-ES" sz="2000" b="0" i="1" smtClean="0">
                                  <a:latin typeface="Cambria Math" panose="02040503050406030204" pitchFamily="18" charset="0"/>
                                  <a:ea typeface="Cambria Math" panose="02040503050406030204" pitchFamily="18" charset="0"/>
                                </a:rPr>
                                <m:t>2</m:t>
                              </m:r>
                            </m:sup>
                          </m:sSubSup>
                        </m:num>
                        <m:den>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sub>
                          </m:sSub>
                        </m:den>
                      </m:f>
                    </m:oMath>
                  </m:oMathPara>
                </a14:m>
                <a:endParaRPr lang="es-ES" sz="2000" dirty="0"/>
              </a:p>
            </p:txBody>
          </p:sp>
        </mc:Choice>
        <mc:Fallback xmlns="">
          <p:sp>
            <p:nvSpPr>
              <p:cNvPr id="35" name="CuadroTexto 34"/>
              <p:cNvSpPr txBox="1">
                <a:spLocks noRot="1" noChangeAspect="1" noMove="1" noResize="1" noEditPoints="1" noAdjustHandles="1" noChangeArrowheads="1" noChangeShapeType="1" noTextEdit="1"/>
              </p:cNvSpPr>
              <p:nvPr/>
            </p:nvSpPr>
            <p:spPr>
              <a:xfrm>
                <a:off x="3309427" y="3079004"/>
                <a:ext cx="4184864" cy="696409"/>
              </a:xfrm>
              <a:prstGeom prst="rect">
                <a:avLst/>
              </a:prstGeom>
              <a:blipFill rotWithShape="0">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p:cNvSpPr txBox="1"/>
              <p:nvPr/>
            </p:nvSpPr>
            <p:spPr>
              <a:xfrm>
                <a:off x="3300486" y="3913913"/>
                <a:ext cx="5287473" cy="946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𝑣</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ad>
                        <m:radPr>
                          <m:degHide m:val="on"/>
                          <m:ctrlPr>
                            <a:rPr lang="es-ES" sz="2000" b="0" i="1" smtClean="0">
                              <a:latin typeface="Cambria Math" panose="02040503050406030204" pitchFamily="18" charset="0"/>
                            </a:rPr>
                          </m:ctrlPr>
                        </m:radPr>
                        <m:deg/>
                        <m:e>
                          <m:r>
                            <a:rPr lang="es-ES" sz="2000" i="1">
                              <a:latin typeface="Cambria Math" panose="02040503050406030204" pitchFamily="18" charset="0"/>
                            </a:rPr>
                            <m:t>𝐺</m:t>
                          </m:r>
                          <m:r>
                            <a:rPr lang="es-ES" sz="2000" i="1">
                              <a:latin typeface="Cambria Math" panose="02040503050406030204" pitchFamily="18" charset="0"/>
                            </a:rPr>
                            <m:t>·</m:t>
                          </m:r>
                          <m:f>
                            <m:fPr>
                              <m:ctrlPr>
                                <a:rPr lang="es-ES" sz="2000" i="1">
                                  <a:latin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𝑇</m:t>
                                  </m:r>
                                  <m:r>
                                    <a:rPr lang="es-ES" sz="2000" i="1">
                                      <a:latin typeface="Cambria Math" panose="02040503050406030204" pitchFamily="18" charset="0"/>
                                    </a:rPr>
                                    <m:t>−</m:t>
                                  </m:r>
                                  <m:r>
                                    <a:rPr lang="es-ES" sz="2000" i="1">
                                      <a:latin typeface="Cambria Math" panose="02040503050406030204" pitchFamily="18" charset="0"/>
                                    </a:rPr>
                                    <m:t>𝐿</m:t>
                                  </m:r>
                                </m:sub>
                              </m:sSub>
                            </m:den>
                          </m:f>
                        </m:e>
                      </m:rad>
                      <m:r>
                        <a:rPr lang="es-ES" sz="2000" b="0" i="1" smtClean="0">
                          <a:latin typeface="Cambria Math" panose="02040503050406030204" pitchFamily="18" charset="0"/>
                        </a:rPr>
                        <m:t>=</m:t>
                      </m:r>
                      <m:rad>
                        <m:radPr>
                          <m:degHide m:val="on"/>
                          <m:ctrlPr>
                            <a:rPr lang="es-ES" sz="2000" b="0" i="1" smtClean="0">
                              <a:latin typeface="Cambria Math" panose="02040503050406030204" pitchFamily="18" charset="0"/>
                            </a:rPr>
                          </m:ctrlPr>
                        </m:radPr>
                        <m:deg/>
                        <m:e>
                          <m:r>
                            <a:rPr lang="es-ES" sz="2000" i="1">
                              <a:latin typeface="Cambria Math" panose="02040503050406030204" pitchFamily="18" charset="0"/>
                            </a:rPr>
                            <m:t>6,67·</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−11</m:t>
                              </m:r>
                            </m:sup>
                          </m:sSup>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i="1">
                                  <a:latin typeface="Cambria Math" panose="02040503050406030204" pitchFamily="18" charset="0"/>
                                </a:rPr>
                                <m:t>5,97·</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24</m:t>
                                  </m:r>
                                </m:sup>
                              </m:sSup>
                            </m:num>
                            <m:den>
                              <m:r>
                                <a:rPr lang="es-ES" sz="2000" i="1">
                                  <a:latin typeface="Cambria Math" panose="02040503050406030204" pitchFamily="18" charset="0"/>
                                </a:rPr>
                                <m:t>384 000·</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3</m:t>
                                  </m:r>
                                </m:sup>
                              </m:sSup>
                            </m:den>
                          </m:f>
                        </m:e>
                      </m:rad>
                    </m:oMath>
                  </m:oMathPara>
                </a14:m>
                <a:endParaRPr lang="es-ES" sz="2000"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3300486" y="3913913"/>
                <a:ext cx="5287473" cy="946734"/>
              </a:xfrm>
              <a:prstGeom prst="rect">
                <a:avLst/>
              </a:prstGeom>
              <a:blipFill rotWithShape="0">
                <a:blip r:embed="rId9"/>
                <a:stretch>
                  <a:fillRect b="-64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Rectángulo 36"/>
              <p:cNvSpPr/>
              <p:nvPr/>
            </p:nvSpPr>
            <p:spPr>
              <a:xfrm>
                <a:off x="3300486" y="4999147"/>
                <a:ext cx="227831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𝑣</m:t>
                          </m:r>
                        </m:e>
                        <m:sub>
                          <m:r>
                            <a:rPr lang="es-ES" sz="2000" i="1">
                              <a:latin typeface="Cambria Math" panose="02040503050406030204" pitchFamily="18" charset="0"/>
                            </a:rPr>
                            <m:t>𝐿</m:t>
                          </m:r>
                        </m:sub>
                      </m:sSub>
                      <m:r>
                        <a:rPr lang="es-ES" sz="2000" b="0" i="1" smtClean="0">
                          <a:latin typeface="Cambria Math" panose="02040503050406030204" pitchFamily="18" charset="0"/>
                        </a:rPr>
                        <m:t>=1018,64 </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𝑠</m:t>
                      </m:r>
                    </m:oMath>
                  </m:oMathPara>
                </a14:m>
                <a:endParaRPr lang="es-ES" sz="2000" dirty="0"/>
              </a:p>
            </p:txBody>
          </p:sp>
        </mc:Choice>
        <mc:Fallback xmlns="">
          <p:sp>
            <p:nvSpPr>
              <p:cNvPr id="37" name="Rectángulo 36"/>
              <p:cNvSpPr>
                <a:spLocks noRot="1" noChangeAspect="1" noMove="1" noResize="1" noEditPoints="1" noAdjustHandles="1" noChangeArrowheads="1" noChangeShapeType="1" noTextEdit="1"/>
              </p:cNvSpPr>
              <p:nvPr/>
            </p:nvSpPr>
            <p:spPr>
              <a:xfrm>
                <a:off x="3300486" y="4999147"/>
                <a:ext cx="2278316" cy="400110"/>
              </a:xfrm>
              <a:prstGeom prst="rect">
                <a:avLst/>
              </a:prstGeom>
              <a:blipFill rotWithShape="0">
                <a:blip r:embed="rId10"/>
                <a:stretch>
                  <a:fillRect b="-1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Rectángulo 37"/>
              <p:cNvSpPr/>
              <p:nvPr/>
            </p:nvSpPr>
            <p:spPr>
              <a:xfrm>
                <a:off x="55954" y="5562153"/>
                <a:ext cx="9088046" cy="76020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𝑣</m:t>
                          </m:r>
                        </m:e>
                        <m:sub>
                          <m:r>
                            <a:rPr lang="es-ES" sz="2000" i="1">
                              <a:latin typeface="Cambria Math" panose="02040503050406030204" pitchFamily="18" charset="0"/>
                            </a:rPr>
                            <m:t>𝐿</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sub>
                          </m:sSub>
                        </m:num>
                        <m:den>
                          <m:r>
                            <a:rPr lang="es-ES" sz="2000" b="0" i="1" smtClean="0">
                              <a:latin typeface="Cambria Math" panose="02040503050406030204" pitchFamily="18" charset="0"/>
                            </a:rPr>
                            <m:t>𝑇</m:t>
                          </m:r>
                        </m:den>
                      </m:f>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rPr>
                        <m:t>𝑇</m:t>
                      </m:r>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i="1">
                                  <a:latin typeface="Cambria Math" panose="02040503050406030204" pitchFamily="18" charset="0"/>
                                  <a:ea typeface="Cambria Math" panose="02040503050406030204" pitchFamily="18" charset="0"/>
                                </a:rPr>
                                <m:t>𝑇</m:t>
                              </m:r>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𝐿</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𝑣</m:t>
                              </m:r>
                            </m:e>
                            <m:sub>
                              <m:r>
                                <a:rPr lang="es-ES" sz="2000" i="1">
                                  <a:latin typeface="Cambria Math" panose="02040503050406030204" pitchFamily="18" charset="0"/>
                                </a:rPr>
                                <m:t>𝐿</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·384 000·</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3</m:t>
                              </m:r>
                            </m:sup>
                          </m:sSup>
                        </m:num>
                        <m:den>
                          <m:r>
                            <a:rPr lang="es-ES" sz="2000" i="1">
                              <a:latin typeface="Cambria Math" panose="02040503050406030204" pitchFamily="18" charset="0"/>
                            </a:rPr>
                            <m:t>1018,64</m:t>
                          </m:r>
                        </m:den>
                      </m:f>
                      <m:r>
                        <a:rPr lang="es-ES" sz="2000" b="0" i="1" smtClean="0">
                          <a:latin typeface="Cambria Math" panose="02040503050406030204" pitchFamily="18" charset="0"/>
                        </a:rPr>
                        <m:t>=2,37·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6</m:t>
                          </m:r>
                        </m:sup>
                      </m:sSup>
                      <m:r>
                        <a:rPr lang="es-ES" sz="2000" b="0" i="1" smtClean="0">
                          <a:latin typeface="Cambria Math" panose="02040503050406030204" pitchFamily="18" charset="0"/>
                        </a:rPr>
                        <m:t> </m:t>
                      </m:r>
                      <m:r>
                        <a:rPr lang="es-ES" sz="2000" b="0" i="1" smtClean="0">
                          <a:latin typeface="Cambria Math" panose="02040503050406030204" pitchFamily="18" charset="0"/>
                        </a:rPr>
                        <m:t>𝑠</m:t>
                      </m:r>
                      <m:r>
                        <a:rPr lang="es-ES" sz="2000" b="0" i="1" smtClean="0">
                          <a:latin typeface="Cambria Math" panose="02040503050406030204" pitchFamily="18" charset="0"/>
                        </a:rPr>
                        <m:t>=</m:t>
                      </m:r>
                      <m:r>
                        <a:rPr lang="es-ES" sz="2000" b="1" i="1" smtClean="0">
                          <a:latin typeface="Cambria Math" panose="02040503050406030204" pitchFamily="18" charset="0"/>
                        </a:rPr>
                        <m:t>𝟐𝟕</m:t>
                      </m:r>
                      <m:r>
                        <a:rPr lang="es-ES" sz="2000" b="1" i="1" smtClean="0">
                          <a:latin typeface="Cambria Math" panose="02040503050406030204" pitchFamily="18" charset="0"/>
                        </a:rPr>
                        <m:t>,</m:t>
                      </m:r>
                      <m:r>
                        <a:rPr lang="es-ES" sz="2000" b="1" i="1" smtClean="0">
                          <a:latin typeface="Cambria Math" panose="02040503050406030204" pitchFamily="18" charset="0"/>
                        </a:rPr>
                        <m:t>𝟒</m:t>
                      </m:r>
                      <m:r>
                        <a:rPr lang="es-ES" sz="2000" b="1" i="1" smtClean="0">
                          <a:latin typeface="Cambria Math" panose="02040503050406030204" pitchFamily="18" charset="0"/>
                        </a:rPr>
                        <m:t> </m:t>
                      </m:r>
                      <m:r>
                        <a:rPr lang="es-ES" sz="2000" b="1" i="1" smtClean="0">
                          <a:latin typeface="Cambria Math" panose="02040503050406030204" pitchFamily="18" charset="0"/>
                        </a:rPr>
                        <m:t>𝒅</m:t>
                      </m:r>
                      <m:r>
                        <a:rPr lang="es-ES" sz="2000" b="1" i="1" smtClean="0">
                          <a:latin typeface="Cambria Math" panose="02040503050406030204" pitchFamily="18" charset="0"/>
                        </a:rPr>
                        <m:t>í</m:t>
                      </m:r>
                      <m:r>
                        <a:rPr lang="es-ES" sz="2000" b="1" i="1" smtClean="0">
                          <a:latin typeface="Cambria Math" panose="02040503050406030204" pitchFamily="18" charset="0"/>
                        </a:rPr>
                        <m:t>𝒂𝒔</m:t>
                      </m:r>
                    </m:oMath>
                  </m:oMathPara>
                </a14:m>
                <a:endParaRPr lang="es-ES" sz="2000" b="1" dirty="0"/>
              </a:p>
            </p:txBody>
          </p:sp>
        </mc:Choice>
        <mc:Fallback xmlns="">
          <p:sp>
            <p:nvSpPr>
              <p:cNvPr id="38" name="Rectángulo 37"/>
              <p:cNvSpPr>
                <a:spLocks noRot="1" noChangeAspect="1" noMove="1" noResize="1" noEditPoints="1" noAdjustHandles="1" noChangeArrowheads="1" noChangeShapeType="1" noTextEdit="1"/>
              </p:cNvSpPr>
              <p:nvPr/>
            </p:nvSpPr>
            <p:spPr>
              <a:xfrm>
                <a:off x="55954" y="5562153"/>
                <a:ext cx="9088046" cy="760208"/>
              </a:xfrm>
              <a:prstGeom prst="rect">
                <a:avLst/>
              </a:prstGeom>
              <a:blipFill rotWithShape="0">
                <a:blip r:embed="rId11"/>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170751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24" name="Redondear rectángulo de esquina del mismo lado 23"/>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CuadroTexto 24"/>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6" name="CuadroTexto 25"/>
          <p:cNvSpPr txBox="1"/>
          <p:nvPr/>
        </p:nvSpPr>
        <p:spPr>
          <a:xfrm>
            <a:off x="538400" y="1380114"/>
            <a:ext cx="8105538" cy="1200329"/>
          </a:xfrm>
          <a:prstGeom prst="rect">
            <a:avLst/>
          </a:prstGeom>
          <a:solidFill>
            <a:srgbClr val="FFCC66"/>
          </a:solidFill>
        </p:spPr>
        <p:txBody>
          <a:bodyPr wrap="square" rtlCol="0">
            <a:spAutoFit/>
          </a:bodyPr>
          <a:lstStyle/>
          <a:p>
            <a:pPr marL="357188" indent="-357188" algn="just">
              <a:buAutoNum type="arabicPeriod" startAt="8"/>
            </a:pPr>
            <a:r>
              <a:rPr lang="es-ES" b="1" dirty="0" smtClean="0"/>
              <a:t>La Tierra tarda 365,24 días en completar su órbita alrededor del Sol. Teniendo en cuenta los datos que se indican, calcula la distancia media entre la Tierra y el Sol.</a:t>
            </a:r>
          </a:p>
          <a:p>
            <a:pPr marL="357188" algn="just"/>
            <a:r>
              <a:rPr lang="es-ES" dirty="0"/>
              <a:t>Datos: 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r>
              <a:rPr lang="es-ES" dirty="0" smtClean="0"/>
              <a:t>; </a:t>
            </a:r>
            <a:r>
              <a:rPr lang="es-ES" dirty="0" err="1" smtClean="0"/>
              <a:t>M</a:t>
            </a:r>
            <a:r>
              <a:rPr lang="es-ES" baseline="-25000" dirty="0" err="1" smtClean="0"/>
              <a:t>Sol</a:t>
            </a:r>
            <a:r>
              <a:rPr lang="es-ES" baseline="-25000" dirty="0" smtClean="0"/>
              <a:t> </a:t>
            </a:r>
            <a:r>
              <a:rPr lang="es-ES" dirty="0" smtClean="0"/>
              <a:t>= 1,99·10</a:t>
            </a:r>
            <a:r>
              <a:rPr lang="es-ES" baseline="30000" dirty="0" smtClean="0"/>
              <a:t>30</a:t>
            </a:r>
            <a:r>
              <a:rPr lang="es-ES" dirty="0" smtClean="0"/>
              <a:t> kg</a:t>
            </a:r>
            <a:endParaRPr lang="es-ES" baseline="30000" dirty="0"/>
          </a:p>
        </p:txBody>
      </p:sp>
    </p:spTree>
    <p:extLst>
      <p:ext uri="{BB962C8B-B14F-4D97-AF65-F5344CB8AC3E}">
        <p14:creationId xmlns:p14="http://schemas.microsoft.com/office/powerpoint/2010/main" val="2564656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4" name="CuadroTexto 3"/>
          <p:cNvSpPr txBox="1"/>
          <p:nvPr/>
        </p:nvSpPr>
        <p:spPr>
          <a:xfrm>
            <a:off x="364330" y="914401"/>
            <a:ext cx="8372475" cy="369332"/>
          </a:xfrm>
          <a:prstGeom prst="rect">
            <a:avLst/>
          </a:prstGeom>
          <a:noFill/>
        </p:spPr>
        <p:txBody>
          <a:bodyPr wrap="square" rtlCol="0">
            <a:spAutoFit/>
          </a:bodyPr>
          <a:lstStyle/>
          <a:p>
            <a:r>
              <a:rPr lang="es-ES" b="1" dirty="0" smtClean="0">
                <a:solidFill>
                  <a:srgbClr val="00B050"/>
                </a:solidFill>
              </a:rPr>
              <a:t>4.1. Satélites artificiales</a:t>
            </a:r>
            <a:endParaRPr lang="es-ES" b="1" dirty="0">
              <a:solidFill>
                <a:srgbClr val="00B050"/>
              </a:solidFill>
            </a:endParaRPr>
          </a:p>
        </p:txBody>
      </p:sp>
      <p:pic>
        <p:nvPicPr>
          <p:cNvPr id="2050" name="Picture 2" descr="http://image.slidesharecdn.com/satlitesartificiales-120902125253-phpapp01/95/satlites-artificiales-15-728.jpg?cb=1346592428"/>
          <p:cNvPicPr>
            <a:picLocks noChangeAspect="1" noChangeArrowheads="1"/>
          </p:cNvPicPr>
          <p:nvPr/>
        </p:nvPicPr>
        <p:blipFill rotWithShape="1">
          <a:blip r:embed="rId3">
            <a:extLst>
              <a:ext uri="{28A0092B-C50C-407E-A947-70E740481C1C}">
                <a14:useLocalDpi xmlns:a14="http://schemas.microsoft.com/office/drawing/2010/main" val="0"/>
              </a:ext>
            </a:extLst>
          </a:blip>
          <a:srcRect t="4981"/>
          <a:stretch/>
        </p:blipFill>
        <p:spPr bwMode="auto">
          <a:xfrm>
            <a:off x="1165010" y="1452177"/>
            <a:ext cx="6899704" cy="4917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31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4" name="CuadroTexto 3"/>
          <p:cNvSpPr txBox="1"/>
          <p:nvPr/>
        </p:nvSpPr>
        <p:spPr>
          <a:xfrm>
            <a:off x="364330" y="914401"/>
            <a:ext cx="8372475" cy="369332"/>
          </a:xfrm>
          <a:prstGeom prst="rect">
            <a:avLst/>
          </a:prstGeom>
          <a:noFill/>
        </p:spPr>
        <p:txBody>
          <a:bodyPr wrap="square" rtlCol="0">
            <a:spAutoFit/>
          </a:bodyPr>
          <a:lstStyle/>
          <a:p>
            <a:r>
              <a:rPr lang="es-ES" b="1" dirty="0" smtClean="0">
                <a:solidFill>
                  <a:srgbClr val="00B050"/>
                </a:solidFill>
              </a:rPr>
              <a:t>4.1. Satélites artificiales en movimiento</a:t>
            </a:r>
            <a:endParaRPr lang="es-ES" b="1" dirty="0">
              <a:solidFill>
                <a:srgbClr val="00B050"/>
              </a:solidFill>
            </a:endParaRPr>
          </a:p>
        </p:txBody>
      </p:sp>
      <mc:AlternateContent xmlns:mc="http://schemas.openxmlformats.org/markup-compatibility/2006" xmlns:a14="http://schemas.microsoft.com/office/drawing/2010/main">
        <mc:Choice Requires="a14">
          <p:sp>
            <p:nvSpPr>
              <p:cNvPr id="26" name="CuadroTexto 25"/>
              <p:cNvSpPr txBox="1"/>
              <p:nvPr/>
            </p:nvSpPr>
            <p:spPr>
              <a:xfrm>
                <a:off x="3237378" y="1562772"/>
                <a:ext cx="9368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𝐶</m:t>
                          </m:r>
                        </m:sub>
                      </m:sSub>
                    </m:oMath>
                  </m:oMathPara>
                </a14:m>
                <a:endParaRPr lang="es-ES" sz="2000"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3237378" y="1562772"/>
                <a:ext cx="936860" cy="307777"/>
              </a:xfrm>
              <a:prstGeom prst="rect">
                <a:avLst/>
              </a:prstGeom>
              <a:blipFill rotWithShape="0">
                <a:blip r:embed="rId3"/>
                <a:stretch>
                  <a:fillRect l="-5195" r="-1299" b="-196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p:cNvSpPr txBox="1"/>
              <p:nvPr/>
            </p:nvSpPr>
            <p:spPr>
              <a:xfrm>
                <a:off x="3237378" y="1969423"/>
                <a:ext cx="4092915" cy="574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num>
                        <m:den>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𝑟</m:t>
                              </m:r>
                            </m:e>
                            <m:sup>
                              <m:r>
                                <a:rPr lang="es-ES" sz="2000" b="0" i="1" smtClean="0">
                                  <a:latin typeface="Cambria Math" panose="02040503050406030204" pitchFamily="18" charset="0"/>
                                  <a:ea typeface="Cambria Math" panose="02040503050406030204" pitchFamily="18" charset="0"/>
                                </a:rPr>
                                <m:t>2</m:t>
                              </m:r>
                            </m:sup>
                          </m:sSup>
                        </m:den>
                      </m:f>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𝑑𝑜𝑛𝑑𝑒</m:t>
                      </m:r>
                      <m:r>
                        <a:rPr lang="es-ES" sz="2000" b="0" i="1" smtClean="0">
                          <a:latin typeface="Cambria Math" panose="02040503050406030204" pitchFamily="18" charset="0"/>
                          <a:ea typeface="Cambria Math" panose="02040503050406030204" pitchFamily="18" charset="0"/>
                        </a:rPr>
                        <m:t>   </m:t>
                      </m:r>
                      <m:r>
                        <a:rPr lang="es-ES" sz="2000" i="1">
                          <a:latin typeface="Cambria Math" panose="02040503050406030204" pitchFamily="18" charset="0"/>
                        </a:rPr>
                        <m:t>𝑟</m:t>
                      </m:r>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𝑅</m:t>
                          </m:r>
                        </m:e>
                        <m:sub>
                          <m:r>
                            <a:rPr lang="es-ES" sz="2000" i="1">
                              <a:latin typeface="Cambria Math" panose="02040503050406030204" pitchFamily="18" charset="0"/>
                            </a:rPr>
                            <m:t>𝑇</m:t>
                          </m:r>
                        </m:sub>
                      </m:sSub>
                      <m:r>
                        <a:rPr lang="es-ES" sz="2000" i="1">
                          <a:latin typeface="Cambria Math" panose="02040503050406030204" pitchFamily="18" charset="0"/>
                        </a:rPr>
                        <m:t>+</m:t>
                      </m:r>
                      <m:r>
                        <a:rPr lang="es-ES" sz="2000" i="1">
                          <a:latin typeface="Cambria Math" panose="02040503050406030204" pitchFamily="18" charset="0"/>
                        </a:rPr>
                        <m:t>h</m:t>
                      </m:r>
                    </m:oMath>
                  </m:oMathPara>
                </a14:m>
                <a:endParaRPr lang="es-ES" sz="2000"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3237378" y="1969423"/>
                <a:ext cx="4092915" cy="574196"/>
              </a:xfrm>
              <a:prstGeom prst="rect">
                <a:avLst/>
              </a:prstGeom>
              <a:blipFill rotWithShape="0">
                <a:blip r:embed="rId4"/>
                <a:stretch>
                  <a:fillRect/>
                </a:stretch>
              </a:blipFill>
            </p:spPr>
            <p:txBody>
              <a:bodyPr/>
              <a:lstStyle/>
              <a:p>
                <a:r>
                  <a:rPr lang="es-ES">
                    <a:noFill/>
                  </a:rPr>
                  <a:t> </a:t>
                </a:r>
              </a:p>
            </p:txBody>
          </p:sp>
        </mc:Fallback>
      </mc:AlternateContent>
      <p:grpSp>
        <p:nvGrpSpPr>
          <p:cNvPr id="29" name="Grupo 28"/>
          <p:cNvGrpSpPr/>
          <p:nvPr/>
        </p:nvGrpSpPr>
        <p:grpSpPr>
          <a:xfrm>
            <a:off x="576687" y="1519595"/>
            <a:ext cx="2262400" cy="2160000"/>
            <a:chOff x="576687" y="1519595"/>
            <a:chExt cx="2262400" cy="2160000"/>
          </a:xfrm>
        </p:grpSpPr>
        <p:grpSp>
          <p:nvGrpSpPr>
            <p:cNvPr id="23" name="Grupo 22"/>
            <p:cNvGrpSpPr/>
            <p:nvPr/>
          </p:nvGrpSpPr>
          <p:grpSpPr>
            <a:xfrm>
              <a:off x="576687" y="1519595"/>
              <a:ext cx="2262400" cy="2160000"/>
              <a:chOff x="662412" y="3878790"/>
              <a:chExt cx="2262400" cy="2160000"/>
            </a:xfrm>
          </p:grpSpPr>
          <p:pic>
            <p:nvPicPr>
              <p:cNvPr id="5122" name="Picture 2" descr="https://upload.wikimedia.org/wikipedia/commons/thumb/b/b0/Nasa_swift_satellite.jpg/250px-Nasa_swift_satellite.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4267" r="3933"/>
              <a:stretch/>
            </p:blipFill>
            <p:spPr bwMode="auto">
              <a:xfrm>
                <a:off x="2471779" y="4222304"/>
                <a:ext cx="453033" cy="35334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o 6"/>
              <p:cNvGrpSpPr/>
              <p:nvPr/>
            </p:nvGrpSpPr>
            <p:grpSpPr>
              <a:xfrm>
                <a:off x="662412" y="3878790"/>
                <a:ext cx="2160000" cy="2160000"/>
                <a:chOff x="563063" y="2840279"/>
                <a:chExt cx="2160000" cy="2160000"/>
              </a:xfrm>
            </p:grpSpPr>
            <p:grpSp>
              <p:nvGrpSpPr>
                <p:cNvPr id="8" name="Grupo 7"/>
                <p:cNvGrpSpPr/>
                <p:nvPr/>
              </p:nvGrpSpPr>
              <p:grpSpPr>
                <a:xfrm>
                  <a:off x="563063" y="2840279"/>
                  <a:ext cx="2160000" cy="2160000"/>
                  <a:chOff x="3534862" y="3568942"/>
                  <a:chExt cx="2160000" cy="2160000"/>
                </a:xfrm>
              </p:grpSpPr>
              <p:pic>
                <p:nvPicPr>
                  <p:cNvPr id="16" name="Picture 6" descr="http://t1.uccdn.com/images/4/6/1/img_como_celebrar_el_dia_de_la_tierra_6164_ori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4055798" y="4097235"/>
                    <a:ext cx="1118128" cy="110341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3534862" y="3568942"/>
                    <a:ext cx="2160000" cy="2160000"/>
                  </a:xfrm>
                  <a:prstGeom prst="ellipse">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9" name="Conector recto de flecha 8"/>
                <p:cNvCxnSpPr/>
                <p:nvPr/>
              </p:nvCxnSpPr>
              <p:spPr>
                <a:xfrm flipH="1">
                  <a:off x="2202127" y="3368518"/>
                  <a:ext cx="376975" cy="218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flipV="1">
                  <a:off x="1643063" y="3368572"/>
                  <a:ext cx="937125" cy="55170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CuadroTexto 12"/>
                    <p:cNvSpPr txBox="1"/>
                    <p:nvPr/>
                  </p:nvSpPr>
                  <p:spPr>
                    <a:xfrm>
                      <a:off x="2302921" y="3489126"/>
                      <a:ext cx="307455"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𝐺</m:t>
                                </m:r>
                              </m:sub>
                            </m:sSub>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2302921" y="3489126"/>
                      <a:ext cx="307455" cy="310598"/>
                    </a:xfrm>
                    <a:prstGeom prst="rect">
                      <a:avLst/>
                    </a:prstGeom>
                    <a:blipFill rotWithShape="0">
                      <a:blip r:embed="rId7"/>
                      <a:stretch>
                        <a:fillRect l="-16000" t="-43137" r="-70000" b="-15686"/>
                      </a:stretch>
                    </a:blipFill>
                  </p:spPr>
                  <p:txBody>
                    <a:bodyPr/>
                    <a:lstStyle/>
                    <a:p>
                      <a:r>
                        <a:rPr lang="es-ES">
                          <a:noFill/>
                        </a:rPr>
                        <a:t> </a:t>
                      </a:r>
                    </a:p>
                  </p:txBody>
                </p:sp>
              </mc:Fallback>
            </mc:AlternateContent>
          </p:grpSp>
          <p:cxnSp>
            <p:nvCxnSpPr>
              <p:cNvPr id="19" name="Conector recto de flecha 18"/>
              <p:cNvCxnSpPr>
                <a:endCxn id="17" idx="7"/>
              </p:cNvCxnSpPr>
              <p:nvPr/>
            </p:nvCxnSpPr>
            <p:spPr>
              <a:xfrm flipV="1">
                <a:off x="2131173" y="4195115"/>
                <a:ext cx="374914" cy="37427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CuadroTexto 21"/>
                  <p:cNvSpPr txBox="1"/>
                  <p:nvPr/>
                </p:nvSpPr>
                <p:spPr>
                  <a:xfrm>
                    <a:off x="2155454" y="4091245"/>
                    <a:ext cx="1963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h</m:t>
                          </m:r>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2155454" y="4091245"/>
                    <a:ext cx="196336" cy="276999"/>
                  </a:xfrm>
                  <a:prstGeom prst="rect">
                    <a:avLst/>
                  </a:prstGeom>
                  <a:blipFill rotWithShape="0">
                    <a:blip r:embed="rId8"/>
                    <a:stretch>
                      <a:fillRect l="-28125" r="-25000" b="-8696"/>
                    </a:stretch>
                  </a:blipFill>
                </p:spPr>
                <p:txBody>
                  <a:bodyPr/>
                  <a:lstStyle/>
                  <a:p>
                    <a:r>
                      <a:rPr lang="es-ES">
                        <a:noFill/>
                      </a:rPr>
                      <a:t> </a:t>
                    </a:r>
                  </a:p>
                </p:txBody>
              </p:sp>
            </mc:Fallback>
          </mc:AlternateContent>
        </p:grpSp>
        <p:cxnSp>
          <p:nvCxnSpPr>
            <p:cNvPr id="28" name="Conector recto de flecha 27"/>
            <p:cNvCxnSpPr/>
            <p:nvPr/>
          </p:nvCxnSpPr>
          <p:spPr>
            <a:xfrm flipV="1">
              <a:off x="1652279" y="2216455"/>
              <a:ext cx="393169" cy="382040"/>
            </a:xfrm>
            <a:prstGeom prst="straightConnector1">
              <a:avLst/>
            </a:prstGeom>
            <a:ln w="381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CuadroTexto 30"/>
                <p:cNvSpPr txBox="1"/>
                <p:nvPr/>
              </p:nvSpPr>
              <p:spPr>
                <a:xfrm>
                  <a:off x="1568032" y="2127350"/>
                  <a:ext cx="3346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solidFill>
                                  <a:schemeClr val="bg1"/>
                                </a:solidFill>
                                <a:latin typeface="Cambria Math" panose="02040503050406030204" pitchFamily="18" charset="0"/>
                              </a:rPr>
                            </m:ctrlPr>
                          </m:sSubPr>
                          <m:e>
                            <m:r>
                              <a:rPr lang="es-ES" b="0" i="1" smtClean="0">
                                <a:solidFill>
                                  <a:schemeClr val="bg1"/>
                                </a:solidFill>
                                <a:latin typeface="Cambria Math" panose="02040503050406030204" pitchFamily="18" charset="0"/>
                              </a:rPr>
                              <m:t>𝑅</m:t>
                            </m:r>
                          </m:e>
                          <m:sub>
                            <m:r>
                              <a:rPr lang="es-ES" b="0" i="1" smtClean="0">
                                <a:solidFill>
                                  <a:schemeClr val="bg1"/>
                                </a:solidFill>
                                <a:latin typeface="Cambria Math" panose="02040503050406030204" pitchFamily="18" charset="0"/>
                              </a:rPr>
                              <m:t>𝑇</m:t>
                            </m:r>
                          </m:sub>
                        </m:sSub>
                      </m:oMath>
                    </m:oMathPara>
                  </a14:m>
                  <a:endParaRPr lang="es-ES" dirty="0">
                    <a:solidFill>
                      <a:schemeClr val="bg1"/>
                    </a:solidFill>
                  </a:endParaRPr>
                </a:p>
              </p:txBody>
            </p:sp>
          </mc:Choice>
          <mc:Fallback xmlns="">
            <p:sp>
              <p:nvSpPr>
                <p:cNvPr id="31" name="CuadroTexto 30"/>
                <p:cNvSpPr txBox="1">
                  <a:spLocks noRot="1" noChangeAspect="1" noMove="1" noResize="1" noEditPoints="1" noAdjustHandles="1" noChangeArrowheads="1" noChangeShapeType="1" noTextEdit="1"/>
                </p:cNvSpPr>
                <p:nvPr/>
              </p:nvSpPr>
              <p:spPr>
                <a:xfrm>
                  <a:off x="1568032" y="2127350"/>
                  <a:ext cx="334642" cy="276999"/>
                </a:xfrm>
                <a:prstGeom prst="rect">
                  <a:avLst/>
                </a:prstGeom>
                <a:blipFill rotWithShape="0">
                  <a:blip r:embed="rId9"/>
                  <a:stretch>
                    <a:fillRect l="-14545" r="-1818"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p:cNvSpPr txBox="1"/>
                <p:nvPr/>
              </p:nvSpPr>
              <p:spPr>
                <a:xfrm>
                  <a:off x="1998863" y="2307560"/>
                  <a:ext cx="178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rgbClr val="00B0F0"/>
                            </a:solidFill>
                            <a:latin typeface="Cambria Math" panose="02040503050406030204" pitchFamily="18" charset="0"/>
                          </a:rPr>
                          <m:t>𝑟</m:t>
                        </m:r>
                      </m:oMath>
                    </m:oMathPara>
                  </a14:m>
                  <a:endParaRPr lang="es-ES" dirty="0">
                    <a:solidFill>
                      <a:srgbClr val="00B0F0"/>
                    </a:solidFill>
                  </a:endParaRPr>
                </a:p>
              </p:txBody>
            </p:sp>
          </mc:Choice>
          <mc:Fallback xmlns="">
            <p:sp>
              <p:nvSpPr>
                <p:cNvPr id="32" name="CuadroTexto 31"/>
                <p:cNvSpPr txBox="1">
                  <a:spLocks noRot="1" noChangeAspect="1" noMove="1" noResize="1" noEditPoints="1" noAdjustHandles="1" noChangeArrowheads="1" noChangeShapeType="1" noTextEdit="1"/>
                </p:cNvSpPr>
                <p:nvPr/>
              </p:nvSpPr>
              <p:spPr>
                <a:xfrm>
                  <a:off x="1998863" y="2307560"/>
                  <a:ext cx="178190" cy="276999"/>
                </a:xfrm>
                <a:prstGeom prst="rect">
                  <a:avLst/>
                </a:prstGeom>
                <a:blipFill rotWithShape="0">
                  <a:blip r:embed="rId10"/>
                  <a:stretch>
                    <a:fillRect l="-17241" r="-13793" b="-2222"/>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35" name="CuadroTexto 34"/>
              <p:cNvSpPr txBox="1"/>
              <p:nvPr/>
            </p:nvSpPr>
            <p:spPr>
              <a:xfrm>
                <a:off x="3237378" y="2657097"/>
                <a:ext cx="4100033" cy="909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num>
                        <m:den>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den>
                      </m:f>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num>
                        <m:den>
                          <m:r>
                            <a:rPr lang="es-ES" sz="2000" b="0" i="1" smtClean="0">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m:t>
                      </m:r>
                      <m:r>
                        <a:rPr lang="es-ES" sz="2000" b="1" i="1">
                          <a:latin typeface="Cambria Math" panose="02040503050406030204" pitchFamily="18" charset="0"/>
                        </a:rPr>
                        <m:t>𝒗</m:t>
                      </m:r>
                      <m:r>
                        <a:rPr lang="es-ES" sz="2000" b="1" i="1">
                          <a:latin typeface="Cambria Math" panose="02040503050406030204" pitchFamily="18" charset="0"/>
                        </a:rPr>
                        <m:t>=</m:t>
                      </m:r>
                      <m:rad>
                        <m:radPr>
                          <m:degHide m:val="on"/>
                          <m:ctrlPr>
                            <a:rPr lang="es-ES" sz="2000" b="1" i="1">
                              <a:latin typeface="Cambria Math" panose="02040503050406030204" pitchFamily="18" charset="0"/>
                            </a:rPr>
                          </m:ctrlPr>
                        </m:radPr>
                        <m:deg/>
                        <m:e>
                          <m:r>
                            <a:rPr lang="es-ES" sz="2000" b="1" i="1">
                              <a:latin typeface="Cambria Math" panose="02040503050406030204" pitchFamily="18" charset="0"/>
                            </a:rPr>
                            <m:t>𝑮</m:t>
                          </m:r>
                          <m:r>
                            <a:rPr lang="es-ES" sz="2000" b="1" i="1">
                              <a:latin typeface="Cambria Math" panose="02040503050406030204" pitchFamily="18" charset="0"/>
                            </a:rPr>
                            <m:t>·</m:t>
                          </m:r>
                          <m:f>
                            <m:fPr>
                              <m:ctrlPr>
                                <a:rPr lang="es-ES" sz="2000" b="1" i="1">
                                  <a:latin typeface="Cambria Math" panose="02040503050406030204" pitchFamily="18" charset="0"/>
                                </a:rPr>
                              </m:ctrlPr>
                            </m:fPr>
                            <m:num>
                              <m:sSub>
                                <m:sSubPr>
                                  <m:ctrlPr>
                                    <a:rPr lang="es-ES" sz="2000" b="1" i="1">
                                      <a:latin typeface="Cambria Math" panose="02040503050406030204" pitchFamily="18" charset="0"/>
                                    </a:rPr>
                                  </m:ctrlPr>
                                </m:sSubPr>
                                <m:e>
                                  <m:r>
                                    <a:rPr lang="es-ES" sz="2000" b="1" i="1">
                                      <a:latin typeface="Cambria Math" panose="02040503050406030204" pitchFamily="18" charset="0"/>
                                    </a:rPr>
                                    <m:t>𝑴</m:t>
                                  </m:r>
                                </m:e>
                                <m:sub>
                                  <m:r>
                                    <a:rPr lang="es-ES" sz="2000" b="1" i="1">
                                      <a:latin typeface="Cambria Math" panose="02040503050406030204" pitchFamily="18" charset="0"/>
                                    </a:rPr>
                                    <m:t>𝑻</m:t>
                                  </m:r>
                                </m:sub>
                              </m:sSub>
                            </m:num>
                            <m:den>
                              <m:r>
                                <a:rPr lang="es-ES" sz="2000" b="1" i="1">
                                  <a:latin typeface="Cambria Math" panose="02040503050406030204" pitchFamily="18" charset="0"/>
                                </a:rPr>
                                <m:t>𝒓</m:t>
                              </m:r>
                            </m:den>
                          </m:f>
                        </m:e>
                      </m:rad>
                    </m:oMath>
                  </m:oMathPara>
                </a14:m>
                <a:endParaRPr lang="es-ES" sz="2000" b="1" dirty="0"/>
              </a:p>
            </p:txBody>
          </p:sp>
        </mc:Choice>
        <mc:Fallback xmlns="">
          <p:sp>
            <p:nvSpPr>
              <p:cNvPr id="35" name="CuadroTexto 34"/>
              <p:cNvSpPr txBox="1">
                <a:spLocks noRot="1" noChangeAspect="1" noMove="1" noResize="1" noEditPoints="1" noAdjustHandles="1" noChangeArrowheads="1" noChangeShapeType="1" noTextEdit="1"/>
              </p:cNvSpPr>
              <p:nvPr/>
            </p:nvSpPr>
            <p:spPr>
              <a:xfrm>
                <a:off x="3237378" y="2657097"/>
                <a:ext cx="4100033" cy="909352"/>
              </a:xfrm>
              <a:prstGeom prst="rect">
                <a:avLst/>
              </a:prstGeom>
              <a:blipFill rotWithShape="0">
                <a:blip r:embed="rId11"/>
                <a:stretch>
                  <a:fillRect b="-671"/>
                </a:stretch>
              </a:blipFill>
            </p:spPr>
            <p:txBody>
              <a:bodyPr/>
              <a:lstStyle/>
              <a:p>
                <a:r>
                  <a:rPr lang="es-ES">
                    <a:noFill/>
                  </a:rPr>
                  <a:t> </a:t>
                </a:r>
              </a:p>
            </p:txBody>
          </p:sp>
        </mc:Fallback>
      </mc:AlternateContent>
      <p:sp>
        <p:nvSpPr>
          <p:cNvPr id="34" name="CuadroTexto 33"/>
          <p:cNvSpPr txBox="1"/>
          <p:nvPr/>
        </p:nvSpPr>
        <p:spPr>
          <a:xfrm>
            <a:off x="7566325" y="2828137"/>
            <a:ext cx="1249125" cy="646331"/>
          </a:xfrm>
          <a:prstGeom prst="rect">
            <a:avLst/>
          </a:prstGeom>
          <a:noFill/>
        </p:spPr>
        <p:txBody>
          <a:bodyPr wrap="none" rtlCol="0">
            <a:spAutoFit/>
          </a:bodyPr>
          <a:lstStyle/>
          <a:p>
            <a:r>
              <a:rPr lang="es-ES" dirty="0" smtClean="0"/>
              <a:t>Velocidad </a:t>
            </a:r>
          </a:p>
          <a:p>
            <a:r>
              <a:rPr lang="es-ES" dirty="0" smtClean="0"/>
              <a:t>orbital</a:t>
            </a:r>
            <a:endParaRPr lang="es-ES" dirty="0"/>
          </a:p>
        </p:txBody>
      </p:sp>
      <p:sp>
        <p:nvSpPr>
          <p:cNvPr id="36" name="CuadroTexto 35"/>
          <p:cNvSpPr txBox="1"/>
          <p:nvPr/>
        </p:nvSpPr>
        <p:spPr>
          <a:xfrm>
            <a:off x="417355" y="3915457"/>
            <a:ext cx="4843463" cy="369332"/>
          </a:xfrm>
          <a:prstGeom prst="rect">
            <a:avLst/>
          </a:prstGeom>
          <a:noFill/>
        </p:spPr>
        <p:txBody>
          <a:bodyPr wrap="square" rtlCol="0">
            <a:spAutoFit/>
          </a:bodyPr>
          <a:lstStyle/>
          <a:p>
            <a:r>
              <a:rPr lang="es-ES" b="1" dirty="0" smtClean="0">
                <a:solidFill>
                  <a:schemeClr val="accent3">
                    <a:lumMod val="75000"/>
                  </a:schemeClr>
                </a:solidFill>
              </a:rPr>
              <a:t>Cálculo del periodo orbital de un satélite</a:t>
            </a:r>
            <a:endParaRPr lang="es-ES" b="1" dirty="0">
              <a:solidFill>
                <a:schemeClr val="accent3">
                  <a:lumMod val="75000"/>
                </a:schemeClr>
              </a:solidFill>
            </a:endParaRPr>
          </a:p>
        </p:txBody>
      </p:sp>
      <mc:AlternateContent xmlns:mc="http://schemas.openxmlformats.org/markup-compatibility/2006" xmlns:a14="http://schemas.microsoft.com/office/drawing/2010/main">
        <mc:Choice Requires="a14">
          <p:sp>
            <p:nvSpPr>
              <p:cNvPr id="37" name="Rectángulo 36"/>
              <p:cNvSpPr/>
              <p:nvPr/>
            </p:nvSpPr>
            <p:spPr>
              <a:xfrm>
                <a:off x="1168099" y="4390160"/>
                <a:ext cx="6398226"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ea typeface="Cambria Math" panose="02040503050406030204" pitchFamily="18" charset="0"/>
                        </a:rPr>
                        <m:t>𝐺</m:t>
                      </m:r>
                      <m:r>
                        <a:rPr lang="es-ES" sz="2000" i="1" smtClean="0">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num>
                        <m:den>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den>
                      </m:f>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𝑣</m:t>
                              </m:r>
                            </m:e>
                            <m:sup>
                              <m:r>
                                <a:rPr lang="es-ES" sz="2000" i="1">
                                  <a:latin typeface="Cambria Math" panose="02040503050406030204" pitchFamily="18" charset="0"/>
                                  <a:ea typeface="Cambria Math" panose="02040503050406030204" pitchFamily="18" charset="0"/>
                                </a:rPr>
                                <m:t>2</m:t>
                              </m:r>
                            </m:sup>
                          </m:sSup>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num>
                        <m:den>
                          <m:r>
                            <a:rPr lang="es-ES" sz="2000" b="0" i="1" smtClean="0">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r>
                        <a:rPr lang="es-ES" sz="2000" b="0" i="1" smtClean="0">
                          <a:latin typeface="Cambria Math" panose="02040503050406030204" pitchFamily="18" charset="0"/>
                          <a:ea typeface="Cambria Math" panose="02040503050406030204" pitchFamily="18" charset="0"/>
                        </a:rPr>
                        <m:t>𝑣</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𝑟</m:t>
                          </m:r>
                        </m:num>
                        <m:den>
                          <m:r>
                            <a:rPr lang="es-ES" sz="2000" b="0" i="1" smtClean="0">
                              <a:latin typeface="Cambria Math" panose="02040503050406030204" pitchFamily="18" charset="0"/>
                              <a:ea typeface="Cambria Math" panose="02040503050406030204" pitchFamily="18" charset="0"/>
                            </a:rPr>
                            <m:t>𝑇</m:t>
                          </m:r>
                        </m:den>
                      </m:f>
                    </m:oMath>
                  </m:oMathPara>
                </a14:m>
                <a:endParaRPr lang="es-ES" sz="2000" dirty="0"/>
              </a:p>
            </p:txBody>
          </p:sp>
        </mc:Choice>
        <mc:Fallback xmlns="">
          <p:sp>
            <p:nvSpPr>
              <p:cNvPr id="37" name="Rectángulo 36"/>
              <p:cNvSpPr>
                <a:spLocks noRot="1" noChangeAspect="1" noMove="1" noResize="1" noEditPoints="1" noAdjustHandles="1" noChangeArrowheads="1" noChangeShapeType="1" noTextEdit="1"/>
              </p:cNvSpPr>
              <p:nvPr/>
            </p:nvSpPr>
            <p:spPr>
              <a:xfrm>
                <a:off x="1168099" y="4390160"/>
                <a:ext cx="6398226" cy="707886"/>
              </a:xfrm>
              <a:prstGeom prst="rect">
                <a:avLst/>
              </a:prstGeom>
              <a:blipFill rotWithShape="0">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p:cNvSpPr txBox="1"/>
              <p:nvPr/>
            </p:nvSpPr>
            <p:spPr>
              <a:xfrm>
                <a:off x="1568032" y="5371402"/>
                <a:ext cx="313880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ES" sz="2000" i="1" smtClean="0">
                              <a:latin typeface="Cambria Math" panose="02040503050406030204" pitchFamily="18" charset="0"/>
                            </a:rPr>
                          </m:ctrlPr>
                        </m:fPr>
                        <m:num>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𝑟</m:t>
                              </m:r>
                            </m:e>
                            <m:sup>
                              <m:r>
                                <a:rPr lang="es-ES" sz="2000" b="0" i="1" smtClean="0">
                                  <a:latin typeface="Cambria Math" panose="02040503050406030204" pitchFamily="18" charset="0"/>
                                </a:rPr>
                                <m:t>2</m:t>
                              </m:r>
                            </m:sup>
                          </m:sSup>
                        </m:num>
                        <m:den>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𝑇</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oMath>
                  </m:oMathPara>
                </a14:m>
                <a:endParaRPr lang="es-ES" sz="2000" dirty="0"/>
              </a:p>
            </p:txBody>
          </p:sp>
        </mc:Choice>
        <mc:Fallback xmlns="">
          <p:sp>
            <p:nvSpPr>
              <p:cNvPr id="38" name="CuadroTexto 37"/>
              <p:cNvSpPr txBox="1">
                <a:spLocks noRot="1" noChangeAspect="1" noMove="1" noResize="1" noEditPoints="1" noAdjustHandles="1" noChangeArrowheads="1" noChangeShapeType="1" noTextEdit="1"/>
              </p:cNvSpPr>
              <p:nvPr/>
            </p:nvSpPr>
            <p:spPr>
              <a:xfrm>
                <a:off x="1568032" y="5371402"/>
                <a:ext cx="3138808" cy="615553"/>
              </a:xfrm>
              <a:prstGeom prst="rect">
                <a:avLst/>
              </a:prstGeom>
              <a:blipFill rotWithShape="0">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p:cNvSpPr txBox="1"/>
              <p:nvPr/>
            </p:nvSpPr>
            <p:spPr>
              <a:xfrm>
                <a:off x="4706840" y="5201951"/>
                <a:ext cx="1836785" cy="909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𝑻</m:t>
                      </m:r>
                      <m:r>
                        <a:rPr lang="es-ES" sz="2000" b="1" i="1" smtClean="0">
                          <a:latin typeface="Cambria Math" panose="02040503050406030204" pitchFamily="18" charset="0"/>
                        </a:rPr>
                        <m:t>=</m:t>
                      </m:r>
                      <m:rad>
                        <m:radPr>
                          <m:degHide m:val="on"/>
                          <m:ctrlPr>
                            <a:rPr lang="es-ES" sz="2000" b="1" i="1" smtClean="0">
                              <a:latin typeface="Cambria Math" panose="02040503050406030204" pitchFamily="18" charset="0"/>
                            </a:rPr>
                          </m:ctrlPr>
                        </m:radPr>
                        <m:deg/>
                        <m:e>
                          <m:f>
                            <m:fPr>
                              <m:ctrlPr>
                                <a:rPr lang="es-ES" sz="2000" b="1" i="1" smtClean="0">
                                  <a:latin typeface="Cambria Math" panose="02040503050406030204" pitchFamily="18" charset="0"/>
                                </a:rPr>
                              </m:ctrlPr>
                            </m:fPr>
                            <m:num>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m:t>
                                  </m:r>
                                  <m:r>
                                    <a:rPr lang="es-ES" sz="2000" b="1" i="1" smtClean="0">
                                      <a:latin typeface="Cambria Math" panose="02040503050406030204" pitchFamily="18" charset="0"/>
                                    </a:rPr>
                                    <m:t>𝟐</m:t>
                                  </m:r>
                                  <m:r>
                                    <a:rPr lang="es-ES" sz="2000" b="1" i="1" smtClean="0">
                                      <a:latin typeface="Cambria Math" panose="02040503050406030204" pitchFamily="18" charset="0"/>
                                      <a:ea typeface="Cambria Math" panose="02040503050406030204" pitchFamily="18" charset="0"/>
                                    </a:rPr>
                                    <m:t>𝝅</m:t>
                                  </m:r>
                                  <m:r>
                                    <a:rPr lang="es-ES" sz="2000" b="1" i="1" smtClean="0">
                                      <a:latin typeface="Cambria Math" panose="02040503050406030204" pitchFamily="18" charset="0"/>
                                      <a:ea typeface="Cambria Math" panose="02040503050406030204" pitchFamily="18" charset="0"/>
                                    </a:rPr>
                                    <m:t>)</m:t>
                                  </m:r>
                                </m:e>
                                <m:sup>
                                  <m:r>
                                    <a:rPr lang="es-ES" sz="2000" b="1" i="1" smtClean="0">
                                      <a:latin typeface="Cambria Math" panose="02040503050406030204" pitchFamily="18" charset="0"/>
                                    </a:rPr>
                                    <m:t>𝟐</m:t>
                                  </m:r>
                                </m:sup>
                              </m:sSup>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𝒓</m:t>
                                  </m:r>
                                </m:e>
                                <m:sup>
                                  <m:r>
                                    <a:rPr lang="es-ES" sz="2000" b="1" i="1" smtClean="0">
                                      <a:latin typeface="Cambria Math" panose="02040503050406030204" pitchFamily="18" charset="0"/>
                                    </a:rPr>
                                    <m:t>𝟑</m:t>
                                  </m:r>
                                </m:sup>
                              </m:sSup>
                            </m:num>
                            <m:den>
                              <m:r>
                                <a:rPr lang="es-ES" sz="2000" b="1" i="1" smtClean="0">
                                  <a:latin typeface="Cambria Math" panose="02040503050406030204" pitchFamily="18" charset="0"/>
                                </a:rPr>
                                <m:t>𝑮</m:t>
                              </m:r>
                              <m:r>
                                <a:rPr lang="es-ES" sz="2000" b="1" i="1" smtClean="0">
                                  <a:latin typeface="Cambria Math" panose="02040503050406030204" pitchFamily="18" charset="0"/>
                                </a:rPr>
                                <m:t>·</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𝑴</m:t>
                                  </m:r>
                                </m:e>
                                <m:sub>
                                  <m:r>
                                    <a:rPr lang="es-ES" sz="2000" b="1" i="1" smtClean="0">
                                      <a:latin typeface="Cambria Math" panose="02040503050406030204" pitchFamily="18" charset="0"/>
                                    </a:rPr>
                                    <m:t>𝑻</m:t>
                                  </m:r>
                                </m:sub>
                              </m:sSub>
                            </m:den>
                          </m:f>
                        </m:e>
                      </m:rad>
                    </m:oMath>
                  </m:oMathPara>
                </a14:m>
                <a:endParaRPr lang="es-ES" sz="2000" b="1" dirty="0"/>
              </a:p>
            </p:txBody>
          </p:sp>
        </mc:Choice>
        <mc:Fallback xmlns="">
          <p:sp>
            <p:nvSpPr>
              <p:cNvPr id="39" name="CuadroTexto 38"/>
              <p:cNvSpPr txBox="1">
                <a:spLocks noRot="1" noChangeAspect="1" noMove="1" noResize="1" noEditPoints="1" noAdjustHandles="1" noChangeArrowheads="1" noChangeShapeType="1" noTextEdit="1"/>
              </p:cNvSpPr>
              <p:nvPr/>
            </p:nvSpPr>
            <p:spPr>
              <a:xfrm>
                <a:off x="4706840" y="5201951"/>
                <a:ext cx="1836785" cy="909352"/>
              </a:xfrm>
              <a:prstGeom prst="rect">
                <a:avLst/>
              </a:prstGeom>
              <a:blipFill rotWithShape="0">
                <a:blip r:embed="rId1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758523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5" name="CuadroTexto 4"/>
          <p:cNvSpPr txBox="1"/>
          <p:nvPr/>
        </p:nvSpPr>
        <p:spPr>
          <a:xfrm>
            <a:off x="385763" y="900113"/>
            <a:ext cx="5943600"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1" name="CuadroTexto 10"/>
          <p:cNvSpPr txBox="1"/>
          <p:nvPr/>
        </p:nvSpPr>
        <p:spPr>
          <a:xfrm>
            <a:off x="385763" y="1269445"/>
            <a:ext cx="8343900" cy="1477328"/>
          </a:xfrm>
          <a:prstGeom prst="rect">
            <a:avLst/>
          </a:prstGeom>
          <a:noFill/>
        </p:spPr>
        <p:txBody>
          <a:bodyPr wrap="square" rtlCol="0">
            <a:spAutoFit/>
          </a:bodyPr>
          <a:lstStyle/>
          <a:p>
            <a:pPr algn="just"/>
            <a:r>
              <a:rPr lang="es-ES" b="1" dirty="0" smtClean="0"/>
              <a:t>Para la observación meteorológica se usan satélites geoestacionarios es decir, satélites que orbitan en el plano del ecuador y cuyo periodo coincide con el periodo de rotación de la Tierra. Calcula a qué distancia sobre la Tierra se encuentran estos satélites.  </a:t>
            </a:r>
          </a:p>
          <a:p>
            <a:pPr algn="just"/>
            <a:r>
              <a:rPr lang="es-ES" b="1" dirty="0" smtClean="0"/>
              <a:t>Datos: M</a:t>
            </a:r>
            <a:r>
              <a:rPr lang="es-ES" b="1" baseline="-25000" dirty="0" smtClean="0"/>
              <a:t>T</a:t>
            </a:r>
            <a:r>
              <a:rPr lang="es-ES" b="1" dirty="0" smtClean="0"/>
              <a:t> = 5,97·10</a:t>
            </a:r>
            <a:r>
              <a:rPr lang="es-ES" b="1" baseline="30000" dirty="0" smtClean="0"/>
              <a:t>24</a:t>
            </a:r>
            <a:r>
              <a:rPr lang="es-ES" b="1" dirty="0" smtClean="0"/>
              <a:t> kg; R</a:t>
            </a:r>
            <a:r>
              <a:rPr lang="es-ES" b="1" baseline="-25000" dirty="0" smtClean="0"/>
              <a:t>T</a:t>
            </a:r>
            <a:r>
              <a:rPr lang="es-ES" b="1" dirty="0" smtClean="0"/>
              <a:t> = 6370 km; </a:t>
            </a:r>
            <a:r>
              <a:rPr lang="es-ES" b="1" dirty="0"/>
              <a:t>G = 6,67·10</a:t>
            </a:r>
            <a:r>
              <a:rPr lang="es-ES" b="1" baseline="30000" dirty="0"/>
              <a:t>–11</a:t>
            </a:r>
            <a:r>
              <a:rPr lang="es-ES" b="1" dirty="0"/>
              <a:t> N·m</a:t>
            </a:r>
            <a:r>
              <a:rPr lang="es-ES" b="1" baseline="30000" dirty="0"/>
              <a:t>2</a:t>
            </a:r>
            <a:r>
              <a:rPr lang="es-ES" b="1" dirty="0"/>
              <a:t>/kg</a:t>
            </a:r>
            <a:r>
              <a:rPr lang="es-ES" b="1" baseline="30000" dirty="0"/>
              <a:t>2</a:t>
            </a:r>
            <a:endParaRPr lang="es-ES" b="1" dirty="0"/>
          </a:p>
        </p:txBody>
      </p:sp>
      <mc:AlternateContent xmlns:mc="http://schemas.openxmlformats.org/markup-compatibility/2006" xmlns:a14="http://schemas.microsoft.com/office/drawing/2010/main">
        <mc:Choice Requires="a14">
          <p:sp>
            <p:nvSpPr>
              <p:cNvPr id="40" name="Rectángulo 39"/>
              <p:cNvSpPr/>
              <p:nvPr/>
            </p:nvSpPr>
            <p:spPr>
              <a:xfrm>
                <a:off x="1168099" y="2876600"/>
                <a:ext cx="6398226"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ea typeface="Cambria Math" panose="02040503050406030204" pitchFamily="18" charset="0"/>
                        </a:rPr>
                        <m:t>𝐺</m:t>
                      </m:r>
                      <m:r>
                        <a:rPr lang="es-ES" sz="2000" i="1" smtClean="0">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num>
                        <m:den>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den>
                      </m:f>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𝑣</m:t>
                              </m:r>
                            </m:e>
                            <m:sup>
                              <m:r>
                                <a:rPr lang="es-ES" sz="2000" i="1">
                                  <a:latin typeface="Cambria Math" panose="02040503050406030204" pitchFamily="18" charset="0"/>
                                  <a:ea typeface="Cambria Math" panose="02040503050406030204" pitchFamily="18" charset="0"/>
                                </a:rPr>
                                <m:t>2</m:t>
                              </m:r>
                            </m:sup>
                          </m:sSup>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num>
                        <m:den>
                          <m:r>
                            <a:rPr lang="es-ES" sz="2000" b="0" i="1" smtClean="0">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r>
                        <a:rPr lang="es-ES" sz="2000" b="0" i="1" smtClean="0">
                          <a:latin typeface="Cambria Math" panose="02040503050406030204" pitchFamily="18" charset="0"/>
                          <a:ea typeface="Cambria Math" panose="02040503050406030204" pitchFamily="18" charset="0"/>
                        </a:rPr>
                        <m:t>𝑣</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𝑟</m:t>
                          </m:r>
                        </m:num>
                        <m:den>
                          <m:r>
                            <a:rPr lang="es-ES" sz="2000" b="0" i="1" smtClean="0">
                              <a:latin typeface="Cambria Math" panose="02040503050406030204" pitchFamily="18" charset="0"/>
                              <a:ea typeface="Cambria Math" panose="02040503050406030204" pitchFamily="18" charset="0"/>
                            </a:rPr>
                            <m:t>𝑇</m:t>
                          </m:r>
                        </m:den>
                      </m:f>
                    </m:oMath>
                  </m:oMathPara>
                </a14:m>
                <a:endParaRPr lang="es-ES" sz="2000" dirty="0"/>
              </a:p>
            </p:txBody>
          </p:sp>
        </mc:Choice>
        <mc:Fallback xmlns="">
          <p:sp>
            <p:nvSpPr>
              <p:cNvPr id="40" name="Rectángulo 39"/>
              <p:cNvSpPr>
                <a:spLocks noRot="1" noChangeAspect="1" noMove="1" noResize="1" noEditPoints="1" noAdjustHandles="1" noChangeArrowheads="1" noChangeShapeType="1" noTextEdit="1"/>
              </p:cNvSpPr>
              <p:nvPr/>
            </p:nvSpPr>
            <p:spPr>
              <a:xfrm>
                <a:off x="1168099" y="2876600"/>
                <a:ext cx="6398226" cy="707886"/>
              </a:xfrm>
              <a:prstGeom prst="rect">
                <a:avLst/>
              </a:prstGeom>
              <a:blipFill rotWithShape="0">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p:cNvSpPr txBox="1"/>
              <p:nvPr/>
            </p:nvSpPr>
            <p:spPr>
              <a:xfrm>
                <a:off x="1557017" y="3672259"/>
                <a:ext cx="5203540" cy="909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ES" sz="2000" i="1" smtClean="0">
                              <a:latin typeface="Cambria Math" panose="02040503050406030204" pitchFamily="18" charset="0"/>
                            </a:rPr>
                          </m:ctrlPr>
                        </m:fPr>
                        <m:num>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𝑟</m:t>
                              </m:r>
                            </m:e>
                            <m:sup>
                              <m:r>
                                <a:rPr lang="es-ES" sz="2000" b="0" i="1" smtClean="0">
                                  <a:latin typeface="Cambria Math" panose="02040503050406030204" pitchFamily="18" charset="0"/>
                                </a:rPr>
                                <m:t>2</m:t>
                              </m:r>
                            </m:sup>
                          </m:sSup>
                        </m:num>
                        <m:den>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𝑇</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r>
                        <a:rPr lang="es-ES" sz="2000" b="0" i="1" smtClean="0">
                          <a:latin typeface="Cambria Math" panose="02040503050406030204" pitchFamily="18" charset="0"/>
                          <a:ea typeface="Cambria Math" panose="02040503050406030204" pitchFamily="18" charset="0"/>
                        </a:rPr>
                        <m:t>𝑟</m:t>
                      </m:r>
                      <m:r>
                        <a:rPr lang="es-ES" sz="2000" b="0" i="1" smtClean="0">
                          <a:latin typeface="Cambria Math" panose="02040503050406030204" pitchFamily="18" charset="0"/>
                          <a:ea typeface="Cambria Math" panose="02040503050406030204" pitchFamily="18" charset="0"/>
                        </a:rPr>
                        <m:t>=</m:t>
                      </m:r>
                      <m:rad>
                        <m:radPr>
                          <m:ctrlPr>
                            <a:rPr lang="es-ES" sz="2000" b="0" i="1" smtClean="0">
                              <a:latin typeface="Cambria Math" panose="02040503050406030204" pitchFamily="18" charset="0"/>
                              <a:ea typeface="Cambria Math" panose="02040503050406030204" pitchFamily="18" charset="0"/>
                            </a:rPr>
                          </m:ctrlPr>
                        </m:radPr>
                        <m:deg>
                          <m:r>
                            <a:rPr lang="es-ES" sz="2000" b="0" i="1" smtClean="0">
                              <a:latin typeface="Cambria Math" panose="02040503050406030204" pitchFamily="18" charset="0"/>
                              <a:ea typeface="Cambria Math" panose="02040503050406030204" pitchFamily="18" charset="0"/>
                            </a:rPr>
                            <m:t>3</m:t>
                          </m:r>
                        </m:deg>
                        <m:e>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𝑇</m:t>
                                  </m:r>
                                </m:e>
                                <m:sup>
                                  <m:r>
                                    <a:rPr lang="es-ES" sz="2000" b="0" i="1" smtClean="0">
                                      <a:latin typeface="Cambria Math" panose="02040503050406030204" pitchFamily="18" charset="0"/>
                                      <a:ea typeface="Cambria Math" panose="02040503050406030204" pitchFamily="18" charset="0"/>
                                    </a:rPr>
                                    <m:t>2</m:t>
                                  </m:r>
                                </m:sup>
                              </m:sSup>
                            </m:num>
                            <m:den>
                              <m:sSup>
                                <m:sSupPr>
                                  <m:ctrlPr>
                                    <a:rPr lang="es-ES" sz="2000" i="1">
                                      <a:latin typeface="Cambria Math" panose="02040503050406030204" pitchFamily="18" charset="0"/>
                                    </a:rPr>
                                  </m:ctrlPr>
                                </m:sSupPr>
                                <m:e>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e>
                                <m:sup>
                                  <m:r>
                                    <a:rPr lang="es-ES" sz="2000" i="1">
                                      <a:latin typeface="Cambria Math" panose="02040503050406030204" pitchFamily="18" charset="0"/>
                                    </a:rPr>
                                    <m:t>2</m:t>
                                  </m:r>
                                </m:sup>
                              </m:sSup>
                            </m:den>
                          </m:f>
                        </m:e>
                      </m:rad>
                      <m:r>
                        <a:rPr lang="es-ES" sz="2000" b="0" i="1" smtClean="0">
                          <a:latin typeface="Cambria Math" panose="02040503050406030204" pitchFamily="18" charset="0"/>
                          <a:ea typeface="Cambria Math" panose="02040503050406030204" pitchFamily="18" charset="0"/>
                        </a:rPr>
                        <m:t> </m:t>
                      </m:r>
                    </m:oMath>
                  </m:oMathPara>
                </a14:m>
                <a:endParaRPr lang="es-ES" sz="2000" dirty="0"/>
              </a:p>
            </p:txBody>
          </p:sp>
        </mc:Choice>
        <mc:Fallback xmlns="">
          <p:sp>
            <p:nvSpPr>
              <p:cNvPr id="41" name="CuadroTexto 40"/>
              <p:cNvSpPr txBox="1">
                <a:spLocks noRot="1" noChangeAspect="1" noMove="1" noResize="1" noEditPoints="1" noAdjustHandles="1" noChangeArrowheads="1" noChangeShapeType="1" noTextEdit="1"/>
              </p:cNvSpPr>
              <p:nvPr/>
            </p:nvSpPr>
            <p:spPr>
              <a:xfrm>
                <a:off x="1557017" y="3672259"/>
                <a:ext cx="5203540" cy="909352"/>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Rectángulo 11"/>
              <p:cNvSpPr/>
              <p:nvPr/>
            </p:nvSpPr>
            <p:spPr>
              <a:xfrm>
                <a:off x="314069" y="4669384"/>
                <a:ext cx="8601585" cy="10016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ea typeface="Cambria Math" panose="02040503050406030204" pitchFamily="18" charset="0"/>
                        </a:rPr>
                        <m:t>𝑟</m:t>
                      </m:r>
                      <m:r>
                        <a:rPr lang="es-ES" sz="2000" i="1" smtClean="0">
                          <a:latin typeface="Cambria Math" panose="02040503050406030204" pitchFamily="18" charset="0"/>
                          <a:ea typeface="Cambria Math" panose="02040503050406030204" pitchFamily="18" charset="0"/>
                        </a:rPr>
                        <m:t>=</m:t>
                      </m:r>
                      <m:rad>
                        <m:radPr>
                          <m:ctrlPr>
                            <a:rPr lang="es-ES" sz="2000" i="1">
                              <a:latin typeface="Cambria Math" panose="02040503050406030204" pitchFamily="18" charset="0"/>
                              <a:ea typeface="Cambria Math" panose="02040503050406030204" pitchFamily="18" charset="0"/>
                            </a:rPr>
                          </m:ctrlPr>
                        </m:radPr>
                        <m:deg>
                          <m:r>
                            <a:rPr lang="es-ES" sz="2000" i="1">
                              <a:latin typeface="Cambria Math" panose="02040503050406030204" pitchFamily="18" charset="0"/>
                              <a:ea typeface="Cambria Math" panose="02040503050406030204" pitchFamily="18" charset="0"/>
                            </a:rPr>
                            <m:t>3</m:t>
                          </m:r>
                        </m:deg>
                        <m:e>
                          <m:r>
                            <a:rPr lang="es-ES" sz="2000" i="1">
                              <a:latin typeface="Cambria Math" panose="02040503050406030204" pitchFamily="18" charset="0"/>
                              <a:ea typeface="Cambria Math" panose="02040503050406030204" pitchFamily="18" charset="0"/>
                            </a:rPr>
                            <m:t>𝐺</m:t>
                          </m:r>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r>
                                <a:rPr lang="es-ES" sz="2000" i="1">
                                  <a:latin typeface="Cambria Math" panose="02040503050406030204" pitchFamily="18" charset="0"/>
                                  <a:ea typeface="Cambria Math" panose="02040503050406030204" pitchFamily="18" charset="0"/>
                                </a:rPr>
                                <m:t>·</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𝑇</m:t>
                                  </m:r>
                                </m:e>
                                <m:sup>
                                  <m:r>
                                    <a:rPr lang="es-ES" sz="2000" i="1">
                                      <a:latin typeface="Cambria Math" panose="02040503050406030204" pitchFamily="18" charset="0"/>
                                      <a:ea typeface="Cambria Math" panose="02040503050406030204" pitchFamily="18" charset="0"/>
                                    </a:rPr>
                                    <m:t>2</m:t>
                                  </m:r>
                                </m:sup>
                              </m:sSup>
                            </m:num>
                            <m:den>
                              <m:sSup>
                                <m:sSupPr>
                                  <m:ctrlPr>
                                    <a:rPr lang="es-ES" sz="2000" i="1">
                                      <a:latin typeface="Cambria Math" panose="02040503050406030204" pitchFamily="18" charset="0"/>
                                    </a:rPr>
                                  </m:ctrlPr>
                                </m:sSupPr>
                                <m:e>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e>
                                <m:sup>
                                  <m:r>
                                    <a:rPr lang="es-ES" sz="2000" i="1">
                                      <a:latin typeface="Cambria Math" panose="02040503050406030204" pitchFamily="18" charset="0"/>
                                    </a:rPr>
                                    <m:t>2</m:t>
                                  </m:r>
                                </m:sup>
                              </m:sSup>
                            </m:den>
                          </m:f>
                        </m:e>
                      </m:rad>
                      <m:r>
                        <a:rPr lang="es-ES" sz="2000" b="0" i="1" smtClean="0">
                          <a:latin typeface="Cambria Math" panose="02040503050406030204" pitchFamily="18" charset="0"/>
                        </a:rPr>
                        <m:t>=</m:t>
                      </m:r>
                      <m:rad>
                        <m:radPr>
                          <m:ctrlPr>
                            <a:rPr lang="es-ES" sz="2000" b="0" i="1" smtClean="0">
                              <a:latin typeface="Cambria Math" panose="02040503050406030204" pitchFamily="18" charset="0"/>
                            </a:rPr>
                          </m:ctrlPr>
                        </m:radPr>
                        <m:deg>
                          <m:r>
                            <a:rPr lang="es-ES" sz="2000" b="0" i="1" smtClean="0">
                              <a:latin typeface="Cambria Math" panose="02040503050406030204" pitchFamily="18" charset="0"/>
                            </a:rPr>
                            <m:t>3</m:t>
                          </m:r>
                        </m:deg>
                        <m:e>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24</m:t>
                                  </m:r>
                                </m:sup>
                              </m:sSup>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(24·3600)</m:t>
                                  </m:r>
                                </m:e>
                                <m:sup>
                                  <m:r>
                                    <a:rPr lang="es-ES" sz="2000" b="0" i="1" smtClean="0">
                                      <a:latin typeface="Cambria Math" panose="02040503050406030204" pitchFamily="18" charset="0"/>
                                    </a:rPr>
                                    <m:t>2</m:t>
                                  </m:r>
                                </m:sup>
                              </m:sSup>
                            </m:num>
                            <m:den>
                              <m:sSup>
                                <m:sSupPr>
                                  <m:ctrlPr>
                                    <a:rPr lang="es-ES" sz="2000" i="1">
                                      <a:latin typeface="Cambria Math" panose="02040503050406030204" pitchFamily="18" charset="0"/>
                                    </a:rPr>
                                  </m:ctrlPr>
                                </m:sSupPr>
                                <m:e>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e>
                                <m:sup>
                                  <m:r>
                                    <a:rPr lang="es-ES" sz="2000" i="1">
                                      <a:latin typeface="Cambria Math" panose="02040503050406030204" pitchFamily="18" charset="0"/>
                                    </a:rPr>
                                    <m:t>2</m:t>
                                  </m:r>
                                </m:sup>
                              </m:sSup>
                            </m:den>
                          </m:f>
                        </m:e>
                      </m:rad>
                      <m:r>
                        <a:rPr lang="es-ES" sz="2000" b="0" i="1" smtClean="0">
                          <a:latin typeface="Cambria Math" panose="02040503050406030204" pitchFamily="18" charset="0"/>
                        </a:rPr>
                        <m:t>=4,22·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7</m:t>
                          </m:r>
                        </m:sup>
                      </m:sSup>
                      <m:r>
                        <a:rPr lang="es-ES" sz="2000" b="0" i="1" smtClean="0">
                          <a:latin typeface="Cambria Math" panose="02040503050406030204" pitchFamily="18" charset="0"/>
                        </a:rPr>
                        <m:t> </m:t>
                      </m:r>
                      <m:r>
                        <a:rPr lang="es-ES" sz="2000" b="0" i="1" smtClean="0">
                          <a:latin typeface="Cambria Math" panose="02040503050406030204" pitchFamily="18" charset="0"/>
                        </a:rPr>
                        <m:t>𝑚</m:t>
                      </m:r>
                    </m:oMath>
                  </m:oMathPara>
                </a14:m>
                <a:endParaRPr lang="es-ES" sz="2000" dirty="0"/>
              </a:p>
            </p:txBody>
          </p:sp>
        </mc:Choice>
        <mc:Fallback xmlns="">
          <p:sp>
            <p:nvSpPr>
              <p:cNvPr id="12" name="Rectángulo 11"/>
              <p:cNvSpPr>
                <a:spLocks noRot="1" noChangeAspect="1" noMove="1" noResize="1" noEditPoints="1" noAdjustHandles="1" noChangeArrowheads="1" noChangeShapeType="1" noTextEdit="1"/>
              </p:cNvSpPr>
              <p:nvPr/>
            </p:nvSpPr>
            <p:spPr>
              <a:xfrm>
                <a:off x="314069" y="4669384"/>
                <a:ext cx="8601585" cy="1001684"/>
              </a:xfrm>
              <a:prstGeom prst="rect">
                <a:avLst/>
              </a:prstGeom>
              <a:blipFill rotWithShape="0">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1557017" y="5831946"/>
                <a:ext cx="5963556" cy="314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h</m:t>
                      </m:r>
                      <m:r>
                        <a:rPr lang="es-ES" sz="2000" b="0" i="1" smtClean="0">
                          <a:latin typeface="Cambria Math" panose="02040503050406030204" pitchFamily="18" charset="0"/>
                        </a:rPr>
                        <m:t>=</m:t>
                      </m:r>
                      <m:r>
                        <a:rPr lang="es-ES" sz="2000" b="0" i="1" smtClean="0">
                          <a:latin typeface="Cambria Math" panose="02040503050406030204" pitchFamily="18" charset="0"/>
                        </a:rPr>
                        <m:t>𝑟</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=4,22·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7</m:t>
                          </m:r>
                        </m:sup>
                      </m:sSup>
                      <m:r>
                        <a:rPr lang="es-ES" sz="2000" b="0" i="1" smtClean="0">
                          <a:latin typeface="Cambria Math" panose="02040503050406030204" pitchFamily="18" charset="0"/>
                        </a:rPr>
                        <m:t>−6370·</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𝟓𝟗</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𝟔</m:t>
                          </m:r>
                        </m:sup>
                      </m:sSup>
                      <m:r>
                        <a:rPr lang="es-ES" sz="2000" b="1" i="1" smtClean="0">
                          <a:latin typeface="Cambria Math" panose="02040503050406030204" pitchFamily="18" charset="0"/>
                        </a:rPr>
                        <m:t> </m:t>
                      </m:r>
                      <m:r>
                        <a:rPr lang="es-ES" sz="2000" b="1" i="1" smtClean="0">
                          <a:latin typeface="Cambria Math" panose="02040503050406030204" pitchFamily="18" charset="0"/>
                        </a:rPr>
                        <m:t>𝒎</m:t>
                      </m:r>
                    </m:oMath>
                  </m:oMathPara>
                </a14:m>
                <a:endParaRPr lang="es-ES" sz="2000" b="1"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1557017" y="5831946"/>
                <a:ext cx="5963556" cy="314766"/>
              </a:xfrm>
              <a:prstGeom prst="rect">
                <a:avLst/>
              </a:prstGeom>
              <a:blipFill rotWithShape="0">
                <a:blip r:embed="rId6"/>
                <a:stretch>
                  <a:fillRect l="-511" r="-102" b="-19608"/>
                </a:stretch>
              </a:blipFill>
            </p:spPr>
            <p:txBody>
              <a:bodyPr/>
              <a:lstStyle/>
              <a:p>
                <a:r>
                  <a:rPr lang="es-ES">
                    <a:noFill/>
                  </a:rPr>
                  <a:t> </a:t>
                </a:r>
              </a:p>
            </p:txBody>
          </p:sp>
        </mc:Fallback>
      </mc:AlternateContent>
    </p:spTree>
    <p:extLst>
      <p:ext uri="{BB962C8B-B14F-4D97-AF65-F5344CB8AC3E}">
        <p14:creationId xmlns:p14="http://schemas.microsoft.com/office/powerpoint/2010/main" val="3444525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13" name="Redondear rectángulo de esquina del mismo lado 12"/>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6" name="CuadroTexto 15"/>
          <p:cNvSpPr txBox="1"/>
          <p:nvPr/>
        </p:nvSpPr>
        <p:spPr>
          <a:xfrm>
            <a:off x="538400" y="1380114"/>
            <a:ext cx="8105538" cy="1200329"/>
          </a:xfrm>
          <a:prstGeom prst="rect">
            <a:avLst/>
          </a:prstGeom>
          <a:solidFill>
            <a:srgbClr val="FFCC66"/>
          </a:solidFill>
        </p:spPr>
        <p:txBody>
          <a:bodyPr wrap="square" rtlCol="0">
            <a:spAutoFit/>
          </a:bodyPr>
          <a:lstStyle/>
          <a:p>
            <a:pPr marL="357188" indent="-357188" algn="just"/>
            <a:r>
              <a:rPr lang="es-ES" b="1" dirty="0" smtClean="0"/>
              <a:t>9.	La Estación Orbital Internacional orbita la Tierra a unos 400 km sobre la superficie. ¿Cuánto tarda en completar una vuelta alrededor de la Tierra?</a:t>
            </a:r>
          </a:p>
          <a:p>
            <a:pPr marL="357188" algn="just"/>
            <a:r>
              <a:rPr lang="es-ES" dirty="0"/>
              <a:t>Datos: 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r>
              <a:rPr lang="es-ES" dirty="0" smtClean="0"/>
              <a:t>; </a:t>
            </a:r>
            <a:r>
              <a:rPr lang="es-ES" dirty="0"/>
              <a:t>M</a:t>
            </a:r>
            <a:r>
              <a:rPr lang="es-ES" baseline="-25000" dirty="0"/>
              <a:t>T</a:t>
            </a:r>
            <a:r>
              <a:rPr lang="es-ES" dirty="0"/>
              <a:t> = 5,97·10</a:t>
            </a:r>
            <a:r>
              <a:rPr lang="es-ES" baseline="30000" dirty="0"/>
              <a:t>24</a:t>
            </a:r>
            <a:r>
              <a:rPr lang="es-ES" dirty="0"/>
              <a:t> kg; R</a:t>
            </a:r>
            <a:r>
              <a:rPr lang="es-ES" baseline="-25000" dirty="0"/>
              <a:t>T</a:t>
            </a:r>
            <a:r>
              <a:rPr lang="es-ES" dirty="0"/>
              <a:t> = 6370 km</a:t>
            </a:r>
            <a:endParaRPr lang="es-ES" baseline="30000" dirty="0"/>
          </a:p>
        </p:txBody>
      </p:sp>
    </p:spTree>
    <p:extLst>
      <p:ext uri="{BB962C8B-B14F-4D97-AF65-F5344CB8AC3E}">
        <p14:creationId xmlns:p14="http://schemas.microsoft.com/office/powerpoint/2010/main" val="42803680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a:t>
            </a:r>
            <a:r>
              <a:rPr lang="es-ES" b="1" dirty="0">
                <a:solidFill>
                  <a:schemeClr val="accent2">
                    <a:lumMod val="75000"/>
                  </a:schemeClr>
                </a:solidFill>
                <a:latin typeface="Arial" pitchFamily="34" charset="0"/>
                <a:cs typeface="Arial" pitchFamily="34" charset="0"/>
              </a:rPr>
              <a:t>. FUERZAS GRAVITATORIAS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Movimiento de planetas y satélites</a:t>
            </a:r>
            <a:endParaRPr lang="es-ES" b="1" dirty="0">
              <a:solidFill>
                <a:schemeClr val="accent6">
                  <a:lumMod val="75000"/>
                </a:schemeClr>
              </a:solidFill>
            </a:endParaRPr>
          </a:p>
        </p:txBody>
      </p:sp>
      <p:sp>
        <p:nvSpPr>
          <p:cNvPr id="8" name="CuadroTexto 7"/>
          <p:cNvSpPr txBox="1"/>
          <p:nvPr/>
        </p:nvSpPr>
        <p:spPr>
          <a:xfrm>
            <a:off x="364330" y="914401"/>
            <a:ext cx="8372475" cy="369332"/>
          </a:xfrm>
          <a:prstGeom prst="rect">
            <a:avLst/>
          </a:prstGeom>
          <a:noFill/>
        </p:spPr>
        <p:txBody>
          <a:bodyPr wrap="square" rtlCol="0">
            <a:spAutoFit/>
          </a:bodyPr>
          <a:lstStyle/>
          <a:p>
            <a:r>
              <a:rPr lang="es-ES" b="1" dirty="0" smtClean="0">
                <a:solidFill>
                  <a:srgbClr val="00B050"/>
                </a:solidFill>
              </a:rPr>
              <a:t>4.2. La basura espacial</a:t>
            </a:r>
            <a:endParaRPr lang="es-ES" b="1" dirty="0">
              <a:solidFill>
                <a:srgbClr val="00B050"/>
              </a:solidFill>
            </a:endParaRPr>
          </a:p>
        </p:txBody>
      </p:sp>
      <p:sp>
        <p:nvSpPr>
          <p:cNvPr id="4" name="CuadroTexto 3"/>
          <p:cNvSpPr txBox="1"/>
          <p:nvPr/>
        </p:nvSpPr>
        <p:spPr>
          <a:xfrm>
            <a:off x="432196" y="1519595"/>
            <a:ext cx="8236742"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basura espacial </a:t>
            </a:r>
            <a:r>
              <a:rPr lang="es-ES" dirty="0" smtClean="0"/>
              <a:t>a cualquier objeto artificial sin utilidad que orbita la Tierra. Está formada por restos de cohetes, satélites obsoletos, fragmentos producidos en explosiones, etc.</a:t>
            </a:r>
            <a:endParaRPr lang="es-ES" dirty="0"/>
          </a:p>
        </p:txBody>
      </p:sp>
      <p:pic>
        <p:nvPicPr>
          <p:cNvPr id="6146" name="Picture 2" descr="http://www.miambiente.com.mx/wp-content/basura-espaci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96" y="2981721"/>
            <a:ext cx="4378567" cy="308936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tatic.euronews.com/articles/222188/600x338_2504-space-debri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931" y="2678787"/>
            <a:ext cx="3279792" cy="18476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0" name="Picture 6" descr="http://tecnowebstudio.com/wp-content/uploads/2015/05/Estacion-Espacial-Internacio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18133" y="4526404"/>
            <a:ext cx="2973388" cy="20112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943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34&quot;&gt;&lt;property id=&quot;20148&quot; value=&quot;5&quot;/&gt;&lt;property id=&quot;20300&quot; value=&quot;Diapositiva 3&quot;/&gt;&lt;property id=&quot;20307&quot; value=&quot;258&quot;/&gt;&lt;/object&gt;&lt;object type=&quot;3&quot; unique_id=&quot;10054&quot;&gt;&lt;property id=&quot;20148&quot; value=&quot;5&quot;/&gt;&lt;property id=&quot;20300&quot; value=&quot;Diapositiva 4&quot;/&gt;&lt;property id=&quot;20307&quot; value=&quot;259&quot;/&gt;&lt;/object&gt;&lt;object type=&quot;3&quot; unique_id=&quot;10086&quot;&gt;&lt;property id=&quot;20148&quot; value=&quot;5&quot;/&gt;&lt;property id=&quot;20300&quot; value=&quot;Diapositiva 5&quot;/&gt;&lt;property id=&quot;20307&quot; value=&quot;260&quot;/&gt;&lt;/object&gt;&lt;object type=&quot;3&quot; unique_id=&quot;10087&quot;&gt;&lt;property id=&quot;20148&quot; value=&quot;5&quot;/&gt;&lt;property id=&quot;20300&quot; value=&quot;Diapositiva 6&quot;/&gt;&lt;property id=&quot;20307&quot; value=&quot;261&quot;/&gt;&lt;/object&gt;&lt;object type=&quot;3&quot; unique_id=&quot;10088&quot;&gt;&lt;property id=&quot;20148&quot; value=&quot;5&quot;/&gt;&lt;property id=&quot;20300&quot; value=&quot;Diapositiva 7&quot;/&gt;&lt;property id=&quot;20307&quot; value=&quot;262&quot;/&gt;&lt;/object&gt;&lt;object type=&quot;3&quot; unique_id=&quot;10107&quot;&gt;&lt;property id=&quot;20148&quot; value=&quot;5&quot;/&gt;&lt;property id=&quot;20300&quot; value=&quot;Diapositiva 8&quot;/&gt;&lt;property id=&quot;20307&quot; value=&quot;263&quot;/&gt;&lt;/object&gt;&lt;object type=&quot;3&quot; unique_id=&quot;10108&quot;&gt;&lt;property id=&quot;20148&quot; value=&quot;5&quot;/&gt;&lt;property id=&quot;20300&quot; value=&quot;Diapositiva 9&quot;/&gt;&lt;property id=&quot;20307&quot; value=&quot;264&quot;/&gt;&lt;/object&gt;&lt;object type=&quot;3&quot; unique_id=&quot;10109&quot;&gt;&lt;property id=&quot;20148&quot; value=&quot;5&quot;/&gt;&lt;property id=&quot;20300&quot; value=&quot;Diapositiva 10&quot;/&gt;&lt;property id=&quot;20307&quot; value=&quot;265&quot;/&gt;&lt;/object&gt;&lt;object type=&quot;3&quot; unique_id=&quot;10110&quot;&gt;&lt;property id=&quot;20148&quot; value=&quot;5&quot;/&gt;&lt;property id=&quot;20300&quot; value=&quot;Diapositiva 11&quot;/&gt;&lt;property id=&quot;20307&quot; value=&quot;266&quot;/&gt;&lt;/object&gt;&lt;object type=&quot;3&quot; unique_id=&quot;10112&quot;&gt;&lt;property id=&quot;20148&quot; value=&quot;5&quot;/&gt;&lt;property id=&quot;20300&quot; value=&quot;Diapositiva 12&quot;/&gt;&lt;property id=&quot;20307&quot; value=&quot;267&quot;/&gt;&lt;/object&gt;&lt;object type=&quot;3&quot; unique_id=&quot;10113&quot;&gt;&lt;property id=&quot;20148&quot; value=&quot;5&quot;/&gt;&lt;property id=&quot;20300&quot; value=&quot;Diapositiva 13&quot;/&gt;&lt;property id=&quot;20307&quot; value=&quot;268&quot;/&gt;&lt;/object&gt;&lt;object type=&quot;3&quot; unique_id=&quot;10114&quot;&gt;&lt;property id=&quot;20148&quot; value=&quot;5&quot;/&gt;&lt;property id=&quot;20300&quot; value=&quot;Diapositiva 14&quot;/&gt;&lt;property id=&quot;20307&quot; value=&quot;269&quot;/&gt;&lt;/object&gt;&lt;object type=&quot;3&quot; unique_id=&quot;10116&quot;&gt;&lt;property id=&quot;20148&quot; value=&quot;5&quot;/&gt;&lt;property id=&quot;20300&quot; value=&quot;Diapositiva 15&quot;/&gt;&lt;property id=&quot;20307&quot; value=&quot;270&quot;/&gt;&lt;/object&gt;&lt;object type=&quot;3&quot; unique_id=&quot;10117&quot;&gt;&lt;property id=&quot;20148&quot; value=&quot;5&quot;/&gt;&lt;property id=&quot;20300&quot; value=&quot;Diapositiva 16&quot;/&gt;&lt;property id=&quot;20307&quot; value=&quot;271&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1176</TotalTime>
  <Words>1843</Words>
  <Application>Microsoft Office PowerPoint</Application>
  <PresentationFormat>Presentación en pantalla (4:3)</PresentationFormat>
  <Paragraphs>260</Paragraphs>
  <Slides>22</Slides>
  <Notes>21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Calibri</vt:lpstr>
      <vt:lpstr>Cambria Math</vt:lpstr>
      <vt:lpstr>Wingdings</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Artacho Cañadas</dc:creator>
  <cp:lastModifiedBy>Rafael Artacho Cañadas</cp:lastModifiedBy>
  <cp:revision>173</cp:revision>
  <dcterms:created xsi:type="dcterms:W3CDTF">2012-04-21T04:58:29Z</dcterms:created>
  <dcterms:modified xsi:type="dcterms:W3CDTF">2016-09-11T16:40:28Z</dcterms:modified>
</cp:coreProperties>
</file>