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1" r:id="rId3"/>
    <p:sldId id="292" r:id="rId4"/>
    <p:sldId id="293"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Lst>
  <p:sldSz cx="9144000" cy="6858000" type="screen4x3"/>
  <p:notesSz cx="6858000" cy="9144000"/>
  <p:custDataLst>
    <p:tags r:id="rId40"/>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CCFF"/>
    <a:srgbClr val="FFFF99"/>
    <a:srgbClr val="F7F7F7"/>
    <a:srgbClr val="F5F5F5"/>
    <a:srgbClr val="F3F3F3"/>
    <a:srgbClr val="F9F9F9"/>
    <a:srgbClr val="E2E9F6"/>
    <a:srgbClr val="FFCC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A3937-13FA-4BBE-9607-4FD8AD970000}" type="datetimeFigureOut">
              <a:rPr lang="es-ES" smtClean="0"/>
              <a:t>04/09/2016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FD99F-99BB-40F6-9597-7D2DF4E88EF9}" type="slidenum">
              <a:rPr lang="es-ES" smtClean="0"/>
              <a:t>‹Nº›</a:t>
            </a:fld>
            <a:endParaRPr lang="es-ES" dirty="0"/>
          </a:p>
        </p:txBody>
      </p:sp>
    </p:spTree>
    <p:extLst>
      <p:ext uri="{BB962C8B-B14F-4D97-AF65-F5344CB8AC3E}">
        <p14:creationId xmlns:p14="http://schemas.microsoft.com/office/powerpoint/2010/main" val="25868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a:t>
            </a:fld>
            <a:endParaRPr lang="es-ES" dirty="0"/>
          </a:p>
        </p:txBody>
      </p:sp>
    </p:spTree>
    <p:extLst>
      <p:ext uri="{BB962C8B-B14F-4D97-AF65-F5344CB8AC3E}">
        <p14:creationId xmlns:p14="http://schemas.microsoft.com/office/powerpoint/2010/main" val="2829416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a:t>
            </a:fld>
            <a:endParaRPr lang="es-ES" dirty="0"/>
          </a:p>
        </p:txBody>
      </p:sp>
    </p:spTree>
    <p:extLst>
      <p:ext uri="{BB962C8B-B14F-4D97-AF65-F5344CB8AC3E}">
        <p14:creationId xmlns:p14="http://schemas.microsoft.com/office/powerpoint/2010/main" val="1405117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a:t>
            </a:fld>
            <a:endParaRPr lang="es-ES" dirty="0"/>
          </a:p>
        </p:txBody>
      </p:sp>
    </p:spTree>
    <p:extLst>
      <p:ext uri="{BB962C8B-B14F-4D97-AF65-F5344CB8AC3E}">
        <p14:creationId xmlns:p14="http://schemas.microsoft.com/office/powerpoint/2010/main" val="311055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a:t>
            </a:fld>
            <a:endParaRPr lang="es-ES" dirty="0"/>
          </a:p>
        </p:txBody>
      </p:sp>
    </p:spTree>
    <p:extLst>
      <p:ext uri="{BB962C8B-B14F-4D97-AF65-F5344CB8AC3E}">
        <p14:creationId xmlns:p14="http://schemas.microsoft.com/office/powerpoint/2010/main" val="1682276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6</a:t>
            </a:fld>
            <a:endParaRPr lang="es-ES" dirty="0"/>
          </a:p>
        </p:txBody>
      </p:sp>
    </p:spTree>
    <p:extLst>
      <p:ext uri="{BB962C8B-B14F-4D97-AF65-F5344CB8AC3E}">
        <p14:creationId xmlns:p14="http://schemas.microsoft.com/office/powerpoint/2010/main" val="3897211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7</a:t>
            </a:fld>
            <a:endParaRPr lang="es-ES" dirty="0"/>
          </a:p>
        </p:txBody>
      </p:sp>
    </p:spTree>
    <p:extLst>
      <p:ext uri="{BB962C8B-B14F-4D97-AF65-F5344CB8AC3E}">
        <p14:creationId xmlns:p14="http://schemas.microsoft.com/office/powerpoint/2010/main" val="3821066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8</a:t>
            </a:fld>
            <a:endParaRPr lang="es-ES" dirty="0"/>
          </a:p>
        </p:txBody>
      </p:sp>
    </p:spTree>
    <p:extLst>
      <p:ext uri="{BB962C8B-B14F-4D97-AF65-F5344CB8AC3E}">
        <p14:creationId xmlns:p14="http://schemas.microsoft.com/office/powerpoint/2010/main" val="604782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9</a:t>
            </a:fld>
            <a:endParaRPr lang="es-ES" dirty="0"/>
          </a:p>
        </p:txBody>
      </p:sp>
    </p:spTree>
    <p:extLst>
      <p:ext uri="{BB962C8B-B14F-4D97-AF65-F5344CB8AC3E}">
        <p14:creationId xmlns:p14="http://schemas.microsoft.com/office/powerpoint/2010/main" val="41643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10</a:t>
            </a:fld>
            <a:endParaRPr lang="es-ES" dirty="0"/>
          </a:p>
        </p:txBody>
      </p:sp>
    </p:spTree>
    <p:extLst>
      <p:ext uri="{BB962C8B-B14F-4D97-AF65-F5344CB8AC3E}">
        <p14:creationId xmlns:p14="http://schemas.microsoft.com/office/powerpoint/2010/main" val="1791327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11</a:t>
            </a:fld>
            <a:endParaRPr lang="es-ES" dirty="0"/>
          </a:p>
        </p:txBody>
      </p:sp>
    </p:spTree>
    <p:extLst>
      <p:ext uri="{BB962C8B-B14F-4D97-AF65-F5344CB8AC3E}">
        <p14:creationId xmlns:p14="http://schemas.microsoft.com/office/powerpoint/2010/main" val="2988889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12</a:t>
            </a:fld>
            <a:endParaRPr lang="es-ES" dirty="0"/>
          </a:p>
        </p:txBody>
      </p:sp>
    </p:spTree>
    <p:extLst>
      <p:ext uri="{BB962C8B-B14F-4D97-AF65-F5344CB8AC3E}">
        <p14:creationId xmlns:p14="http://schemas.microsoft.com/office/powerpoint/2010/main" val="2945593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13</a:t>
            </a:fld>
            <a:endParaRPr lang="es-ES" dirty="0"/>
          </a:p>
        </p:txBody>
      </p:sp>
    </p:spTree>
    <p:extLst>
      <p:ext uri="{BB962C8B-B14F-4D97-AF65-F5344CB8AC3E}">
        <p14:creationId xmlns:p14="http://schemas.microsoft.com/office/powerpoint/2010/main" val="59755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14</a:t>
            </a:fld>
            <a:endParaRPr lang="es-ES" dirty="0"/>
          </a:p>
        </p:txBody>
      </p:sp>
    </p:spTree>
    <p:extLst>
      <p:ext uri="{BB962C8B-B14F-4D97-AF65-F5344CB8AC3E}">
        <p14:creationId xmlns:p14="http://schemas.microsoft.com/office/powerpoint/2010/main" val="323210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15</a:t>
            </a:fld>
            <a:endParaRPr lang="es-ES" dirty="0"/>
          </a:p>
        </p:txBody>
      </p:sp>
    </p:spTree>
    <p:extLst>
      <p:ext uri="{BB962C8B-B14F-4D97-AF65-F5344CB8AC3E}">
        <p14:creationId xmlns:p14="http://schemas.microsoft.com/office/powerpoint/2010/main" val="2540663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16</a:t>
            </a:fld>
            <a:endParaRPr lang="es-ES" dirty="0"/>
          </a:p>
        </p:txBody>
      </p:sp>
    </p:spTree>
    <p:extLst>
      <p:ext uri="{BB962C8B-B14F-4D97-AF65-F5344CB8AC3E}">
        <p14:creationId xmlns:p14="http://schemas.microsoft.com/office/powerpoint/2010/main" val="422444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17</a:t>
            </a:fld>
            <a:endParaRPr lang="es-ES" dirty="0"/>
          </a:p>
        </p:txBody>
      </p:sp>
    </p:spTree>
    <p:extLst>
      <p:ext uri="{BB962C8B-B14F-4D97-AF65-F5344CB8AC3E}">
        <p14:creationId xmlns:p14="http://schemas.microsoft.com/office/powerpoint/2010/main" val="21623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18</a:t>
            </a:fld>
            <a:endParaRPr lang="es-ES" dirty="0"/>
          </a:p>
        </p:txBody>
      </p:sp>
    </p:spTree>
    <p:extLst>
      <p:ext uri="{BB962C8B-B14F-4D97-AF65-F5344CB8AC3E}">
        <p14:creationId xmlns:p14="http://schemas.microsoft.com/office/powerpoint/2010/main" val="761182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19</a:t>
            </a:fld>
            <a:endParaRPr lang="es-ES" dirty="0"/>
          </a:p>
        </p:txBody>
      </p:sp>
    </p:spTree>
    <p:extLst>
      <p:ext uri="{BB962C8B-B14F-4D97-AF65-F5344CB8AC3E}">
        <p14:creationId xmlns:p14="http://schemas.microsoft.com/office/powerpoint/2010/main" val="150791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20</a:t>
            </a:fld>
            <a:endParaRPr lang="es-ES" dirty="0"/>
          </a:p>
        </p:txBody>
      </p:sp>
    </p:spTree>
    <p:extLst>
      <p:ext uri="{BB962C8B-B14F-4D97-AF65-F5344CB8AC3E}">
        <p14:creationId xmlns:p14="http://schemas.microsoft.com/office/powerpoint/2010/main" val="3558975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21</a:t>
            </a:fld>
            <a:endParaRPr lang="es-ES" dirty="0"/>
          </a:p>
        </p:txBody>
      </p:sp>
    </p:spTree>
    <p:extLst>
      <p:ext uri="{BB962C8B-B14F-4D97-AF65-F5344CB8AC3E}">
        <p14:creationId xmlns:p14="http://schemas.microsoft.com/office/powerpoint/2010/main" val="296785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22</a:t>
            </a:fld>
            <a:endParaRPr lang="es-ES" dirty="0"/>
          </a:p>
        </p:txBody>
      </p:sp>
    </p:spTree>
    <p:extLst>
      <p:ext uri="{BB962C8B-B14F-4D97-AF65-F5344CB8AC3E}">
        <p14:creationId xmlns:p14="http://schemas.microsoft.com/office/powerpoint/2010/main" val="406435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23</a:t>
            </a:fld>
            <a:endParaRPr lang="es-ES" dirty="0"/>
          </a:p>
        </p:txBody>
      </p:sp>
    </p:spTree>
    <p:extLst>
      <p:ext uri="{BB962C8B-B14F-4D97-AF65-F5344CB8AC3E}">
        <p14:creationId xmlns:p14="http://schemas.microsoft.com/office/powerpoint/2010/main" val="3129485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24</a:t>
            </a:fld>
            <a:endParaRPr lang="es-ES" dirty="0"/>
          </a:p>
        </p:txBody>
      </p:sp>
    </p:spTree>
    <p:extLst>
      <p:ext uri="{BB962C8B-B14F-4D97-AF65-F5344CB8AC3E}">
        <p14:creationId xmlns:p14="http://schemas.microsoft.com/office/powerpoint/2010/main" val="138868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25</a:t>
            </a:fld>
            <a:endParaRPr lang="es-ES" dirty="0"/>
          </a:p>
        </p:txBody>
      </p:sp>
    </p:spTree>
    <p:extLst>
      <p:ext uri="{BB962C8B-B14F-4D97-AF65-F5344CB8AC3E}">
        <p14:creationId xmlns:p14="http://schemas.microsoft.com/office/powerpoint/2010/main" val="3793289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26</a:t>
            </a:fld>
            <a:endParaRPr lang="es-ES" dirty="0"/>
          </a:p>
        </p:txBody>
      </p:sp>
    </p:spTree>
    <p:extLst>
      <p:ext uri="{BB962C8B-B14F-4D97-AF65-F5344CB8AC3E}">
        <p14:creationId xmlns:p14="http://schemas.microsoft.com/office/powerpoint/2010/main" val="615900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27</a:t>
            </a:fld>
            <a:endParaRPr lang="es-ES" dirty="0"/>
          </a:p>
        </p:txBody>
      </p:sp>
    </p:spTree>
    <p:extLst>
      <p:ext uri="{BB962C8B-B14F-4D97-AF65-F5344CB8AC3E}">
        <p14:creationId xmlns:p14="http://schemas.microsoft.com/office/powerpoint/2010/main" val="3548754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28</a:t>
            </a:fld>
            <a:endParaRPr lang="es-ES" dirty="0"/>
          </a:p>
        </p:txBody>
      </p:sp>
    </p:spTree>
    <p:extLst>
      <p:ext uri="{BB962C8B-B14F-4D97-AF65-F5344CB8AC3E}">
        <p14:creationId xmlns:p14="http://schemas.microsoft.com/office/powerpoint/2010/main" val="2162700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29</a:t>
            </a:fld>
            <a:endParaRPr lang="es-ES" dirty="0"/>
          </a:p>
        </p:txBody>
      </p:sp>
    </p:spTree>
    <p:extLst>
      <p:ext uri="{BB962C8B-B14F-4D97-AF65-F5344CB8AC3E}">
        <p14:creationId xmlns:p14="http://schemas.microsoft.com/office/powerpoint/2010/main" val="2019341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30</a:t>
            </a:fld>
            <a:endParaRPr lang="es-ES" dirty="0"/>
          </a:p>
        </p:txBody>
      </p:sp>
    </p:spTree>
    <p:extLst>
      <p:ext uri="{BB962C8B-B14F-4D97-AF65-F5344CB8AC3E}">
        <p14:creationId xmlns:p14="http://schemas.microsoft.com/office/powerpoint/2010/main" val="16947997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31</a:t>
            </a:fld>
            <a:endParaRPr lang="es-ES" dirty="0"/>
          </a:p>
        </p:txBody>
      </p:sp>
    </p:spTree>
    <p:extLst>
      <p:ext uri="{BB962C8B-B14F-4D97-AF65-F5344CB8AC3E}">
        <p14:creationId xmlns:p14="http://schemas.microsoft.com/office/powerpoint/2010/main" val="3017852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32</a:t>
            </a:fld>
            <a:endParaRPr lang="es-ES" dirty="0"/>
          </a:p>
        </p:txBody>
      </p:sp>
    </p:spTree>
    <p:extLst>
      <p:ext uri="{BB962C8B-B14F-4D97-AF65-F5344CB8AC3E}">
        <p14:creationId xmlns:p14="http://schemas.microsoft.com/office/powerpoint/2010/main" val="1765573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33</a:t>
            </a:fld>
            <a:endParaRPr lang="es-ES" dirty="0"/>
          </a:p>
        </p:txBody>
      </p:sp>
    </p:spTree>
    <p:extLst>
      <p:ext uri="{BB962C8B-B14F-4D97-AF65-F5344CB8AC3E}">
        <p14:creationId xmlns:p14="http://schemas.microsoft.com/office/powerpoint/2010/main" val="20229523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34</a:t>
            </a:fld>
            <a:endParaRPr lang="es-ES" dirty="0"/>
          </a:p>
        </p:txBody>
      </p:sp>
    </p:spTree>
    <p:extLst>
      <p:ext uri="{BB962C8B-B14F-4D97-AF65-F5344CB8AC3E}">
        <p14:creationId xmlns:p14="http://schemas.microsoft.com/office/powerpoint/2010/main" val="24881840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35</a:t>
            </a:fld>
            <a:endParaRPr lang="es-ES" dirty="0"/>
          </a:p>
        </p:txBody>
      </p:sp>
    </p:spTree>
    <p:extLst>
      <p:ext uri="{BB962C8B-B14F-4D97-AF65-F5344CB8AC3E}">
        <p14:creationId xmlns:p14="http://schemas.microsoft.com/office/powerpoint/2010/main" val="5162005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36</a:t>
            </a:fld>
            <a:endParaRPr lang="es-ES" dirty="0"/>
          </a:p>
        </p:txBody>
      </p:sp>
    </p:spTree>
    <p:extLst>
      <p:ext uri="{BB962C8B-B14F-4D97-AF65-F5344CB8AC3E}">
        <p14:creationId xmlns:p14="http://schemas.microsoft.com/office/powerpoint/2010/main" val="995434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37</a:t>
            </a:fld>
            <a:endParaRPr lang="es-ES" dirty="0"/>
          </a:p>
        </p:txBody>
      </p:sp>
    </p:spTree>
    <p:extLst>
      <p:ext uri="{BB962C8B-B14F-4D97-AF65-F5344CB8AC3E}">
        <p14:creationId xmlns:p14="http://schemas.microsoft.com/office/powerpoint/2010/main" val="3545933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688A248-2D24-4E24-B127-E3B886AA6B0C}"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36932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7FDAAA2-C65D-4B79-B05B-0D5CB129EB5E}"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32627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E0FEBE4-774C-41B9-BBAF-C022C67D8F9B}"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636207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0B9153-E2B6-4BCD-A57F-F371DA83EDAF}"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59022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429E183-9E38-4F32-8690-44BFF7B01AB7}" type="datetime1">
              <a:rPr lang="es-ES" smtClean="0"/>
              <a:t>04/09/2016</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94764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7E4EEE1-E4BC-4BC1-95D1-5883DA0DA96E}" type="datetime1">
              <a:rPr lang="es-ES" smtClean="0"/>
              <a:t>04/09/2016</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348469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562B95-909D-4C64-B95F-435602505E05}" type="datetime1">
              <a:rPr lang="es-ES" smtClean="0"/>
              <a:t>04/09/2016</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7923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4F6376-D4FB-4FE1-BF85-B81A05EEE1D5}"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350025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C911D55-E50E-4EEE-BAE6-827D110139BE}"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89570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0AE082F-DA1E-43D4-965F-725E5233388F}"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125536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D194D6-3E72-4877-8C7E-B943E2E382DE}"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6019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F59CA-C6BA-4FBD-9EAF-A43FC7668E30}" type="datetime1">
              <a:rPr lang="es-ES" smtClean="0"/>
              <a:t>04/09/2016</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4911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gif"/><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8.jpeg"/><Relationship Id="rId7"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58.jpeg"/><Relationship Id="rId7" Type="http://schemas.openxmlformats.org/officeDocument/2006/relationships/image" Target="../media/image89.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1.png"/></Relationships>
</file>

<file path=ppt/slides/_rels/slide3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59.jpeg"/><Relationship Id="rId7" Type="http://schemas.openxmlformats.org/officeDocument/2006/relationships/image" Target="../media/image96.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3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1000" t="-1000" b="1000"/>
          </a:stretch>
        </a:blipFill>
        <a:effectLst/>
      </p:bgPr>
    </p:bg>
    <p:spTree>
      <p:nvGrpSpPr>
        <p:cNvPr id="1" name=""/>
        <p:cNvGrpSpPr/>
        <p:nvPr/>
      </p:nvGrpSpPr>
      <p:grpSpPr>
        <a:xfrm>
          <a:off x="0" y="0"/>
          <a:ext cx="0" cy="0"/>
          <a:chOff x="0" y="0"/>
          <a:chExt cx="0" cy="0"/>
        </a:xfrm>
      </p:grpSpPr>
      <p:sp>
        <p:nvSpPr>
          <p:cNvPr id="4"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6"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7"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545911" y="3325855"/>
            <a:ext cx="5732060" cy="461665"/>
          </a:xfrm>
          <a:prstGeom prst="rect">
            <a:avLst/>
          </a:prstGeom>
          <a:noFill/>
          <a:effectLst/>
        </p:spPr>
        <p:txBody>
          <a:bodyPr wrap="square" rtlCol="0">
            <a:spAutoFit/>
          </a:bodyPr>
          <a:lstStyle/>
          <a:p>
            <a:pPr algn="ctr"/>
            <a:r>
              <a:rPr lang="es-ES" sz="2400" b="1" dirty="0" smtClean="0">
                <a:solidFill>
                  <a:srgbClr val="C00000"/>
                </a:solidFill>
                <a:effectLst/>
              </a:rPr>
              <a:t>10. FUERZAS EN FLUIDOS</a:t>
            </a:r>
            <a:endParaRPr lang="es-ES" sz="2400" b="1" dirty="0">
              <a:solidFill>
                <a:srgbClr val="C00000"/>
              </a:solidFill>
              <a:effectLst/>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2" name="Picture 2" descr="http://ciencia.redguia.com/wp-content/uploads/practiciencia/2012/04/hidrostatica-tub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6584" y="4201973"/>
            <a:ext cx="2857500"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9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10. 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692349406"/>
              </p:ext>
            </p:extLst>
          </p:nvPr>
        </p:nvGraphicFramePr>
        <p:xfrm>
          <a:off x="420289" y="895202"/>
          <a:ext cx="8389146" cy="5090160"/>
        </p:xfrm>
        <a:graphic>
          <a:graphicData uri="http://schemas.openxmlformats.org/drawingml/2006/table">
            <a:tbl>
              <a:tblPr firstRow="1" bandRow="1">
                <a:tableStyleId>{93296810-A885-4BE3-A3E7-6D5BEEA58F35}</a:tableStyleId>
              </a:tblPr>
              <a:tblGrid>
                <a:gridCol w="4194573"/>
                <a:gridCol w="4194573"/>
              </a:tblGrid>
              <a:tr h="295266">
                <a:tc gridSpan="2">
                  <a:txBody>
                    <a:bodyPr/>
                    <a:lstStyle/>
                    <a:p>
                      <a:pPr algn="ctr"/>
                      <a:r>
                        <a:rPr lang="es-ES" sz="1400" dirty="0" smtClean="0"/>
                        <a:t>CONTENIDOS</a:t>
                      </a:r>
                      <a:endParaRPr lang="es-ES" sz="1400" dirty="0"/>
                    </a:p>
                  </a:txBody>
                  <a:tcPr/>
                </a:tc>
                <a:tc hMerge="1">
                  <a:txBody>
                    <a:bodyPr/>
                    <a:lstStyle/>
                    <a:p>
                      <a:endParaRPr lang="es-ES" sz="1400" dirty="0"/>
                    </a:p>
                  </a:txBody>
                  <a:tcPr/>
                </a:tc>
              </a:tr>
              <a:tr h="501951">
                <a:tc gridSpan="2">
                  <a:txBody>
                    <a:bodyPr/>
                    <a:lstStyle/>
                    <a:p>
                      <a:pPr marL="0" indent="0">
                        <a:spcAft>
                          <a:spcPts val="0"/>
                        </a:spcAft>
                        <a:buFont typeface="Wingdings" panose="05000000000000000000" pitchFamily="2" charset="2"/>
                        <a:buNone/>
                      </a:pPr>
                      <a:r>
                        <a:rPr lang="es-ES" sz="1400" dirty="0" smtClean="0">
                          <a:sym typeface="Wingdings" panose="05000000000000000000" pitchFamily="2" charset="2"/>
                        </a:rPr>
                        <a:t>1. </a:t>
                      </a:r>
                      <a:r>
                        <a:rPr lang="es-ES" sz="1400" dirty="0" smtClean="0">
                          <a:sym typeface="Wingdings" panose="05000000000000000000" pitchFamily="2" charset="2"/>
                        </a:rPr>
                        <a:t>La presión</a:t>
                      </a:r>
                      <a:r>
                        <a:rPr lang="es-ES" sz="1400" baseline="0" dirty="0" smtClean="0">
                          <a:sym typeface="Wingdings" panose="05000000000000000000" pitchFamily="2" charset="2"/>
                        </a:rPr>
                        <a:t>  </a:t>
                      </a:r>
                      <a:r>
                        <a:rPr lang="es-ES" sz="1400" dirty="0" smtClean="0">
                          <a:sym typeface="Wingdings" panose="05000000000000000000" pitchFamily="2" charset="2"/>
                        </a:rPr>
                        <a:t>2.</a:t>
                      </a:r>
                      <a:r>
                        <a:rPr lang="es-ES" sz="1400" baseline="0" dirty="0" smtClean="0">
                          <a:sym typeface="Wingdings" panose="05000000000000000000" pitchFamily="2" charset="2"/>
                        </a:rPr>
                        <a:t> </a:t>
                      </a:r>
                      <a:r>
                        <a:rPr lang="es-ES" sz="1400" dirty="0" smtClean="0">
                          <a:sym typeface="Wingdings" panose="05000000000000000000" pitchFamily="2" charset="2"/>
                        </a:rPr>
                        <a:t>La presión hidrostática </a:t>
                      </a:r>
                      <a:r>
                        <a:rPr lang="es-ES" sz="1400" baseline="0" dirty="0" smtClean="0">
                          <a:sym typeface="Wingdings" panose="05000000000000000000" pitchFamily="2" charset="2"/>
                        </a:rPr>
                        <a:t> </a:t>
                      </a:r>
                      <a:r>
                        <a:rPr lang="es-ES" sz="1400" baseline="0" dirty="0" smtClean="0">
                          <a:sym typeface="Wingdings" panose="05000000000000000000" pitchFamily="2" charset="2"/>
                        </a:rPr>
                        <a:t>3. </a:t>
                      </a:r>
                      <a:r>
                        <a:rPr lang="es-ES" sz="1400" dirty="0" smtClean="0">
                          <a:sym typeface="Wingdings" panose="05000000000000000000" pitchFamily="2" charset="2"/>
                        </a:rPr>
                        <a:t>La presión atmosférica  4</a:t>
                      </a:r>
                      <a:r>
                        <a:rPr lang="es-ES" sz="1400" dirty="0" smtClean="0">
                          <a:sym typeface="Wingdings" panose="05000000000000000000" pitchFamily="2" charset="2"/>
                        </a:rPr>
                        <a:t>. </a:t>
                      </a:r>
                      <a:r>
                        <a:rPr lang="es-ES" sz="1400" dirty="0" smtClean="0">
                          <a:sym typeface="Wingdings" panose="05000000000000000000" pitchFamily="2" charset="2"/>
                        </a:rPr>
                        <a:t>Propagación de la presión en fluidos  5. Fuerza de empuje en cuerpos sumergidos  6.</a:t>
                      </a:r>
                      <a:r>
                        <a:rPr lang="es-ES" sz="1400" baseline="0" dirty="0" smtClean="0">
                          <a:sym typeface="Wingdings" panose="05000000000000000000" pitchFamily="2" charset="2"/>
                        </a:rPr>
                        <a:t> Física de la atmósfera</a:t>
                      </a:r>
                      <a:endParaRPr lang="es-ES" sz="1400" baseline="0" dirty="0" smtClean="0">
                        <a:sym typeface="Wingdings" panose="05000000000000000000" pitchFamily="2" charset="2"/>
                      </a:endParaRPr>
                    </a:p>
                  </a:txBody>
                  <a:tcPr/>
                </a:tc>
                <a:tc hMerge="1">
                  <a:txBody>
                    <a:bodyPr/>
                    <a:lstStyle/>
                    <a:p>
                      <a:endParaRPr lang="es-ES" sz="1400" dirty="0"/>
                    </a:p>
                  </a:txBody>
                  <a:tcPr/>
                </a:tc>
              </a:tr>
              <a:tr h="295266">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1906101">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12. Reconocer que el efecto de una fuerza no solo depende de su intensidad sino también de la superficie sobre la que actúa.</a:t>
                      </a:r>
                      <a:endParaRPr lang="es-ES" sz="140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12.1. Interpreta fenómenos y aplicaciones prácticas en las que se pone de manifiesto la relación entre la superficie de aplicación de una fuerza y el efecto resultante.</a:t>
                      </a:r>
                    </a:p>
                    <a:p>
                      <a:pPr marL="0" indent="0">
                        <a:spcAft>
                          <a:spcPts val="600"/>
                        </a:spcAft>
                        <a:buFont typeface="Wingdings" panose="05000000000000000000" pitchFamily="2" charset="2"/>
                        <a:buNone/>
                      </a:pPr>
                      <a:r>
                        <a:rPr lang="es-ES" sz="1400" dirty="0" smtClean="0"/>
                        <a:t>12.2. Calcula la presión ejercida por el peso de un objeto regular en distintas situaciones en las que varía la superficie en la que se apoya, comparando los resultados y extrayendo conclusiones.</a:t>
                      </a:r>
                      <a:endParaRPr lang="es-ES" sz="1400" dirty="0"/>
                    </a:p>
                  </a:txBody>
                  <a:tcPr/>
                </a:tc>
              </a:tr>
              <a:tr h="915323">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13. Interpretar fenómenos naturales y aplicaciones tecnológicas en relación con los principios de la hidrostática, y resolver problemas aplicando las expresiones matemáticas de los mismos.</a:t>
                      </a:r>
                      <a:endParaRPr lang="es-ES" sz="1400" baseline="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13.1. Justifica razonadamente fenómenos en los que se ponga de manifiesto la relación entre la presión y la profundidad en el seno de la hidrosfera y la atmósfera.</a:t>
                      </a:r>
                    </a:p>
                    <a:p>
                      <a:pPr marL="0" indent="0">
                        <a:spcAft>
                          <a:spcPts val="600"/>
                        </a:spcAft>
                        <a:buFont typeface="Wingdings" panose="05000000000000000000" pitchFamily="2" charset="2"/>
                        <a:buNone/>
                      </a:pPr>
                      <a:r>
                        <a:rPr lang="es-ES" sz="1400" dirty="0" smtClean="0"/>
                        <a:t>13.2. Explica el abastecimiento de agua potable, el diseño de una presa y las aplicaciones del sifón utilizando el principio fundamental de la hidrostática.</a:t>
                      </a:r>
                    </a:p>
                  </a:txBody>
                  <a:tcPr/>
                </a:tc>
              </a:tr>
            </a:tbl>
          </a:graphicData>
        </a:graphic>
      </p:graphicFrame>
    </p:spTree>
    <p:extLst>
      <p:ext uri="{BB962C8B-B14F-4D97-AF65-F5344CB8AC3E}">
        <p14:creationId xmlns:p14="http://schemas.microsoft.com/office/powerpoint/2010/main" val="40473828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10. 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1673096637"/>
              </p:ext>
            </p:extLst>
          </p:nvPr>
        </p:nvGraphicFramePr>
        <p:xfrm>
          <a:off x="420289" y="895202"/>
          <a:ext cx="8389146" cy="5410200"/>
        </p:xfrm>
        <a:graphic>
          <a:graphicData uri="http://schemas.openxmlformats.org/drawingml/2006/table">
            <a:tbl>
              <a:tblPr firstRow="1" bandRow="1">
                <a:tableStyleId>{93296810-A885-4BE3-A3E7-6D5BEEA58F35}</a:tableStyleId>
              </a:tblPr>
              <a:tblGrid>
                <a:gridCol w="4194573"/>
                <a:gridCol w="4194573"/>
              </a:tblGrid>
              <a:tr h="295266">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915323">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13. Interpretar fenómenos naturales y aplicaciones tecnológicas en relación con los principios de la hidrostática, y resolver problemas aplicando las expresiones matemáticas de los mismos.</a:t>
                      </a:r>
                      <a:endParaRPr lang="es-ES" sz="1400" baseline="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13.3. Resuelve problemas relacionados con la presión en el interior de un fluido aplicando el principio fundamental de la hidrostática.</a:t>
                      </a:r>
                    </a:p>
                    <a:p>
                      <a:pPr marL="0" indent="0">
                        <a:spcAft>
                          <a:spcPts val="600"/>
                        </a:spcAft>
                        <a:buFont typeface="Wingdings" panose="05000000000000000000" pitchFamily="2" charset="2"/>
                        <a:buNone/>
                      </a:pPr>
                      <a:r>
                        <a:rPr lang="es-ES" sz="1400" dirty="0" smtClean="0"/>
                        <a:t>13.4. Analiza aplicaciones prácticas basadas en el principio de Pascal, como la prensa hidráulica, elevador, dirección y frenos hidráulicos, aplicando la expresión matemática de este principio a la resolución de problemas en contextos prácticos.</a:t>
                      </a:r>
                    </a:p>
                    <a:p>
                      <a:pPr marL="0" indent="0">
                        <a:spcAft>
                          <a:spcPts val="600"/>
                        </a:spcAft>
                        <a:buFont typeface="Wingdings" panose="05000000000000000000" pitchFamily="2" charset="2"/>
                        <a:buNone/>
                      </a:pPr>
                      <a:r>
                        <a:rPr lang="es-ES" sz="1400" dirty="0" smtClean="0"/>
                        <a:t>13.5. Predice la mayor o menor flotabilidad de objetos utilizando la expresión matemática del principio de Arquímedes.</a:t>
                      </a:r>
                      <a:endParaRPr lang="es-ES" sz="1400" dirty="0"/>
                    </a:p>
                  </a:txBody>
                  <a:tcPr/>
                </a:tc>
              </a:tr>
              <a:tr h="1122009">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14. Diseñar y presentar experiencias o dispositivos que ilustren el comportamiento de los fluidos y que pongan de manifiesto los conocimientos adquiridos así como la iniciativa y la imaginación.</a:t>
                      </a:r>
                      <a:endParaRPr lang="es-ES" sz="1400" baseline="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14.1. Comprueba experimentalmente o utilizando aplicaciones virtuales interactivas la relación entre presión hidrostática y profundidad en fenómenos como la paradoja hidrostática, el tonel de Arquímedes y el principio de los vasos comunicantes.</a:t>
                      </a:r>
                    </a:p>
                    <a:p>
                      <a:pPr marL="0" indent="0">
                        <a:spcAft>
                          <a:spcPts val="600"/>
                        </a:spcAft>
                        <a:buFont typeface="Wingdings" panose="05000000000000000000" pitchFamily="2" charset="2"/>
                        <a:buNone/>
                      </a:pPr>
                      <a:r>
                        <a:rPr lang="es-ES" sz="1400" dirty="0" smtClean="0"/>
                        <a:t>14.2. Interpreta el papel de la presión atmosférica en experiencias como el experimento de Torricelli, los hemisferios de Magdeburgo, recipientes invertidos donde no se derrama el contenido, etc. infiriendo su elevado valor.</a:t>
                      </a:r>
                    </a:p>
                  </a:txBody>
                  <a:tcPr/>
                </a:tc>
              </a:tr>
            </a:tbl>
          </a:graphicData>
        </a:graphic>
      </p:graphicFrame>
    </p:spTree>
    <p:extLst>
      <p:ext uri="{BB962C8B-B14F-4D97-AF65-F5344CB8AC3E}">
        <p14:creationId xmlns:p14="http://schemas.microsoft.com/office/powerpoint/2010/main" val="24956162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10. 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4224906074"/>
              </p:ext>
            </p:extLst>
          </p:nvPr>
        </p:nvGraphicFramePr>
        <p:xfrm>
          <a:off x="420289" y="895202"/>
          <a:ext cx="8389146" cy="2910840"/>
        </p:xfrm>
        <a:graphic>
          <a:graphicData uri="http://schemas.openxmlformats.org/drawingml/2006/table">
            <a:tbl>
              <a:tblPr firstRow="1" bandRow="1">
                <a:tableStyleId>{93296810-A885-4BE3-A3E7-6D5BEEA58F35}</a:tableStyleId>
              </a:tblPr>
              <a:tblGrid>
                <a:gridCol w="4194573"/>
                <a:gridCol w="4194573"/>
              </a:tblGrid>
              <a:tr h="295266">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914548">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14. Diseñar y presentar experiencias o dispositivos que ilustren el comportamiento de los fluidos y que pongan de manifiesto los conocimientos adquiridos así como la iniciativa y la imaginación.</a:t>
                      </a:r>
                      <a:endParaRPr lang="es-ES" sz="1400" baseline="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14.3. Describe el funcionamiento básico de barómetros y manómetros justificando su utilidad en diversas aplicaciones prácticas.</a:t>
                      </a:r>
                      <a:endParaRPr lang="es-ES" sz="1400" dirty="0"/>
                    </a:p>
                  </a:txBody>
                  <a:tcPr/>
                </a:tc>
              </a:tr>
              <a:tr h="1122009">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15. Aplicar los conocimientos sobre la presión atmosférica a la descripción de fenómenos meteorológicos y a la interpretación de mapas del tiempo, reconociendo términos y símbolos específicos de la meteorología.</a:t>
                      </a:r>
                      <a:endParaRPr lang="es-ES" sz="1400" baseline="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15.1. Relaciona los fenómenos atmosféricos del viento y la formación de frentes con la diferencia de presiones atmosféricas entre distintas zonas.</a:t>
                      </a:r>
                    </a:p>
                    <a:p>
                      <a:pPr marL="0" indent="0">
                        <a:spcAft>
                          <a:spcPts val="600"/>
                        </a:spcAft>
                        <a:buFont typeface="Wingdings" panose="05000000000000000000" pitchFamily="2" charset="2"/>
                        <a:buNone/>
                      </a:pPr>
                      <a:r>
                        <a:rPr lang="es-ES" sz="1400" dirty="0" smtClean="0"/>
                        <a:t>15.2. Interpreta los mapas de isobaras que se muestran en el pronóstico del tiempo indicando el significado de la simbología y los datos que aparecen en los mismos.</a:t>
                      </a:r>
                      <a:endParaRPr lang="es-ES" sz="1400" dirty="0"/>
                    </a:p>
                  </a:txBody>
                  <a:tcPr/>
                </a:tc>
              </a:tr>
            </a:tbl>
          </a:graphicData>
        </a:graphic>
      </p:graphicFrame>
    </p:spTree>
    <p:extLst>
      <p:ext uri="{BB962C8B-B14F-4D97-AF65-F5344CB8AC3E}">
        <p14:creationId xmlns:p14="http://schemas.microsoft.com/office/powerpoint/2010/main" val="29056569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presión</a:t>
            </a:r>
            <a:endParaRPr lang="es-ES" b="1" dirty="0">
              <a:solidFill>
                <a:schemeClr val="accent6">
                  <a:lumMod val="75000"/>
                </a:schemeClr>
              </a:solidFill>
            </a:endParaRPr>
          </a:p>
        </p:txBody>
      </p:sp>
      <p:pic>
        <p:nvPicPr>
          <p:cNvPr id="1026" name="Picture 2" descr="http://4.bp.blogspot.com/_8Fs3LxPXERo/TDYVr-LslmI/AAAAAAAAABY/tObcTOVDOTk/s1600/globo.jpg"/>
          <p:cNvPicPr>
            <a:picLocks noChangeAspect="1" noChangeArrowheads="1"/>
          </p:cNvPicPr>
          <p:nvPr/>
        </p:nvPicPr>
        <p:blipFill rotWithShape="1">
          <a:blip r:embed="rId3">
            <a:extLst>
              <a:ext uri="{28A0092B-C50C-407E-A947-70E740481C1C}">
                <a14:useLocalDpi xmlns:a14="http://schemas.microsoft.com/office/drawing/2010/main" val="0"/>
              </a:ext>
            </a:extLst>
          </a:blip>
          <a:srcRect l="15034" t="4117" r="3666" b="4364"/>
          <a:stretch/>
        </p:blipFill>
        <p:spPr bwMode="auto">
          <a:xfrm>
            <a:off x="485776" y="1028700"/>
            <a:ext cx="2286000" cy="1729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ytimg.com/vi/ptmUq_Vj27k/hqdefault.jp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6597" r="19965" b="4491"/>
          <a:stretch/>
        </p:blipFill>
        <p:spPr bwMode="auto">
          <a:xfrm>
            <a:off x="3443287" y="957613"/>
            <a:ext cx="2071688" cy="18714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0.gstatic.com/images?q=tbn:ANd9GcRxpHuMojKf1740qrUG04JgihOLmA2QdkwGbdlpaSKgDhPGvHc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1122" y="1028700"/>
            <a:ext cx="2305683" cy="172926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485776" y="3157538"/>
            <a:ext cx="8251029"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t>presión</a:t>
            </a:r>
            <a:r>
              <a:rPr lang="es-ES" dirty="0" smtClean="0"/>
              <a:t> (p) es la magnitud que mide la fuerza por unidad de superficie. Es escalar, y en el SI se mide en pascales (</a:t>
            </a:r>
            <a:r>
              <a:rPr lang="es-ES" b="1" dirty="0" err="1" smtClean="0"/>
              <a:t>Pa</a:t>
            </a:r>
            <a:r>
              <a:rPr lang="es-ES" dirty="0" smtClean="0"/>
              <a:t>).</a:t>
            </a:r>
          </a:p>
          <a:p>
            <a:pPr algn="just"/>
            <a:endParaRPr lang="es-ES" dirty="0"/>
          </a:p>
          <a:p>
            <a:pPr algn="just"/>
            <a:endParaRPr lang="es-ES" dirty="0" smtClean="0"/>
          </a:p>
          <a:p>
            <a:pPr algn="just"/>
            <a:endParaRPr lang="es-ES" dirty="0"/>
          </a:p>
          <a:p>
            <a:pPr algn="just"/>
            <a:r>
              <a:rPr lang="es-ES" dirty="0" smtClean="0"/>
              <a:t> </a:t>
            </a:r>
            <a:endParaRPr lang="es-ES" dirty="0"/>
          </a:p>
        </p:txBody>
      </p:sp>
      <mc:AlternateContent xmlns:mc="http://schemas.openxmlformats.org/markup-compatibility/2006" xmlns:a14="http://schemas.microsoft.com/office/drawing/2010/main">
        <mc:Choice Requires="a14">
          <p:sp>
            <p:nvSpPr>
              <p:cNvPr id="5" name="CuadroTexto 4"/>
              <p:cNvSpPr txBox="1"/>
              <p:nvPr/>
            </p:nvSpPr>
            <p:spPr>
              <a:xfrm>
                <a:off x="3210675" y="4034701"/>
                <a:ext cx="2536912" cy="5968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𝐹</m:t>
                          </m:r>
                        </m:num>
                        <m:den>
                          <m:r>
                            <a:rPr lang="es-ES" sz="2000" b="0" i="1" smtClean="0">
                              <a:latin typeface="Cambria Math" panose="02040503050406030204" pitchFamily="18" charset="0"/>
                            </a:rPr>
                            <m:t>𝑆</m:t>
                          </m:r>
                        </m:den>
                      </m:f>
                      <m:r>
                        <a:rPr lang="es-ES" sz="2000" b="0" i="1" smtClean="0">
                          <a:latin typeface="Cambria Math" panose="02040503050406030204" pitchFamily="18" charset="0"/>
                        </a:rPr>
                        <m:t>;    1 </m:t>
                      </m:r>
                      <m:r>
                        <a:rPr lang="es-ES" sz="2000" b="0" i="1" smtClean="0">
                          <a:latin typeface="Cambria Math" panose="02040503050406030204" pitchFamily="18" charset="0"/>
                        </a:rPr>
                        <m:t>𝑃𝑎</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𝑁</m:t>
                          </m:r>
                        </m:num>
                        <m:den>
                          <m:r>
                            <a:rPr lang="es-ES" sz="2000" b="0" i="1" smtClean="0">
                              <a:latin typeface="Cambria Math" panose="02040503050406030204" pitchFamily="18" charset="0"/>
                            </a:rPr>
                            <m:t>1 </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𝑚</m:t>
                              </m:r>
                            </m:e>
                            <m:sup>
                              <m:r>
                                <a:rPr lang="es-ES" sz="2000" b="0" i="1" smtClean="0">
                                  <a:latin typeface="Cambria Math" panose="02040503050406030204" pitchFamily="18" charset="0"/>
                                </a:rPr>
                                <m:t>2</m:t>
                              </m:r>
                            </m:sup>
                          </m:sSup>
                        </m:den>
                      </m:f>
                    </m:oMath>
                  </m:oMathPara>
                </a14:m>
                <a:endParaRPr lang="es-ES" sz="2000" dirty="0"/>
              </a:p>
            </p:txBody>
          </p:sp>
        </mc:Choice>
        <mc:Fallback xmlns="">
          <p:sp>
            <p:nvSpPr>
              <p:cNvPr id="5" name="CuadroTexto 4"/>
              <p:cNvSpPr txBox="1">
                <a:spLocks noRot="1" noChangeAspect="1" noMove="1" noResize="1" noEditPoints="1" noAdjustHandles="1" noChangeArrowheads="1" noChangeShapeType="1" noTextEdit="1"/>
              </p:cNvSpPr>
              <p:nvPr/>
            </p:nvSpPr>
            <p:spPr>
              <a:xfrm>
                <a:off x="3210675" y="4034701"/>
                <a:ext cx="2536912" cy="596895"/>
              </a:xfrm>
              <a:prstGeom prst="rect">
                <a:avLst/>
              </a:prstGeom>
              <a:blipFill rotWithShape="0">
                <a:blip r:embed="rId6"/>
                <a:stretch>
                  <a:fillRect/>
                </a:stretch>
              </a:blipFill>
            </p:spPr>
            <p:txBody>
              <a:bodyPr/>
              <a:lstStyle/>
              <a:p>
                <a:r>
                  <a:rPr lang="es-ES">
                    <a:noFill/>
                  </a:rPr>
                  <a:t> </a:t>
                </a:r>
              </a:p>
            </p:txBody>
          </p:sp>
        </mc:Fallback>
      </mc:AlternateContent>
      <p:sp>
        <p:nvSpPr>
          <p:cNvPr id="7" name="CuadroTexto 6"/>
          <p:cNvSpPr txBox="1"/>
          <p:nvPr/>
        </p:nvSpPr>
        <p:spPr>
          <a:xfrm>
            <a:off x="464343" y="5123382"/>
            <a:ext cx="8029575" cy="369332"/>
          </a:xfrm>
          <a:prstGeom prst="rect">
            <a:avLst/>
          </a:prstGeom>
          <a:noFill/>
        </p:spPr>
        <p:txBody>
          <a:bodyPr wrap="square" rtlCol="0">
            <a:spAutoFit/>
          </a:bodyPr>
          <a:lstStyle/>
          <a:p>
            <a:r>
              <a:rPr lang="es-ES" dirty="0" smtClean="0"/>
              <a:t>Otras unidades:</a:t>
            </a:r>
            <a:endParaRPr lang="es-ES" dirty="0"/>
          </a:p>
        </p:txBody>
      </p:sp>
      <mc:AlternateContent xmlns:mc="http://schemas.openxmlformats.org/markup-compatibility/2006" xmlns:a14="http://schemas.microsoft.com/office/drawing/2010/main">
        <mc:Choice Requires="a14">
          <p:sp>
            <p:nvSpPr>
              <p:cNvPr id="8" name="CuadroTexto 7"/>
              <p:cNvSpPr txBox="1"/>
              <p:nvPr/>
            </p:nvSpPr>
            <p:spPr>
              <a:xfrm>
                <a:off x="2771776" y="5635138"/>
                <a:ext cx="390876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1 </m:t>
                      </m:r>
                      <m:r>
                        <a:rPr lang="es-ES" sz="2000" b="0" i="1" smtClean="0">
                          <a:latin typeface="Cambria Math" panose="02040503050406030204" pitchFamily="18" charset="0"/>
                        </a:rPr>
                        <m:t>h𝑃𝑎</m:t>
                      </m:r>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 </m:t>
                      </m:r>
                      <m:r>
                        <a:rPr lang="es-ES" sz="2000" b="0" i="1" smtClean="0">
                          <a:latin typeface="Cambria Math" panose="02040503050406030204" pitchFamily="18" charset="0"/>
                        </a:rPr>
                        <m:t>𝑃𝑎</m:t>
                      </m:r>
                      <m:r>
                        <a:rPr lang="es-ES" sz="2000" b="0" i="1" smtClean="0">
                          <a:latin typeface="Cambria Math" panose="02040503050406030204" pitchFamily="18" charset="0"/>
                        </a:rPr>
                        <m:t>;    1 </m:t>
                      </m:r>
                      <m:r>
                        <a:rPr lang="es-ES" sz="2000" b="0" i="1" smtClean="0">
                          <a:latin typeface="Cambria Math" panose="02040503050406030204" pitchFamily="18" charset="0"/>
                        </a:rPr>
                        <m:t>𝑘𝑃𝑎</m:t>
                      </m:r>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 </m:t>
                      </m:r>
                      <m:r>
                        <a:rPr lang="es-ES" sz="2000" b="0" i="1" smtClean="0">
                          <a:latin typeface="Cambria Math" panose="02040503050406030204" pitchFamily="18" charset="0"/>
                        </a:rPr>
                        <m:t>𝑃𝑎</m:t>
                      </m:r>
                    </m:oMath>
                  </m:oMathPara>
                </a14:m>
                <a:endParaRPr lang="es-ES" sz="2000" dirty="0"/>
              </a:p>
            </p:txBody>
          </p:sp>
        </mc:Choice>
        <mc:Fallback xmlns="">
          <p:sp>
            <p:nvSpPr>
              <p:cNvPr id="8" name="CuadroTexto 7"/>
              <p:cNvSpPr txBox="1">
                <a:spLocks noRot="1" noChangeAspect="1" noMove="1" noResize="1" noEditPoints="1" noAdjustHandles="1" noChangeArrowheads="1" noChangeShapeType="1" noTextEdit="1"/>
              </p:cNvSpPr>
              <p:nvPr/>
            </p:nvSpPr>
            <p:spPr>
              <a:xfrm>
                <a:off x="2771776" y="5635138"/>
                <a:ext cx="3908762" cy="307777"/>
              </a:xfrm>
              <a:prstGeom prst="rect">
                <a:avLst/>
              </a:prstGeom>
              <a:blipFill rotWithShape="0">
                <a:blip r:embed="rId7"/>
                <a:stretch>
                  <a:fillRect l="-936" r="-624" b="-15686"/>
                </a:stretch>
              </a:blipFill>
            </p:spPr>
            <p:txBody>
              <a:bodyPr/>
              <a:lstStyle/>
              <a:p>
                <a:r>
                  <a:rPr lang="es-ES">
                    <a:noFill/>
                  </a:rPr>
                  <a:t> </a:t>
                </a:r>
              </a:p>
            </p:txBody>
          </p:sp>
        </mc:Fallback>
      </mc:AlternateContent>
    </p:spTree>
    <p:extLst>
      <p:ext uri="{BB962C8B-B14F-4D97-AF65-F5344CB8AC3E}">
        <p14:creationId xmlns:p14="http://schemas.microsoft.com/office/powerpoint/2010/main" val="2488779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presión</a:t>
            </a:r>
            <a:endParaRPr lang="es-ES" b="1" dirty="0">
              <a:solidFill>
                <a:schemeClr val="accent6">
                  <a:lumMod val="75000"/>
                </a:schemeClr>
              </a:solidFill>
            </a:endParaRPr>
          </a:p>
        </p:txBody>
      </p:sp>
      <p:sp>
        <p:nvSpPr>
          <p:cNvPr id="9" name="CuadroTexto 8"/>
          <p:cNvSpPr txBox="1"/>
          <p:nvPr/>
        </p:nvSpPr>
        <p:spPr>
          <a:xfrm>
            <a:off x="428625" y="842962"/>
            <a:ext cx="4657725"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0" name="CuadroTexto 9"/>
          <p:cNvSpPr txBox="1"/>
          <p:nvPr/>
        </p:nvSpPr>
        <p:spPr>
          <a:xfrm>
            <a:off x="428626" y="1249632"/>
            <a:ext cx="4486276" cy="1477328"/>
          </a:xfrm>
          <a:prstGeom prst="rect">
            <a:avLst/>
          </a:prstGeom>
          <a:noFill/>
        </p:spPr>
        <p:txBody>
          <a:bodyPr wrap="square" rtlCol="0">
            <a:spAutoFit/>
          </a:bodyPr>
          <a:lstStyle/>
          <a:p>
            <a:pPr algn="just"/>
            <a:r>
              <a:rPr lang="es-ES" b="1" dirty="0" smtClean="0"/>
              <a:t>Calcula la presión que ejerce el prisma de la imagen sobre el suelo cuando se apoya sobre cada uno de los tres tipos de cara.</a:t>
            </a:r>
          </a:p>
          <a:p>
            <a:pPr algn="just"/>
            <a:r>
              <a:rPr lang="es-ES" b="1" dirty="0"/>
              <a:t>D</a:t>
            </a:r>
            <a:r>
              <a:rPr lang="es-ES" b="1" dirty="0" smtClean="0"/>
              <a:t>ato: </a:t>
            </a:r>
            <a:r>
              <a:rPr lang="es-ES" b="1" dirty="0" err="1" smtClean="0"/>
              <a:t>d</a:t>
            </a:r>
            <a:r>
              <a:rPr lang="es-ES" b="1" baseline="-25000" dirty="0" err="1" smtClean="0"/>
              <a:t>acero</a:t>
            </a:r>
            <a:r>
              <a:rPr lang="es-ES" b="1" dirty="0" smtClean="0"/>
              <a:t> = 7850 kg/m</a:t>
            </a:r>
            <a:r>
              <a:rPr lang="es-ES" b="1" baseline="30000" dirty="0" smtClean="0"/>
              <a:t>3</a:t>
            </a:r>
            <a:endParaRPr lang="es-ES" b="1" baseline="30000" dirty="0"/>
          </a:p>
        </p:txBody>
      </p:sp>
      <p:grpSp>
        <p:nvGrpSpPr>
          <p:cNvPr id="25" name="Grupo 24"/>
          <p:cNvGrpSpPr/>
          <p:nvPr/>
        </p:nvGrpSpPr>
        <p:grpSpPr>
          <a:xfrm>
            <a:off x="5086350" y="871317"/>
            <a:ext cx="3790382" cy="2483595"/>
            <a:chOff x="5569640" y="1027628"/>
            <a:chExt cx="3790382" cy="2483595"/>
          </a:xfrm>
        </p:grpSpPr>
        <p:sp>
          <p:nvSpPr>
            <p:cNvPr id="11" name="Cubo 10"/>
            <p:cNvSpPr/>
            <p:nvPr/>
          </p:nvSpPr>
          <p:spPr>
            <a:xfrm rot="5400000" flipH="1">
              <a:off x="6543675" y="1356241"/>
              <a:ext cx="2028826" cy="1371600"/>
            </a:xfrm>
            <a:prstGeom prst="cube">
              <a:avLst>
                <a:gd name="adj" fmla="val 48500"/>
              </a:avLst>
            </a:prstGeom>
            <a:blipFill>
              <a:blip r:embed="rId3">
                <a:duotone>
                  <a:prstClr val="black"/>
                  <a:srgbClr val="D9C3A5">
                    <a:tint val="50000"/>
                    <a:satMod val="180000"/>
                  </a:srgbClr>
                </a:duotone>
              </a:blip>
              <a:tile tx="0" ty="0" sx="100000" sy="100000" flip="none" algn="tl"/>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3" name="Conector recto 12"/>
            <p:cNvCxnSpPr/>
            <p:nvPr/>
          </p:nvCxnSpPr>
          <p:spPr>
            <a:xfrm>
              <a:off x="7558088" y="3040024"/>
              <a:ext cx="6858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8243888" y="2413410"/>
              <a:ext cx="6858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V="1">
              <a:off x="7215188" y="3056454"/>
              <a:ext cx="342900" cy="3011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V="1">
              <a:off x="6529388" y="3056454"/>
              <a:ext cx="342900" cy="3011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6529388" y="1699241"/>
              <a:ext cx="342900" cy="3011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V="1">
              <a:off x="7900988" y="2413410"/>
              <a:ext cx="614362" cy="62661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a:off x="6700838" y="3207008"/>
              <a:ext cx="6840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rot="5400000">
              <a:off x="6016838" y="2533795"/>
              <a:ext cx="13680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CuadroTexto 22"/>
                <p:cNvSpPr txBox="1"/>
                <p:nvPr/>
              </p:nvSpPr>
              <p:spPr>
                <a:xfrm>
                  <a:off x="6659747" y="3234224"/>
                  <a:ext cx="11108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𝑎</m:t>
                        </m:r>
                        <m:r>
                          <a:rPr lang="es-ES" b="0" i="1" smtClean="0">
                            <a:latin typeface="Cambria Math" panose="02040503050406030204" pitchFamily="18" charset="0"/>
                          </a:rPr>
                          <m:t>=10 </m:t>
                        </m:r>
                        <m:r>
                          <a:rPr lang="es-ES" b="0" i="1" smtClean="0">
                            <a:latin typeface="Cambria Math" panose="02040503050406030204" pitchFamily="18" charset="0"/>
                          </a:rPr>
                          <m:t>𝑐𝑚</m:t>
                        </m:r>
                      </m:oMath>
                    </m:oMathPara>
                  </a14:m>
                  <a:endParaRPr lang="es-ES" dirty="0"/>
                </a:p>
              </p:txBody>
            </p:sp>
          </mc:Choice>
          <mc:Fallback xmlns="">
            <p:sp>
              <p:nvSpPr>
                <p:cNvPr id="23" name="CuadroTexto 22"/>
                <p:cNvSpPr txBox="1">
                  <a:spLocks noRot="1" noChangeAspect="1" noMove="1" noResize="1" noEditPoints="1" noAdjustHandles="1" noChangeArrowheads="1" noChangeShapeType="1" noTextEdit="1"/>
                </p:cNvSpPr>
                <p:nvPr/>
              </p:nvSpPr>
              <p:spPr>
                <a:xfrm>
                  <a:off x="6659747" y="3234224"/>
                  <a:ext cx="1110882" cy="276999"/>
                </a:xfrm>
                <a:prstGeom prst="rect">
                  <a:avLst/>
                </a:prstGeom>
                <a:blipFill rotWithShape="0">
                  <a:blip r:embed="rId4"/>
                  <a:stretch>
                    <a:fillRect l="-2198" r="-2198"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CuadroTexto 28"/>
                <p:cNvSpPr txBox="1"/>
                <p:nvPr/>
              </p:nvSpPr>
              <p:spPr>
                <a:xfrm>
                  <a:off x="8252924" y="2632741"/>
                  <a:ext cx="110709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𝑏</m:t>
                        </m:r>
                        <m:r>
                          <a:rPr lang="es-ES" b="0" i="1" smtClean="0">
                            <a:latin typeface="Cambria Math" panose="02040503050406030204" pitchFamily="18" charset="0"/>
                          </a:rPr>
                          <m:t>=30 </m:t>
                        </m:r>
                        <m:r>
                          <a:rPr lang="es-ES" b="0" i="1" smtClean="0">
                            <a:latin typeface="Cambria Math" panose="02040503050406030204" pitchFamily="18" charset="0"/>
                          </a:rPr>
                          <m:t>𝑐𝑚</m:t>
                        </m:r>
                      </m:oMath>
                    </m:oMathPara>
                  </a14:m>
                  <a:endParaRPr lang="es-ES"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8252924" y="2632741"/>
                  <a:ext cx="1107098" cy="276999"/>
                </a:xfrm>
                <a:prstGeom prst="rect">
                  <a:avLst/>
                </a:prstGeom>
                <a:blipFill rotWithShape="0">
                  <a:blip r:embed="rId5"/>
                  <a:stretch>
                    <a:fillRect l="-4420" r="-2210"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p:cNvSpPr txBox="1"/>
                <p:nvPr/>
              </p:nvSpPr>
              <p:spPr>
                <a:xfrm>
                  <a:off x="5569640" y="2311461"/>
                  <a:ext cx="10901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𝑐</m:t>
                        </m:r>
                        <m:r>
                          <a:rPr lang="es-ES" b="0" i="1" smtClean="0">
                            <a:latin typeface="Cambria Math" panose="02040503050406030204" pitchFamily="18" charset="0"/>
                          </a:rPr>
                          <m:t>=20 </m:t>
                        </m:r>
                        <m:r>
                          <a:rPr lang="es-ES" b="0" i="1" smtClean="0">
                            <a:latin typeface="Cambria Math" panose="02040503050406030204" pitchFamily="18" charset="0"/>
                          </a:rPr>
                          <m:t>𝑐𝑚</m:t>
                        </m:r>
                      </m:oMath>
                    </m:oMathPara>
                  </a14:m>
                  <a:endParaRPr lang="es-ES" dirty="0"/>
                </a:p>
              </p:txBody>
            </p:sp>
          </mc:Choice>
          <mc:Fallback xmlns="">
            <p:sp>
              <p:nvSpPr>
                <p:cNvPr id="30" name="CuadroTexto 29"/>
                <p:cNvSpPr txBox="1">
                  <a:spLocks noRot="1" noChangeAspect="1" noMove="1" noResize="1" noEditPoints="1" noAdjustHandles="1" noChangeArrowheads="1" noChangeShapeType="1" noTextEdit="1"/>
                </p:cNvSpPr>
                <p:nvPr/>
              </p:nvSpPr>
              <p:spPr>
                <a:xfrm>
                  <a:off x="5569640" y="2311461"/>
                  <a:ext cx="1090107" cy="276999"/>
                </a:xfrm>
                <a:prstGeom prst="rect">
                  <a:avLst/>
                </a:prstGeom>
                <a:blipFill rotWithShape="0">
                  <a:blip r:embed="rId6"/>
                  <a:stretch>
                    <a:fillRect l="-2235" r="-1676" b="-8889"/>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6" name="CuadroTexto 25"/>
              <p:cNvSpPr txBox="1"/>
              <p:nvPr/>
            </p:nvSpPr>
            <p:spPr>
              <a:xfrm>
                <a:off x="533796" y="3529478"/>
                <a:ext cx="602575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𝑑</m:t>
                      </m:r>
                      <m:r>
                        <a:rPr lang="es-ES" sz="2000" b="0" i="1" smtClean="0">
                          <a:latin typeface="Cambria Math" panose="02040503050406030204" pitchFamily="18" charset="0"/>
                        </a:rPr>
                        <m:t>·</m:t>
                      </m:r>
                      <m:r>
                        <a:rPr lang="es-ES" sz="2000" b="0" i="1" smtClean="0">
                          <a:latin typeface="Cambria Math" panose="02040503050406030204" pitchFamily="18" charset="0"/>
                        </a:rPr>
                        <m:t>𝑉</m:t>
                      </m:r>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=7850·6·</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·9,8=461,6 </m:t>
                      </m:r>
                      <m:r>
                        <a:rPr lang="es-ES" sz="2000" b="0" i="1" smtClean="0">
                          <a:latin typeface="Cambria Math" panose="02040503050406030204" pitchFamily="18" charset="0"/>
                        </a:rPr>
                        <m:t>𝑁</m:t>
                      </m:r>
                    </m:oMath>
                  </m:oMathPara>
                </a14:m>
                <a:endParaRPr lang="es-ES" sz="2000"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533796" y="3529478"/>
                <a:ext cx="6025752" cy="307777"/>
              </a:xfrm>
              <a:prstGeom prst="rect">
                <a:avLst/>
              </a:prstGeom>
              <a:blipFill rotWithShape="0">
                <a:blip r:embed="rId7"/>
                <a:stretch>
                  <a:fillRect l="-506" r="-304" b="-3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p:cNvSpPr txBox="1"/>
              <p:nvPr/>
            </p:nvSpPr>
            <p:spPr>
              <a:xfrm>
                <a:off x="533796" y="2924024"/>
                <a:ext cx="468692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𝑉</m:t>
                      </m:r>
                      <m:r>
                        <a:rPr lang="es-ES" sz="2000" b="0" i="1" smtClean="0">
                          <a:latin typeface="Cambria Math" panose="02040503050406030204" pitchFamily="18" charset="0"/>
                        </a:rPr>
                        <m:t>=</m:t>
                      </m:r>
                      <m:r>
                        <a:rPr lang="es-ES" sz="2000" b="0" i="1" smtClean="0">
                          <a:latin typeface="Cambria Math" panose="02040503050406030204" pitchFamily="18" charset="0"/>
                        </a:rPr>
                        <m:t>𝑎</m:t>
                      </m:r>
                      <m:r>
                        <a:rPr lang="es-ES" sz="2000" b="0" i="1" smtClean="0">
                          <a:latin typeface="Cambria Math" panose="02040503050406030204" pitchFamily="18" charset="0"/>
                        </a:rPr>
                        <m:t>·</m:t>
                      </m:r>
                      <m:r>
                        <a:rPr lang="es-ES" sz="2000" b="0" i="1" smtClean="0">
                          <a:latin typeface="Cambria Math" panose="02040503050406030204" pitchFamily="18" charset="0"/>
                        </a:rPr>
                        <m:t>𝑏</m:t>
                      </m:r>
                      <m:r>
                        <a:rPr lang="es-ES" sz="2000" b="0" i="1" smtClean="0">
                          <a:latin typeface="Cambria Math" panose="02040503050406030204" pitchFamily="18" charset="0"/>
                        </a:rPr>
                        <m:t>·</m:t>
                      </m:r>
                      <m:r>
                        <a:rPr lang="es-ES" sz="2000" b="0" i="1" smtClean="0">
                          <a:latin typeface="Cambria Math" panose="02040503050406030204" pitchFamily="18" charset="0"/>
                        </a:rPr>
                        <m:t>𝑐</m:t>
                      </m:r>
                      <m:r>
                        <a:rPr lang="es-ES" sz="2000" b="0" i="1" smtClean="0">
                          <a:latin typeface="Cambria Math" panose="02040503050406030204" pitchFamily="18" charset="0"/>
                        </a:rPr>
                        <m:t>=0,2·0,1·0,3=6·</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 </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𝑚</m:t>
                          </m:r>
                        </m:e>
                        <m:sup>
                          <m:r>
                            <a:rPr lang="es-ES" sz="2000" b="0" i="1" smtClean="0">
                              <a:latin typeface="Cambria Math" panose="02040503050406030204" pitchFamily="18" charset="0"/>
                            </a:rPr>
                            <m:t>3</m:t>
                          </m:r>
                        </m:sup>
                      </m:sSup>
                    </m:oMath>
                  </m:oMathPara>
                </a14:m>
                <a:endParaRPr lang="es-ES" sz="2000"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533796" y="2924024"/>
                <a:ext cx="4686924" cy="307777"/>
              </a:xfrm>
              <a:prstGeom prst="rect">
                <a:avLst/>
              </a:prstGeom>
              <a:blipFill rotWithShape="0">
                <a:blip r:embed="rId8"/>
                <a:stretch>
                  <a:fillRect l="-781" r="-130" b="-12000"/>
                </a:stretch>
              </a:blipFill>
            </p:spPr>
            <p:txBody>
              <a:bodyPr/>
              <a:lstStyle/>
              <a:p>
                <a:r>
                  <a:rPr lang="es-ES">
                    <a:noFill/>
                  </a:rPr>
                  <a:t> </a:t>
                </a:r>
              </a:p>
            </p:txBody>
          </p:sp>
        </mc:Fallback>
      </mc:AlternateContent>
      <p:graphicFrame>
        <p:nvGraphicFramePr>
          <p:cNvPr id="31" name="Tabla 30"/>
          <p:cNvGraphicFramePr>
            <a:graphicFrameLocks noGrp="1"/>
          </p:cNvGraphicFramePr>
          <p:nvPr>
            <p:extLst>
              <p:ext uri="{D42A27DB-BD31-4B8C-83A1-F6EECF244321}">
                <p14:modId xmlns:p14="http://schemas.microsoft.com/office/powerpoint/2010/main" val="931837467"/>
              </p:ext>
            </p:extLst>
          </p:nvPr>
        </p:nvGraphicFramePr>
        <p:xfrm>
          <a:off x="533794" y="4081401"/>
          <a:ext cx="8195868" cy="1925320"/>
        </p:xfrm>
        <a:graphic>
          <a:graphicData uri="http://schemas.openxmlformats.org/drawingml/2006/table">
            <a:tbl>
              <a:tblPr firstRow="1" bandRow="1">
                <a:tableStyleId>{93296810-A885-4BE3-A3E7-6D5BEEA58F35}</a:tableStyleId>
              </a:tblPr>
              <a:tblGrid>
                <a:gridCol w="2731956"/>
                <a:gridCol w="2731956"/>
                <a:gridCol w="2731956"/>
              </a:tblGrid>
              <a:tr h="370840">
                <a:tc>
                  <a:txBody>
                    <a:bodyPr/>
                    <a:lstStyle/>
                    <a:p>
                      <a:pPr algn="ctr"/>
                      <a:r>
                        <a:rPr lang="es-ES" sz="1600" dirty="0" smtClean="0"/>
                        <a:t>Cara ab</a:t>
                      </a:r>
                      <a:endParaRPr lang="es-ES" sz="1600" dirty="0"/>
                    </a:p>
                  </a:txBody>
                  <a:tcPr/>
                </a:tc>
                <a:tc>
                  <a:txBody>
                    <a:bodyPr/>
                    <a:lstStyle/>
                    <a:p>
                      <a:pPr algn="ctr"/>
                      <a:r>
                        <a:rPr lang="es-ES" sz="1600" dirty="0" smtClean="0"/>
                        <a:t>Cara </a:t>
                      </a:r>
                      <a:r>
                        <a:rPr lang="es-ES" sz="1600" dirty="0" err="1" smtClean="0"/>
                        <a:t>ac</a:t>
                      </a:r>
                      <a:endParaRPr lang="es-ES" sz="1600" dirty="0"/>
                    </a:p>
                  </a:txBody>
                  <a:tcPr/>
                </a:tc>
                <a:tc>
                  <a:txBody>
                    <a:bodyPr/>
                    <a:lstStyle/>
                    <a:p>
                      <a:pPr algn="ctr"/>
                      <a:r>
                        <a:rPr lang="es-ES" sz="1600" dirty="0" smtClean="0"/>
                        <a:t>Cara </a:t>
                      </a:r>
                      <a:r>
                        <a:rPr lang="es-ES" sz="1600" dirty="0" err="1" smtClean="0"/>
                        <a:t>bc</a:t>
                      </a:r>
                      <a:endParaRPr lang="es-ES" sz="1600" dirty="0"/>
                    </a:p>
                  </a:txBody>
                  <a:tcPr/>
                </a:tc>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a:p>
                  </a:txBody>
                  <a:tcPr/>
                </a:tc>
                <a:tc>
                  <a:txBody>
                    <a:bodyPr/>
                    <a:lstStyle/>
                    <a:p>
                      <a:endParaRPr lang="es-ES" sz="1600" dirty="0"/>
                    </a:p>
                  </a:txBody>
                  <a:tcPr/>
                </a:tc>
                <a:tc>
                  <a:txBody>
                    <a:bodyPr/>
                    <a:lstStyle/>
                    <a:p>
                      <a:endParaRPr lang="es-ES" sz="1600" dirty="0"/>
                    </a:p>
                  </a:txBody>
                  <a:tcPr/>
                </a:tc>
              </a:tr>
            </a:tbl>
          </a:graphicData>
        </a:graphic>
      </p:graphicFrame>
      <mc:AlternateContent xmlns:mc="http://schemas.openxmlformats.org/markup-compatibility/2006" xmlns:a14="http://schemas.microsoft.com/office/drawing/2010/main">
        <mc:Choice Requires="a14">
          <p:sp>
            <p:nvSpPr>
              <p:cNvPr id="32" name="CuadroTexto 31"/>
              <p:cNvSpPr txBox="1"/>
              <p:nvPr/>
            </p:nvSpPr>
            <p:spPr>
              <a:xfrm>
                <a:off x="938355" y="4650980"/>
                <a:ext cx="1929374" cy="11212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𝑝</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𝑃</m:t>
                          </m:r>
                        </m:num>
                        <m:den>
                          <m:sSub>
                            <m:sSubPr>
                              <m:ctrlPr>
                                <a:rPr lang="es-ES" b="0" i="1" smtClean="0">
                                  <a:latin typeface="Cambria Math" panose="02040503050406030204" pitchFamily="18" charset="0"/>
                                </a:rPr>
                              </m:ctrlPr>
                            </m:sSubPr>
                            <m:e>
                              <m:r>
                                <a:rPr lang="es-ES" b="0" i="1" smtClean="0">
                                  <a:latin typeface="Cambria Math" panose="02040503050406030204" pitchFamily="18" charset="0"/>
                                </a:rPr>
                                <m:t>𝑆</m:t>
                              </m:r>
                            </m:e>
                            <m:sub>
                              <m:r>
                                <a:rPr lang="es-ES" b="0" i="1" smtClean="0">
                                  <a:latin typeface="Cambria Math" panose="02040503050406030204" pitchFamily="18" charset="0"/>
                                </a:rPr>
                                <m:t>𝑎𝑏</m:t>
                              </m:r>
                            </m:sub>
                          </m:sSub>
                        </m:den>
                      </m:f>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461,6</m:t>
                          </m:r>
                        </m:num>
                        <m:den>
                          <m:r>
                            <a:rPr lang="es-ES" b="0" i="1" smtClean="0">
                              <a:latin typeface="Cambria Math" panose="02040503050406030204" pitchFamily="18" charset="0"/>
                            </a:rPr>
                            <m:t>0,1·0,3</m:t>
                          </m:r>
                        </m:den>
                      </m:f>
                    </m:oMath>
                  </m:oMathPara>
                </a14:m>
                <a:endParaRPr lang="es-ES" b="0" i="1" dirty="0" smtClean="0">
                  <a:latin typeface="Cambria Math" panose="02040503050406030204" pitchFamily="18" charset="0"/>
                </a:endParaRPr>
              </a:p>
              <a:p>
                <a:endParaRPr lang="es-ES"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m:t>
                      </m:r>
                      <m:r>
                        <a:rPr lang="es-ES" b="1" i="1" smtClean="0">
                          <a:latin typeface="Cambria Math" panose="02040503050406030204" pitchFamily="18" charset="0"/>
                        </a:rPr>
                        <m:t>𝟏𝟓</m:t>
                      </m:r>
                      <m:r>
                        <a:rPr lang="es-ES" b="1" i="1" smtClean="0">
                          <a:latin typeface="Cambria Math" panose="02040503050406030204" pitchFamily="18" charset="0"/>
                        </a:rPr>
                        <m:t>,</m:t>
                      </m:r>
                      <m:r>
                        <a:rPr lang="es-ES" b="1" i="1" smtClean="0">
                          <a:latin typeface="Cambria Math" panose="02040503050406030204" pitchFamily="18" charset="0"/>
                        </a:rPr>
                        <m:t>𝟒</m:t>
                      </m:r>
                      <m:r>
                        <a:rPr lang="es-ES" b="1" i="1" smtClean="0">
                          <a:latin typeface="Cambria Math" panose="02040503050406030204" pitchFamily="18" charset="0"/>
                        </a:rPr>
                        <m:t> </m:t>
                      </m:r>
                      <m:r>
                        <a:rPr lang="es-ES" b="1" i="1" smtClean="0">
                          <a:latin typeface="Cambria Math" panose="02040503050406030204" pitchFamily="18" charset="0"/>
                        </a:rPr>
                        <m:t>𝒌𝑷𝒂</m:t>
                      </m:r>
                    </m:oMath>
                  </m:oMathPara>
                </a14:m>
                <a:endParaRPr lang="es-ES" b="1" dirty="0"/>
              </a:p>
            </p:txBody>
          </p:sp>
        </mc:Choice>
        <mc:Fallback xmlns="">
          <p:sp>
            <p:nvSpPr>
              <p:cNvPr id="32" name="CuadroTexto 31"/>
              <p:cNvSpPr txBox="1">
                <a:spLocks noRot="1" noChangeAspect="1" noMove="1" noResize="1" noEditPoints="1" noAdjustHandles="1" noChangeArrowheads="1" noChangeShapeType="1" noTextEdit="1"/>
              </p:cNvSpPr>
              <p:nvPr/>
            </p:nvSpPr>
            <p:spPr>
              <a:xfrm>
                <a:off x="938355" y="4650980"/>
                <a:ext cx="1929374" cy="1121204"/>
              </a:xfrm>
              <a:prstGeom prst="rect">
                <a:avLst/>
              </a:prstGeom>
              <a:blipFill rotWithShape="0">
                <a:blip r:embed="rId9"/>
                <a:stretch>
                  <a:fillRect b="-21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p:cNvSpPr txBox="1"/>
              <p:nvPr/>
            </p:nvSpPr>
            <p:spPr>
              <a:xfrm>
                <a:off x="3546672" y="4686855"/>
                <a:ext cx="1929374" cy="11212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𝑝</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𝑃</m:t>
                          </m:r>
                        </m:num>
                        <m:den>
                          <m:sSub>
                            <m:sSubPr>
                              <m:ctrlPr>
                                <a:rPr lang="es-ES" b="0" i="1" smtClean="0">
                                  <a:latin typeface="Cambria Math" panose="02040503050406030204" pitchFamily="18" charset="0"/>
                                </a:rPr>
                              </m:ctrlPr>
                            </m:sSubPr>
                            <m:e>
                              <m:r>
                                <a:rPr lang="es-ES" b="0" i="1" smtClean="0">
                                  <a:latin typeface="Cambria Math" panose="02040503050406030204" pitchFamily="18" charset="0"/>
                                </a:rPr>
                                <m:t>𝑆</m:t>
                              </m:r>
                            </m:e>
                            <m:sub>
                              <m:r>
                                <a:rPr lang="es-ES" b="0" i="1" smtClean="0">
                                  <a:latin typeface="Cambria Math" panose="02040503050406030204" pitchFamily="18" charset="0"/>
                                </a:rPr>
                                <m:t>𝑎𝑐</m:t>
                              </m:r>
                            </m:sub>
                          </m:sSub>
                        </m:den>
                      </m:f>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461,6</m:t>
                          </m:r>
                        </m:num>
                        <m:den>
                          <m:r>
                            <a:rPr lang="es-ES" b="0" i="1" smtClean="0">
                              <a:latin typeface="Cambria Math" panose="02040503050406030204" pitchFamily="18" charset="0"/>
                            </a:rPr>
                            <m:t>0,1·0,2</m:t>
                          </m:r>
                        </m:den>
                      </m:f>
                    </m:oMath>
                  </m:oMathPara>
                </a14:m>
                <a:endParaRPr lang="es-ES" b="0" i="1" dirty="0" smtClean="0">
                  <a:latin typeface="Cambria Math" panose="02040503050406030204" pitchFamily="18" charset="0"/>
                </a:endParaRPr>
              </a:p>
              <a:p>
                <a:endParaRPr lang="es-ES"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m:t>
                      </m:r>
                      <m:r>
                        <a:rPr lang="es-ES" b="1" i="1" smtClean="0">
                          <a:latin typeface="Cambria Math" panose="02040503050406030204" pitchFamily="18" charset="0"/>
                        </a:rPr>
                        <m:t>𝟐𝟑</m:t>
                      </m:r>
                      <m:r>
                        <a:rPr lang="es-ES" b="1" i="1" smtClean="0">
                          <a:latin typeface="Cambria Math" panose="02040503050406030204" pitchFamily="18" charset="0"/>
                        </a:rPr>
                        <m:t> </m:t>
                      </m:r>
                      <m:r>
                        <a:rPr lang="es-ES" b="1" i="1" smtClean="0">
                          <a:latin typeface="Cambria Math" panose="02040503050406030204" pitchFamily="18" charset="0"/>
                        </a:rPr>
                        <m:t>𝒌𝑷𝒂</m:t>
                      </m:r>
                    </m:oMath>
                  </m:oMathPara>
                </a14:m>
                <a:endParaRPr lang="es-ES" b="1"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3546672" y="4686855"/>
                <a:ext cx="1929374" cy="1121204"/>
              </a:xfrm>
              <a:prstGeom prst="rect">
                <a:avLst/>
              </a:prstGeom>
              <a:blipFill rotWithShape="0">
                <a:blip r:embed="rId10"/>
                <a:stretch>
                  <a:fillRect b="-21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CuadroTexto 36"/>
              <p:cNvSpPr txBox="1"/>
              <p:nvPr/>
            </p:nvSpPr>
            <p:spPr>
              <a:xfrm>
                <a:off x="6322652" y="4653507"/>
                <a:ext cx="1919372" cy="11212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𝑝</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𝑃</m:t>
                          </m:r>
                        </m:num>
                        <m:den>
                          <m:sSub>
                            <m:sSubPr>
                              <m:ctrlPr>
                                <a:rPr lang="es-ES" b="0" i="1" smtClean="0">
                                  <a:latin typeface="Cambria Math" panose="02040503050406030204" pitchFamily="18" charset="0"/>
                                </a:rPr>
                              </m:ctrlPr>
                            </m:sSubPr>
                            <m:e>
                              <m:r>
                                <a:rPr lang="es-ES" b="0" i="1" smtClean="0">
                                  <a:latin typeface="Cambria Math" panose="02040503050406030204" pitchFamily="18" charset="0"/>
                                </a:rPr>
                                <m:t>𝑆</m:t>
                              </m:r>
                            </m:e>
                            <m:sub>
                              <m:r>
                                <a:rPr lang="es-ES" b="0" i="1" smtClean="0">
                                  <a:latin typeface="Cambria Math" panose="02040503050406030204" pitchFamily="18" charset="0"/>
                                </a:rPr>
                                <m:t>𝑏𝑐</m:t>
                              </m:r>
                            </m:sub>
                          </m:sSub>
                        </m:den>
                      </m:f>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461,6</m:t>
                          </m:r>
                        </m:num>
                        <m:den>
                          <m:r>
                            <a:rPr lang="es-ES" b="0" i="1" smtClean="0">
                              <a:latin typeface="Cambria Math" panose="02040503050406030204" pitchFamily="18" charset="0"/>
                            </a:rPr>
                            <m:t>0,2·0,3</m:t>
                          </m:r>
                        </m:den>
                      </m:f>
                    </m:oMath>
                  </m:oMathPara>
                </a14:m>
                <a:endParaRPr lang="es-ES" b="0" i="1" dirty="0" smtClean="0">
                  <a:latin typeface="Cambria Math" panose="02040503050406030204" pitchFamily="18" charset="0"/>
                </a:endParaRPr>
              </a:p>
              <a:p>
                <a:endParaRPr lang="es-ES"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m:t>
                      </m:r>
                      <m:r>
                        <a:rPr lang="es-ES" b="1" i="1" smtClean="0">
                          <a:latin typeface="Cambria Math" panose="02040503050406030204" pitchFamily="18" charset="0"/>
                        </a:rPr>
                        <m:t>𝟕</m:t>
                      </m:r>
                      <m:r>
                        <a:rPr lang="es-ES" b="1" i="1" smtClean="0">
                          <a:latin typeface="Cambria Math" panose="02040503050406030204" pitchFamily="18" charset="0"/>
                        </a:rPr>
                        <m:t>,</m:t>
                      </m:r>
                      <m:r>
                        <a:rPr lang="es-ES" b="1" i="1" smtClean="0">
                          <a:latin typeface="Cambria Math" panose="02040503050406030204" pitchFamily="18" charset="0"/>
                        </a:rPr>
                        <m:t>𝟕</m:t>
                      </m:r>
                      <m:r>
                        <a:rPr lang="es-ES" b="1" i="1" smtClean="0">
                          <a:latin typeface="Cambria Math" panose="02040503050406030204" pitchFamily="18" charset="0"/>
                        </a:rPr>
                        <m:t> </m:t>
                      </m:r>
                      <m:r>
                        <a:rPr lang="es-ES" b="1" i="1" smtClean="0">
                          <a:latin typeface="Cambria Math" panose="02040503050406030204" pitchFamily="18" charset="0"/>
                        </a:rPr>
                        <m:t>𝒌𝑷𝒂</m:t>
                      </m:r>
                    </m:oMath>
                  </m:oMathPara>
                </a14:m>
                <a:endParaRPr lang="es-ES" b="1" dirty="0"/>
              </a:p>
            </p:txBody>
          </p:sp>
        </mc:Choice>
        <mc:Fallback xmlns="">
          <p:sp>
            <p:nvSpPr>
              <p:cNvPr id="37" name="CuadroTexto 36"/>
              <p:cNvSpPr txBox="1">
                <a:spLocks noRot="1" noChangeAspect="1" noMove="1" noResize="1" noEditPoints="1" noAdjustHandles="1" noChangeArrowheads="1" noChangeShapeType="1" noTextEdit="1"/>
              </p:cNvSpPr>
              <p:nvPr/>
            </p:nvSpPr>
            <p:spPr>
              <a:xfrm>
                <a:off x="6322652" y="4653507"/>
                <a:ext cx="1919372" cy="1121204"/>
              </a:xfrm>
              <a:prstGeom prst="rect">
                <a:avLst/>
              </a:prstGeom>
              <a:blipFill rotWithShape="0">
                <a:blip r:embed="rId11"/>
                <a:stretch>
                  <a:fillRect b="-2717"/>
                </a:stretch>
              </a:blipFill>
            </p:spPr>
            <p:txBody>
              <a:bodyPr/>
              <a:lstStyle/>
              <a:p>
                <a:r>
                  <a:rPr lang="es-ES">
                    <a:noFill/>
                  </a:rPr>
                  <a:t> </a:t>
                </a:r>
              </a:p>
            </p:txBody>
          </p:sp>
        </mc:Fallback>
      </mc:AlternateContent>
    </p:spTree>
    <p:extLst>
      <p:ext uri="{BB962C8B-B14F-4D97-AF65-F5344CB8AC3E}">
        <p14:creationId xmlns:p14="http://schemas.microsoft.com/office/powerpoint/2010/main" val="22453991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presión</a:t>
            </a:r>
            <a:endParaRPr lang="es-ES" b="1" dirty="0">
              <a:solidFill>
                <a:schemeClr val="accent6">
                  <a:lumMod val="75000"/>
                </a:schemeClr>
              </a:solidFill>
            </a:endParaRPr>
          </a:p>
        </p:txBody>
      </p:sp>
      <p:sp>
        <p:nvSpPr>
          <p:cNvPr id="33" name="Redondear rectángulo de esquina del mismo lado 32"/>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35" name="CuadroTexto 34"/>
          <p:cNvSpPr txBox="1"/>
          <p:nvPr/>
        </p:nvSpPr>
        <p:spPr>
          <a:xfrm>
            <a:off x="538400" y="1380114"/>
            <a:ext cx="8105538" cy="1754326"/>
          </a:xfrm>
          <a:prstGeom prst="rect">
            <a:avLst/>
          </a:prstGeom>
          <a:solidFill>
            <a:srgbClr val="FFCC66"/>
          </a:solidFill>
        </p:spPr>
        <p:txBody>
          <a:bodyPr wrap="square" rtlCol="0">
            <a:spAutoFit/>
          </a:bodyPr>
          <a:lstStyle/>
          <a:p>
            <a:pPr marL="357188" indent="-357188" algn="just">
              <a:buAutoNum type="arabicPeriod"/>
            </a:pPr>
            <a:r>
              <a:rPr lang="es-ES" b="1" dirty="0" smtClean="0"/>
              <a:t>¿Quién ejerce más presión sobre el suelo?</a:t>
            </a:r>
          </a:p>
          <a:p>
            <a:pPr marL="714375" indent="-357188" algn="just">
              <a:buAutoNum type="alphaLcParenR"/>
            </a:pPr>
            <a:r>
              <a:rPr lang="es-ES" dirty="0" smtClean="0"/>
              <a:t>Un elefante de dos toneladas que se apoya sobre una de sus patas de 500 cm</a:t>
            </a:r>
            <a:r>
              <a:rPr lang="es-ES" baseline="30000" dirty="0" smtClean="0"/>
              <a:t>2</a:t>
            </a:r>
            <a:r>
              <a:rPr lang="es-ES" dirty="0" smtClean="0"/>
              <a:t> de superficie.</a:t>
            </a:r>
            <a:endParaRPr lang="es-ES" dirty="0"/>
          </a:p>
          <a:p>
            <a:pPr marL="714375" indent="-358775" algn="just">
              <a:buAutoNum type="alphaLcParenR" startAt="2"/>
            </a:pPr>
            <a:r>
              <a:rPr lang="es-ES" dirty="0" smtClean="0"/>
              <a:t>Una bailarina de 50 kg que se apoya sobre la punta de uno de sus pies de 3 cm</a:t>
            </a:r>
            <a:r>
              <a:rPr lang="es-ES" baseline="30000" dirty="0" smtClean="0"/>
              <a:t>2</a:t>
            </a:r>
            <a:r>
              <a:rPr lang="es-ES" dirty="0" smtClean="0"/>
              <a:t> de superficie.</a:t>
            </a:r>
          </a:p>
          <a:p>
            <a:pPr marL="355600" algn="just"/>
            <a:r>
              <a:rPr lang="es-ES" dirty="0" smtClean="0"/>
              <a:t>Dato: </a:t>
            </a:r>
            <a:r>
              <a:rPr lang="es-ES" dirty="0"/>
              <a:t>g</a:t>
            </a:r>
            <a:r>
              <a:rPr lang="es-ES" dirty="0" smtClean="0"/>
              <a:t> = 9,8 m/s</a:t>
            </a:r>
            <a:r>
              <a:rPr lang="es-ES" baseline="30000" dirty="0" smtClean="0"/>
              <a:t>2</a:t>
            </a:r>
          </a:p>
        </p:txBody>
      </p:sp>
    </p:spTree>
    <p:extLst>
      <p:ext uri="{BB962C8B-B14F-4D97-AF65-F5344CB8AC3E}">
        <p14:creationId xmlns:p14="http://schemas.microsoft.com/office/powerpoint/2010/main" val="1518507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presión</a:t>
            </a:r>
            <a:endParaRPr lang="es-ES" b="1" dirty="0">
              <a:solidFill>
                <a:schemeClr val="accent6">
                  <a:lumMod val="75000"/>
                </a:schemeClr>
              </a:solidFill>
            </a:endParaRPr>
          </a:p>
        </p:txBody>
      </p:sp>
      <p:sp>
        <p:nvSpPr>
          <p:cNvPr id="4" name="CuadroTexto 3"/>
          <p:cNvSpPr txBox="1"/>
          <p:nvPr/>
        </p:nvSpPr>
        <p:spPr>
          <a:xfrm>
            <a:off x="400049" y="885825"/>
            <a:ext cx="5686425" cy="369332"/>
          </a:xfrm>
          <a:prstGeom prst="rect">
            <a:avLst/>
          </a:prstGeom>
          <a:noFill/>
        </p:spPr>
        <p:txBody>
          <a:bodyPr wrap="square" rtlCol="0">
            <a:spAutoFit/>
          </a:bodyPr>
          <a:lstStyle/>
          <a:p>
            <a:r>
              <a:rPr lang="es-ES" b="1" dirty="0" smtClean="0">
                <a:solidFill>
                  <a:srgbClr val="00B050"/>
                </a:solidFill>
              </a:rPr>
              <a:t>1.1. Las fuerzas de presión en el interior de fluidos</a:t>
            </a:r>
            <a:endParaRPr lang="es-ES" b="1" dirty="0">
              <a:solidFill>
                <a:srgbClr val="00B050"/>
              </a:solidFill>
            </a:endParaRPr>
          </a:p>
        </p:txBody>
      </p:sp>
      <p:graphicFrame>
        <p:nvGraphicFramePr>
          <p:cNvPr id="12" name="Tabla 11"/>
          <p:cNvGraphicFramePr>
            <a:graphicFrameLocks noGrp="1"/>
          </p:cNvGraphicFramePr>
          <p:nvPr>
            <p:extLst>
              <p:ext uri="{D42A27DB-BD31-4B8C-83A1-F6EECF244321}">
                <p14:modId xmlns:p14="http://schemas.microsoft.com/office/powerpoint/2010/main" val="3067505585"/>
              </p:ext>
            </p:extLst>
          </p:nvPr>
        </p:nvGraphicFramePr>
        <p:xfrm>
          <a:off x="485773" y="1469314"/>
          <a:ext cx="8086725" cy="4968240"/>
        </p:xfrm>
        <a:graphic>
          <a:graphicData uri="http://schemas.openxmlformats.org/drawingml/2006/table">
            <a:tbl>
              <a:tblPr firstRow="1" bandRow="1">
                <a:tableStyleId>{93296810-A885-4BE3-A3E7-6D5BEEA58F35}</a:tableStyleId>
              </a:tblPr>
              <a:tblGrid>
                <a:gridCol w="2695575"/>
                <a:gridCol w="2695575"/>
                <a:gridCol w="2695575"/>
              </a:tblGrid>
              <a:tr h="370840">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Cogemos un tubo de cristal</a:t>
                      </a:r>
                      <a:r>
                        <a:rPr lang="es-ES" sz="1600" b="0" baseline="0" dirty="0" smtClean="0">
                          <a:solidFill>
                            <a:schemeClr val="tx1"/>
                          </a:solidFill>
                        </a:rPr>
                        <a:t> abierto por los dos extremos y lo tapamos por unos de ellos</a:t>
                      </a:r>
                      <a:endParaRPr lang="es-ES" sz="1600" b="0" dirty="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Si lo introducimos en un recipiente con agua en varias direcciones, observamos que la tapa queda pegada al tubo en cualquier dirección y que para retirarla la fuerza es mayor cuanto mayor es la profundidad</a:t>
                      </a:r>
                      <a:endParaRPr lang="es-ES" sz="1600" b="0" dirty="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Si por el extremo libre echamos agua poco a poco, se</a:t>
                      </a:r>
                      <a:r>
                        <a:rPr lang="es-ES" sz="1600" b="0" baseline="0" dirty="0" smtClean="0">
                          <a:solidFill>
                            <a:schemeClr val="tx1"/>
                          </a:solidFill>
                        </a:rPr>
                        <a:t> comprueba que la tapa se separa cuando el nivel del agua en su interior coincide con el del recipiente.</a:t>
                      </a:r>
                      <a:endParaRPr lang="es-ES" sz="1600" b="0" dirty="0">
                        <a:solidFill>
                          <a:schemeClr val="tx1"/>
                        </a:solidFill>
                      </a:endParaRPr>
                    </a:p>
                  </a:txBody>
                  <a:tcPr>
                    <a:solidFill>
                      <a:schemeClr val="accent6">
                        <a:lumMod val="40000"/>
                        <a:lumOff val="60000"/>
                      </a:schemeClr>
                    </a:solidFill>
                  </a:tcPr>
                </a:tc>
              </a:tr>
            </a:tbl>
          </a:graphicData>
        </a:graphic>
      </p:graphicFrame>
      <p:grpSp>
        <p:nvGrpSpPr>
          <p:cNvPr id="9" name="Grupo 8"/>
          <p:cNvGrpSpPr/>
          <p:nvPr/>
        </p:nvGrpSpPr>
        <p:grpSpPr>
          <a:xfrm rot="19473555">
            <a:off x="1560910" y="1689564"/>
            <a:ext cx="392902" cy="1747839"/>
            <a:chOff x="2645569" y="2114550"/>
            <a:chExt cx="666748" cy="2009775"/>
          </a:xfrm>
        </p:grpSpPr>
        <p:sp>
          <p:nvSpPr>
            <p:cNvPr id="8" name="Elipse 7"/>
            <p:cNvSpPr/>
            <p:nvPr/>
          </p:nvSpPr>
          <p:spPr>
            <a:xfrm>
              <a:off x="2645569" y="3976687"/>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ilindro 4"/>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3" name="Grupo 22"/>
          <p:cNvGrpSpPr/>
          <p:nvPr/>
        </p:nvGrpSpPr>
        <p:grpSpPr>
          <a:xfrm>
            <a:off x="6965625" y="1535376"/>
            <a:ext cx="392902" cy="1747839"/>
            <a:chOff x="3483768" y="2807493"/>
            <a:chExt cx="666748" cy="2009775"/>
          </a:xfrm>
        </p:grpSpPr>
        <p:grpSp>
          <p:nvGrpSpPr>
            <p:cNvPr id="24" name="Grupo 23"/>
            <p:cNvGrpSpPr/>
            <p:nvPr/>
          </p:nvGrpSpPr>
          <p:grpSpPr>
            <a:xfrm>
              <a:off x="3483768" y="2807493"/>
              <a:ext cx="666748" cy="2009775"/>
              <a:chOff x="2645569" y="2114550"/>
              <a:chExt cx="666748" cy="2009775"/>
            </a:xfrm>
          </p:grpSpPr>
          <p:sp>
            <p:nvSpPr>
              <p:cNvPr id="26" name="Elipse 25"/>
              <p:cNvSpPr/>
              <p:nvPr/>
            </p:nvSpPr>
            <p:spPr>
              <a:xfrm>
                <a:off x="2645569" y="3976687"/>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ilindro 26"/>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5" name="Cilindro 24"/>
            <p:cNvSpPr/>
            <p:nvPr/>
          </p:nvSpPr>
          <p:spPr>
            <a:xfrm>
              <a:off x="3557583" y="4076700"/>
              <a:ext cx="528636" cy="702468"/>
            </a:xfrm>
            <a:prstGeom prst="can">
              <a:avLst/>
            </a:prstGeom>
            <a:solidFill>
              <a:schemeClr val="accent1">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8" name="Grupo 17"/>
          <p:cNvGrpSpPr/>
          <p:nvPr/>
        </p:nvGrpSpPr>
        <p:grpSpPr>
          <a:xfrm>
            <a:off x="7642080" y="1611868"/>
            <a:ext cx="392902" cy="1876235"/>
            <a:chOff x="3483766" y="2807493"/>
            <a:chExt cx="666748" cy="2157413"/>
          </a:xfrm>
        </p:grpSpPr>
        <p:grpSp>
          <p:nvGrpSpPr>
            <p:cNvPr id="19" name="Grupo 18"/>
            <p:cNvGrpSpPr/>
            <p:nvPr/>
          </p:nvGrpSpPr>
          <p:grpSpPr>
            <a:xfrm>
              <a:off x="3483766" y="2807493"/>
              <a:ext cx="666748" cy="2157413"/>
              <a:chOff x="2645567" y="2114550"/>
              <a:chExt cx="666748" cy="2157413"/>
            </a:xfrm>
          </p:grpSpPr>
          <p:sp>
            <p:nvSpPr>
              <p:cNvPr id="21" name="Elipse 20"/>
              <p:cNvSpPr/>
              <p:nvPr/>
            </p:nvSpPr>
            <p:spPr>
              <a:xfrm>
                <a:off x="2645567" y="4124325"/>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Cilindro 21"/>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0" name="Cilindro 19"/>
            <p:cNvSpPr/>
            <p:nvPr/>
          </p:nvSpPr>
          <p:spPr>
            <a:xfrm>
              <a:off x="3557583" y="3758432"/>
              <a:ext cx="528636" cy="1020736"/>
            </a:xfrm>
            <a:prstGeom prst="can">
              <a:avLst/>
            </a:prstGeom>
            <a:solidFill>
              <a:schemeClr val="accent1">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0" name="Grupo 9"/>
          <p:cNvGrpSpPr/>
          <p:nvPr/>
        </p:nvGrpSpPr>
        <p:grpSpPr>
          <a:xfrm>
            <a:off x="6257418" y="1641555"/>
            <a:ext cx="392902" cy="1747839"/>
            <a:chOff x="3483768" y="2807493"/>
            <a:chExt cx="666748" cy="2009775"/>
          </a:xfrm>
        </p:grpSpPr>
        <p:grpSp>
          <p:nvGrpSpPr>
            <p:cNvPr id="13" name="Grupo 12"/>
            <p:cNvGrpSpPr/>
            <p:nvPr/>
          </p:nvGrpSpPr>
          <p:grpSpPr>
            <a:xfrm>
              <a:off x="3483768" y="2807493"/>
              <a:ext cx="666748" cy="2009775"/>
              <a:chOff x="2645569" y="2114550"/>
              <a:chExt cx="666748" cy="2009775"/>
            </a:xfrm>
          </p:grpSpPr>
          <p:sp>
            <p:nvSpPr>
              <p:cNvPr id="14" name="Elipse 13"/>
              <p:cNvSpPr/>
              <p:nvPr/>
            </p:nvSpPr>
            <p:spPr>
              <a:xfrm>
                <a:off x="2645569" y="3976687"/>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ilindro 14"/>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6" name="Cilindro 15"/>
            <p:cNvSpPr/>
            <p:nvPr/>
          </p:nvSpPr>
          <p:spPr>
            <a:xfrm>
              <a:off x="3557583" y="4400550"/>
              <a:ext cx="528636" cy="378618"/>
            </a:xfrm>
            <a:prstGeom prst="can">
              <a:avLst/>
            </a:prstGeom>
            <a:solidFill>
              <a:schemeClr val="accent1">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1" name="Grupo 30"/>
          <p:cNvGrpSpPr/>
          <p:nvPr/>
        </p:nvGrpSpPr>
        <p:grpSpPr>
          <a:xfrm rot="20617800">
            <a:off x="3610878" y="1736425"/>
            <a:ext cx="392902" cy="1747839"/>
            <a:chOff x="2645569" y="2114550"/>
            <a:chExt cx="666748" cy="2009775"/>
          </a:xfrm>
        </p:grpSpPr>
        <p:sp>
          <p:nvSpPr>
            <p:cNvPr id="32" name="Elipse 31"/>
            <p:cNvSpPr/>
            <p:nvPr/>
          </p:nvSpPr>
          <p:spPr>
            <a:xfrm>
              <a:off x="2645569" y="3976687"/>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Cilindro 35"/>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7" name="Grupo 36"/>
          <p:cNvGrpSpPr/>
          <p:nvPr/>
        </p:nvGrpSpPr>
        <p:grpSpPr>
          <a:xfrm rot="150762">
            <a:off x="4332682" y="1541406"/>
            <a:ext cx="392902" cy="1747839"/>
            <a:chOff x="2645569" y="2114550"/>
            <a:chExt cx="666748" cy="2009775"/>
          </a:xfrm>
        </p:grpSpPr>
        <p:sp>
          <p:nvSpPr>
            <p:cNvPr id="38" name="Elipse 37"/>
            <p:cNvSpPr/>
            <p:nvPr/>
          </p:nvSpPr>
          <p:spPr>
            <a:xfrm>
              <a:off x="2645569" y="3976687"/>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Cilindro 38"/>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0" name="Grupo 39"/>
          <p:cNvGrpSpPr/>
          <p:nvPr/>
        </p:nvGrpSpPr>
        <p:grpSpPr>
          <a:xfrm rot="1492675">
            <a:off x="5126330" y="1524855"/>
            <a:ext cx="392902" cy="1747839"/>
            <a:chOff x="2645569" y="2114550"/>
            <a:chExt cx="666748" cy="2009775"/>
          </a:xfrm>
        </p:grpSpPr>
        <p:sp>
          <p:nvSpPr>
            <p:cNvPr id="41" name="Elipse 40"/>
            <p:cNvSpPr/>
            <p:nvPr/>
          </p:nvSpPr>
          <p:spPr>
            <a:xfrm>
              <a:off x="2645569" y="3976687"/>
              <a:ext cx="666748" cy="147638"/>
            </a:xfrm>
            <a:prstGeom prst="ellips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Cilindro 41"/>
            <p:cNvSpPr/>
            <p:nvPr/>
          </p:nvSpPr>
          <p:spPr>
            <a:xfrm>
              <a:off x="2714625" y="2114550"/>
              <a:ext cx="528636" cy="1971675"/>
            </a:xfrm>
            <a:prstGeom prst="can">
              <a:avLst/>
            </a:prstGeom>
            <a:gradFill flip="none" rotWithShape="1">
              <a:gsLst>
                <a:gs pos="0">
                  <a:schemeClr val="accent1">
                    <a:lumMod val="20000"/>
                    <a:lumOff val="80000"/>
                  </a:schemeClr>
                </a:gs>
                <a:gs pos="50000">
                  <a:srgbClr val="E2E9F6"/>
                </a:gs>
                <a:gs pos="100000">
                  <a:schemeClr val="accent1">
                    <a:tint val="23500"/>
                    <a:satMod val="160000"/>
                  </a:scheme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1" name="Cilindro 10"/>
          <p:cNvSpPr/>
          <p:nvPr/>
        </p:nvSpPr>
        <p:spPr>
          <a:xfrm>
            <a:off x="3346201" y="1702751"/>
            <a:ext cx="2365867" cy="2383474"/>
          </a:xfrm>
          <a:prstGeom prst="can">
            <a:avLst>
              <a:gd name="adj" fmla="val 2034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ilindro 29"/>
          <p:cNvSpPr/>
          <p:nvPr/>
        </p:nvSpPr>
        <p:spPr>
          <a:xfrm>
            <a:off x="3346201" y="2275992"/>
            <a:ext cx="2365867" cy="1810234"/>
          </a:xfrm>
          <a:prstGeom prst="can">
            <a:avLst>
              <a:gd name="adj" fmla="val 27901"/>
            </a:avLst>
          </a:prstGeom>
          <a:solidFill>
            <a:schemeClr val="accent5">
              <a:lumMod val="40000"/>
              <a:lumOff val="60000"/>
              <a:alpha val="72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Cilindro 42"/>
          <p:cNvSpPr/>
          <p:nvPr/>
        </p:nvSpPr>
        <p:spPr>
          <a:xfrm>
            <a:off x="5993038" y="1719105"/>
            <a:ext cx="2365867" cy="2383474"/>
          </a:xfrm>
          <a:prstGeom prst="can">
            <a:avLst>
              <a:gd name="adj" fmla="val 2034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Cilindro 43"/>
          <p:cNvSpPr/>
          <p:nvPr/>
        </p:nvSpPr>
        <p:spPr>
          <a:xfrm>
            <a:off x="5993038" y="2292346"/>
            <a:ext cx="2365867" cy="1810234"/>
          </a:xfrm>
          <a:prstGeom prst="can">
            <a:avLst>
              <a:gd name="adj" fmla="val 27901"/>
            </a:avLst>
          </a:prstGeom>
          <a:solidFill>
            <a:schemeClr val="accent5">
              <a:lumMod val="40000"/>
              <a:lumOff val="60000"/>
              <a:alpha val="72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Elipse 53"/>
          <p:cNvSpPr/>
          <p:nvPr/>
        </p:nvSpPr>
        <p:spPr>
          <a:xfrm>
            <a:off x="3346201" y="3609608"/>
            <a:ext cx="2365867" cy="47148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7" name="Conector recto de flecha 46"/>
          <p:cNvCxnSpPr/>
          <p:nvPr/>
        </p:nvCxnSpPr>
        <p:spPr>
          <a:xfrm flipV="1">
            <a:off x="4760387" y="3191623"/>
            <a:ext cx="173363" cy="3411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CuadroTexto 49"/>
              <p:cNvSpPr txBox="1"/>
              <p:nvPr/>
            </p:nvSpPr>
            <p:spPr>
              <a:xfrm>
                <a:off x="3913048" y="3671539"/>
                <a:ext cx="281937"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1</m:t>
                          </m:r>
                        </m:sub>
                      </m:sSub>
                    </m:oMath>
                  </m:oMathPara>
                </a14:m>
                <a:endParaRPr lang="es-ES" dirty="0"/>
              </a:p>
            </p:txBody>
          </p:sp>
        </mc:Choice>
        <mc:Fallback xmlns="">
          <p:sp>
            <p:nvSpPr>
              <p:cNvPr id="50" name="CuadroTexto 49"/>
              <p:cNvSpPr txBox="1">
                <a:spLocks noRot="1" noChangeAspect="1" noMove="1" noResize="1" noEditPoints="1" noAdjustHandles="1" noChangeArrowheads="1" noChangeShapeType="1" noTextEdit="1"/>
              </p:cNvSpPr>
              <p:nvPr/>
            </p:nvSpPr>
            <p:spPr>
              <a:xfrm>
                <a:off x="3913048" y="3671539"/>
                <a:ext cx="281937" cy="310598"/>
              </a:xfrm>
              <a:prstGeom prst="rect">
                <a:avLst/>
              </a:prstGeom>
              <a:blipFill rotWithShape="0">
                <a:blip r:embed="rId3"/>
                <a:stretch>
                  <a:fillRect l="-19565" t="-41176" r="-73913"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1" name="CuadroTexto 50"/>
              <p:cNvSpPr txBox="1"/>
              <p:nvPr/>
            </p:nvSpPr>
            <p:spPr>
              <a:xfrm>
                <a:off x="4475955" y="3627162"/>
                <a:ext cx="28725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2</m:t>
                          </m:r>
                        </m:sub>
                      </m:sSub>
                    </m:oMath>
                  </m:oMathPara>
                </a14:m>
                <a:endParaRPr lang="es-ES" dirty="0"/>
              </a:p>
            </p:txBody>
          </p:sp>
        </mc:Choice>
        <mc:Fallback xmlns="">
          <p:sp>
            <p:nvSpPr>
              <p:cNvPr id="51" name="CuadroTexto 50"/>
              <p:cNvSpPr txBox="1">
                <a:spLocks noRot="1" noChangeAspect="1" noMove="1" noResize="1" noEditPoints="1" noAdjustHandles="1" noChangeArrowheads="1" noChangeShapeType="1" noTextEdit="1"/>
              </p:cNvSpPr>
              <p:nvPr/>
            </p:nvSpPr>
            <p:spPr>
              <a:xfrm>
                <a:off x="4475955" y="3627162"/>
                <a:ext cx="287258" cy="310598"/>
              </a:xfrm>
              <a:prstGeom prst="rect">
                <a:avLst/>
              </a:prstGeom>
              <a:blipFill rotWithShape="0">
                <a:blip r:embed="rId4"/>
                <a:stretch>
                  <a:fillRect l="-17021" t="-41176" r="-74468"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CuadroTexto 51"/>
              <p:cNvSpPr txBox="1"/>
              <p:nvPr/>
            </p:nvSpPr>
            <p:spPr>
              <a:xfrm>
                <a:off x="4828206" y="3365454"/>
                <a:ext cx="28725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3</m:t>
                          </m:r>
                        </m:sub>
                      </m:sSub>
                    </m:oMath>
                  </m:oMathPara>
                </a14:m>
                <a:endParaRPr lang="es-ES" dirty="0"/>
              </a:p>
            </p:txBody>
          </p:sp>
        </mc:Choice>
        <mc:Fallback xmlns="">
          <p:sp>
            <p:nvSpPr>
              <p:cNvPr id="52" name="CuadroTexto 51"/>
              <p:cNvSpPr txBox="1">
                <a:spLocks noRot="1" noChangeAspect="1" noMove="1" noResize="1" noEditPoints="1" noAdjustHandles="1" noChangeArrowheads="1" noChangeShapeType="1" noTextEdit="1"/>
              </p:cNvSpPr>
              <p:nvPr/>
            </p:nvSpPr>
            <p:spPr>
              <a:xfrm>
                <a:off x="4828206" y="3365454"/>
                <a:ext cx="287258" cy="310598"/>
              </a:xfrm>
              <a:prstGeom prst="rect">
                <a:avLst/>
              </a:prstGeom>
              <a:blipFill rotWithShape="0">
                <a:blip r:embed="rId5"/>
                <a:stretch>
                  <a:fillRect l="-17021" t="-41176" r="-74468" b="-17647"/>
                </a:stretch>
              </a:blipFill>
            </p:spPr>
            <p:txBody>
              <a:bodyPr/>
              <a:lstStyle/>
              <a:p>
                <a:r>
                  <a:rPr lang="es-ES">
                    <a:noFill/>
                  </a:rPr>
                  <a:t> </a:t>
                </a:r>
              </a:p>
            </p:txBody>
          </p:sp>
        </mc:Fallback>
      </mc:AlternateContent>
      <p:sp>
        <p:nvSpPr>
          <p:cNvPr id="53" name="Elipse 52"/>
          <p:cNvSpPr/>
          <p:nvPr/>
        </p:nvSpPr>
        <p:spPr>
          <a:xfrm>
            <a:off x="5993038" y="3623405"/>
            <a:ext cx="2365867" cy="47148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8" name="Conector recto de flecha 27"/>
          <p:cNvCxnSpPr/>
          <p:nvPr/>
        </p:nvCxnSpPr>
        <p:spPr>
          <a:xfrm flipH="1" flipV="1">
            <a:off x="4087241" y="3427119"/>
            <a:ext cx="214922" cy="5818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flipV="1">
            <a:off x="4485157" y="3283215"/>
            <a:ext cx="10850" cy="4537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6274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7" name="CuadroTexto 6"/>
          <p:cNvSpPr txBox="1"/>
          <p:nvPr/>
        </p:nvSpPr>
        <p:spPr>
          <a:xfrm>
            <a:off x="614362" y="928688"/>
            <a:ext cx="80010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presión hidrostática </a:t>
            </a:r>
            <a:r>
              <a:rPr lang="es-ES" dirty="0" smtClean="0"/>
              <a:t>a la presión que ejerce un fluido en reposo en su interior.</a:t>
            </a:r>
            <a:endParaRPr lang="es-ES" dirty="0"/>
          </a:p>
        </p:txBody>
      </p:sp>
      <p:grpSp>
        <p:nvGrpSpPr>
          <p:cNvPr id="59" name="Grupo 58"/>
          <p:cNvGrpSpPr/>
          <p:nvPr/>
        </p:nvGrpSpPr>
        <p:grpSpPr>
          <a:xfrm>
            <a:off x="674440" y="1968123"/>
            <a:ext cx="2365868" cy="2383475"/>
            <a:chOff x="674440" y="1968123"/>
            <a:chExt cx="2365868" cy="2383475"/>
          </a:xfrm>
        </p:grpSpPr>
        <p:sp>
          <p:nvSpPr>
            <p:cNvPr id="46" name="Cilindro 45"/>
            <p:cNvSpPr/>
            <p:nvPr/>
          </p:nvSpPr>
          <p:spPr>
            <a:xfrm>
              <a:off x="674441" y="1968123"/>
              <a:ext cx="2365867" cy="2383474"/>
            </a:xfrm>
            <a:prstGeom prst="can">
              <a:avLst>
                <a:gd name="adj" fmla="val 2034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Elipse 28"/>
            <p:cNvSpPr/>
            <p:nvPr/>
          </p:nvSpPr>
          <p:spPr>
            <a:xfrm>
              <a:off x="674440" y="3880110"/>
              <a:ext cx="2365867" cy="47148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Cubo 32"/>
            <p:cNvSpPr/>
            <p:nvPr/>
          </p:nvSpPr>
          <p:spPr>
            <a:xfrm>
              <a:off x="1857373" y="3529160"/>
              <a:ext cx="471488" cy="701899"/>
            </a:xfrm>
            <a:prstGeom prst="cub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Cubo 52"/>
            <p:cNvSpPr/>
            <p:nvPr/>
          </p:nvSpPr>
          <p:spPr>
            <a:xfrm>
              <a:off x="1857373" y="2800350"/>
              <a:ext cx="471488" cy="838532"/>
            </a:xfrm>
            <a:prstGeom prst="cub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Cilindro 47"/>
            <p:cNvSpPr/>
            <p:nvPr/>
          </p:nvSpPr>
          <p:spPr>
            <a:xfrm>
              <a:off x="674440" y="2541363"/>
              <a:ext cx="2365867" cy="1810234"/>
            </a:xfrm>
            <a:prstGeom prst="can">
              <a:avLst>
                <a:gd name="adj" fmla="val 27901"/>
              </a:avLst>
            </a:prstGeom>
            <a:solidFill>
              <a:schemeClr val="accent5">
                <a:lumMod val="40000"/>
                <a:lumOff val="60000"/>
                <a:alpha val="72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5" name="Conector recto de flecha 34"/>
            <p:cNvCxnSpPr/>
            <p:nvPr/>
          </p:nvCxnSpPr>
          <p:spPr>
            <a:xfrm>
              <a:off x="2428875" y="2800350"/>
              <a:ext cx="0" cy="7560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CuadroTexto 48"/>
                <p:cNvSpPr txBox="1"/>
                <p:nvPr/>
              </p:nvSpPr>
              <p:spPr>
                <a:xfrm>
                  <a:off x="2488248" y="3021361"/>
                  <a:ext cx="1963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h</m:t>
                        </m:r>
                      </m:oMath>
                    </m:oMathPara>
                  </a14:m>
                  <a:endParaRPr lang="es-ES" dirty="0"/>
                </a:p>
              </p:txBody>
            </p:sp>
          </mc:Choice>
          <mc:Fallback xmlns="">
            <p:sp>
              <p:nvSpPr>
                <p:cNvPr id="49" name="CuadroTexto 48"/>
                <p:cNvSpPr txBox="1">
                  <a:spLocks noRot="1" noChangeAspect="1" noMove="1" noResize="1" noEditPoints="1" noAdjustHandles="1" noChangeArrowheads="1" noChangeShapeType="1" noTextEdit="1"/>
                </p:cNvSpPr>
                <p:nvPr/>
              </p:nvSpPr>
              <p:spPr>
                <a:xfrm>
                  <a:off x="2488248" y="3021361"/>
                  <a:ext cx="196336" cy="276999"/>
                </a:xfrm>
                <a:prstGeom prst="rect">
                  <a:avLst/>
                </a:prstGeom>
                <a:blipFill rotWithShape="0">
                  <a:blip r:embed="rId3"/>
                  <a:stretch>
                    <a:fillRect l="-28125" r="-25000"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4" name="CuadroTexto 53"/>
                <p:cNvSpPr txBox="1"/>
                <p:nvPr/>
              </p:nvSpPr>
              <p:spPr>
                <a:xfrm>
                  <a:off x="1627007" y="3390659"/>
                  <a:ext cx="1904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𝑆</m:t>
                        </m:r>
                      </m:oMath>
                    </m:oMathPara>
                  </a14:m>
                  <a:endParaRPr lang="es-ES" dirty="0"/>
                </a:p>
              </p:txBody>
            </p:sp>
          </mc:Choice>
          <mc:Fallback xmlns="">
            <p:sp>
              <p:nvSpPr>
                <p:cNvPr id="54" name="CuadroTexto 53"/>
                <p:cNvSpPr txBox="1">
                  <a:spLocks noRot="1" noChangeAspect="1" noMove="1" noResize="1" noEditPoints="1" noAdjustHandles="1" noChangeArrowheads="1" noChangeShapeType="1" noTextEdit="1"/>
                </p:cNvSpPr>
                <p:nvPr/>
              </p:nvSpPr>
              <p:spPr>
                <a:xfrm>
                  <a:off x="1627007" y="3390659"/>
                  <a:ext cx="190437" cy="276999"/>
                </a:xfrm>
                <a:prstGeom prst="rect">
                  <a:avLst/>
                </a:prstGeom>
                <a:blipFill rotWithShape="0">
                  <a:blip r:embed="rId4"/>
                  <a:stretch>
                    <a:fillRect l="-29032" r="-22581" b="-8696"/>
                  </a:stretch>
                </a:blipFill>
              </p:spPr>
              <p:txBody>
                <a:bodyPr/>
                <a:lstStyle/>
                <a:p>
                  <a:r>
                    <a:rPr lang="es-ES">
                      <a:noFill/>
                    </a:rPr>
                    <a:t> </a:t>
                  </a:r>
                </a:p>
              </p:txBody>
            </p:sp>
          </mc:Fallback>
        </mc:AlternateContent>
      </p:grpSp>
      <p:sp>
        <p:nvSpPr>
          <p:cNvPr id="55" name="CuadroTexto 54"/>
          <p:cNvSpPr txBox="1"/>
          <p:nvPr/>
        </p:nvSpPr>
        <p:spPr>
          <a:xfrm>
            <a:off x="3386138" y="1869431"/>
            <a:ext cx="5229224" cy="923330"/>
          </a:xfrm>
          <a:prstGeom prst="rect">
            <a:avLst/>
          </a:prstGeom>
          <a:noFill/>
        </p:spPr>
        <p:txBody>
          <a:bodyPr wrap="square" rtlCol="0">
            <a:spAutoFit/>
          </a:bodyPr>
          <a:lstStyle/>
          <a:p>
            <a:pPr algn="just"/>
            <a:r>
              <a:rPr lang="es-ES" dirty="0" smtClean="0"/>
              <a:t>Sobre la cara superior del prisma se ejercerá una presión debida a la columna de fluido que hay sobre él:</a:t>
            </a:r>
            <a:endParaRPr lang="es-ES" dirty="0"/>
          </a:p>
        </p:txBody>
      </p:sp>
      <mc:AlternateContent xmlns:mc="http://schemas.openxmlformats.org/markup-compatibility/2006" xmlns:a14="http://schemas.microsoft.com/office/drawing/2010/main">
        <mc:Choice Requires="a14">
          <p:sp>
            <p:nvSpPr>
              <p:cNvPr id="56" name="CuadroTexto 55"/>
              <p:cNvSpPr txBox="1"/>
              <p:nvPr/>
            </p:nvSpPr>
            <p:spPr>
              <a:xfrm>
                <a:off x="3954036" y="2943998"/>
                <a:ext cx="4093428" cy="5851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𝐹</m:t>
                          </m:r>
                        </m:num>
                        <m:den>
                          <m:r>
                            <a:rPr lang="es-ES" sz="2000" b="0" i="1" smtClean="0">
                              <a:latin typeface="Cambria Math" panose="02040503050406030204" pitchFamily="18" charset="0"/>
                            </a:rPr>
                            <m:t>𝑆</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𝑓𝑙𝑢𝑖𝑑𝑜</m:t>
                              </m:r>
                            </m:sub>
                          </m:sSub>
                        </m:num>
                        <m:den>
                          <m:r>
                            <a:rPr lang="es-ES" sz="2000" b="0" i="1" smtClean="0">
                              <a:latin typeface="Cambria Math" panose="02040503050406030204" pitchFamily="18" charset="0"/>
                            </a:rPr>
                            <m:t>𝑆</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num>
                        <m:den>
                          <m:r>
                            <a:rPr lang="es-ES" sz="2000" b="0" i="1" smtClean="0">
                              <a:latin typeface="Cambria Math" panose="02040503050406030204" pitchFamily="18" charset="0"/>
                            </a:rPr>
                            <m:t>𝑆</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𝑉</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num>
                        <m:den>
                          <m:r>
                            <a:rPr lang="es-ES" sz="2000" b="0" i="1" smtClean="0">
                              <a:latin typeface="Cambria Math" panose="02040503050406030204" pitchFamily="18" charset="0"/>
                            </a:rPr>
                            <m:t>𝑆</m:t>
                          </m:r>
                        </m:den>
                      </m:f>
                    </m:oMath>
                  </m:oMathPara>
                </a14:m>
                <a:endParaRPr lang="es-ES" sz="2000" dirty="0"/>
              </a:p>
            </p:txBody>
          </p:sp>
        </mc:Choice>
        <mc:Fallback xmlns="">
          <p:sp>
            <p:nvSpPr>
              <p:cNvPr id="56" name="CuadroTexto 55"/>
              <p:cNvSpPr txBox="1">
                <a:spLocks noRot="1" noChangeAspect="1" noMove="1" noResize="1" noEditPoints="1" noAdjustHandles="1" noChangeArrowheads="1" noChangeShapeType="1" noTextEdit="1"/>
              </p:cNvSpPr>
              <p:nvPr/>
            </p:nvSpPr>
            <p:spPr>
              <a:xfrm>
                <a:off x="3954036" y="2943998"/>
                <a:ext cx="4093428" cy="585160"/>
              </a:xfrm>
              <a:prstGeom prst="rect">
                <a:avLst/>
              </a:prstGeom>
              <a:blipFill rotWithShape="0">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p:cNvSpPr txBox="1"/>
              <p:nvPr/>
            </p:nvSpPr>
            <p:spPr>
              <a:xfrm>
                <a:off x="4208951" y="3767142"/>
                <a:ext cx="3180614" cy="5844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𝒑</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r>
                            <a:rPr lang="es-ES" sz="2000" b="0" i="1" smtClean="0">
                              <a:latin typeface="Cambria Math" panose="02040503050406030204" pitchFamily="18" charset="0"/>
                            </a:rPr>
                            <m:t>𝑆</m:t>
                          </m:r>
                          <m:r>
                            <a:rPr lang="es-ES" sz="2000" b="0" i="1" smtClean="0">
                              <a:latin typeface="Cambria Math" panose="02040503050406030204" pitchFamily="18" charset="0"/>
                            </a:rPr>
                            <m:t>·</m:t>
                          </m:r>
                          <m:r>
                            <a:rPr lang="es-ES" sz="2000" b="0" i="1" smtClean="0">
                              <a:latin typeface="Cambria Math" panose="02040503050406030204" pitchFamily="18" charset="0"/>
                            </a:rPr>
                            <m:t>h</m:t>
                          </m:r>
                          <m:r>
                            <a:rPr lang="es-ES" sz="2000" b="0" i="1" smtClean="0">
                              <a:latin typeface="Cambria Math" panose="02040503050406030204" pitchFamily="18" charset="0"/>
                            </a:rPr>
                            <m:t>·</m:t>
                          </m:r>
                          <m:r>
                            <a:rPr lang="es-ES" sz="2000" b="0" i="1" smtClean="0">
                              <a:latin typeface="Cambria Math" panose="02040503050406030204" pitchFamily="18" charset="0"/>
                            </a:rPr>
                            <m:t>𝑔</m:t>
                          </m:r>
                        </m:num>
                        <m:den>
                          <m:r>
                            <a:rPr lang="es-ES" sz="2000" b="0" i="1" smtClean="0">
                              <a:latin typeface="Cambria Math" panose="02040503050406030204" pitchFamily="18" charset="0"/>
                            </a:rPr>
                            <m:t>𝑆</m:t>
                          </m:r>
                        </m:den>
                      </m:f>
                      <m:r>
                        <a:rPr lang="es-ES" sz="2000" b="0" i="1" smtClean="0">
                          <a:latin typeface="Cambria Math" panose="02040503050406030204" pitchFamily="18" charset="0"/>
                        </a:rPr>
                        <m:t>=</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𝒅</m:t>
                          </m:r>
                        </m:e>
                        <m:sub>
                          <m:r>
                            <a:rPr lang="es-ES" sz="2000" b="1" i="1" smtClean="0">
                              <a:latin typeface="Cambria Math" panose="02040503050406030204" pitchFamily="18" charset="0"/>
                            </a:rPr>
                            <m:t>𝑭</m:t>
                          </m:r>
                        </m:sub>
                      </m:sSub>
                      <m:r>
                        <a:rPr lang="es-ES" sz="2000" b="1" i="1" smtClean="0">
                          <a:latin typeface="Cambria Math" panose="02040503050406030204" pitchFamily="18" charset="0"/>
                        </a:rPr>
                        <m:t>·</m:t>
                      </m:r>
                      <m:r>
                        <a:rPr lang="es-ES" sz="2000" b="1" i="1" smtClean="0">
                          <a:latin typeface="Cambria Math" panose="02040503050406030204" pitchFamily="18" charset="0"/>
                        </a:rPr>
                        <m:t>𝒈</m:t>
                      </m:r>
                      <m:r>
                        <a:rPr lang="es-ES" sz="2000" b="1" i="1" smtClean="0">
                          <a:latin typeface="Cambria Math" panose="02040503050406030204" pitchFamily="18" charset="0"/>
                        </a:rPr>
                        <m:t>·</m:t>
                      </m:r>
                      <m:r>
                        <a:rPr lang="es-ES" sz="2000" b="1" i="1" smtClean="0">
                          <a:latin typeface="Cambria Math" panose="02040503050406030204" pitchFamily="18" charset="0"/>
                        </a:rPr>
                        <m:t>𝒉</m:t>
                      </m:r>
                    </m:oMath>
                  </m:oMathPara>
                </a14:m>
                <a:endParaRPr lang="es-ES" sz="2000" b="1" dirty="0"/>
              </a:p>
            </p:txBody>
          </p:sp>
        </mc:Choice>
        <mc:Fallback xmlns="">
          <p:sp>
            <p:nvSpPr>
              <p:cNvPr id="57" name="CuadroTexto 56"/>
              <p:cNvSpPr txBox="1">
                <a:spLocks noRot="1" noChangeAspect="1" noMove="1" noResize="1" noEditPoints="1" noAdjustHandles="1" noChangeArrowheads="1" noChangeShapeType="1" noTextEdit="1"/>
              </p:cNvSpPr>
              <p:nvPr/>
            </p:nvSpPr>
            <p:spPr>
              <a:xfrm>
                <a:off x="4208951" y="3767142"/>
                <a:ext cx="3180614" cy="584455"/>
              </a:xfrm>
              <a:prstGeom prst="rect">
                <a:avLst/>
              </a:prstGeom>
              <a:blipFill rotWithShape="0">
                <a:blip r:embed="rId6"/>
                <a:stretch>
                  <a:fillRect/>
                </a:stretch>
              </a:blipFill>
            </p:spPr>
            <p:txBody>
              <a:bodyPr/>
              <a:lstStyle/>
              <a:p>
                <a:r>
                  <a:rPr lang="es-ES">
                    <a:noFill/>
                  </a:rPr>
                  <a:t> </a:t>
                </a:r>
              </a:p>
            </p:txBody>
          </p:sp>
        </mc:Fallback>
      </mc:AlternateContent>
      <p:sp>
        <p:nvSpPr>
          <p:cNvPr id="58" name="CuadroTexto 57"/>
          <p:cNvSpPr txBox="1"/>
          <p:nvPr/>
        </p:nvSpPr>
        <p:spPr>
          <a:xfrm>
            <a:off x="460126" y="4683239"/>
            <a:ext cx="8155236" cy="1200329"/>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t>La presión hidrostática que ejerce un fluido sobre un cuerpo sumergido en su interior depende de la densidad del fluido y de la profundidad.</a:t>
            </a:r>
          </a:p>
          <a:p>
            <a:pPr marL="285750" indent="-285750" algn="just">
              <a:buFont typeface="Wingdings 2" panose="05020102010507070707" pitchFamily="18" charset="2"/>
              <a:buChar char="C"/>
            </a:pPr>
            <a:r>
              <a:rPr lang="es-ES" dirty="0" smtClean="0"/>
              <a:t>Esta expresión es válida tanto para líquidos como para gases.</a:t>
            </a:r>
          </a:p>
          <a:p>
            <a:pPr marL="285750" indent="-285750" algn="just">
              <a:buFont typeface="Wingdings 2" panose="05020102010507070707" pitchFamily="18" charset="2"/>
              <a:buChar char="C"/>
            </a:pPr>
            <a:r>
              <a:rPr lang="es-ES" dirty="0" smtClean="0"/>
              <a:t>En los gases la densidad varía con la altura.</a:t>
            </a:r>
            <a:endParaRPr lang="es-ES" dirty="0"/>
          </a:p>
        </p:txBody>
      </p:sp>
    </p:spTree>
    <p:extLst>
      <p:ext uri="{BB962C8B-B14F-4D97-AF65-F5344CB8AC3E}">
        <p14:creationId xmlns:p14="http://schemas.microsoft.com/office/powerpoint/2010/main" val="11679660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4" name="CuadroTexto 3"/>
          <p:cNvSpPr txBox="1"/>
          <p:nvPr/>
        </p:nvSpPr>
        <p:spPr>
          <a:xfrm>
            <a:off x="357188" y="857250"/>
            <a:ext cx="4886325"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5" name="CuadroTexto 4"/>
          <p:cNvSpPr txBox="1"/>
          <p:nvPr/>
        </p:nvSpPr>
        <p:spPr>
          <a:xfrm>
            <a:off x="471488" y="1226582"/>
            <a:ext cx="8265317" cy="1754326"/>
          </a:xfrm>
          <a:prstGeom prst="rect">
            <a:avLst/>
          </a:prstGeom>
          <a:noFill/>
        </p:spPr>
        <p:txBody>
          <a:bodyPr wrap="square" rtlCol="0">
            <a:spAutoFit/>
          </a:bodyPr>
          <a:lstStyle/>
          <a:p>
            <a:pPr algn="just">
              <a:buAutoNum type="arabicPeriod"/>
            </a:pPr>
            <a:r>
              <a:rPr lang="es-ES" b="1" dirty="0" smtClean="0"/>
              <a:t> El submarino </a:t>
            </a:r>
            <a:r>
              <a:rPr lang="es-ES" b="1" dirty="0" err="1" smtClean="0"/>
              <a:t>Yellow</a:t>
            </a:r>
            <a:r>
              <a:rPr lang="es-ES" b="1" dirty="0" smtClean="0"/>
              <a:t> se encuentra bajo el agua a una profundidad de 500 m.</a:t>
            </a:r>
          </a:p>
          <a:p>
            <a:pPr algn="just">
              <a:buAutoNum type="alphaLcParenR"/>
            </a:pPr>
            <a:r>
              <a:rPr lang="es-ES" b="1" dirty="0" smtClean="0"/>
              <a:t> Calcula la presión que ejerce el agua a esa profundidad.</a:t>
            </a:r>
          </a:p>
          <a:p>
            <a:pPr algn="just">
              <a:buAutoNum type="alphaLcParenR"/>
            </a:pPr>
            <a:r>
              <a:rPr lang="es-ES" b="1" dirty="0" smtClean="0"/>
              <a:t> ¿Cuál es la fuerza necesaria para abrir una escotilla de 0,5 m</a:t>
            </a:r>
            <a:r>
              <a:rPr lang="es-ES" b="1" baseline="30000" dirty="0" smtClean="0"/>
              <a:t>2</a:t>
            </a:r>
            <a:r>
              <a:rPr lang="es-ES" b="1" dirty="0" smtClean="0"/>
              <a:t> de superficie?</a:t>
            </a:r>
          </a:p>
          <a:p>
            <a:pPr algn="just"/>
            <a:r>
              <a:rPr lang="es-ES" b="1" dirty="0" smtClean="0"/>
              <a:t>Dato: </a:t>
            </a:r>
            <a:r>
              <a:rPr lang="es-ES" b="1" dirty="0" err="1" smtClean="0"/>
              <a:t>d</a:t>
            </a:r>
            <a:r>
              <a:rPr lang="es-ES" b="1" baseline="-25000" dirty="0" err="1" smtClean="0"/>
              <a:t>agua</a:t>
            </a:r>
            <a:r>
              <a:rPr lang="es-ES" b="1" baseline="-25000" dirty="0" smtClean="0"/>
              <a:t> del mar </a:t>
            </a:r>
            <a:r>
              <a:rPr lang="es-ES" b="1" dirty="0" smtClean="0"/>
              <a:t>= 1020 kg/m</a:t>
            </a:r>
            <a:r>
              <a:rPr lang="es-ES" b="1" baseline="30000" dirty="0" smtClean="0"/>
              <a:t>3</a:t>
            </a:r>
            <a:r>
              <a:rPr lang="es-ES" b="1" dirty="0" smtClean="0"/>
              <a:t>.</a:t>
            </a:r>
            <a:endParaRPr lang="es-ES" b="1" dirty="0"/>
          </a:p>
        </p:txBody>
      </p:sp>
      <p:sp>
        <p:nvSpPr>
          <p:cNvPr id="8" name="CuadroTexto 7"/>
          <p:cNvSpPr txBox="1"/>
          <p:nvPr/>
        </p:nvSpPr>
        <p:spPr>
          <a:xfrm>
            <a:off x="471488" y="3165574"/>
            <a:ext cx="671513" cy="369332"/>
          </a:xfrm>
          <a:prstGeom prst="rect">
            <a:avLst/>
          </a:prstGeom>
          <a:noFill/>
        </p:spPr>
        <p:txBody>
          <a:bodyPr wrap="square" rtlCol="0">
            <a:spAutoFit/>
          </a:bodyPr>
          <a:lstStyle/>
          <a:p>
            <a:r>
              <a:rPr lang="es-ES" dirty="0" smtClean="0"/>
              <a:t>a)</a:t>
            </a:r>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807244" y="3177216"/>
                <a:ext cx="5055743" cy="314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h</m:t>
                      </m:r>
                      <m:r>
                        <a:rPr lang="es-ES" sz="2000" b="0" i="1" smtClean="0">
                          <a:latin typeface="Cambria Math" panose="02040503050406030204" pitchFamily="18" charset="0"/>
                        </a:rPr>
                        <m:t>=1020·9,8·500=</m:t>
                      </m:r>
                      <m:r>
                        <a:rPr lang="es-ES" sz="2000" b="1" i="1" smtClean="0">
                          <a:latin typeface="Cambria Math" panose="02040503050406030204" pitchFamily="18" charset="0"/>
                        </a:rPr>
                        <m:t>𝟓</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𝟔</m:t>
                          </m:r>
                        </m:sup>
                      </m:sSup>
                      <m:r>
                        <a:rPr lang="es-ES" sz="2000" b="1" i="1" smtClean="0">
                          <a:latin typeface="Cambria Math" panose="02040503050406030204" pitchFamily="18" charset="0"/>
                        </a:rPr>
                        <m:t> </m:t>
                      </m:r>
                      <m:r>
                        <a:rPr lang="es-ES" sz="2000" b="1" i="1" smtClean="0">
                          <a:latin typeface="Cambria Math" panose="02040503050406030204" pitchFamily="18" charset="0"/>
                        </a:rPr>
                        <m:t>𝑷𝒂</m:t>
                      </m:r>
                    </m:oMath>
                  </m:oMathPara>
                </a14:m>
                <a:endParaRPr lang="es-ES" sz="2000" b="1" dirty="0"/>
              </a:p>
            </p:txBody>
          </p:sp>
        </mc:Choice>
        <mc:Fallback xmlns="">
          <p:sp>
            <p:nvSpPr>
              <p:cNvPr id="9" name="CuadroTexto 8"/>
              <p:cNvSpPr txBox="1">
                <a:spLocks noRot="1" noChangeAspect="1" noMove="1" noResize="1" noEditPoints="1" noAdjustHandles="1" noChangeArrowheads="1" noChangeShapeType="1" noTextEdit="1"/>
              </p:cNvSpPr>
              <p:nvPr/>
            </p:nvSpPr>
            <p:spPr>
              <a:xfrm>
                <a:off x="807244" y="3177216"/>
                <a:ext cx="5055743" cy="314766"/>
              </a:xfrm>
              <a:prstGeom prst="rect">
                <a:avLst/>
              </a:prstGeom>
              <a:blipFill rotWithShape="0">
                <a:blip r:embed="rId3"/>
                <a:stretch>
                  <a:fillRect l="-602" r="-723" b="-26923"/>
                </a:stretch>
              </a:blipFill>
            </p:spPr>
            <p:txBody>
              <a:bodyPr/>
              <a:lstStyle/>
              <a:p>
                <a:r>
                  <a:rPr lang="es-ES">
                    <a:noFill/>
                  </a:rPr>
                  <a:t> </a:t>
                </a:r>
              </a:p>
            </p:txBody>
          </p:sp>
        </mc:Fallback>
      </mc:AlternateContent>
      <p:sp>
        <p:nvSpPr>
          <p:cNvPr id="22" name="CuadroTexto 21"/>
          <p:cNvSpPr txBox="1"/>
          <p:nvPr/>
        </p:nvSpPr>
        <p:spPr>
          <a:xfrm>
            <a:off x="514351" y="3733390"/>
            <a:ext cx="671513" cy="369332"/>
          </a:xfrm>
          <a:prstGeom prst="rect">
            <a:avLst/>
          </a:prstGeom>
          <a:noFill/>
        </p:spPr>
        <p:txBody>
          <a:bodyPr wrap="square" rtlCol="0">
            <a:spAutoFit/>
          </a:bodyPr>
          <a:lstStyle/>
          <a:p>
            <a:r>
              <a:rPr lang="es-ES" dirty="0"/>
              <a:t>b</a:t>
            </a:r>
            <a:r>
              <a:rPr lang="es-ES" dirty="0" smtClean="0"/>
              <a:t>)</a:t>
            </a:r>
            <a:endParaRPr lang="es-ES" dirty="0"/>
          </a:p>
        </p:txBody>
      </p:sp>
      <mc:AlternateContent xmlns:mc="http://schemas.openxmlformats.org/markup-compatibility/2006" xmlns:a14="http://schemas.microsoft.com/office/drawing/2010/main">
        <mc:Choice Requires="a14">
          <p:sp>
            <p:nvSpPr>
              <p:cNvPr id="10" name="CuadroTexto 9"/>
              <p:cNvSpPr txBox="1"/>
              <p:nvPr/>
            </p:nvSpPr>
            <p:spPr>
              <a:xfrm>
                <a:off x="1606328" y="3814566"/>
                <a:ext cx="5857437" cy="5763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𝐹</m:t>
                          </m:r>
                        </m:num>
                        <m:den>
                          <m:r>
                            <a:rPr lang="es-ES" sz="2000" b="0" i="1" smtClean="0">
                              <a:latin typeface="Cambria Math" panose="02040503050406030204" pitchFamily="18" charset="0"/>
                            </a:rPr>
                            <m:t>𝑆</m:t>
                          </m:r>
                        </m:den>
                      </m:f>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𝐹</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𝑝</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𝑆</m:t>
                      </m:r>
                      <m:r>
                        <a:rPr lang="es-ES" sz="2000" b="0" i="1" smtClean="0">
                          <a:latin typeface="Cambria Math" panose="02040503050406030204" pitchFamily="18" charset="0"/>
                          <a:ea typeface="Cambria Math" panose="02040503050406030204" pitchFamily="18" charset="0"/>
                        </a:rPr>
                        <m:t>=5·</m:t>
                      </m:r>
                      <m:sSup>
                        <m:sSupPr>
                          <m:ctrlPr>
                            <a:rPr lang="es-ES" sz="2000" i="1">
                              <a:latin typeface="Cambria Math" panose="02040503050406030204" pitchFamily="18" charset="0"/>
                            </a:rPr>
                          </m:ctrlPr>
                        </m:sSupPr>
                        <m:e>
                          <m:r>
                            <a:rPr lang="es-ES" sz="2000" b="0" i="1">
                              <a:latin typeface="Cambria Math" panose="02040503050406030204" pitchFamily="18" charset="0"/>
                            </a:rPr>
                            <m:t>10</m:t>
                          </m:r>
                        </m:e>
                        <m:sup>
                          <m:r>
                            <a:rPr lang="es-ES" sz="2000" b="0" i="1">
                              <a:latin typeface="Cambria Math" panose="02040503050406030204" pitchFamily="18" charset="0"/>
                            </a:rPr>
                            <m:t>6</m:t>
                          </m:r>
                        </m:sup>
                      </m:sSup>
                      <m:r>
                        <a:rPr lang="es-ES" sz="2000" b="0" i="1" smtClean="0">
                          <a:latin typeface="Cambria Math" panose="02040503050406030204" pitchFamily="18" charset="0"/>
                        </a:rPr>
                        <m:t>·0,5</m:t>
                      </m:r>
                      <m:r>
                        <a:rPr lang="es-ES" sz="2000" b="1" i="1" smtClean="0">
                          <a:latin typeface="Cambria Math" panose="02040503050406030204" pitchFamily="18" charset="0"/>
                        </a:rPr>
                        <m:t>=</m:t>
                      </m:r>
                      <m:r>
                        <a:rPr lang="es-ES" sz="2000" b="1" i="1" smtClean="0">
                          <a:latin typeface="Cambria Math" panose="02040503050406030204" pitchFamily="18" charset="0"/>
                        </a:rPr>
                        <m:t>𝟐</m:t>
                      </m:r>
                      <m:r>
                        <a:rPr lang="es-ES" sz="2000" b="1" i="1" smtClean="0">
                          <a:latin typeface="Cambria Math" panose="02040503050406030204" pitchFamily="18" charset="0"/>
                        </a:rPr>
                        <m:t>,</m:t>
                      </m:r>
                      <m:r>
                        <a:rPr lang="es-ES" sz="2000" b="1" i="1">
                          <a:latin typeface="Cambria Math" panose="02040503050406030204" pitchFamily="18" charset="0"/>
                        </a:rPr>
                        <m:t>𝟓</m:t>
                      </m:r>
                      <m:r>
                        <a:rPr lang="es-ES" sz="2000" b="1" i="1">
                          <a:latin typeface="Cambria Math" panose="02040503050406030204" pitchFamily="18" charset="0"/>
                        </a:rPr>
                        <m:t>·</m:t>
                      </m:r>
                      <m:sSup>
                        <m:sSupPr>
                          <m:ctrlPr>
                            <a:rPr lang="es-ES" sz="2000" b="1" i="1">
                              <a:latin typeface="Cambria Math" panose="02040503050406030204" pitchFamily="18" charset="0"/>
                            </a:rPr>
                          </m:ctrlPr>
                        </m:sSupPr>
                        <m:e>
                          <m:r>
                            <a:rPr lang="es-ES" sz="2000" b="1" i="1">
                              <a:latin typeface="Cambria Math" panose="02040503050406030204" pitchFamily="18" charset="0"/>
                            </a:rPr>
                            <m:t>𝟏𝟎</m:t>
                          </m:r>
                        </m:e>
                        <m:sup>
                          <m:r>
                            <a:rPr lang="es-ES" sz="2000" b="1" i="1">
                              <a:latin typeface="Cambria Math" panose="02040503050406030204" pitchFamily="18" charset="0"/>
                            </a:rPr>
                            <m:t>𝟔</m:t>
                          </m:r>
                        </m:sup>
                      </m:sSup>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1606328" y="3814566"/>
                <a:ext cx="5857437" cy="576312"/>
              </a:xfrm>
              <a:prstGeom prst="rect">
                <a:avLst/>
              </a:prstGeom>
              <a:blipFill rotWithShape="0">
                <a:blip r:embed="rId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343746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4" name="CuadroTexto 3"/>
          <p:cNvSpPr txBox="1"/>
          <p:nvPr/>
        </p:nvSpPr>
        <p:spPr>
          <a:xfrm>
            <a:off x="357188" y="857250"/>
            <a:ext cx="4886325"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5" name="CuadroTexto 4"/>
          <p:cNvSpPr txBox="1"/>
          <p:nvPr/>
        </p:nvSpPr>
        <p:spPr>
          <a:xfrm>
            <a:off x="471488" y="1226582"/>
            <a:ext cx="8265317" cy="1754326"/>
          </a:xfrm>
          <a:prstGeom prst="rect">
            <a:avLst/>
          </a:prstGeom>
          <a:noFill/>
        </p:spPr>
        <p:txBody>
          <a:bodyPr wrap="square" rtlCol="0">
            <a:spAutoFit/>
          </a:bodyPr>
          <a:lstStyle/>
          <a:p>
            <a:pPr algn="just"/>
            <a:r>
              <a:rPr lang="es-ES" b="1" dirty="0" smtClean="0"/>
              <a:t>2. Suponiendo que la atmósfera tiene un espesor de 11 km y quela densidad del aire es 1,29 kg/m</a:t>
            </a:r>
            <a:r>
              <a:rPr lang="es-ES" b="1" baseline="30000" dirty="0" smtClean="0"/>
              <a:t>3</a:t>
            </a:r>
            <a:r>
              <a:rPr lang="es-ES" b="1" dirty="0" smtClean="0"/>
              <a:t>:</a:t>
            </a:r>
          </a:p>
          <a:p>
            <a:pPr algn="just">
              <a:buAutoNum type="alphaLcParenR"/>
            </a:pPr>
            <a:r>
              <a:rPr lang="es-ES" b="1" dirty="0" smtClean="0"/>
              <a:t> Calcula la presión que ejerce el aire al nivel del mar.</a:t>
            </a:r>
          </a:p>
          <a:p>
            <a:pPr algn="just">
              <a:buAutoNum type="alphaLcParenR"/>
            </a:pPr>
            <a:r>
              <a:rPr lang="es-ES" b="1" dirty="0" smtClean="0"/>
              <a:t> El valor de la presión atmosférica al nivel del mar es 101 300 </a:t>
            </a:r>
            <a:r>
              <a:rPr lang="es-ES" b="1" dirty="0" err="1" smtClean="0"/>
              <a:t>Pa</a:t>
            </a:r>
            <a:r>
              <a:rPr lang="es-ES" b="1" dirty="0" smtClean="0"/>
              <a:t>. Justifica porqué este valor es distinto del que has calculado en el apartado anterior.</a:t>
            </a:r>
          </a:p>
        </p:txBody>
      </p:sp>
      <p:sp>
        <p:nvSpPr>
          <p:cNvPr id="8" name="CuadroTexto 7"/>
          <p:cNvSpPr txBox="1"/>
          <p:nvPr/>
        </p:nvSpPr>
        <p:spPr>
          <a:xfrm>
            <a:off x="471488" y="3165574"/>
            <a:ext cx="671513" cy="369332"/>
          </a:xfrm>
          <a:prstGeom prst="rect">
            <a:avLst/>
          </a:prstGeom>
          <a:noFill/>
        </p:spPr>
        <p:txBody>
          <a:bodyPr wrap="square" rtlCol="0">
            <a:spAutoFit/>
          </a:bodyPr>
          <a:lstStyle/>
          <a:p>
            <a:r>
              <a:rPr lang="es-ES" dirty="0" smtClean="0"/>
              <a:t>a)</a:t>
            </a:r>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807244" y="3177216"/>
                <a:ext cx="5817875" cy="3193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h</m:t>
                      </m:r>
                      <m:r>
                        <a:rPr lang="es-ES" sz="2000" b="0" i="1" smtClean="0">
                          <a:latin typeface="Cambria Math" panose="02040503050406030204" pitchFamily="18" charset="0"/>
                        </a:rPr>
                        <m:t>=1,29·9,8·11·</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m:t>
                      </m:r>
                      <m:r>
                        <a:rPr lang="es-ES" sz="2000" b="1" i="1" smtClean="0">
                          <a:latin typeface="Cambria Math" panose="02040503050406030204" pitchFamily="18" charset="0"/>
                        </a:rPr>
                        <m:t>𝟏</m:t>
                      </m:r>
                      <m:r>
                        <a:rPr lang="es-ES" sz="2000" b="1" i="1" smtClean="0">
                          <a:latin typeface="Cambria Math" panose="02040503050406030204" pitchFamily="18" charset="0"/>
                        </a:rPr>
                        <m:t>,</m:t>
                      </m:r>
                      <m:r>
                        <a:rPr lang="es-ES" sz="2000" b="1" i="1" smtClean="0">
                          <a:latin typeface="Cambria Math" panose="02040503050406030204" pitchFamily="18" charset="0"/>
                        </a:rPr>
                        <m:t>𝟑𝟗</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𝟓</m:t>
                          </m:r>
                        </m:sup>
                      </m:sSup>
                      <m:r>
                        <a:rPr lang="es-ES" sz="2000" b="1" i="1" smtClean="0">
                          <a:latin typeface="Cambria Math" panose="02040503050406030204" pitchFamily="18" charset="0"/>
                        </a:rPr>
                        <m:t> </m:t>
                      </m:r>
                      <m:r>
                        <a:rPr lang="es-ES" sz="2000" b="1" i="1" smtClean="0">
                          <a:latin typeface="Cambria Math" panose="02040503050406030204" pitchFamily="18" charset="0"/>
                        </a:rPr>
                        <m:t>𝑷𝒂</m:t>
                      </m:r>
                    </m:oMath>
                  </m:oMathPara>
                </a14:m>
                <a:endParaRPr lang="es-ES" sz="2000" b="1" dirty="0"/>
              </a:p>
            </p:txBody>
          </p:sp>
        </mc:Choice>
        <mc:Fallback xmlns="">
          <p:sp>
            <p:nvSpPr>
              <p:cNvPr id="9" name="CuadroTexto 8"/>
              <p:cNvSpPr txBox="1">
                <a:spLocks noRot="1" noChangeAspect="1" noMove="1" noResize="1" noEditPoints="1" noAdjustHandles="1" noChangeArrowheads="1" noChangeShapeType="1" noTextEdit="1"/>
              </p:cNvSpPr>
              <p:nvPr/>
            </p:nvSpPr>
            <p:spPr>
              <a:xfrm>
                <a:off x="807244" y="3177216"/>
                <a:ext cx="5817875" cy="319318"/>
              </a:xfrm>
              <a:prstGeom prst="rect">
                <a:avLst/>
              </a:prstGeom>
              <a:blipFill rotWithShape="0">
                <a:blip r:embed="rId3"/>
                <a:stretch>
                  <a:fillRect l="-524" t="-1887" r="-524" b="-24528"/>
                </a:stretch>
              </a:blipFill>
            </p:spPr>
            <p:txBody>
              <a:bodyPr/>
              <a:lstStyle/>
              <a:p>
                <a:r>
                  <a:rPr lang="es-ES">
                    <a:noFill/>
                  </a:rPr>
                  <a:t> </a:t>
                </a:r>
              </a:p>
            </p:txBody>
          </p:sp>
        </mc:Fallback>
      </mc:AlternateContent>
      <p:sp>
        <p:nvSpPr>
          <p:cNvPr id="22" name="CuadroTexto 21"/>
          <p:cNvSpPr txBox="1"/>
          <p:nvPr/>
        </p:nvSpPr>
        <p:spPr>
          <a:xfrm>
            <a:off x="514351" y="3733390"/>
            <a:ext cx="8222454" cy="923330"/>
          </a:xfrm>
          <a:prstGeom prst="rect">
            <a:avLst/>
          </a:prstGeom>
          <a:noFill/>
        </p:spPr>
        <p:txBody>
          <a:bodyPr wrap="square" rtlCol="0">
            <a:spAutoFit/>
          </a:bodyPr>
          <a:lstStyle/>
          <a:p>
            <a:pPr algn="just"/>
            <a:r>
              <a:rPr lang="es-ES" dirty="0"/>
              <a:t>b</a:t>
            </a:r>
            <a:r>
              <a:rPr lang="es-ES" dirty="0" smtClean="0"/>
              <a:t>) El aire es un líquido compresible, por tanto su densidad disminuye mucho con la altura. Por esa razón, el valor obtenido en el apartado anterior es distinto. </a:t>
            </a:r>
            <a:endParaRPr lang="es-ES" dirty="0"/>
          </a:p>
        </p:txBody>
      </p:sp>
    </p:spTree>
    <p:extLst>
      <p:ext uri="{BB962C8B-B14F-4D97-AF65-F5344CB8AC3E}">
        <p14:creationId xmlns:p14="http://schemas.microsoft.com/office/powerpoint/2010/main" val="12831168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10" name="CuadroTexto 9"/>
          <p:cNvSpPr txBox="1"/>
          <p:nvPr/>
        </p:nvSpPr>
        <p:spPr>
          <a:xfrm>
            <a:off x="400049" y="885825"/>
            <a:ext cx="5686425" cy="369332"/>
          </a:xfrm>
          <a:prstGeom prst="rect">
            <a:avLst/>
          </a:prstGeom>
          <a:noFill/>
        </p:spPr>
        <p:txBody>
          <a:bodyPr wrap="square" rtlCol="0">
            <a:spAutoFit/>
          </a:bodyPr>
          <a:lstStyle/>
          <a:p>
            <a:r>
              <a:rPr lang="es-ES" b="1" dirty="0" smtClean="0">
                <a:solidFill>
                  <a:srgbClr val="00B050"/>
                </a:solidFill>
              </a:rPr>
              <a:t>1.2. Principio fundamental de la hidrostática</a:t>
            </a:r>
            <a:endParaRPr lang="es-ES" b="1" dirty="0">
              <a:solidFill>
                <a:srgbClr val="00B050"/>
              </a:solidFill>
            </a:endParaRPr>
          </a:p>
        </p:txBody>
      </p:sp>
      <p:grpSp>
        <p:nvGrpSpPr>
          <p:cNvPr id="21" name="Grupo 20"/>
          <p:cNvGrpSpPr/>
          <p:nvPr/>
        </p:nvGrpSpPr>
        <p:grpSpPr>
          <a:xfrm>
            <a:off x="674441" y="1625223"/>
            <a:ext cx="2365868" cy="2383475"/>
            <a:chOff x="674441" y="1625223"/>
            <a:chExt cx="2365868" cy="2383475"/>
          </a:xfrm>
        </p:grpSpPr>
        <p:grpSp>
          <p:nvGrpSpPr>
            <p:cNvPr id="11" name="Grupo 10"/>
            <p:cNvGrpSpPr/>
            <p:nvPr/>
          </p:nvGrpSpPr>
          <p:grpSpPr>
            <a:xfrm>
              <a:off x="674441" y="1625223"/>
              <a:ext cx="2365868" cy="2383475"/>
              <a:chOff x="674440" y="1968123"/>
              <a:chExt cx="2365868" cy="2383475"/>
            </a:xfrm>
          </p:grpSpPr>
          <p:sp>
            <p:nvSpPr>
              <p:cNvPr id="12" name="Cilindro 11"/>
              <p:cNvSpPr/>
              <p:nvPr/>
            </p:nvSpPr>
            <p:spPr>
              <a:xfrm>
                <a:off x="674441" y="1968123"/>
                <a:ext cx="2365867" cy="2383474"/>
              </a:xfrm>
              <a:prstGeom prst="can">
                <a:avLst>
                  <a:gd name="adj" fmla="val 2034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Elipse 12"/>
              <p:cNvSpPr/>
              <p:nvPr/>
            </p:nvSpPr>
            <p:spPr>
              <a:xfrm>
                <a:off x="674440" y="3880110"/>
                <a:ext cx="2365867" cy="47148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bo 13"/>
              <p:cNvSpPr/>
              <p:nvPr/>
            </p:nvSpPr>
            <p:spPr>
              <a:xfrm>
                <a:off x="1857373" y="3529160"/>
                <a:ext cx="471488" cy="701899"/>
              </a:xfrm>
              <a:prstGeom prst="cub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bo 14"/>
              <p:cNvSpPr/>
              <p:nvPr/>
            </p:nvSpPr>
            <p:spPr>
              <a:xfrm>
                <a:off x="1857373" y="2800350"/>
                <a:ext cx="471488" cy="838532"/>
              </a:xfrm>
              <a:prstGeom prst="cub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ilindro 15"/>
              <p:cNvSpPr/>
              <p:nvPr/>
            </p:nvSpPr>
            <p:spPr>
              <a:xfrm>
                <a:off x="674440" y="2541363"/>
                <a:ext cx="2365867" cy="1810234"/>
              </a:xfrm>
              <a:prstGeom prst="can">
                <a:avLst>
                  <a:gd name="adj" fmla="val 27901"/>
                </a:avLst>
              </a:prstGeom>
              <a:solidFill>
                <a:schemeClr val="accent5">
                  <a:lumMod val="40000"/>
                  <a:lumOff val="60000"/>
                  <a:alpha val="72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de flecha 16"/>
              <p:cNvCxnSpPr/>
              <p:nvPr/>
            </p:nvCxnSpPr>
            <p:spPr>
              <a:xfrm>
                <a:off x="2428875" y="2800350"/>
                <a:ext cx="0" cy="7560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CuadroTexto 17"/>
                  <p:cNvSpPr txBox="1"/>
                  <p:nvPr/>
                </p:nvSpPr>
                <p:spPr>
                  <a:xfrm>
                    <a:off x="914522" y="3260355"/>
                    <a:ext cx="3043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𝐴</m:t>
                              </m:r>
                            </m:sub>
                          </m:sSub>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914522" y="3260355"/>
                    <a:ext cx="304314" cy="276999"/>
                  </a:xfrm>
                  <a:prstGeom prst="rect">
                    <a:avLst/>
                  </a:prstGeom>
                  <a:blipFill rotWithShape="0">
                    <a:blip r:embed="rId3"/>
                    <a:stretch>
                      <a:fillRect l="-18000" r="-6000"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p:cNvSpPr txBox="1"/>
                  <p:nvPr/>
                </p:nvSpPr>
                <p:spPr>
                  <a:xfrm>
                    <a:off x="1627007" y="3390659"/>
                    <a:ext cx="1904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𝑆</m:t>
                          </m:r>
                        </m:oMath>
                      </m:oMathPara>
                    </a14:m>
                    <a:endParaRPr lang="es-ES"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1627007" y="3390659"/>
                    <a:ext cx="190437" cy="276999"/>
                  </a:xfrm>
                  <a:prstGeom prst="rect">
                    <a:avLst/>
                  </a:prstGeom>
                  <a:blipFill rotWithShape="0">
                    <a:blip r:embed="rId4"/>
                    <a:stretch>
                      <a:fillRect l="-29032" r="-22581" b="-8889"/>
                    </a:stretch>
                  </a:blipFill>
                </p:spPr>
                <p:txBody>
                  <a:bodyPr/>
                  <a:lstStyle/>
                  <a:p>
                    <a:r>
                      <a:rPr lang="es-ES">
                        <a:noFill/>
                      </a:rPr>
                      <a:t> </a:t>
                    </a:r>
                  </a:p>
                </p:txBody>
              </p:sp>
            </mc:Fallback>
          </mc:AlternateContent>
        </p:grpSp>
        <p:cxnSp>
          <p:nvCxnSpPr>
            <p:cNvPr id="20" name="Conector recto 19"/>
            <p:cNvCxnSpPr/>
            <p:nvPr/>
          </p:nvCxnSpPr>
          <p:spPr>
            <a:xfrm>
              <a:off x="2328862" y="3194454"/>
              <a:ext cx="37147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1009650" y="3772954"/>
              <a:ext cx="37147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a:off x="1195387" y="2474662"/>
              <a:ext cx="0" cy="12960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CuadroTexto 24"/>
                <p:cNvSpPr txBox="1"/>
                <p:nvPr/>
              </p:nvSpPr>
              <p:spPr>
                <a:xfrm>
                  <a:off x="2474469" y="2696950"/>
                  <a:ext cx="32021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𝐵</m:t>
                            </m:r>
                          </m:sub>
                        </m:sSub>
                      </m:oMath>
                    </m:oMathPara>
                  </a14:m>
                  <a:endParaRPr lang="es-ES"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2474469" y="2696950"/>
                  <a:ext cx="320216" cy="276999"/>
                </a:xfrm>
                <a:prstGeom prst="rect">
                  <a:avLst/>
                </a:prstGeom>
                <a:blipFill rotWithShape="0">
                  <a:blip r:embed="rId5"/>
                  <a:stretch>
                    <a:fillRect l="-17308" r="-3846" b="-1739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p:cNvSpPr txBox="1"/>
                <p:nvPr/>
              </p:nvSpPr>
              <p:spPr>
                <a:xfrm>
                  <a:off x="1275006" y="3472575"/>
                  <a:ext cx="2122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𝐴</m:t>
                        </m:r>
                      </m:oMath>
                    </m:oMathPara>
                  </a14:m>
                  <a:endParaRPr lang="es-ES"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1275006" y="3472575"/>
                  <a:ext cx="212238" cy="276999"/>
                </a:xfrm>
                <a:prstGeom prst="rect">
                  <a:avLst/>
                </a:prstGeom>
                <a:blipFill rotWithShape="0">
                  <a:blip r:embed="rId6"/>
                  <a:stretch>
                    <a:fillRect l="-22857" r="-22857"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p:cNvSpPr txBox="1"/>
                <p:nvPr/>
              </p:nvSpPr>
              <p:spPr>
                <a:xfrm>
                  <a:off x="2398582" y="3153985"/>
                  <a:ext cx="2226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𝐵</m:t>
                        </m:r>
                      </m:oMath>
                    </m:oMathPara>
                  </a14:m>
                  <a:endParaRPr lang="es-ES"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2398582" y="3153985"/>
                  <a:ext cx="222625" cy="276999"/>
                </a:xfrm>
                <a:prstGeom prst="rect">
                  <a:avLst/>
                </a:prstGeom>
                <a:blipFill rotWithShape="0">
                  <a:blip r:embed="rId7"/>
                  <a:stretch>
                    <a:fillRect l="-21622" r="-18919" b="-8696"/>
                  </a:stretch>
                </a:blipFill>
              </p:spPr>
              <p:txBody>
                <a:bodyPr/>
                <a:lstStyle/>
                <a:p>
                  <a:r>
                    <a:rPr lang="es-ES">
                      <a:noFill/>
                    </a:rPr>
                    <a:t> </a:t>
                  </a:r>
                </a:p>
              </p:txBody>
            </p:sp>
          </mc:Fallback>
        </mc:AlternateContent>
      </p:grpSp>
      <p:sp>
        <p:nvSpPr>
          <p:cNvPr id="28" name="CuadroTexto 27"/>
          <p:cNvSpPr txBox="1"/>
          <p:nvPr/>
        </p:nvSpPr>
        <p:spPr>
          <a:xfrm>
            <a:off x="3386137" y="1462443"/>
            <a:ext cx="5057775" cy="369332"/>
          </a:xfrm>
          <a:prstGeom prst="rect">
            <a:avLst/>
          </a:prstGeom>
          <a:noFill/>
        </p:spPr>
        <p:txBody>
          <a:bodyPr wrap="square" rtlCol="0">
            <a:spAutoFit/>
          </a:bodyPr>
          <a:lstStyle/>
          <a:p>
            <a:r>
              <a:rPr lang="es-ES" dirty="0" smtClean="0"/>
              <a:t>La diferencia de presión en A y B:</a:t>
            </a:r>
            <a:endParaRPr lang="es-ES" dirty="0"/>
          </a:p>
        </p:txBody>
      </p:sp>
      <mc:AlternateContent xmlns:mc="http://schemas.openxmlformats.org/markup-compatibility/2006" xmlns:a14="http://schemas.microsoft.com/office/drawing/2010/main">
        <mc:Choice Requires="a14">
          <p:sp>
            <p:nvSpPr>
              <p:cNvPr id="29" name="CuadroTexto 28"/>
              <p:cNvSpPr txBox="1"/>
              <p:nvPr/>
            </p:nvSpPr>
            <p:spPr>
              <a:xfrm>
                <a:off x="3909218" y="2166885"/>
                <a:ext cx="374801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𝑝</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𝑝</m:t>
                          </m:r>
                        </m:e>
                        <m:sub>
                          <m:r>
                            <a:rPr lang="es-ES" sz="2000" b="0" i="1" smtClean="0">
                              <a:latin typeface="Cambria Math" panose="02040503050406030204" pitchFamily="18" charset="0"/>
                            </a:rPr>
                            <m:t>𝐵</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𝐹</m:t>
                          </m:r>
                        </m:sub>
                      </m:sSub>
                      <m:r>
                        <a:rPr lang="es-ES" sz="2000" i="1">
                          <a:latin typeface="Cambria Math" panose="02040503050406030204" pitchFamily="18" charset="0"/>
                        </a:rPr>
                        <m:t>·</m:t>
                      </m:r>
                      <m:r>
                        <a:rPr lang="es-ES" sz="2000" i="1">
                          <a:latin typeface="Cambria Math" panose="02040503050406030204" pitchFamily="18" charset="0"/>
                        </a:rPr>
                        <m:t>𝑔</m:t>
                      </m:r>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h</m:t>
                          </m:r>
                        </m:e>
                        <m:sub>
                          <m:r>
                            <a:rPr lang="es-ES" sz="2000" b="0" i="1" smtClean="0">
                              <a:latin typeface="Cambria Math" panose="02040503050406030204" pitchFamily="18" charset="0"/>
                            </a:rPr>
                            <m:t>𝐵</m:t>
                          </m:r>
                        </m:sub>
                      </m:sSub>
                    </m:oMath>
                  </m:oMathPara>
                </a14:m>
                <a:endParaRPr lang="es-ES" sz="2000"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3909218" y="2166885"/>
                <a:ext cx="3748014" cy="307777"/>
              </a:xfrm>
              <a:prstGeom prst="rect">
                <a:avLst/>
              </a:prstGeom>
              <a:blipFill rotWithShape="0">
                <a:blip r:embed="rId8"/>
                <a:stretch>
                  <a:fillRect l="-976" b="-2745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p:cNvSpPr txBox="1"/>
              <p:nvPr/>
            </p:nvSpPr>
            <p:spPr>
              <a:xfrm>
                <a:off x="3909218" y="2696950"/>
                <a:ext cx="314272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𝑝</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𝑝</m:t>
                          </m:r>
                        </m:e>
                        <m:sub>
                          <m:r>
                            <a:rPr lang="es-ES" sz="2000" b="0" i="1" smtClean="0">
                              <a:latin typeface="Cambria Math" panose="02040503050406030204" pitchFamily="18" charset="0"/>
                            </a:rPr>
                            <m:t>𝐵</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h</m:t>
                          </m:r>
                        </m:e>
                        <m:sub>
                          <m:r>
                            <a:rPr lang="es-ES" sz="2000" b="0" i="1" smtClean="0">
                              <a:latin typeface="Cambria Math" panose="02040503050406030204" pitchFamily="18" charset="0"/>
                            </a:rPr>
                            <m:t>𝐵</m:t>
                          </m:r>
                        </m:sub>
                      </m:sSub>
                      <m:r>
                        <a:rPr lang="es-ES" sz="2000" b="0" i="1" smtClean="0">
                          <a:latin typeface="Cambria Math" panose="02040503050406030204" pitchFamily="18" charset="0"/>
                        </a:rPr>
                        <m:t>)</m:t>
                      </m:r>
                    </m:oMath>
                  </m:oMathPara>
                </a14:m>
                <a:endParaRPr lang="es-ES" sz="2000" dirty="0"/>
              </a:p>
            </p:txBody>
          </p:sp>
        </mc:Choice>
        <mc:Fallback xmlns="">
          <p:sp>
            <p:nvSpPr>
              <p:cNvPr id="30" name="CuadroTexto 29"/>
              <p:cNvSpPr txBox="1">
                <a:spLocks noRot="1" noChangeAspect="1" noMove="1" noResize="1" noEditPoints="1" noAdjustHandles="1" noChangeArrowheads="1" noChangeShapeType="1" noTextEdit="1"/>
              </p:cNvSpPr>
              <p:nvPr/>
            </p:nvSpPr>
            <p:spPr>
              <a:xfrm>
                <a:off x="3909218" y="2696950"/>
                <a:ext cx="3142720" cy="307777"/>
              </a:xfrm>
              <a:prstGeom prst="rect">
                <a:avLst/>
              </a:prstGeom>
              <a:blipFill rotWithShape="0">
                <a:blip r:embed="rId9"/>
                <a:stretch>
                  <a:fillRect l="-1357" r="-2326" b="-372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p:cNvSpPr txBox="1"/>
              <p:nvPr/>
            </p:nvSpPr>
            <p:spPr>
              <a:xfrm>
                <a:off x="3571874" y="3292484"/>
                <a:ext cx="3971925" cy="392993"/>
              </a:xfrm>
              <a:prstGeom prst="rect">
                <a:avLst/>
              </a:prstGeom>
              <a:noFill/>
            </p:spPr>
            <p:txBody>
              <a:bodyPr wrap="square" rtlCol="0">
                <a:spAutoFit/>
              </a:bodyPr>
              <a:lstStyle/>
              <a:p>
                <a:r>
                  <a:rPr lang="es-ES" dirty="0" smtClean="0">
                    <a:sym typeface="Wingdings 2" panose="05020102010507070707" pitchFamily="18" charset="2"/>
                  </a:rPr>
                  <a:t> Si </a:t>
                </a:r>
                <a14:m>
                  <m:oMath xmlns:m="http://schemas.openxmlformats.org/officeDocument/2006/math">
                    <m:sSub>
                      <m:sSubPr>
                        <m:ctrlPr>
                          <a:rPr lang="es-ES" sz="2000" i="1" smtClean="0">
                            <a:latin typeface="Cambria Math" panose="02040503050406030204" pitchFamily="18" charset="0"/>
                            <a:sym typeface="Wingdings 2" panose="05020102010507070707" pitchFamily="18" charset="2"/>
                          </a:rPr>
                        </m:ctrlPr>
                      </m:sSubPr>
                      <m:e>
                        <m:r>
                          <a:rPr lang="es-ES" sz="2000" b="0" i="1" smtClean="0">
                            <a:latin typeface="Cambria Math" panose="02040503050406030204" pitchFamily="18" charset="0"/>
                            <a:sym typeface="Wingdings 2" panose="05020102010507070707" pitchFamily="18" charset="2"/>
                          </a:rPr>
                          <m:t>h</m:t>
                        </m:r>
                      </m:e>
                      <m:sub>
                        <m:r>
                          <a:rPr lang="es-ES" sz="2000" b="0" i="1" smtClean="0">
                            <a:latin typeface="Cambria Math" panose="02040503050406030204" pitchFamily="18" charset="0"/>
                            <a:sym typeface="Wingdings 2" panose="05020102010507070707" pitchFamily="18" charset="2"/>
                          </a:rPr>
                          <m:t>𝐴</m:t>
                        </m:r>
                      </m:sub>
                    </m:sSub>
                    <m:r>
                      <a:rPr lang="es-ES" sz="2000" b="0" i="1" smtClean="0">
                        <a:latin typeface="Cambria Math" panose="02040503050406030204" pitchFamily="18" charset="0"/>
                        <a:sym typeface="Wingdings 2" panose="05020102010507070707" pitchFamily="18" charset="2"/>
                      </a:rPr>
                      <m:t>=</m:t>
                    </m:r>
                    <m:sSub>
                      <m:sSubPr>
                        <m:ctrlPr>
                          <a:rPr lang="es-ES" sz="2000" b="0" i="1" smtClean="0">
                            <a:latin typeface="Cambria Math" panose="02040503050406030204" pitchFamily="18" charset="0"/>
                            <a:sym typeface="Wingdings 2" panose="05020102010507070707" pitchFamily="18" charset="2"/>
                          </a:rPr>
                        </m:ctrlPr>
                      </m:sSubPr>
                      <m:e>
                        <m:r>
                          <a:rPr lang="es-ES" sz="2000" b="0" i="1" smtClean="0">
                            <a:latin typeface="Cambria Math" panose="02040503050406030204" pitchFamily="18" charset="0"/>
                            <a:sym typeface="Wingdings 2" panose="05020102010507070707" pitchFamily="18" charset="2"/>
                          </a:rPr>
                          <m:t>h</m:t>
                        </m:r>
                      </m:e>
                      <m:sub>
                        <m:r>
                          <a:rPr lang="es-ES" sz="2000" b="0" i="1" smtClean="0">
                            <a:latin typeface="Cambria Math" panose="02040503050406030204" pitchFamily="18" charset="0"/>
                            <a:sym typeface="Wingdings 2" panose="05020102010507070707" pitchFamily="18" charset="2"/>
                          </a:rPr>
                          <m:t>𝐵</m:t>
                        </m:r>
                      </m:sub>
                    </m:sSub>
                  </m:oMath>
                </a14:m>
                <a:r>
                  <a:rPr lang="es-ES" dirty="0" smtClean="0"/>
                  <a:t>, entonces, </a:t>
                </a:r>
                <a14:m>
                  <m:oMath xmlns:m="http://schemas.openxmlformats.org/officeDocument/2006/math">
                    <m:sSub>
                      <m:sSubPr>
                        <m:ctrlPr>
                          <a:rPr lang="es-ES" sz="2000" i="1">
                            <a:latin typeface="Cambria Math" panose="02040503050406030204" pitchFamily="18" charset="0"/>
                            <a:sym typeface="Wingdings 2" panose="05020102010507070707" pitchFamily="18" charset="2"/>
                          </a:rPr>
                        </m:ctrlPr>
                      </m:sSubPr>
                      <m:e>
                        <m:r>
                          <a:rPr lang="es-ES" sz="2000" b="0" i="1" smtClean="0">
                            <a:latin typeface="Cambria Math" panose="02040503050406030204" pitchFamily="18" charset="0"/>
                            <a:sym typeface="Wingdings 2" panose="05020102010507070707" pitchFamily="18" charset="2"/>
                          </a:rPr>
                          <m:t>𝑝</m:t>
                        </m:r>
                      </m:e>
                      <m:sub>
                        <m:r>
                          <a:rPr lang="es-ES" sz="2000" i="1">
                            <a:latin typeface="Cambria Math" panose="02040503050406030204" pitchFamily="18" charset="0"/>
                            <a:sym typeface="Wingdings 2" panose="05020102010507070707" pitchFamily="18" charset="2"/>
                          </a:rPr>
                          <m:t>𝐴</m:t>
                        </m:r>
                      </m:sub>
                    </m:sSub>
                    <m:r>
                      <a:rPr lang="es-ES" sz="2000" i="1">
                        <a:latin typeface="Cambria Math" panose="02040503050406030204" pitchFamily="18" charset="0"/>
                        <a:sym typeface="Wingdings 2" panose="05020102010507070707" pitchFamily="18" charset="2"/>
                      </a:rPr>
                      <m:t>=</m:t>
                    </m:r>
                    <m:sSub>
                      <m:sSubPr>
                        <m:ctrlPr>
                          <a:rPr lang="es-ES" sz="2000" i="1" smtClean="0">
                            <a:latin typeface="Cambria Math" panose="02040503050406030204" pitchFamily="18" charset="0"/>
                            <a:sym typeface="Wingdings 2" panose="05020102010507070707" pitchFamily="18" charset="2"/>
                          </a:rPr>
                        </m:ctrlPr>
                      </m:sSubPr>
                      <m:e>
                        <m:r>
                          <a:rPr lang="es-ES" sz="2000" b="0" i="1" smtClean="0">
                            <a:latin typeface="Cambria Math" panose="02040503050406030204" pitchFamily="18" charset="0"/>
                            <a:sym typeface="Wingdings 2" panose="05020102010507070707" pitchFamily="18" charset="2"/>
                          </a:rPr>
                          <m:t>𝑝</m:t>
                        </m:r>
                      </m:e>
                      <m:sub>
                        <m:r>
                          <a:rPr lang="es-ES" sz="2000" i="1">
                            <a:latin typeface="Cambria Math" panose="02040503050406030204" pitchFamily="18" charset="0"/>
                            <a:sym typeface="Wingdings 2" panose="05020102010507070707" pitchFamily="18" charset="2"/>
                          </a:rPr>
                          <m:t>𝐵</m:t>
                        </m:r>
                      </m:sub>
                    </m:sSub>
                  </m:oMath>
                </a14:m>
                <a:r>
                  <a:rPr lang="es-ES" dirty="0" smtClean="0"/>
                  <a:t>. </a:t>
                </a:r>
                <a:endParaRPr lang="es-ES" dirty="0"/>
              </a:p>
            </p:txBody>
          </p:sp>
        </mc:Choice>
        <mc:Fallback xmlns="">
          <p:sp>
            <p:nvSpPr>
              <p:cNvPr id="31" name="CuadroTexto 30"/>
              <p:cNvSpPr txBox="1">
                <a:spLocks noRot="1" noChangeAspect="1" noMove="1" noResize="1" noEditPoints="1" noAdjustHandles="1" noChangeArrowheads="1" noChangeShapeType="1" noTextEdit="1"/>
              </p:cNvSpPr>
              <p:nvPr/>
            </p:nvSpPr>
            <p:spPr>
              <a:xfrm>
                <a:off x="3571874" y="3292484"/>
                <a:ext cx="3971925" cy="392993"/>
              </a:xfrm>
              <a:prstGeom prst="rect">
                <a:avLst/>
              </a:prstGeom>
              <a:blipFill rotWithShape="0">
                <a:blip r:embed="rId10"/>
                <a:stretch>
                  <a:fillRect l="-1382" t="-1538" b="-23077"/>
                </a:stretch>
              </a:blipFill>
            </p:spPr>
            <p:txBody>
              <a:bodyPr/>
              <a:lstStyle/>
              <a:p>
                <a:r>
                  <a:rPr lang="es-ES">
                    <a:noFill/>
                  </a:rPr>
                  <a:t> </a:t>
                </a:r>
              </a:p>
            </p:txBody>
          </p:sp>
        </mc:Fallback>
      </mc:AlternateContent>
      <p:sp>
        <p:nvSpPr>
          <p:cNvPr id="32" name="CuadroTexto 31"/>
          <p:cNvSpPr txBox="1"/>
          <p:nvPr/>
        </p:nvSpPr>
        <p:spPr>
          <a:xfrm>
            <a:off x="564417" y="4503353"/>
            <a:ext cx="810089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Dos puntos que se encuentren sumergidos en un fluido a la misma altura estarán sometidos a la misma presión.</a:t>
            </a:r>
            <a:endParaRPr lang="es-ES" dirty="0"/>
          </a:p>
        </p:txBody>
      </p:sp>
    </p:spTree>
    <p:extLst>
      <p:ext uri="{BB962C8B-B14F-4D97-AF65-F5344CB8AC3E}">
        <p14:creationId xmlns:p14="http://schemas.microsoft.com/office/powerpoint/2010/main" val="2107591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10" name="CuadroTexto 9"/>
          <p:cNvSpPr txBox="1"/>
          <p:nvPr/>
        </p:nvSpPr>
        <p:spPr>
          <a:xfrm>
            <a:off x="400049" y="885825"/>
            <a:ext cx="5686425" cy="369332"/>
          </a:xfrm>
          <a:prstGeom prst="rect">
            <a:avLst/>
          </a:prstGeom>
          <a:noFill/>
        </p:spPr>
        <p:txBody>
          <a:bodyPr wrap="square" rtlCol="0">
            <a:spAutoFit/>
          </a:bodyPr>
          <a:lstStyle/>
          <a:p>
            <a:r>
              <a:rPr lang="es-ES" b="1" dirty="0" smtClean="0">
                <a:solidFill>
                  <a:srgbClr val="00B050"/>
                </a:solidFill>
              </a:rPr>
              <a:t>1.2. Principio fundamental de la hidrostática</a:t>
            </a:r>
            <a:endParaRPr lang="es-ES" b="1" dirty="0">
              <a:solidFill>
                <a:srgbClr val="00B050"/>
              </a:solidFill>
            </a:endParaRPr>
          </a:p>
        </p:txBody>
      </p:sp>
      <p:sp>
        <p:nvSpPr>
          <p:cNvPr id="4" name="CuadroTexto 3"/>
          <p:cNvSpPr txBox="1"/>
          <p:nvPr/>
        </p:nvSpPr>
        <p:spPr>
          <a:xfrm>
            <a:off x="400049" y="1277777"/>
            <a:ext cx="6086475" cy="369332"/>
          </a:xfrm>
          <a:prstGeom prst="rect">
            <a:avLst/>
          </a:prstGeom>
          <a:noFill/>
        </p:spPr>
        <p:txBody>
          <a:bodyPr wrap="square" rtlCol="0">
            <a:spAutoFit/>
          </a:bodyPr>
          <a:lstStyle/>
          <a:p>
            <a:r>
              <a:rPr lang="es-ES" b="1" dirty="0" smtClean="0">
                <a:solidFill>
                  <a:schemeClr val="accent3">
                    <a:lumMod val="75000"/>
                  </a:schemeClr>
                </a:solidFill>
              </a:rPr>
              <a:t>Vasos comunicantes</a:t>
            </a:r>
            <a:endParaRPr lang="es-ES" b="1" dirty="0">
              <a:solidFill>
                <a:schemeClr val="accent3">
                  <a:lumMod val="75000"/>
                </a:schemeClr>
              </a:solidFill>
            </a:endParaRPr>
          </a:p>
        </p:txBody>
      </p:sp>
      <p:pic>
        <p:nvPicPr>
          <p:cNvPr id="1026" name="Picture 2" descr="http://4.bp.blogspot.com/-RLazo-ZZI-M/ToOfLHR7rUI/AAAAAAAAAV8/-KUMD_njGoA/s1600/hidro16.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0049" y="1669729"/>
            <a:ext cx="4071939" cy="22380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ytimg.com/vi/NN1Hru8_bB8/hqdefault.jpg"/>
          <p:cNvPicPr>
            <a:picLocks noChangeAspect="1" noChangeArrowheads="1"/>
          </p:cNvPicPr>
          <p:nvPr/>
        </p:nvPicPr>
        <p:blipFill rotWithShape="1">
          <a:blip r:embed="rId4">
            <a:extLst>
              <a:ext uri="{28A0092B-C50C-407E-A947-70E740481C1C}">
                <a14:useLocalDpi xmlns:a14="http://schemas.microsoft.com/office/drawing/2010/main" val="0"/>
              </a:ext>
            </a:extLst>
          </a:blip>
          <a:srcRect l="22222" t="12592" r="16215" b="12407"/>
          <a:stretch/>
        </p:blipFill>
        <p:spPr bwMode="auto">
          <a:xfrm>
            <a:off x="5750717" y="4234639"/>
            <a:ext cx="2307433" cy="21083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recursos.ort.edu.ar/static/archivos/image/143981/9089"/>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6234"/>
          <a:stretch/>
        </p:blipFill>
        <p:spPr bwMode="auto">
          <a:xfrm>
            <a:off x="1004793" y="4112596"/>
            <a:ext cx="3291074" cy="21812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iesdmjac.educa.aragon.es/departamentos/fq/asignaturas/fq4eso/materialdeaula/FQ4ESO%20Tema%206%20Fluidos/medidor_de_nive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6861" y="2001589"/>
            <a:ext cx="3067051" cy="1878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707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10" name="CuadroTexto 9"/>
          <p:cNvSpPr txBox="1"/>
          <p:nvPr/>
        </p:nvSpPr>
        <p:spPr>
          <a:xfrm>
            <a:off x="400049" y="885825"/>
            <a:ext cx="5686425" cy="369332"/>
          </a:xfrm>
          <a:prstGeom prst="rect">
            <a:avLst/>
          </a:prstGeom>
          <a:noFill/>
        </p:spPr>
        <p:txBody>
          <a:bodyPr wrap="square" rtlCol="0">
            <a:spAutoFit/>
          </a:bodyPr>
          <a:lstStyle/>
          <a:p>
            <a:r>
              <a:rPr lang="es-ES" b="1" dirty="0" smtClean="0">
                <a:solidFill>
                  <a:srgbClr val="00B050"/>
                </a:solidFill>
              </a:rPr>
              <a:t>1.2. Principio fundamental de la hidrostática</a:t>
            </a:r>
            <a:endParaRPr lang="es-ES" b="1" dirty="0">
              <a:solidFill>
                <a:srgbClr val="00B050"/>
              </a:solidFill>
            </a:endParaRPr>
          </a:p>
        </p:txBody>
      </p:sp>
      <p:sp>
        <p:nvSpPr>
          <p:cNvPr id="4" name="CuadroTexto 3"/>
          <p:cNvSpPr txBox="1"/>
          <p:nvPr/>
        </p:nvSpPr>
        <p:spPr>
          <a:xfrm>
            <a:off x="400049" y="1277777"/>
            <a:ext cx="6086475" cy="369332"/>
          </a:xfrm>
          <a:prstGeom prst="rect">
            <a:avLst/>
          </a:prstGeom>
          <a:noFill/>
        </p:spPr>
        <p:txBody>
          <a:bodyPr wrap="square" rtlCol="0">
            <a:spAutoFit/>
          </a:bodyPr>
          <a:lstStyle/>
          <a:p>
            <a:r>
              <a:rPr lang="es-ES" b="1" dirty="0" smtClean="0">
                <a:solidFill>
                  <a:schemeClr val="accent3">
                    <a:lumMod val="75000"/>
                  </a:schemeClr>
                </a:solidFill>
              </a:rPr>
              <a:t>Vasos comunicantes: medir la densidad de un líquido</a:t>
            </a:r>
            <a:endParaRPr lang="es-ES" b="1" dirty="0">
              <a:solidFill>
                <a:schemeClr val="accent3">
                  <a:lumMod val="75000"/>
                </a:schemeClr>
              </a:solidFill>
            </a:endParaRPr>
          </a:p>
        </p:txBody>
      </p:sp>
      <p:pic>
        <p:nvPicPr>
          <p:cNvPr id="2050" name="Picture 2" descr="http://www.tareasymas.es/kalipedia/sec/cienciasnaturales/media/200709/24/fisicayquimica/20070924klpcnafyq_167.Ges.LCO.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738" y="1854395"/>
            <a:ext cx="4848226" cy="228033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CuadroTexto 4"/>
              <p:cNvSpPr txBox="1"/>
              <p:nvPr/>
            </p:nvSpPr>
            <p:spPr>
              <a:xfrm>
                <a:off x="2435172" y="3241882"/>
                <a:ext cx="304314" cy="276999"/>
              </a:xfrm>
              <a:prstGeom prst="rect">
                <a:avLst/>
              </a:prstGeom>
              <a:solidFill>
                <a:schemeClr val="bg1">
                  <a:lumMod val="95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𝐴</m:t>
                          </m:r>
                        </m:sub>
                      </m:sSub>
                    </m:oMath>
                  </m:oMathPara>
                </a14:m>
                <a:endParaRPr lang="es-ES" dirty="0"/>
              </a:p>
            </p:txBody>
          </p:sp>
        </mc:Choice>
        <mc:Fallback xmlns="">
          <p:sp>
            <p:nvSpPr>
              <p:cNvPr id="5" name="CuadroTexto 4"/>
              <p:cNvSpPr txBox="1">
                <a:spLocks noRot="1" noChangeAspect="1" noMove="1" noResize="1" noEditPoints="1" noAdjustHandles="1" noChangeArrowheads="1" noChangeShapeType="1" noTextEdit="1"/>
              </p:cNvSpPr>
              <p:nvPr/>
            </p:nvSpPr>
            <p:spPr>
              <a:xfrm>
                <a:off x="2435172" y="3241882"/>
                <a:ext cx="304314" cy="276999"/>
              </a:xfrm>
              <a:prstGeom prst="rect">
                <a:avLst/>
              </a:prstGeom>
              <a:blipFill rotWithShape="0">
                <a:blip r:embed="rId4"/>
                <a:stretch>
                  <a:fillRect l="-18000" r="-6000"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4987872" y="2717565"/>
                <a:ext cx="320216" cy="276999"/>
              </a:xfrm>
              <a:prstGeom prst="rect">
                <a:avLst/>
              </a:prstGeom>
              <a:solidFill>
                <a:schemeClr val="bg1">
                  <a:lumMod val="95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𝐵</m:t>
                          </m:r>
                        </m:sub>
                      </m:sSub>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4987872" y="2717565"/>
                <a:ext cx="320216" cy="276999"/>
              </a:xfrm>
              <a:prstGeom prst="rect">
                <a:avLst/>
              </a:prstGeom>
              <a:blipFill rotWithShape="0">
                <a:blip r:embed="rId5"/>
                <a:stretch>
                  <a:fillRect l="-16981" r="-3774" b="-17778"/>
                </a:stretch>
              </a:blipFill>
            </p:spPr>
            <p:txBody>
              <a:bodyPr/>
              <a:lstStyle/>
              <a:p>
                <a:r>
                  <a:rPr lang="es-ES">
                    <a:noFill/>
                  </a:rPr>
                  <a:t> </a:t>
                </a:r>
              </a:p>
            </p:txBody>
          </p:sp>
        </mc:Fallback>
      </mc:AlternateContent>
      <p:sp>
        <p:nvSpPr>
          <p:cNvPr id="7" name="CuadroTexto 6"/>
          <p:cNvSpPr txBox="1"/>
          <p:nvPr/>
        </p:nvSpPr>
        <p:spPr>
          <a:xfrm>
            <a:off x="3575795" y="2283398"/>
            <a:ext cx="1039067" cy="584775"/>
          </a:xfrm>
          <a:prstGeom prst="rect">
            <a:avLst/>
          </a:prstGeom>
          <a:noFill/>
        </p:spPr>
        <p:txBody>
          <a:bodyPr wrap="none" rtlCol="0">
            <a:spAutoFit/>
          </a:bodyPr>
          <a:lstStyle/>
          <a:p>
            <a:pPr algn="r"/>
            <a:r>
              <a:rPr lang="es-ES" sz="1600" dirty="0" smtClean="0"/>
              <a:t>líquido</a:t>
            </a:r>
          </a:p>
          <a:p>
            <a:pPr algn="r"/>
            <a:r>
              <a:rPr lang="es-ES" sz="1600" dirty="0" smtClean="0"/>
              <a:t>problema</a:t>
            </a:r>
            <a:endParaRPr lang="es-ES" sz="1600" dirty="0"/>
          </a:p>
        </p:txBody>
      </p:sp>
      <p:sp>
        <p:nvSpPr>
          <p:cNvPr id="8" name="CuadroTexto 7"/>
          <p:cNvSpPr txBox="1"/>
          <p:nvPr/>
        </p:nvSpPr>
        <p:spPr>
          <a:xfrm>
            <a:off x="566738" y="4342020"/>
            <a:ext cx="2115151" cy="830997"/>
          </a:xfrm>
          <a:prstGeom prst="rect">
            <a:avLst/>
          </a:prstGeom>
          <a:noFill/>
        </p:spPr>
        <p:txBody>
          <a:bodyPr wrap="square" rtlCol="0">
            <a:spAutoFit/>
          </a:bodyPr>
          <a:lstStyle/>
          <a:p>
            <a:r>
              <a:rPr lang="es-ES" sz="1600" dirty="0" smtClean="0"/>
              <a:t>1. Echamos agua en un tubo en U hasta alcanzar el equilibrio. </a:t>
            </a:r>
            <a:endParaRPr lang="es-ES" sz="1600" dirty="0"/>
          </a:p>
        </p:txBody>
      </p:sp>
      <p:sp>
        <p:nvSpPr>
          <p:cNvPr id="9" name="CuadroTexto 8"/>
          <p:cNvSpPr txBox="1"/>
          <p:nvPr/>
        </p:nvSpPr>
        <p:spPr>
          <a:xfrm>
            <a:off x="1336313" y="3380381"/>
            <a:ext cx="288000" cy="288000"/>
          </a:xfrm>
          <a:prstGeom prst="ellipse">
            <a:avLst/>
          </a:prstGeom>
          <a:solidFill>
            <a:schemeClr val="bg1">
              <a:lumMod val="95000"/>
            </a:schemeClr>
          </a:solidFill>
          <a:ln w="3175">
            <a:solidFill>
              <a:schemeClr val="tx1"/>
            </a:solidFill>
          </a:ln>
        </p:spPr>
        <p:txBody>
          <a:bodyPr wrap="none" lIns="0" tIns="0" rIns="0" bIns="0" rtlCol="0">
            <a:spAutoFit/>
          </a:bodyPr>
          <a:lstStyle/>
          <a:p>
            <a:pPr algn="ctr"/>
            <a:r>
              <a:rPr lang="es-ES" sz="1600" dirty="0" smtClean="0"/>
              <a:t>1</a:t>
            </a:r>
            <a:endParaRPr lang="es-ES" sz="1600" dirty="0"/>
          </a:p>
        </p:txBody>
      </p:sp>
      <p:sp>
        <p:nvSpPr>
          <p:cNvPr id="17" name="CuadroTexto 16"/>
          <p:cNvSpPr txBox="1"/>
          <p:nvPr/>
        </p:nvSpPr>
        <p:spPr>
          <a:xfrm>
            <a:off x="3845006" y="3380381"/>
            <a:ext cx="288000" cy="288000"/>
          </a:xfrm>
          <a:prstGeom prst="ellipse">
            <a:avLst/>
          </a:prstGeom>
          <a:solidFill>
            <a:schemeClr val="bg1">
              <a:lumMod val="95000"/>
            </a:schemeClr>
          </a:solidFill>
          <a:ln w="3175">
            <a:solidFill>
              <a:schemeClr val="tx1"/>
            </a:solidFill>
          </a:ln>
        </p:spPr>
        <p:txBody>
          <a:bodyPr wrap="none" lIns="0" tIns="0" rIns="0" bIns="0" rtlCol="0">
            <a:spAutoFit/>
          </a:bodyPr>
          <a:lstStyle/>
          <a:p>
            <a:pPr algn="ctr"/>
            <a:r>
              <a:rPr lang="es-ES" sz="1600" dirty="0"/>
              <a:t>2</a:t>
            </a:r>
          </a:p>
        </p:txBody>
      </p:sp>
      <p:sp>
        <p:nvSpPr>
          <p:cNvPr id="19" name="CuadroTexto 18"/>
          <p:cNvSpPr txBox="1"/>
          <p:nvPr/>
        </p:nvSpPr>
        <p:spPr>
          <a:xfrm>
            <a:off x="3075430" y="4321053"/>
            <a:ext cx="2115151" cy="1323439"/>
          </a:xfrm>
          <a:prstGeom prst="rect">
            <a:avLst/>
          </a:prstGeom>
          <a:noFill/>
        </p:spPr>
        <p:txBody>
          <a:bodyPr wrap="square" rtlCol="0">
            <a:spAutoFit/>
          </a:bodyPr>
          <a:lstStyle/>
          <a:p>
            <a:r>
              <a:rPr lang="es-ES" sz="1600" dirty="0"/>
              <a:t>2</a:t>
            </a:r>
            <a:r>
              <a:rPr lang="es-ES" sz="1600" dirty="0" smtClean="0"/>
              <a:t>. Echamos el líquido problema que sea inmiscible en agua hasta alcanzar el equilibrio. </a:t>
            </a:r>
            <a:endParaRPr lang="es-ES" sz="1600" dirty="0"/>
          </a:p>
        </p:txBody>
      </p:sp>
      <mc:AlternateContent xmlns:mc="http://schemas.openxmlformats.org/markup-compatibility/2006" xmlns:a14="http://schemas.microsoft.com/office/drawing/2010/main">
        <mc:Choice Requires="a14">
          <p:sp>
            <p:nvSpPr>
              <p:cNvPr id="12" name="CuadroTexto 11"/>
              <p:cNvSpPr txBox="1"/>
              <p:nvPr/>
            </p:nvSpPr>
            <p:spPr>
              <a:xfrm>
                <a:off x="5681098" y="1854395"/>
                <a:ext cx="3055707" cy="94699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Los puntos A y B están a la misma altura, por tanto </a:t>
                </a:r>
                <a14:m>
                  <m:oMath xmlns:m="http://schemas.openxmlformats.org/officeDocument/2006/math">
                    <m:sSub>
                      <m:sSubPr>
                        <m:ctrlPr>
                          <a:rPr lang="es-ES" sz="2000" i="1" smtClean="0">
                            <a:latin typeface="Cambria Math" panose="02040503050406030204" pitchFamily="18" charset="0"/>
                            <a:sym typeface="Wingdings 2" panose="05020102010507070707" pitchFamily="18" charset="2"/>
                          </a:rPr>
                        </m:ctrlPr>
                      </m:sSubPr>
                      <m:e>
                        <m:r>
                          <a:rPr lang="es-ES" sz="2000" b="0" i="1" smtClean="0">
                            <a:latin typeface="Cambria Math" panose="02040503050406030204" pitchFamily="18" charset="0"/>
                            <a:sym typeface="Wingdings 2" panose="05020102010507070707" pitchFamily="18" charset="2"/>
                          </a:rPr>
                          <m:t>𝑝</m:t>
                        </m:r>
                      </m:e>
                      <m:sub>
                        <m:r>
                          <a:rPr lang="es-ES" sz="2000" b="0" i="1" smtClean="0">
                            <a:latin typeface="Cambria Math" panose="02040503050406030204" pitchFamily="18" charset="0"/>
                            <a:sym typeface="Wingdings 2" panose="05020102010507070707" pitchFamily="18" charset="2"/>
                          </a:rPr>
                          <m:t>𝐴</m:t>
                        </m:r>
                      </m:sub>
                    </m:sSub>
                    <m:r>
                      <a:rPr lang="es-ES" sz="2000" b="0" i="1" smtClean="0">
                        <a:latin typeface="Cambria Math" panose="02040503050406030204" pitchFamily="18" charset="0"/>
                        <a:sym typeface="Wingdings 2" panose="05020102010507070707" pitchFamily="18" charset="2"/>
                      </a:rPr>
                      <m:t>=</m:t>
                    </m:r>
                    <m:sSub>
                      <m:sSubPr>
                        <m:ctrlPr>
                          <a:rPr lang="es-ES" sz="2000" b="0" i="1" smtClean="0">
                            <a:latin typeface="Cambria Math" panose="02040503050406030204" pitchFamily="18" charset="0"/>
                            <a:sym typeface="Wingdings 2" panose="05020102010507070707" pitchFamily="18" charset="2"/>
                          </a:rPr>
                        </m:ctrlPr>
                      </m:sSubPr>
                      <m:e>
                        <m:r>
                          <a:rPr lang="es-ES" sz="2000" b="0" i="1" smtClean="0">
                            <a:latin typeface="Cambria Math" panose="02040503050406030204" pitchFamily="18" charset="0"/>
                            <a:sym typeface="Wingdings 2" panose="05020102010507070707" pitchFamily="18" charset="2"/>
                          </a:rPr>
                          <m:t>𝑝</m:t>
                        </m:r>
                      </m:e>
                      <m:sub>
                        <m:r>
                          <a:rPr lang="es-ES" sz="2000" b="0" i="1" smtClean="0">
                            <a:latin typeface="Cambria Math" panose="02040503050406030204" pitchFamily="18" charset="0"/>
                            <a:sym typeface="Wingdings 2" panose="05020102010507070707" pitchFamily="18" charset="2"/>
                          </a:rPr>
                          <m:t>𝐵</m:t>
                        </m:r>
                      </m:sub>
                    </m:sSub>
                  </m:oMath>
                </a14:m>
                <a:r>
                  <a:rPr lang="es-ES" dirty="0" smtClean="0"/>
                  <a:t>.</a:t>
                </a:r>
              </a:p>
            </p:txBody>
          </p:sp>
        </mc:Choice>
        <mc:Fallback xmlns="">
          <p:sp>
            <p:nvSpPr>
              <p:cNvPr id="12" name="CuadroTexto 11"/>
              <p:cNvSpPr txBox="1">
                <a:spLocks noRot="1" noChangeAspect="1" noMove="1" noResize="1" noEditPoints="1" noAdjustHandles="1" noChangeArrowheads="1" noChangeShapeType="1" noTextEdit="1"/>
              </p:cNvSpPr>
              <p:nvPr/>
            </p:nvSpPr>
            <p:spPr>
              <a:xfrm>
                <a:off x="5681098" y="1854395"/>
                <a:ext cx="3055707" cy="946991"/>
              </a:xfrm>
              <a:prstGeom prst="rect">
                <a:avLst/>
              </a:prstGeom>
              <a:blipFill rotWithShape="0">
                <a:blip r:embed="rId6"/>
                <a:stretch>
                  <a:fillRect l="-1198" t="-3205" r="-1597" b="-89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5880838" y="3207470"/>
                <a:ext cx="256307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𝐵</m:t>
                          </m:r>
                        </m:sub>
                      </m:sSub>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5880838" y="3207470"/>
                <a:ext cx="2563074" cy="307777"/>
              </a:xfrm>
              <a:prstGeom prst="rect">
                <a:avLst/>
              </a:prstGeom>
              <a:blipFill rotWithShape="0">
                <a:blip r:embed="rId7"/>
                <a:stretch>
                  <a:fillRect l="-1667" b="-2745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6295461" y="4074463"/>
                <a:ext cx="1479444" cy="6349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𝒅</m:t>
                          </m:r>
                        </m:e>
                        <m:sub>
                          <m:r>
                            <a:rPr lang="es-ES" sz="2000" b="1" i="1" smtClean="0">
                              <a:latin typeface="Cambria Math" panose="02040503050406030204" pitchFamily="18" charset="0"/>
                            </a:rPr>
                            <m:t>𝑳</m:t>
                          </m:r>
                        </m:sub>
                      </m:sSub>
                      <m:r>
                        <a:rPr lang="es-ES" sz="2000" b="1" i="1" smtClean="0">
                          <a:latin typeface="Cambria Math" panose="02040503050406030204" pitchFamily="18" charset="0"/>
                        </a:rPr>
                        <m:t>=</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𝒅</m:t>
                          </m:r>
                        </m:e>
                        <m:sub>
                          <m:r>
                            <a:rPr lang="es-ES" sz="2000" b="1" i="1" smtClean="0">
                              <a:latin typeface="Cambria Math" panose="02040503050406030204" pitchFamily="18" charset="0"/>
                            </a:rPr>
                            <m:t>𝑨</m:t>
                          </m:r>
                        </m:sub>
                      </m:sSub>
                      <m:r>
                        <a:rPr lang="es-ES" sz="2000" b="1" i="1" smtClean="0">
                          <a:latin typeface="Cambria Math" panose="02040503050406030204" pitchFamily="18" charset="0"/>
                        </a:rPr>
                        <m:t>·</m:t>
                      </m:r>
                      <m:f>
                        <m:fPr>
                          <m:ctrlPr>
                            <a:rPr lang="es-ES" sz="2000" b="1" i="1" smtClean="0">
                              <a:latin typeface="Cambria Math" panose="02040503050406030204" pitchFamily="18" charset="0"/>
                            </a:rPr>
                          </m:ctrlPr>
                        </m:fPr>
                        <m:num>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𝒉</m:t>
                              </m:r>
                            </m:e>
                            <m:sub>
                              <m:r>
                                <a:rPr lang="es-ES" sz="2000" b="1" i="1" smtClean="0">
                                  <a:latin typeface="Cambria Math" panose="02040503050406030204" pitchFamily="18" charset="0"/>
                                </a:rPr>
                                <m:t>𝑨</m:t>
                              </m:r>
                            </m:sub>
                          </m:sSub>
                        </m:num>
                        <m:den>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𝒉</m:t>
                              </m:r>
                            </m:e>
                            <m:sub>
                              <m:r>
                                <a:rPr lang="es-ES" sz="2000" b="1" i="1" smtClean="0">
                                  <a:latin typeface="Cambria Math" panose="02040503050406030204" pitchFamily="18" charset="0"/>
                                </a:rPr>
                                <m:t>𝑩</m:t>
                              </m:r>
                            </m:sub>
                          </m:sSub>
                        </m:den>
                      </m:f>
                    </m:oMath>
                  </m:oMathPara>
                </a14:m>
                <a:endParaRPr lang="es-ES" sz="2000" b="1"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6295461" y="4074463"/>
                <a:ext cx="1479444" cy="634917"/>
              </a:xfrm>
              <a:prstGeom prst="rect">
                <a:avLst/>
              </a:prstGeom>
              <a:blipFill rotWithShape="0">
                <a:blip r:embed="rId8"/>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9061992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18" name="Redondear rectángulo de esquina del mismo lado 17"/>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1" name="CuadroTexto 20"/>
          <p:cNvSpPr txBox="1"/>
          <p:nvPr/>
        </p:nvSpPr>
        <p:spPr>
          <a:xfrm>
            <a:off x="538400" y="1380114"/>
            <a:ext cx="8105538" cy="4801314"/>
          </a:xfrm>
          <a:prstGeom prst="rect">
            <a:avLst/>
          </a:prstGeom>
          <a:solidFill>
            <a:srgbClr val="FFCC66"/>
          </a:solidFill>
        </p:spPr>
        <p:txBody>
          <a:bodyPr wrap="square" rtlCol="0">
            <a:spAutoFit/>
          </a:bodyPr>
          <a:lstStyle/>
          <a:p>
            <a:pPr marL="357188" indent="-357188" algn="just">
              <a:buAutoNum type="arabicPeriod" startAt="2"/>
            </a:pPr>
            <a:r>
              <a:rPr lang="es-ES" b="1" dirty="0" smtClean="0"/>
              <a:t>La forma de las presas que se construyen para embalsar agua en un río o en un pantano suelen ser similares a las siguientes:</a:t>
            </a:r>
          </a:p>
          <a:p>
            <a:pPr marL="357188" indent="-357188" algn="just">
              <a:buAutoNum type="arabicPeriod" startAt="2"/>
            </a:pPr>
            <a:endParaRPr lang="es-ES" b="1" dirty="0"/>
          </a:p>
          <a:p>
            <a:pPr marL="357188" indent="-357188" algn="just">
              <a:buAutoNum type="arabicPeriod" startAt="2"/>
            </a:pPr>
            <a:endParaRPr lang="es-ES" b="1" dirty="0" smtClean="0"/>
          </a:p>
          <a:p>
            <a:pPr marL="357188" indent="-357188" algn="just">
              <a:buAutoNum type="arabicPeriod" startAt="2"/>
            </a:pPr>
            <a:endParaRPr lang="es-ES" b="1" dirty="0"/>
          </a:p>
          <a:p>
            <a:pPr marL="357188" indent="-357188" algn="just">
              <a:buAutoNum type="arabicPeriod" startAt="2"/>
            </a:pPr>
            <a:endParaRPr lang="es-ES" b="1" dirty="0" smtClean="0"/>
          </a:p>
          <a:p>
            <a:pPr marL="357188" indent="-357188" algn="just">
              <a:buAutoNum type="arabicPeriod" startAt="2"/>
            </a:pPr>
            <a:endParaRPr lang="es-ES" b="1" dirty="0"/>
          </a:p>
          <a:p>
            <a:pPr marL="357188" indent="-357188" algn="just">
              <a:buAutoNum type="arabicPeriod" startAt="2"/>
            </a:pPr>
            <a:endParaRPr lang="es-ES" b="1" dirty="0" smtClean="0"/>
          </a:p>
          <a:p>
            <a:pPr marL="357188" algn="just"/>
            <a:r>
              <a:rPr lang="es-ES" dirty="0" smtClean="0"/>
              <a:t>Explica por qué no construyen con una única pared vertical del mismo grosor en toda la pared.</a:t>
            </a:r>
          </a:p>
          <a:p>
            <a:pPr marL="357188" algn="just"/>
            <a:endParaRPr lang="es-ES" dirty="0"/>
          </a:p>
          <a:p>
            <a:pPr marL="357188" indent="-357188" algn="just">
              <a:buAutoNum type="arabicPeriod" startAt="3"/>
            </a:pPr>
            <a:r>
              <a:rPr lang="es-ES" b="1" dirty="0" smtClean="0"/>
              <a:t>En un hospital se administra un medicamento a un </a:t>
            </a:r>
          </a:p>
          <a:p>
            <a:pPr marL="357188" algn="just"/>
            <a:r>
              <a:rPr lang="es-ES" b="1" dirty="0" smtClean="0"/>
              <a:t>enfermo desde un gotero. La densidad del líquido</a:t>
            </a:r>
          </a:p>
          <a:p>
            <a:pPr marL="357188" algn="just"/>
            <a:r>
              <a:rPr lang="es-ES" b="1" dirty="0" smtClean="0"/>
              <a:t>que contiene el medicamento es 1030 kg/m</a:t>
            </a:r>
            <a:r>
              <a:rPr lang="es-ES" b="1" baseline="30000" dirty="0" smtClean="0"/>
              <a:t>3</a:t>
            </a:r>
            <a:r>
              <a:rPr lang="es-ES" b="1" dirty="0" smtClean="0"/>
              <a:t>.</a:t>
            </a:r>
          </a:p>
          <a:p>
            <a:pPr marL="357188" algn="just"/>
            <a:r>
              <a:rPr lang="es-ES" dirty="0" smtClean="0"/>
              <a:t>¿A qué altura mínima hay que colocar el gotero si la </a:t>
            </a:r>
          </a:p>
          <a:p>
            <a:pPr marL="357188" algn="just"/>
            <a:r>
              <a:rPr lang="es-ES" dirty="0" smtClean="0"/>
              <a:t>presión sanguínea en vena está entre 13,3 </a:t>
            </a:r>
            <a:r>
              <a:rPr lang="es-ES" dirty="0" err="1" smtClean="0"/>
              <a:t>hPa</a:t>
            </a:r>
            <a:endParaRPr lang="es-ES" dirty="0" smtClean="0"/>
          </a:p>
          <a:p>
            <a:pPr marL="357188" algn="just"/>
            <a:r>
              <a:rPr lang="es-ES" dirty="0" smtClean="0"/>
              <a:t>y 21,3 </a:t>
            </a:r>
            <a:r>
              <a:rPr lang="es-ES" dirty="0" err="1" smtClean="0"/>
              <a:t>hPa</a:t>
            </a:r>
            <a:r>
              <a:rPr lang="es-ES" dirty="0" smtClean="0"/>
              <a:t>?</a:t>
            </a:r>
          </a:p>
        </p:txBody>
      </p:sp>
      <p:pic>
        <p:nvPicPr>
          <p:cNvPr id="3074" name="Picture 2" descr="http://www.diariovasco.com/prensa/noticias/200803/16/fotos/018D7TOLP1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1072" y="2030506"/>
            <a:ext cx="1701800" cy="15815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chetoba.com.ar/wp-content/uploads/pared-represa-diqu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6163" y="2030506"/>
            <a:ext cx="2155193" cy="161868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www.aecc.es/SobreElCancer/Tratamientos/Quimioterapia/PublishingImages/Gotero_quimi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1356" y="4299586"/>
            <a:ext cx="1207062" cy="1744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952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presión hidrostática</a:t>
            </a:r>
            <a:endParaRPr lang="es-ES" b="1" dirty="0">
              <a:solidFill>
                <a:schemeClr val="accent6">
                  <a:lumMod val="75000"/>
                </a:schemeClr>
              </a:solidFill>
            </a:endParaRPr>
          </a:p>
        </p:txBody>
      </p:sp>
      <p:sp>
        <p:nvSpPr>
          <p:cNvPr id="18" name="Redondear rectángulo de esquina del mismo lado 17"/>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1" name="CuadroTexto 20"/>
          <p:cNvSpPr txBox="1"/>
          <p:nvPr/>
        </p:nvSpPr>
        <p:spPr>
          <a:xfrm>
            <a:off x="538400" y="1380114"/>
            <a:ext cx="8105538" cy="3970318"/>
          </a:xfrm>
          <a:prstGeom prst="rect">
            <a:avLst/>
          </a:prstGeom>
          <a:solidFill>
            <a:srgbClr val="FFCC66"/>
          </a:solidFill>
        </p:spPr>
        <p:txBody>
          <a:bodyPr wrap="square" rtlCol="0">
            <a:spAutoFit/>
          </a:bodyPr>
          <a:lstStyle/>
          <a:p>
            <a:pPr marL="357188" indent="-357188" algn="just">
              <a:buAutoNum type="arabicPeriod" startAt="4"/>
            </a:pPr>
            <a:r>
              <a:rPr lang="es-ES" b="1" dirty="0" smtClean="0"/>
              <a:t>En 2002, el petrolero </a:t>
            </a:r>
            <a:r>
              <a:rPr lang="es-ES" b="1" i="1" dirty="0" err="1" smtClean="0"/>
              <a:t>Prestige</a:t>
            </a:r>
            <a:r>
              <a:rPr lang="es-ES" b="1" dirty="0" smtClean="0"/>
              <a:t> se hundió a 133 millas del cabo de Finisterre hasta una profundidad de 3600 m, llevando 65 000 toneladas de fuel en sus tanques. Calcula la presión que soportaron los tanques a dicha profundidad. ¿Qué peligro puede ocasionar esa presión? </a:t>
            </a:r>
          </a:p>
          <a:p>
            <a:pPr marL="357188" algn="just"/>
            <a:r>
              <a:rPr lang="es-ES" b="1" dirty="0" smtClean="0"/>
              <a:t>Dato: </a:t>
            </a:r>
            <a:r>
              <a:rPr lang="es-ES" b="1" dirty="0" err="1" smtClean="0"/>
              <a:t>d</a:t>
            </a:r>
            <a:r>
              <a:rPr lang="es-ES" b="1" baseline="-25000" dirty="0" err="1" smtClean="0"/>
              <a:t>agua</a:t>
            </a:r>
            <a:r>
              <a:rPr lang="es-ES" b="1" baseline="-25000" dirty="0" smtClean="0"/>
              <a:t> de mar </a:t>
            </a:r>
            <a:r>
              <a:rPr lang="es-ES" b="1" dirty="0" smtClean="0"/>
              <a:t>= 1020 kg/m</a:t>
            </a:r>
            <a:r>
              <a:rPr lang="es-ES" b="1" baseline="30000" dirty="0" smtClean="0"/>
              <a:t>3</a:t>
            </a:r>
          </a:p>
          <a:p>
            <a:pPr marL="357188" indent="-357188" algn="just">
              <a:buAutoNum type="arabicPeriod" startAt="2"/>
            </a:pPr>
            <a:endParaRPr lang="es-ES" b="1" dirty="0"/>
          </a:p>
          <a:p>
            <a:pPr marL="357188" indent="-357188" algn="just"/>
            <a:r>
              <a:rPr lang="es-ES" b="1" dirty="0" smtClean="0"/>
              <a:t>5.	El cloroformo, cuya densidad es 1,5 g/</a:t>
            </a:r>
            <a:r>
              <a:rPr lang="es-ES" b="1" dirty="0" err="1" smtClean="0"/>
              <a:t>mL</a:t>
            </a:r>
            <a:r>
              <a:rPr lang="es-ES" b="1" dirty="0" smtClean="0"/>
              <a:t>, es un líquido incoloro e insoluble en agua. Supón que utilizas un tubo en U y agua para medir la densidad del cloroformo:</a:t>
            </a:r>
          </a:p>
          <a:p>
            <a:pPr marL="714375" indent="-357188" algn="just">
              <a:buAutoNum type="alphaLcParenR"/>
            </a:pPr>
            <a:r>
              <a:rPr lang="es-ES" dirty="0" smtClean="0"/>
              <a:t>¿Cuál de los dos líquidos, agua o cloroformo, alcanzará un nivel más alto?</a:t>
            </a:r>
          </a:p>
          <a:p>
            <a:pPr marL="714375" indent="-357188" algn="just">
              <a:buAutoNum type="alphaLcParenR"/>
            </a:pPr>
            <a:r>
              <a:rPr lang="es-ES" dirty="0" smtClean="0"/>
              <a:t>Si la columna de cloroformo mide 10 cm, ¿cuál es el desnivel que alcanza la columna de agua?</a:t>
            </a:r>
          </a:p>
        </p:txBody>
      </p:sp>
    </p:spTree>
    <p:extLst>
      <p:ext uri="{BB962C8B-B14F-4D97-AF65-F5344CB8AC3E}">
        <p14:creationId xmlns:p14="http://schemas.microsoft.com/office/powerpoint/2010/main" val="41949638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4" name="CuadroTexto 3"/>
          <p:cNvSpPr txBox="1"/>
          <p:nvPr/>
        </p:nvSpPr>
        <p:spPr>
          <a:xfrm>
            <a:off x="442913" y="957263"/>
            <a:ext cx="83439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Llamamos </a:t>
            </a:r>
            <a:r>
              <a:rPr lang="es-ES" b="1" dirty="0" smtClean="0"/>
              <a:t>presión atmosférica </a:t>
            </a:r>
            <a:r>
              <a:rPr lang="es-ES" dirty="0" smtClean="0"/>
              <a:t>a la presión que ejerce la atmósfera sobre un cuerpo inmerso en ella. Su valor depende de la altura del cuerpo sobre el nivel del mar y de la temperatura.</a:t>
            </a:r>
            <a:endParaRPr lang="es-ES" dirty="0"/>
          </a:p>
        </p:txBody>
      </p:sp>
      <p:pic>
        <p:nvPicPr>
          <p:cNvPr id="4100" name="Picture 4" descr="http://image.slidesharecdn.com/fluidos4eso1-110525092932-phpapp02/95/fluidos-4-eso-22-728.jpg?cb=1366637600"/>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164" t="60821" r="7335" b="10615"/>
          <a:stretch/>
        </p:blipFill>
        <p:spPr bwMode="auto">
          <a:xfrm>
            <a:off x="210265" y="3025614"/>
            <a:ext cx="8576548" cy="2148934"/>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442913" y="2192818"/>
            <a:ext cx="4772025" cy="369332"/>
          </a:xfrm>
          <a:prstGeom prst="rect">
            <a:avLst/>
          </a:prstGeom>
          <a:noFill/>
        </p:spPr>
        <p:txBody>
          <a:bodyPr wrap="square" rtlCol="0">
            <a:spAutoFit/>
          </a:bodyPr>
          <a:lstStyle/>
          <a:p>
            <a:r>
              <a:rPr lang="es-ES" b="1" dirty="0" smtClean="0">
                <a:solidFill>
                  <a:schemeClr val="accent3">
                    <a:lumMod val="75000"/>
                  </a:schemeClr>
                </a:solidFill>
              </a:rPr>
              <a:t>Evidencias de la presión atmosférica</a:t>
            </a:r>
            <a:endParaRPr lang="es-ES" b="1" dirty="0">
              <a:solidFill>
                <a:schemeClr val="accent3">
                  <a:lumMod val="75000"/>
                </a:schemeClr>
              </a:solidFill>
            </a:endParaRPr>
          </a:p>
        </p:txBody>
      </p:sp>
    </p:spTree>
    <p:extLst>
      <p:ext uri="{BB962C8B-B14F-4D97-AF65-F5344CB8AC3E}">
        <p14:creationId xmlns:p14="http://schemas.microsoft.com/office/powerpoint/2010/main" val="17611692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7" name="CuadroTexto 6"/>
          <p:cNvSpPr txBox="1"/>
          <p:nvPr/>
        </p:nvSpPr>
        <p:spPr>
          <a:xfrm>
            <a:off x="428626" y="885825"/>
            <a:ext cx="7786687" cy="369332"/>
          </a:xfrm>
          <a:prstGeom prst="rect">
            <a:avLst/>
          </a:prstGeom>
          <a:noFill/>
        </p:spPr>
        <p:txBody>
          <a:bodyPr wrap="square" rtlCol="0">
            <a:spAutoFit/>
          </a:bodyPr>
          <a:lstStyle/>
          <a:p>
            <a:r>
              <a:rPr lang="es-ES" b="1" dirty="0" smtClean="0">
                <a:solidFill>
                  <a:srgbClr val="00B050"/>
                </a:solidFill>
              </a:rPr>
              <a:t>3.1. Medida de la presión atmosférica</a:t>
            </a:r>
            <a:endParaRPr lang="es-ES" b="1" dirty="0">
              <a:solidFill>
                <a:srgbClr val="00B050"/>
              </a:solidFill>
            </a:endParaRPr>
          </a:p>
        </p:txBody>
      </p:sp>
      <p:pic>
        <p:nvPicPr>
          <p:cNvPr id="6146" name="Picture 2" descr="http://librodigital.oupe.es/oxed/alumno/ciencias-de-la-naturaleza-1-eso-mec-proyecto-adarve/ebook/data/imagenes/263-ccnnmecpg8436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3" y="1462443"/>
            <a:ext cx="3759200" cy="276660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4743450" y="1462443"/>
            <a:ext cx="3857625" cy="2585323"/>
          </a:xfrm>
          <a:prstGeom prst="rect">
            <a:avLst/>
          </a:prstGeom>
          <a:noFill/>
        </p:spPr>
        <p:txBody>
          <a:bodyPr wrap="square" rtlCol="0">
            <a:spAutoFit/>
          </a:bodyPr>
          <a:lstStyle/>
          <a:p>
            <a:pPr marL="285750" indent="-285750" algn="just">
              <a:buFont typeface="Wingdings 2" panose="05020102010507070707" pitchFamily="18" charset="2"/>
              <a:buChar char="C"/>
            </a:pPr>
            <a:r>
              <a:rPr lang="es-ES" b="1" dirty="0" smtClean="0">
                <a:sym typeface="Wingdings 2" panose="05020102010507070707" pitchFamily="18" charset="2"/>
              </a:rPr>
              <a:t>Torricelli</a:t>
            </a:r>
            <a:r>
              <a:rPr lang="es-ES" dirty="0" smtClean="0">
                <a:sym typeface="Wingdings 2" panose="05020102010507070707" pitchFamily="18" charset="2"/>
              </a:rPr>
              <a:t>, fue el primero en medir, en 1643, el valor de la presión atmosférica.</a:t>
            </a:r>
          </a:p>
          <a:p>
            <a:pPr marL="285750" indent="-285750" algn="just">
              <a:buFont typeface="Wingdings 2" panose="05020102010507070707" pitchFamily="18" charset="2"/>
              <a:buChar char="C"/>
            </a:pPr>
            <a:r>
              <a:rPr lang="es-ES" dirty="0" smtClean="0"/>
              <a:t>Con un tubo de 1 m de largo lleno de mercurio, comprobó que salía mercurio hasta una altura de 760 </a:t>
            </a:r>
            <a:r>
              <a:rPr lang="es-ES" dirty="0" err="1" smtClean="0"/>
              <a:t>mm.</a:t>
            </a:r>
            <a:endParaRPr lang="es-ES" dirty="0" smtClean="0"/>
          </a:p>
          <a:p>
            <a:pPr marL="285750" indent="-285750" algn="just">
              <a:buFont typeface="Wingdings 2" panose="05020102010507070707" pitchFamily="18" charset="2"/>
              <a:buChar char="C"/>
            </a:pPr>
            <a:r>
              <a:rPr lang="es-ES" dirty="0" smtClean="0"/>
              <a:t>Concluyó que era debido a la presión de la atmósfera.</a:t>
            </a:r>
            <a:endParaRPr lang="es-ES" dirty="0"/>
          </a:p>
        </p:txBody>
      </p:sp>
      <p:sp>
        <p:nvSpPr>
          <p:cNvPr id="9" name="CuadroTexto 8"/>
          <p:cNvSpPr txBox="1"/>
          <p:nvPr/>
        </p:nvSpPr>
        <p:spPr>
          <a:xfrm>
            <a:off x="569913" y="4471988"/>
            <a:ext cx="8031162"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Una </a:t>
            </a:r>
            <a:r>
              <a:rPr lang="es-ES" b="1" dirty="0" smtClean="0"/>
              <a:t>atmósfera</a:t>
            </a:r>
            <a:r>
              <a:rPr lang="es-ES" dirty="0" smtClean="0"/>
              <a:t> (atm) es la presión que ejerce la atmósfera al nivel del mar a 0 </a:t>
            </a:r>
            <a:r>
              <a:rPr lang="es-ES" dirty="0" err="1" smtClean="0"/>
              <a:t>ºC</a:t>
            </a:r>
            <a:r>
              <a:rPr lang="es-ES" dirty="0" smtClean="0"/>
              <a:t>. Es equivalente a la presión que ejerce una columna de mercurio de 760 mm de altura. </a:t>
            </a:r>
            <a:endParaRPr lang="es-ES" dirty="0"/>
          </a:p>
        </p:txBody>
      </p:sp>
      <mc:AlternateContent xmlns:mc="http://schemas.openxmlformats.org/markup-compatibility/2006" xmlns:a14="http://schemas.microsoft.com/office/drawing/2010/main">
        <mc:Choice Requires="a14">
          <p:sp>
            <p:nvSpPr>
              <p:cNvPr id="10" name="CuadroTexto 9"/>
              <p:cNvSpPr txBox="1"/>
              <p:nvPr/>
            </p:nvSpPr>
            <p:spPr>
              <a:xfrm>
                <a:off x="906408" y="5674231"/>
                <a:ext cx="7274812" cy="584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𝟏</m:t>
                      </m:r>
                      <m:r>
                        <a:rPr lang="es-ES" sz="2000" b="1" i="1" smtClean="0">
                          <a:latin typeface="Cambria Math" panose="02040503050406030204" pitchFamily="18" charset="0"/>
                        </a:rPr>
                        <m:t> </m:t>
                      </m:r>
                      <m:r>
                        <a:rPr lang="es-ES" sz="2000" b="1" i="1" smtClean="0">
                          <a:latin typeface="Cambria Math" panose="02040503050406030204" pitchFamily="18" charset="0"/>
                        </a:rPr>
                        <m:t>𝒂𝒕𝒎</m:t>
                      </m:r>
                      <m:r>
                        <a:rPr lang="es-ES" sz="2000" b="0" i="1" smtClean="0">
                          <a:latin typeface="Cambria Math" panose="02040503050406030204" pitchFamily="18" charset="0"/>
                        </a:rPr>
                        <m:t>=760 </m:t>
                      </m:r>
                      <m:r>
                        <a:rPr lang="es-ES" sz="2000" b="0" i="1" smtClean="0">
                          <a:latin typeface="Cambria Math" panose="02040503050406030204" pitchFamily="18" charset="0"/>
                        </a:rPr>
                        <m:t>𝑚𝑚𝐻𝑔</m:t>
                      </m:r>
                      <m:r>
                        <a:rPr lang="es-ES" sz="2000" b="0" i="1" smtClean="0">
                          <a:latin typeface="Cambria Math" panose="02040503050406030204" pitchFamily="18" charset="0"/>
                        </a:rPr>
                        <m:t>=13600</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𝑘𝑔</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𝑚</m:t>
                              </m:r>
                            </m:e>
                            <m:sup>
                              <m:r>
                                <a:rPr lang="es-ES" sz="2000" b="0" i="1" smtClean="0">
                                  <a:latin typeface="Cambria Math" panose="02040503050406030204" pitchFamily="18" charset="0"/>
                                </a:rPr>
                                <m:t>3</m:t>
                              </m:r>
                            </m:sup>
                          </m:sSup>
                        </m:den>
                      </m:f>
                      <m:r>
                        <a:rPr lang="es-ES" sz="2000" b="0" i="1" smtClean="0">
                          <a:latin typeface="Cambria Math" panose="02040503050406030204" pitchFamily="18" charset="0"/>
                        </a:rPr>
                        <m:t>·9,8</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𝑚</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·0,76 </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1" i="1" smtClean="0">
                          <a:latin typeface="Cambria Math" panose="02040503050406030204" pitchFamily="18" charset="0"/>
                        </a:rPr>
                        <m:t>𝟏𝟎𝟏</m:t>
                      </m:r>
                      <m:r>
                        <a:rPr lang="es-ES" sz="2000" b="1" i="1" smtClean="0">
                          <a:latin typeface="Cambria Math" panose="02040503050406030204" pitchFamily="18" charset="0"/>
                        </a:rPr>
                        <m:t> </m:t>
                      </m:r>
                      <m:r>
                        <a:rPr lang="es-ES" sz="2000" b="1" i="1" smtClean="0">
                          <a:latin typeface="Cambria Math" panose="02040503050406030204" pitchFamily="18" charset="0"/>
                        </a:rPr>
                        <m:t>𝟑𝟎𝟎</m:t>
                      </m:r>
                      <m:r>
                        <a:rPr lang="es-ES" sz="2000" b="1" i="1" smtClean="0">
                          <a:latin typeface="Cambria Math" panose="02040503050406030204" pitchFamily="18" charset="0"/>
                        </a:rPr>
                        <m:t> </m:t>
                      </m:r>
                      <m:r>
                        <a:rPr lang="es-ES" sz="2000" b="1" i="1" smtClean="0">
                          <a:latin typeface="Cambria Math" panose="02040503050406030204" pitchFamily="18" charset="0"/>
                        </a:rPr>
                        <m:t>𝑷𝒂</m:t>
                      </m:r>
                    </m:oMath>
                  </m:oMathPara>
                </a14:m>
                <a:endParaRPr lang="es-ES" sz="2000" b="1"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906408" y="5674231"/>
                <a:ext cx="7274812" cy="584519"/>
              </a:xfrm>
              <a:prstGeom prst="rect">
                <a:avLst/>
              </a:prstGeom>
              <a:blipFill rotWithShape="0">
                <a:blip r:embed="rId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347243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7" name="CuadroTexto 6"/>
          <p:cNvSpPr txBox="1"/>
          <p:nvPr/>
        </p:nvSpPr>
        <p:spPr>
          <a:xfrm>
            <a:off x="428626" y="885825"/>
            <a:ext cx="7786687" cy="369332"/>
          </a:xfrm>
          <a:prstGeom prst="rect">
            <a:avLst/>
          </a:prstGeom>
          <a:noFill/>
        </p:spPr>
        <p:txBody>
          <a:bodyPr wrap="square" rtlCol="0">
            <a:spAutoFit/>
          </a:bodyPr>
          <a:lstStyle/>
          <a:p>
            <a:r>
              <a:rPr lang="es-ES" b="1" dirty="0" smtClean="0">
                <a:solidFill>
                  <a:srgbClr val="00B050"/>
                </a:solidFill>
              </a:rPr>
              <a:t>3.2. Instrumentos de medida. Manómetros y barómetros</a:t>
            </a:r>
            <a:endParaRPr lang="es-ES" b="1" dirty="0">
              <a:solidFill>
                <a:srgbClr val="00B050"/>
              </a:solidFill>
            </a:endParaRPr>
          </a:p>
        </p:txBody>
      </p:sp>
      <p:sp>
        <p:nvSpPr>
          <p:cNvPr id="5" name="CuadroTexto 4"/>
          <p:cNvSpPr txBox="1"/>
          <p:nvPr/>
        </p:nvSpPr>
        <p:spPr>
          <a:xfrm>
            <a:off x="428626" y="1277777"/>
            <a:ext cx="3779044" cy="369332"/>
          </a:xfrm>
          <a:prstGeom prst="rect">
            <a:avLst/>
          </a:prstGeom>
          <a:noFill/>
        </p:spPr>
        <p:txBody>
          <a:bodyPr wrap="square" rtlCol="0">
            <a:spAutoFit/>
          </a:bodyPr>
          <a:lstStyle/>
          <a:p>
            <a:r>
              <a:rPr lang="es-ES" b="1" dirty="0">
                <a:solidFill>
                  <a:schemeClr val="accent3">
                    <a:lumMod val="75000"/>
                  </a:schemeClr>
                </a:solidFill>
              </a:rPr>
              <a:t>M</a:t>
            </a:r>
            <a:r>
              <a:rPr lang="es-ES" b="1" dirty="0" smtClean="0">
                <a:solidFill>
                  <a:schemeClr val="accent3">
                    <a:lumMod val="75000"/>
                  </a:schemeClr>
                </a:solidFill>
              </a:rPr>
              <a:t>anómetros</a:t>
            </a:r>
            <a:endParaRPr lang="es-ES" b="1" dirty="0">
              <a:solidFill>
                <a:schemeClr val="accent3">
                  <a:lumMod val="75000"/>
                </a:schemeClr>
              </a:solidFill>
            </a:endParaRPr>
          </a:p>
        </p:txBody>
      </p:sp>
      <p:sp>
        <p:nvSpPr>
          <p:cNvPr id="11" name="CuadroTexto 10"/>
          <p:cNvSpPr txBox="1"/>
          <p:nvPr/>
        </p:nvSpPr>
        <p:spPr>
          <a:xfrm>
            <a:off x="428626" y="1715299"/>
            <a:ext cx="7900987" cy="369332"/>
          </a:xfrm>
          <a:prstGeom prst="rect">
            <a:avLst/>
          </a:prstGeom>
          <a:noFill/>
        </p:spPr>
        <p:txBody>
          <a:bodyPr wrap="square" rtlCol="0">
            <a:spAutoFit/>
          </a:bodyPr>
          <a:lstStyle/>
          <a:p>
            <a:r>
              <a:rPr lang="es-ES" dirty="0" smtClean="0"/>
              <a:t>Se usan para medir la presión que ejercen los gases.</a:t>
            </a:r>
            <a:endParaRPr lang="es-ES" dirty="0"/>
          </a:p>
        </p:txBody>
      </p:sp>
      <p:grpSp>
        <p:nvGrpSpPr>
          <p:cNvPr id="13" name="Grupo 12"/>
          <p:cNvGrpSpPr/>
          <p:nvPr/>
        </p:nvGrpSpPr>
        <p:grpSpPr>
          <a:xfrm>
            <a:off x="1555971" y="2357438"/>
            <a:ext cx="6273579" cy="3896012"/>
            <a:chOff x="1555971" y="2357438"/>
            <a:chExt cx="6273579" cy="3896012"/>
          </a:xfrm>
        </p:grpSpPr>
        <p:pic>
          <p:nvPicPr>
            <p:cNvPr id="7170" name="Picture 2" descr="http://image.slidesharecdn.com/presentaciongases-150406194415-conversion-gate01/95/presentacion-gases-27-638.jpg?cb=1428367655"/>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62" t="15951" r="4780" b="9622"/>
            <a:stretch/>
          </p:blipFill>
          <p:spPr bwMode="auto">
            <a:xfrm>
              <a:off x="1555971" y="2357438"/>
              <a:ext cx="6273579" cy="389601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CuadroTexto 11"/>
                <p:cNvSpPr txBox="1"/>
                <p:nvPr/>
              </p:nvSpPr>
              <p:spPr>
                <a:xfrm>
                  <a:off x="6043484" y="2751622"/>
                  <a:ext cx="1786066" cy="299569"/>
                </a:xfrm>
                <a:prstGeom prst="rect">
                  <a:avLst/>
                </a:prstGeom>
                <a:solidFill>
                  <a:srgbClr val="F9F9F9"/>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𝑔𝑎𝑠</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𝐿</m:t>
                            </m:r>
                          </m:sub>
                        </m:sSub>
                        <m:r>
                          <a:rPr lang="es-ES" b="0" i="1" smtClean="0">
                            <a:latin typeface="Cambria Math" panose="02040503050406030204" pitchFamily="18" charset="0"/>
                          </a:rPr>
                          <m:t>·</m:t>
                        </m:r>
                        <m:r>
                          <a:rPr lang="es-ES" b="0" i="1" smtClean="0">
                            <a:latin typeface="Cambria Math" panose="02040503050406030204" pitchFamily="18" charset="0"/>
                          </a:rPr>
                          <m:t>𝑔</m:t>
                        </m:r>
                        <m:r>
                          <a:rPr lang="es-ES" b="0" i="1" smtClean="0">
                            <a:latin typeface="Cambria Math" panose="02040503050406030204" pitchFamily="18" charset="0"/>
                          </a:rPr>
                          <m:t>·∆</m:t>
                        </m:r>
                        <m:r>
                          <a:rPr lang="es-ES" b="0" i="1" smtClean="0">
                            <a:latin typeface="Cambria Math" panose="02040503050406030204" pitchFamily="18" charset="0"/>
                            <a:ea typeface="Cambria Math" panose="02040503050406030204" pitchFamily="18" charset="0"/>
                          </a:rPr>
                          <m:t>h</m:t>
                        </m:r>
                      </m:oMath>
                    </m:oMathPara>
                  </a14:m>
                  <a:endParaRPr lang="es-ES"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6043484" y="2751622"/>
                  <a:ext cx="1786066" cy="299569"/>
                </a:xfrm>
                <a:prstGeom prst="rect">
                  <a:avLst/>
                </a:prstGeom>
                <a:blipFill rotWithShape="0">
                  <a:blip r:embed="rId4"/>
                  <a:stretch>
                    <a:fillRect l="-2389" r="-2389" b="-22000"/>
                  </a:stretch>
                </a:blipFill>
              </p:spPr>
              <p:txBody>
                <a:bodyPr/>
                <a:lstStyle/>
                <a:p>
                  <a:r>
                    <a:rPr lang="es-ES">
                      <a:noFill/>
                    </a:rPr>
                    <a:t> </a:t>
                  </a:r>
                </a:p>
              </p:txBody>
            </p:sp>
          </mc:Fallback>
        </mc:AlternateContent>
      </p:grpSp>
    </p:spTree>
    <p:extLst>
      <p:ext uri="{BB962C8B-B14F-4D97-AF65-F5344CB8AC3E}">
        <p14:creationId xmlns:p14="http://schemas.microsoft.com/office/powerpoint/2010/main" val="6653165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7" name="CuadroTexto 6"/>
          <p:cNvSpPr txBox="1"/>
          <p:nvPr/>
        </p:nvSpPr>
        <p:spPr>
          <a:xfrm>
            <a:off x="428626" y="885825"/>
            <a:ext cx="7786687" cy="369332"/>
          </a:xfrm>
          <a:prstGeom prst="rect">
            <a:avLst/>
          </a:prstGeom>
          <a:noFill/>
        </p:spPr>
        <p:txBody>
          <a:bodyPr wrap="square" rtlCol="0">
            <a:spAutoFit/>
          </a:bodyPr>
          <a:lstStyle/>
          <a:p>
            <a:r>
              <a:rPr lang="es-ES" b="1" dirty="0" smtClean="0">
                <a:solidFill>
                  <a:srgbClr val="00B050"/>
                </a:solidFill>
              </a:rPr>
              <a:t>3.2. Instrumentos de medida. Manómetros y barómetros</a:t>
            </a:r>
            <a:endParaRPr lang="es-ES" b="1" dirty="0">
              <a:solidFill>
                <a:srgbClr val="00B050"/>
              </a:solidFill>
            </a:endParaRPr>
          </a:p>
        </p:txBody>
      </p:sp>
      <p:grpSp>
        <p:nvGrpSpPr>
          <p:cNvPr id="8" name="Grupo 7"/>
          <p:cNvGrpSpPr/>
          <p:nvPr/>
        </p:nvGrpSpPr>
        <p:grpSpPr>
          <a:xfrm>
            <a:off x="1235868" y="1669729"/>
            <a:ext cx="6757987" cy="3809645"/>
            <a:chOff x="1228724" y="1462443"/>
            <a:chExt cx="6757987" cy="3809645"/>
          </a:xfrm>
        </p:grpSpPr>
        <p:pic>
          <p:nvPicPr>
            <p:cNvPr id="7172" name="Picture 4" descr="http://images.slideplayer.es/2/134560/slides/slide_28.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23764"/>
            <a:stretch/>
          </p:blipFill>
          <p:spPr bwMode="auto">
            <a:xfrm>
              <a:off x="1228724" y="1462443"/>
              <a:ext cx="6757987" cy="380964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7380554" y="1462443"/>
              <a:ext cx="425600" cy="584441"/>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10" name="CuadroTexto 9"/>
              <p:cNvSpPr txBox="1"/>
              <p:nvPr/>
            </p:nvSpPr>
            <p:spPr>
              <a:xfrm>
                <a:off x="3227526" y="5757391"/>
                <a:ext cx="2531783" cy="2995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𝑔𝑎𝑠</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𝑎𝑡𝑚</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𝐿</m:t>
                          </m:r>
                        </m:sub>
                      </m:sSub>
                      <m:r>
                        <a:rPr lang="es-ES" b="0" i="1" smtClean="0">
                          <a:latin typeface="Cambria Math" panose="02040503050406030204" pitchFamily="18" charset="0"/>
                        </a:rPr>
                        <m:t>·</m:t>
                      </m:r>
                      <m:r>
                        <a:rPr lang="es-ES" b="0" i="1" smtClean="0">
                          <a:latin typeface="Cambria Math" panose="02040503050406030204" pitchFamily="18" charset="0"/>
                        </a:rPr>
                        <m:t>𝑔</m:t>
                      </m:r>
                      <m:r>
                        <a:rPr lang="es-ES" b="0" i="1" smtClean="0">
                          <a:latin typeface="Cambria Math" panose="02040503050406030204" pitchFamily="18" charset="0"/>
                        </a:rPr>
                        <m:t>·∆</m:t>
                      </m:r>
                      <m:r>
                        <a:rPr lang="es-ES" b="0" i="1" smtClean="0">
                          <a:latin typeface="Cambria Math" panose="02040503050406030204" pitchFamily="18" charset="0"/>
                          <a:ea typeface="Cambria Math" panose="02040503050406030204" pitchFamily="18" charset="0"/>
                        </a:rPr>
                        <m:t>h</m:t>
                      </m:r>
                    </m:oMath>
                  </m:oMathPara>
                </a14:m>
                <a:endParaRPr lang="es-ES"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3227526" y="5757391"/>
                <a:ext cx="2531783" cy="299569"/>
              </a:xfrm>
              <a:prstGeom prst="rect">
                <a:avLst/>
              </a:prstGeom>
              <a:blipFill rotWithShape="0">
                <a:blip r:embed="rId4"/>
                <a:stretch>
                  <a:fillRect l="-1683" r="-1442" b="-22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5912129" y="5757508"/>
                <a:ext cx="2531783" cy="2995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𝑔𝑎𝑠</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𝑎𝑡𝑚</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𝐿</m:t>
                          </m:r>
                        </m:sub>
                      </m:sSub>
                      <m:r>
                        <a:rPr lang="es-ES" b="0" i="1" smtClean="0">
                          <a:latin typeface="Cambria Math" panose="02040503050406030204" pitchFamily="18" charset="0"/>
                        </a:rPr>
                        <m:t>·</m:t>
                      </m:r>
                      <m:r>
                        <a:rPr lang="es-ES" b="0" i="1" smtClean="0">
                          <a:latin typeface="Cambria Math" panose="02040503050406030204" pitchFamily="18" charset="0"/>
                        </a:rPr>
                        <m:t>𝑔</m:t>
                      </m:r>
                      <m:r>
                        <a:rPr lang="es-ES" b="0" i="1" smtClean="0">
                          <a:latin typeface="Cambria Math" panose="02040503050406030204" pitchFamily="18" charset="0"/>
                        </a:rPr>
                        <m:t>·∆</m:t>
                      </m:r>
                      <m:r>
                        <a:rPr lang="es-ES" b="0" i="1" smtClean="0">
                          <a:latin typeface="Cambria Math" panose="02040503050406030204" pitchFamily="18" charset="0"/>
                          <a:ea typeface="Cambria Math" panose="02040503050406030204" pitchFamily="18" charset="0"/>
                        </a:rPr>
                        <m:t>h</m:t>
                      </m:r>
                    </m:oMath>
                  </m:oMathPara>
                </a14:m>
                <a:endParaRPr lang="es-ES"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5912129" y="5757508"/>
                <a:ext cx="2531783" cy="299569"/>
              </a:xfrm>
              <a:prstGeom prst="rect">
                <a:avLst/>
              </a:prstGeom>
              <a:blipFill rotWithShape="0">
                <a:blip r:embed="rId5"/>
                <a:stretch>
                  <a:fillRect l="-1687" r="-1687" b="-22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1580908" y="5757391"/>
                <a:ext cx="1265859" cy="299569"/>
              </a:xfrm>
              <a:prstGeom prst="rect">
                <a:avLst/>
              </a:prstGeom>
              <a:solidFill>
                <a:srgbClr val="F3F3F3"/>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𝑔𝑎𝑠</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𝑝</m:t>
                          </m:r>
                        </m:e>
                        <m:sub>
                          <m:r>
                            <a:rPr lang="es-ES" b="0" i="1" smtClean="0">
                              <a:latin typeface="Cambria Math" panose="02040503050406030204" pitchFamily="18" charset="0"/>
                            </a:rPr>
                            <m:t>𝑎𝑡𝑚</m:t>
                          </m:r>
                        </m:sub>
                      </m:sSub>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1580908" y="5757391"/>
                <a:ext cx="1265859" cy="299569"/>
              </a:xfrm>
              <a:prstGeom prst="rect">
                <a:avLst/>
              </a:prstGeom>
              <a:blipFill rotWithShape="0">
                <a:blip r:embed="rId6"/>
                <a:stretch>
                  <a:fillRect l="-3846" r="-481" b="-22000"/>
                </a:stretch>
              </a:blipFill>
            </p:spPr>
            <p:txBody>
              <a:bodyPr/>
              <a:lstStyle/>
              <a:p>
                <a:r>
                  <a:rPr lang="es-ES">
                    <a:noFill/>
                  </a:rPr>
                  <a:t> </a:t>
                </a:r>
              </a:p>
            </p:txBody>
          </p:sp>
        </mc:Fallback>
      </mc:AlternateContent>
      <p:sp>
        <p:nvSpPr>
          <p:cNvPr id="14" name="CuadroTexto 13"/>
          <p:cNvSpPr txBox="1"/>
          <p:nvPr/>
        </p:nvSpPr>
        <p:spPr>
          <a:xfrm>
            <a:off x="428626" y="1277777"/>
            <a:ext cx="3779044" cy="369332"/>
          </a:xfrm>
          <a:prstGeom prst="rect">
            <a:avLst/>
          </a:prstGeom>
          <a:noFill/>
        </p:spPr>
        <p:txBody>
          <a:bodyPr wrap="square" rtlCol="0">
            <a:spAutoFit/>
          </a:bodyPr>
          <a:lstStyle/>
          <a:p>
            <a:r>
              <a:rPr lang="es-ES" b="1" dirty="0">
                <a:solidFill>
                  <a:schemeClr val="accent3">
                    <a:lumMod val="75000"/>
                  </a:schemeClr>
                </a:solidFill>
              </a:rPr>
              <a:t>M</a:t>
            </a:r>
            <a:r>
              <a:rPr lang="es-ES" b="1" dirty="0" smtClean="0">
                <a:solidFill>
                  <a:schemeClr val="accent3">
                    <a:lumMod val="75000"/>
                  </a:schemeClr>
                </a:solidFill>
              </a:rPr>
              <a:t>anómetros</a:t>
            </a:r>
            <a:endParaRPr lang="es-ES" b="1" dirty="0">
              <a:solidFill>
                <a:schemeClr val="accent3">
                  <a:lumMod val="75000"/>
                </a:schemeClr>
              </a:solidFill>
            </a:endParaRPr>
          </a:p>
        </p:txBody>
      </p:sp>
    </p:spTree>
    <p:extLst>
      <p:ext uri="{BB962C8B-B14F-4D97-AF65-F5344CB8AC3E}">
        <p14:creationId xmlns:p14="http://schemas.microsoft.com/office/powerpoint/2010/main" val="23065485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7" name="CuadroTexto 6"/>
          <p:cNvSpPr txBox="1"/>
          <p:nvPr/>
        </p:nvSpPr>
        <p:spPr>
          <a:xfrm>
            <a:off x="428626" y="885825"/>
            <a:ext cx="7786687" cy="369332"/>
          </a:xfrm>
          <a:prstGeom prst="rect">
            <a:avLst/>
          </a:prstGeom>
          <a:noFill/>
        </p:spPr>
        <p:txBody>
          <a:bodyPr wrap="square" rtlCol="0">
            <a:spAutoFit/>
          </a:bodyPr>
          <a:lstStyle/>
          <a:p>
            <a:r>
              <a:rPr lang="es-ES" b="1" dirty="0" smtClean="0">
                <a:solidFill>
                  <a:srgbClr val="00B050"/>
                </a:solidFill>
              </a:rPr>
              <a:t>3.2. Instrumentos de medida. Manómetros y barómetros</a:t>
            </a:r>
            <a:endParaRPr lang="es-ES" b="1" dirty="0">
              <a:solidFill>
                <a:srgbClr val="00B050"/>
              </a:solidFill>
            </a:endParaRPr>
          </a:p>
        </p:txBody>
      </p:sp>
      <p:sp>
        <p:nvSpPr>
          <p:cNvPr id="14" name="CuadroTexto 13"/>
          <p:cNvSpPr txBox="1"/>
          <p:nvPr/>
        </p:nvSpPr>
        <p:spPr>
          <a:xfrm>
            <a:off x="428626" y="1277777"/>
            <a:ext cx="3779044" cy="369332"/>
          </a:xfrm>
          <a:prstGeom prst="rect">
            <a:avLst/>
          </a:prstGeom>
          <a:noFill/>
        </p:spPr>
        <p:txBody>
          <a:bodyPr wrap="square" rtlCol="0">
            <a:spAutoFit/>
          </a:bodyPr>
          <a:lstStyle/>
          <a:p>
            <a:r>
              <a:rPr lang="es-ES" b="1" dirty="0">
                <a:solidFill>
                  <a:schemeClr val="accent3">
                    <a:lumMod val="75000"/>
                  </a:schemeClr>
                </a:solidFill>
              </a:rPr>
              <a:t>M</a:t>
            </a:r>
            <a:r>
              <a:rPr lang="es-ES" b="1" dirty="0" smtClean="0">
                <a:solidFill>
                  <a:schemeClr val="accent3">
                    <a:lumMod val="75000"/>
                  </a:schemeClr>
                </a:solidFill>
              </a:rPr>
              <a:t>anómetros</a:t>
            </a:r>
            <a:endParaRPr lang="es-ES" b="1" dirty="0">
              <a:solidFill>
                <a:schemeClr val="accent3">
                  <a:lumMod val="75000"/>
                </a:schemeClr>
              </a:solidFill>
            </a:endParaRPr>
          </a:p>
        </p:txBody>
      </p:sp>
      <p:pic>
        <p:nvPicPr>
          <p:cNvPr id="8194" name="Picture 2" descr="http://www.sapiensman.com/neumatica/images/Bourdon5.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8581"/>
          <a:stretch/>
        </p:blipFill>
        <p:spPr bwMode="auto">
          <a:xfrm>
            <a:off x="2514600" y="1945443"/>
            <a:ext cx="4157661" cy="4198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0904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7" name="CuadroTexto 6"/>
          <p:cNvSpPr txBox="1"/>
          <p:nvPr/>
        </p:nvSpPr>
        <p:spPr>
          <a:xfrm>
            <a:off x="428626" y="885825"/>
            <a:ext cx="7786687" cy="369332"/>
          </a:xfrm>
          <a:prstGeom prst="rect">
            <a:avLst/>
          </a:prstGeom>
          <a:noFill/>
        </p:spPr>
        <p:txBody>
          <a:bodyPr wrap="square" rtlCol="0">
            <a:spAutoFit/>
          </a:bodyPr>
          <a:lstStyle/>
          <a:p>
            <a:r>
              <a:rPr lang="es-ES" b="1" dirty="0" smtClean="0">
                <a:solidFill>
                  <a:srgbClr val="00B050"/>
                </a:solidFill>
              </a:rPr>
              <a:t>3.2. Instrumentos de medida. Manómetros y barómetros</a:t>
            </a:r>
            <a:endParaRPr lang="es-ES" b="1" dirty="0">
              <a:solidFill>
                <a:srgbClr val="00B050"/>
              </a:solidFill>
            </a:endParaRPr>
          </a:p>
        </p:txBody>
      </p:sp>
      <p:sp>
        <p:nvSpPr>
          <p:cNvPr id="14" name="CuadroTexto 13"/>
          <p:cNvSpPr txBox="1"/>
          <p:nvPr/>
        </p:nvSpPr>
        <p:spPr>
          <a:xfrm>
            <a:off x="428626" y="1277777"/>
            <a:ext cx="3779044" cy="369332"/>
          </a:xfrm>
          <a:prstGeom prst="rect">
            <a:avLst/>
          </a:prstGeom>
          <a:noFill/>
        </p:spPr>
        <p:txBody>
          <a:bodyPr wrap="square" rtlCol="0">
            <a:spAutoFit/>
          </a:bodyPr>
          <a:lstStyle/>
          <a:p>
            <a:r>
              <a:rPr lang="es-ES" b="1" dirty="0" smtClean="0">
                <a:solidFill>
                  <a:schemeClr val="accent3">
                    <a:lumMod val="75000"/>
                  </a:schemeClr>
                </a:solidFill>
              </a:rPr>
              <a:t>Barómetros</a:t>
            </a:r>
            <a:endParaRPr lang="es-ES" b="1" dirty="0">
              <a:solidFill>
                <a:schemeClr val="accent3">
                  <a:lumMod val="75000"/>
                </a:schemeClr>
              </a:solidFill>
            </a:endParaRPr>
          </a:p>
        </p:txBody>
      </p:sp>
      <p:sp>
        <p:nvSpPr>
          <p:cNvPr id="8" name="CuadroTexto 7"/>
          <p:cNvSpPr txBox="1"/>
          <p:nvPr/>
        </p:nvSpPr>
        <p:spPr>
          <a:xfrm>
            <a:off x="428626" y="1669729"/>
            <a:ext cx="7900987" cy="369332"/>
          </a:xfrm>
          <a:prstGeom prst="rect">
            <a:avLst/>
          </a:prstGeom>
          <a:noFill/>
        </p:spPr>
        <p:txBody>
          <a:bodyPr wrap="square" rtlCol="0">
            <a:spAutoFit/>
          </a:bodyPr>
          <a:lstStyle/>
          <a:p>
            <a:r>
              <a:rPr lang="es-ES" dirty="0" smtClean="0"/>
              <a:t>Se usan para medir la presión atmosférica.</a:t>
            </a:r>
            <a:endParaRPr lang="es-ES" dirty="0"/>
          </a:p>
        </p:txBody>
      </p:sp>
      <p:pic>
        <p:nvPicPr>
          <p:cNvPr id="10242" name="Picture 2" descr="Barómetro Torrichelli de Madera Clásico de Mercu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66823">
            <a:off x="1921035" y="2022670"/>
            <a:ext cx="432224" cy="3890017"/>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Barómetro Aneroide Ojo De Buey"/>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9613" y="2828788"/>
            <a:ext cx="2259012" cy="2147678"/>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Barómetro de Goethe Sobremesa"/>
          <p:cNvPicPr>
            <a:picLocks noChangeAspect="1" noChangeArrowheads="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6030867" y="2677719"/>
            <a:ext cx="2298746" cy="2298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169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7" name="CuadroTexto 6"/>
          <p:cNvSpPr txBox="1"/>
          <p:nvPr/>
        </p:nvSpPr>
        <p:spPr>
          <a:xfrm>
            <a:off x="428626" y="885825"/>
            <a:ext cx="7786687" cy="369332"/>
          </a:xfrm>
          <a:prstGeom prst="rect">
            <a:avLst/>
          </a:prstGeom>
          <a:noFill/>
        </p:spPr>
        <p:txBody>
          <a:bodyPr wrap="square" rtlCol="0">
            <a:spAutoFit/>
          </a:bodyPr>
          <a:lstStyle/>
          <a:p>
            <a:r>
              <a:rPr lang="es-ES" b="1" dirty="0" smtClean="0">
                <a:solidFill>
                  <a:srgbClr val="00B050"/>
                </a:solidFill>
              </a:rPr>
              <a:t>3.3. La presión atmosférica y la altitud. Altímetros</a:t>
            </a:r>
            <a:endParaRPr lang="es-ES" b="1" dirty="0">
              <a:solidFill>
                <a:srgbClr val="00B050"/>
              </a:solidFill>
            </a:endParaRPr>
          </a:p>
        </p:txBody>
      </p:sp>
      <p:sp>
        <p:nvSpPr>
          <p:cNvPr id="4" name="CuadroTexto 3"/>
          <p:cNvSpPr txBox="1"/>
          <p:nvPr/>
        </p:nvSpPr>
        <p:spPr>
          <a:xfrm>
            <a:off x="428626" y="1357313"/>
            <a:ext cx="8301037" cy="646331"/>
          </a:xfrm>
          <a:prstGeom prst="rect">
            <a:avLst/>
          </a:prstGeom>
          <a:noFill/>
        </p:spPr>
        <p:txBody>
          <a:bodyPr wrap="square" rtlCol="0">
            <a:spAutoFit/>
          </a:bodyPr>
          <a:lstStyle/>
          <a:p>
            <a:pPr algn="just"/>
            <a:r>
              <a:rPr lang="es-ES" dirty="0" smtClean="0"/>
              <a:t>Un </a:t>
            </a:r>
            <a:r>
              <a:rPr lang="es-ES" b="1" dirty="0" smtClean="0"/>
              <a:t>altímetro</a:t>
            </a:r>
            <a:r>
              <a:rPr lang="es-ES" dirty="0" smtClean="0"/>
              <a:t> es un dispositivo que permite conocer la altitud de un lugar, comparando la presión atmosférica en ese lugar con su valor al nivel del mar. </a:t>
            </a:r>
            <a:endParaRPr lang="es-ES" dirty="0"/>
          </a:p>
        </p:txBody>
      </p:sp>
      <p:pic>
        <p:nvPicPr>
          <p:cNvPr id="11266" name="Picture 2" descr="https://thumbs.dreamstime.com/z/altmetro-de-los-aviones-221497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139"/>
          <a:stretch/>
        </p:blipFill>
        <p:spPr bwMode="auto">
          <a:xfrm rot="10800000" flipH="1" flipV="1">
            <a:off x="636372" y="2102906"/>
            <a:ext cx="2622894" cy="264931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CuadroTexto 9"/>
              <p:cNvSpPr txBox="1"/>
              <p:nvPr/>
            </p:nvSpPr>
            <p:spPr>
              <a:xfrm>
                <a:off x="366951" y="5401539"/>
                <a:ext cx="8637749" cy="332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𝑝</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𝑝</m:t>
                          </m:r>
                        </m:e>
                        <m:sub>
                          <m:r>
                            <a:rPr lang="es-ES" sz="2000" b="0" i="1" smtClean="0">
                              <a:latin typeface="Cambria Math" panose="02040503050406030204" pitchFamily="18" charset="0"/>
                            </a:rPr>
                            <m:t>𝐵</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𝑎𝑖𝑟𝑒</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𝑎𝑖𝑟𝑒</m:t>
                          </m:r>
                        </m:sub>
                      </m:sSub>
                      <m:r>
                        <a:rPr lang="es-ES" sz="2000" i="1">
                          <a:latin typeface="Cambria Math" panose="02040503050406030204" pitchFamily="18" charset="0"/>
                        </a:rPr>
                        <m:t>·</m:t>
                      </m:r>
                      <m:r>
                        <a:rPr lang="es-ES" sz="2000" i="1">
                          <a:latin typeface="Cambria Math" panose="02040503050406030204" pitchFamily="18" charset="0"/>
                        </a:rPr>
                        <m:t>𝑔</m:t>
                      </m:r>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h</m:t>
                          </m:r>
                        </m:e>
                        <m:sub>
                          <m:r>
                            <a:rPr lang="es-ES" sz="2000" b="0" i="1" smtClean="0">
                              <a:latin typeface="Cambria Math" panose="02040503050406030204" pitchFamily="18" charset="0"/>
                            </a:rPr>
                            <m:t>𝐵</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𝑎𝑖𝑟𝑒</m:t>
                          </m:r>
                        </m:sub>
                      </m:sSub>
                      <m:r>
                        <a:rPr lang="es-ES" sz="2000" i="1">
                          <a:latin typeface="Cambria Math" panose="02040503050406030204" pitchFamily="18" charset="0"/>
                        </a:rPr>
                        <m:t>·</m:t>
                      </m:r>
                      <m:r>
                        <a:rPr lang="es-ES" sz="2000" i="1">
                          <a:latin typeface="Cambria Math" panose="02040503050406030204" pitchFamily="18" charset="0"/>
                        </a:rPr>
                        <m:t>𝑔</m:t>
                      </m:r>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b="0" i="1" smtClean="0">
                              <a:latin typeface="Cambria Math" panose="02040503050406030204" pitchFamily="18" charset="0"/>
                            </a:rPr>
                            <m:t>(</m:t>
                          </m:r>
                          <m:r>
                            <a:rPr lang="es-ES" sz="2000" i="1">
                              <a:latin typeface="Cambria Math" panose="02040503050406030204" pitchFamily="18" charset="0"/>
                            </a:rPr>
                            <m:t>h</m:t>
                          </m:r>
                        </m:e>
                        <m:sub>
                          <m:r>
                            <a:rPr lang="es-ES" sz="2000" i="1">
                              <a:latin typeface="Cambria Math" panose="02040503050406030204" pitchFamily="18" charset="0"/>
                            </a:rPr>
                            <m:t>𝐴</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𝐵</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𝑎𝑖𝑟𝑒</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𝑒𝑑𝑖𝑓</m:t>
                          </m:r>
                        </m:sub>
                      </m:sSub>
                    </m:oMath>
                  </m:oMathPara>
                </a14:m>
                <a:endParaRPr lang="es-ES" sz="20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366951" y="5401539"/>
                <a:ext cx="8637749" cy="332399"/>
              </a:xfrm>
              <a:prstGeom prst="rect">
                <a:avLst/>
              </a:prstGeom>
              <a:blipFill rotWithShape="0">
                <a:blip r:embed="rId4"/>
                <a:stretch>
                  <a:fillRect l="-141" b="-2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3392515" y="5856337"/>
                <a:ext cx="1858907" cy="5810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h</m:t>
                          </m:r>
                        </m:e>
                        <m:sub>
                          <m:r>
                            <a:rPr lang="es-ES" sz="2000" b="0" i="1" smtClean="0">
                              <a:latin typeface="Cambria Math" panose="02040503050406030204" pitchFamily="18" charset="0"/>
                            </a:rPr>
                            <m:t>𝑒𝑑𝑖𝑓</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𝑝</m:t>
                              </m:r>
                            </m:e>
                            <m:sub>
                              <m:r>
                                <a:rPr lang="es-ES" sz="2000" i="1">
                                  <a:latin typeface="Cambria Math" panose="02040503050406030204" pitchFamily="18" charset="0"/>
                                </a:rPr>
                                <m:t>𝐴</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𝑝</m:t>
                              </m:r>
                            </m:e>
                            <m:sub>
                              <m:r>
                                <a:rPr lang="es-ES" sz="2000" i="1">
                                  <a:latin typeface="Cambria Math" panose="02040503050406030204" pitchFamily="18" charset="0"/>
                                </a:rPr>
                                <m:t>𝐵</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𝑎𝑖𝑟𝑒</m:t>
                              </m:r>
                            </m:sub>
                          </m:sSub>
                          <m:r>
                            <a:rPr lang="es-ES" sz="2000" i="1">
                              <a:latin typeface="Cambria Math" panose="02040503050406030204" pitchFamily="18" charset="0"/>
                            </a:rPr>
                            <m:t>·</m:t>
                          </m:r>
                          <m:r>
                            <a:rPr lang="es-ES" sz="2000" i="1">
                              <a:latin typeface="Cambria Math" panose="02040503050406030204" pitchFamily="18" charset="0"/>
                            </a:rPr>
                            <m:t>𝑔</m:t>
                          </m:r>
                        </m:den>
                      </m:f>
                    </m:oMath>
                  </m:oMathPara>
                </a14:m>
                <a:endParaRPr lang="es-ES" sz="2000"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3392515" y="5856337"/>
                <a:ext cx="1858907" cy="581057"/>
              </a:xfrm>
              <a:prstGeom prst="rect">
                <a:avLst/>
              </a:prstGeom>
              <a:blipFill rotWithShape="0">
                <a:blip r:embed="rId5"/>
                <a:stretch>
                  <a:fillRect/>
                </a:stretch>
              </a:blipFill>
            </p:spPr>
            <p:txBody>
              <a:bodyPr/>
              <a:lstStyle/>
              <a:p>
                <a:r>
                  <a:rPr lang="es-ES">
                    <a:noFill/>
                  </a:rPr>
                  <a:t> </a:t>
                </a:r>
              </a:p>
            </p:txBody>
          </p:sp>
        </mc:Fallback>
      </mc:AlternateContent>
      <p:grpSp>
        <p:nvGrpSpPr>
          <p:cNvPr id="21" name="Grupo 20"/>
          <p:cNvGrpSpPr/>
          <p:nvPr/>
        </p:nvGrpSpPr>
        <p:grpSpPr>
          <a:xfrm>
            <a:off x="4321969" y="2035599"/>
            <a:ext cx="3836254" cy="3311929"/>
            <a:chOff x="3086099" y="2003644"/>
            <a:chExt cx="3836254" cy="3311929"/>
          </a:xfrm>
        </p:grpSpPr>
        <p:grpSp>
          <p:nvGrpSpPr>
            <p:cNvPr id="12" name="Grupo 11"/>
            <p:cNvGrpSpPr/>
            <p:nvPr/>
          </p:nvGrpSpPr>
          <p:grpSpPr>
            <a:xfrm>
              <a:off x="3086099" y="2003644"/>
              <a:ext cx="2471739" cy="3311929"/>
              <a:chOff x="4900610" y="1811353"/>
              <a:chExt cx="2471739" cy="3311929"/>
            </a:xfrm>
          </p:grpSpPr>
          <p:pic>
            <p:nvPicPr>
              <p:cNvPr id="11268" name="Picture 4" descr="http://www.bloggueros.es/wp-content/uploads/2012/05/plano-torre-eiffel.png"/>
              <p:cNvPicPr>
                <a:picLocks noChangeAspect="1" noChangeArrowheads="1"/>
              </p:cNvPicPr>
              <p:nvPr/>
            </p:nvPicPr>
            <p:blipFill rotWithShape="1">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r="37875" b="17324"/>
              <a:stretch/>
            </p:blipFill>
            <p:spPr bwMode="auto">
              <a:xfrm>
                <a:off x="4900610" y="1811353"/>
                <a:ext cx="1070007" cy="2401831"/>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582841" y="2105800"/>
                <a:ext cx="485776" cy="200025"/>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5582841" y="3173345"/>
                <a:ext cx="485776" cy="200025"/>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272" name="Picture 8" descr="http://4.bp.blogspot.com/-1Azv2xCNJyg/UW8f-27yU_I/AAAAAAAAOfk/zOOqAO_rDE0/s1600/NIEBLA+ADVENCCI%C3%93N.jpg"/>
              <p:cNvPicPr>
                <a:picLocks noChangeAspect="1" noChangeArrowheads="1"/>
              </p:cNvPicPr>
              <p:nvPr/>
            </p:nvPicPr>
            <p:blipFill rotWithShape="1">
              <a:blip r:embed="rId7">
                <a:clrChange>
                  <a:clrFrom>
                    <a:srgbClr val="2E88C4"/>
                  </a:clrFrom>
                  <a:clrTo>
                    <a:srgbClr val="2E88C4">
                      <a:alpha val="0"/>
                    </a:srgbClr>
                  </a:clrTo>
                </a:clrChange>
                <a:extLst>
                  <a:ext uri="{28A0092B-C50C-407E-A947-70E740481C1C}">
                    <a14:useLocalDpi xmlns:a14="http://schemas.microsoft.com/office/drawing/2010/main" val="0"/>
                  </a:ext>
                </a:extLst>
              </a:blip>
              <a:srcRect l="19074" t="46190" r="34834" b="30281"/>
              <a:stretch/>
            </p:blipFill>
            <p:spPr bwMode="auto">
              <a:xfrm>
                <a:off x="4900610" y="4213183"/>
                <a:ext cx="2471739" cy="91009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4" name="Conector recto 23"/>
            <p:cNvCxnSpPr/>
            <p:nvPr/>
          </p:nvCxnSpPr>
          <p:spPr>
            <a:xfrm>
              <a:off x="3610350" y="2092485"/>
              <a:ext cx="1908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5" name="Rectángulo 24"/>
            <p:cNvSpPr/>
            <p:nvPr/>
          </p:nvSpPr>
          <p:spPr>
            <a:xfrm>
              <a:off x="4348350" y="4316632"/>
              <a:ext cx="1209488" cy="360345"/>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5" name="Conector recto 14"/>
            <p:cNvCxnSpPr/>
            <p:nvPr/>
          </p:nvCxnSpPr>
          <p:spPr>
            <a:xfrm>
              <a:off x="4348350" y="4405474"/>
              <a:ext cx="54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a:off x="4614863" y="4405474"/>
              <a:ext cx="0" cy="271503"/>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a:off x="5310188" y="2092485"/>
              <a:ext cx="0" cy="259200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CuadroTexto 18"/>
                <p:cNvSpPr txBox="1"/>
                <p:nvPr/>
              </p:nvSpPr>
              <p:spPr>
                <a:xfrm>
                  <a:off x="4775258" y="4128474"/>
                  <a:ext cx="2122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𝐴</m:t>
                        </m:r>
                      </m:oMath>
                    </m:oMathPara>
                  </a14:m>
                  <a:endParaRPr lang="es-ES"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4775258" y="4128474"/>
                  <a:ext cx="212238" cy="276999"/>
                </a:xfrm>
                <a:prstGeom prst="rect">
                  <a:avLst/>
                </a:prstGeom>
                <a:blipFill rotWithShape="0">
                  <a:blip r:embed="rId8"/>
                  <a:stretch>
                    <a:fillRect l="-22857" r="-22857"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p:cNvSpPr txBox="1"/>
                <p:nvPr/>
              </p:nvSpPr>
              <p:spPr>
                <a:xfrm>
                  <a:off x="5548778" y="2046549"/>
                  <a:ext cx="2226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𝐵</m:t>
                        </m:r>
                      </m:oMath>
                    </m:oMathPara>
                  </a14:m>
                  <a:endParaRPr lang="es-ES" dirty="0"/>
                </a:p>
              </p:txBody>
            </p:sp>
          </mc:Choice>
          <mc:Fallback xmlns="">
            <p:sp>
              <p:nvSpPr>
                <p:cNvPr id="30" name="CuadroTexto 29"/>
                <p:cNvSpPr txBox="1">
                  <a:spLocks noRot="1" noChangeAspect="1" noMove="1" noResize="1" noEditPoints="1" noAdjustHandles="1" noChangeArrowheads="1" noChangeShapeType="1" noTextEdit="1"/>
                </p:cNvSpPr>
                <p:nvPr/>
              </p:nvSpPr>
              <p:spPr>
                <a:xfrm>
                  <a:off x="5548778" y="2046549"/>
                  <a:ext cx="222625" cy="276999"/>
                </a:xfrm>
                <a:prstGeom prst="rect">
                  <a:avLst/>
                </a:prstGeom>
                <a:blipFill rotWithShape="0">
                  <a:blip r:embed="rId9"/>
                  <a:stretch>
                    <a:fillRect l="-25000" r="-19444"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p:cNvSpPr txBox="1"/>
                <p:nvPr/>
              </p:nvSpPr>
              <p:spPr>
                <a:xfrm>
                  <a:off x="4664233" y="4379874"/>
                  <a:ext cx="3043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𝐴</m:t>
                            </m:r>
                          </m:sub>
                        </m:sSub>
                      </m:oMath>
                    </m:oMathPara>
                  </a14:m>
                  <a:endParaRPr lang="es-ES" dirty="0"/>
                </a:p>
              </p:txBody>
            </p:sp>
          </mc:Choice>
          <mc:Fallback xmlns="">
            <p:sp>
              <p:nvSpPr>
                <p:cNvPr id="31" name="CuadroTexto 30"/>
                <p:cNvSpPr txBox="1">
                  <a:spLocks noRot="1" noChangeAspect="1" noMove="1" noResize="1" noEditPoints="1" noAdjustHandles="1" noChangeArrowheads="1" noChangeShapeType="1" noTextEdit="1"/>
                </p:cNvSpPr>
                <p:nvPr/>
              </p:nvSpPr>
              <p:spPr>
                <a:xfrm>
                  <a:off x="4664233" y="4379874"/>
                  <a:ext cx="304314" cy="276999"/>
                </a:xfrm>
                <a:prstGeom prst="rect">
                  <a:avLst/>
                </a:prstGeom>
                <a:blipFill rotWithShape="0">
                  <a:blip r:embed="rId10"/>
                  <a:stretch>
                    <a:fillRect l="-18000" r="-4000"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p:cNvSpPr txBox="1"/>
                <p:nvPr/>
              </p:nvSpPr>
              <p:spPr>
                <a:xfrm>
                  <a:off x="5356648" y="3148783"/>
                  <a:ext cx="32021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𝐵</m:t>
                            </m:r>
                          </m:sub>
                        </m:sSub>
                      </m:oMath>
                    </m:oMathPara>
                  </a14:m>
                  <a:endParaRPr lang="es-ES" dirty="0"/>
                </a:p>
              </p:txBody>
            </p:sp>
          </mc:Choice>
          <mc:Fallback xmlns="">
            <p:sp>
              <p:nvSpPr>
                <p:cNvPr id="32" name="CuadroTexto 31"/>
                <p:cNvSpPr txBox="1">
                  <a:spLocks noRot="1" noChangeAspect="1" noMove="1" noResize="1" noEditPoints="1" noAdjustHandles="1" noChangeArrowheads="1" noChangeShapeType="1" noTextEdit="1"/>
                </p:cNvSpPr>
                <p:nvPr/>
              </p:nvSpPr>
              <p:spPr>
                <a:xfrm>
                  <a:off x="5356648" y="3148783"/>
                  <a:ext cx="320216" cy="276999"/>
                </a:xfrm>
                <a:prstGeom prst="rect">
                  <a:avLst/>
                </a:prstGeom>
                <a:blipFill rotWithShape="0">
                  <a:blip r:embed="rId11"/>
                  <a:stretch>
                    <a:fillRect l="-16981" r="-3774" b="-17778"/>
                  </a:stretch>
                </a:blipFill>
              </p:spPr>
              <p:txBody>
                <a:bodyPr/>
                <a:lstStyle/>
                <a:p>
                  <a:r>
                    <a:rPr lang="es-ES">
                      <a:noFill/>
                    </a:rPr>
                    <a:t> </a:t>
                  </a:r>
                </a:p>
              </p:txBody>
            </p:sp>
          </mc:Fallback>
        </mc:AlternateContent>
        <p:sp>
          <p:nvSpPr>
            <p:cNvPr id="20" name="CuadroTexto 19"/>
            <p:cNvSpPr txBox="1"/>
            <p:nvPr/>
          </p:nvSpPr>
          <p:spPr>
            <a:xfrm>
              <a:off x="5575509" y="4517304"/>
              <a:ext cx="1346844" cy="338554"/>
            </a:xfrm>
            <a:prstGeom prst="rect">
              <a:avLst/>
            </a:prstGeom>
            <a:noFill/>
          </p:spPr>
          <p:txBody>
            <a:bodyPr wrap="none" rtlCol="0">
              <a:spAutoFit/>
            </a:bodyPr>
            <a:lstStyle/>
            <a:p>
              <a:r>
                <a:rPr lang="es-ES" sz="1600" dirty="0"/>
                <a:t>n</a:t>
              </a:r>
              <a:r>
                <a:rPr lang="es-ES" sz="1600" dirty="0" smtClean="0"/>
                <a:t>ivel del mar</a:t>
              </a:r>
              <a:endParaRPr lang="es-ES" sz="1600" dirty="0"/>
            </a:p>
          </p:txBody>
        </p:sp>
      </p:grpSp>
    </p:spTree>
    <p:extLst>
      <p:ext uri="{BB962C8B-B14F-4D97-AF65-F5344CB8AC3E}">
        <p14:creationId xmlns:p14="http://schemas.microsoft.com/office/powerpoint/2010/main" val="26208898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La presión atmosférica</a:t>
            </a:r>
            <a:endParaRPr lang="es-ES" b="1" dirty="0">
              <a:solidFill>
                <a:schemeClr val="accent6">
                  <a:lumMod val="75000"/>
                </a:schemeClr>
              </a:solidFill>
            </a:endParaRPr>
          </a:p>
        </p:txBody>
      </p:sp>
      <p:sp>
        <p:nvSpPr>
          <p:cNvPr id="26" name="Redondear rectángulo de esquina del mismo lado 25"/>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9" name="CuadroTexto 28"/>
          <p:cNvSpPr txBox="1"/>
          <p:nvPr/>
        </p:nvSpPr>
        <p:spPr>
          <a:xfrm>
            <a:off x="538400" y="1380114"/>
            <a:ext cx="8105538" cy="2308324"/>
          </a:xfrm>
          <a:prstGeom prst="rect">
            <a:avLst/>
          </a:prstGeom>
          <a:solidFill>
            <a:srgbClr val="FFCC66"/>
          </a:solidFill>
        </p:spPr>
        <p:txBody>
          <a:bodyPr wrap="square" rtlCol="0">
            <a:spAutoFit/>
          </a:bodyPr>
          <a:lstStyle/>
          <a:p>
            <a:pPr marL="357188" indent="-357188" algn="just"/>
            <a:r>
              <a:rPr lang="es-ES" b="1" dirty="0" smtClean="0"/>
              <a:t>6.	Si Torricelli hubiese utilizado en su experiencia agua en vez de mercurio, ¿qué altura habría alcanzado el agua en el interior del tubo al invertirlo?</a:t>
            </a:r>
            <a:endParaRPr lang="es-ES" b="1" baseline="30000" dirty="0" smtClean="0"/>
          </a:p>
          <a:p>
            <a:pPr marL="357188" indent="-357188" algn="just">
              <a:buAutoNum type="arabicPeriod" startAt="2"/>
            </a:pPr>
            <a:endParaRPr lang="es-ES" b="1" dirty="0"/>
          </a:p>
          <a:p>
            <a:pPr marL="357188" indent="-357188" algn="just">
              <a:buAutoNum type="arabicPeriod" startAt="7"/>
            </a:pPr>
            <a:r>
              <a:rPr lang="es-ES" b="1" dirty="0" smtClean="0"/>
              <a:t>Un altímetro nos indica que la presión atmosférica en lo alto de la torre Eiffel es 8 mbar (</a:t>
            </a:r>
            <a:r>
              <a:rPr lang="es-ES" b="1" dirty="0" err="1" smtClean="0"/>
              <a:t>hPa</a:t>
            </a:r>
            <a:r>
              <a:rPr lang="es-ES" b="1" dirty="0" smtClean="0"/>
              <a:t>) menor que en su base. Calcula la altura del edificio.</a:t>
            </a:r>
            <a:endParaRPr lang="es-ES" dirty="0"/>
          </a:p>
          <a:p>
            <a:pPr marL="357187" algn="just"/>
            <a:r>
              <a:rPr lang="es-ES" b="1" dirty="0" smtClean="0"/>
              <a:t>Dato: </a:t>
            </a:r>
            <a:r>
              <a:rPr lang="es-ES" b="1" dirty="0" err="1" smtClean="0"/>
              <a:t>d</a:t>
            </a:r>
            <a:r>
              <a:rPr lang="es-ES" b="1" baseline="-25000" dirty="0" err="1" smtClean="0"/>
              <a:t>aire</a:t>
            </a:r>
            <a:r>
              <a:rPr lang="es-ES" b="1" dirty="0" smtClean="0"/>
              <a:t> = 1,29 kg/m</a:t>
            </a:r>
            <a:r>
              <a:rPr lang="es-ES" b="1" baseline="30000" dirty="0" smtClean="0"/>
              <a:t>3</a:t>
            </a:r>
            <a:r>
              <a:rPr lang="es-ES" b="1" dirty="0" smtClean="0"/>
              <a:t>.</a:t>
            </a:r>
          </a:p>
        </p:txBody>
      </p:sp>
    </p:spTree>
    <p:extLst>
      <p:ext uri="{BB962C8B-B14F-4D97-AF65-F5344CB8AC3E}">
        <p14:creationId xmlns:p14="http://schemas.microsoft.com/office/powerpoint/2010/main" val="800386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Propagación de la presión en los fluidos</a:t>
            </a:r>
            <a:endParaRPr lang="es-ES" b="1" dirty="0">
              <a:solidFill>
                <a:schemeClr val="accent6">
                  <a:lumMod val="75000"/>
                </a:schemeClr>
              </a:solidFill>
            </a:endParaRPr>
          </a:p>
        </p:txBody>
      </p:sp>
      <p:pic>
        <p:nvPicPr>
          <p:cNvPr id="12290" name="Picture 2" descr="http://images.slideplayer.es/2/1023772/slides/slide_26.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6463" b="18957"/>
          <a:stretch/>
        </p:blipFill>
        <p:spPr bwMode="auto">
          <a:xfrm>
            <a:off x="520979" y="2058523"/>
            <a:ext cx="7922933" cy="3243261"/>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06666" y="913984"/>
            <a:ext cx="5665509" cy="369332"/>
          </a:xfrm>
          <a:prstGeom prst="rect">
            <a:avLst/>
          </a:prstGeom>
          <a:noFill/>
        </p:spPr>
        <p:txBody>
          <a:bodyPr wrap="square" rtlCol="0">
            <a:spAutoFit/>
          </a:bodyPr>
          <a:lstStyle/>
          <a:p>
            <a:r>
              <a:rPr lang="es-ES" b="1" dirty="0" smtClean="0">
                <a:solidFill>
                  <a:schemeClr val="accent3">
                    <a:lumMod val="75000"/>
                  </a:schemeClr>
                </a:solidFill>
              </a:rPr>
              <a:t>Cómo se propaga la presión en un fluido</a:t>
            </a:r>
            <a:endParaRPr lang="es-ES" b="1" dirty="0">
              <a:solidFill>
                <a:schemeClr val="accent3">
                  <a:lumMod val="75000"/>
                </a:schemeClr>
              </a:solidFill>
            </a:endParaRPr>
          </a:p>
        </p:txBody>
      </p:sp>
      <p:sp>
        <p:nvSpPr>
          <p:cNvPr id="10" name="CuadroTexto 9"/>
          <p:cNvSpPr txBox="1"/>
          <p:nvPr/>
        </p:nvSpPr>
        <p:spPr>
          <a:xfrm>
            <a:off x="5564467" y="1453746"/>
            <a:ext cx="2350808" cy="369332"/>
          </a:xfrm>
          <a:prstGeom prst="rect">
            <a:avLst/>
          </a:prstGeom>
          <a:noFill/>
        </p:spPr>
        <p:txBody>
          <a:bodyPr wrap="square" rtlCol="0">
            <a:spAutoFit/>
          </a:bodyPr>
          <a:lstStyle/>
          <a:p>
            <a:r>
              <a:rPr lang="es-ES" dirty="0"/>
              <a:t>f</a:t>
            </a:r>
            <a:r>
              <a:rPr lang="es-ES" dirty="0" smtClean="0"/>
              <a:t>luidos compresibles</a:t>
            </a:r>
            <a:endParaRPr lang="es-ES" dirty="0"/>
          </a:p>
        </p:txBody>
      </p:sp>
      <p:sp>
        <p:nvSpPr>
          <p:cNvPr id="11" name="CuadroTexto 10"/>
          <p:cNvSpPr txBox="1"/>
          <p:nvPr/>
        </p:nvSpPr>
        <p:spPr>
          <a:xfrm>
            <a:off x="1235869" y="1454869"/>
            <a:ext cx="2500312" cy="369332"/>
          </a:xfrm>
          <a:prstGeom prst="rect">
            <a:avLst/>
          </a:prstGeom>
          <a:noFill/>
        </p:spPr>
        <p:txBody>
          <a:bodyPr wrap="square" rtlCol="0">
            <a:spAutoFit/>
          </a:bodyPr>
          <a:lstStyle/>
          <a:p>
            <a:r>
              <a:rPr lang="es-ES" dirty="0"/>
              <a:t>f</a:t>
            </a:r>
            <a:r>
              <a:rPr lang="es-ES" dirty="0" smtClean="0"/>
              <a:t>luidos incompresibles</a:t>
            </a:r>
            <a:endParaRPr lang="es-ES" dirty="0"/>
          </a:p>
        </p:txBody>
      </p:sp>
      <p:sp>
        <p:nvSpPr>
          <p:cNvPr id="5" name="CuadroTexto 4"/>
          <p:cNvSpPr txBox="1"/>
          <p:nvPr/>
        </p:nvSpPr>
        <p:spPr>
          <a:xfrm>
            <a:off x="520978" y="5359167"/>
            <a:ext cx="8122959"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b="1" dirty="0" smtClean="0"/>
              <a:t>Principio de Pascal</a:t>
            </a:r>
            <a:r>
              <a:rPr lang="es-ES" dirty="0" smtClean="0"/>
              <a:t>: la presión ejercida en un punto de un fluido incompresible se transmite íntegramente y en todas las direcciones a todos los puntos del fluido.</a:t>
            </a:r>
            <a:endParaRPr lang="es-ES" dirty="0"/>
          </a:p>
        </p:txBody>
      </p:sp>
    </p:spTree>
    <p:extLst>
      <p:ext uri="{BB962C8B-B14F-4D97-AF65-F5344CB8AC3E}">
        <p14:creationId xmlns:p14="http://schemas.microsoft.com/office/powerpoint/2010/main" val="16462908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Propagación de la presión en los fluidos</a:t>
            </a:r>
            <a:endParaRPr lang="es-ES" b="1" dirty="0">
              <a:solidFill>
                <a:schemeClr val="accent6">
                  <a:lumMod val="75000"/>
                </a:schemeClr>
              </a:solidFill>
            </a:endParaRPr>
          </a:p>
        </p:txBody>
      </p:sp>
      <p:sp>
        <p:nvSpPr>
          <p:cNvPr id="7" name="CuadroTexto 6"/>
          <p:cNvSpPr txBox="1"/>
          <p:nvPr/>
        </p:nvSpPr>
        <p:spPr>
          <a:xfrm>
            <a:off x="385763" y="857250"/>
            <a:ext cx="8243888" cy="369332"/>
          </a:xfrm>
          <a:prstGeom prst="rect">
            <a:avLst/>
          </a:prstGeom>
          <a:noFill/>
        </p:spPr>
        <p:txBody>
          <a:bodyPr wrap="square" rtlCol="0">
            <a:spAutoFit/>
          </a:bodyPr>
          <a:lstStyle/>
          <a:p>
            <a:r>
              <a:rPr lang="es-ES" b="1" dirty="0" smtClean="0">
                <a:solidFill>
                  <a:srgbClr val="00B050"/>
                </a:solidFill>
              </a:rPr>
              <a:t>4.1. La prensa hidráulica</a:t>
            </a:r>
            <a:endParaRPr lang="es-ES" b="1" dirty="0">
              <a:solidFill>
                <a:srgbClr val="00B050"/>
              </a:solidFill>
            </a:endParaRPr>
          </a:p>
        </p:txBody>
      </p:sp>
      <mc:AlternateContent xmlns:mc="http://schemas.openxmlformats.org/markup-compatibility/2006" xmlns:a14="http://schemas.microsoft.com/office/drawing/2010/main">
        <mc:Choice Requires="a14">
          <p:sp>
            <p:nvSpPr>
              <p:cNvPr id="8" name="CuadroTexto 7"/>
              <p:cNvSpPr txBox="1"/>
              <p:nvPr/>
            </p:nvSpPr>
            <p:spPr>
              <a:xfrm>
                <a:off x="5599002" y="1406795"/>
                <a:ext cx="1377493" cy="6265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1</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𝑆</m:t>
                              </m:r>
                            </m:e>
                            <m:sub>
                              <m:r>
                                <a:rPr lang="es-ES" sz="2000" b="0" i="1" smtClean="0">
                                  <a:latin typeface="Cambria Math" panose="02040503050406030204" pitchFamily="18" charset="0"/>
                                </a:rPr>
                                <m:t>1</m:t>
                              </m:r>
                            </m:sub>
                          </m:sSub>
                        </m:den>
                      </m:f>
                      <m:r>
                        <a:rPr lang="es-ES" sz="2000" b="0" i="1" smtClean="0">
                          <a:latin typeface="Cambria Math" panose="02040503050406030204" pitchFamily="18" charset="0"/>
                        </a:rPr>
                        <m:t>=</m:t>
                      </m:r>
                      <m:f>
                        <m:fPr>
                          <m:ctrlPr>
                            <a:rPr lang="es-ES" sz="2000" i="1">
                              <a:latin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𝐹</m:t>
                              </m:r>
                            </m:e>
                            <m:sub>
                              <m:r>
                                <a:rPr lang="es-ES" sz="2000" b="0" i="1" smtClean="0">
                                  <a:latin typeface="Cambria Math" panose="02040503050406030204" pitchFamily="18" charset="0"/>
                                </a:rPr>
                                <m:t>2</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𝑆</m:t>
                              </m:r>
                            </m:e>
                            <m:sub>
                              <m:r>
                                <a:rPr lang="es-ES" sz="2000" b="0" i="1" smtClean="0">
                                  <a:latin typeface="Cambria Math" panose="02040503050406030204" pitchFamily="18" charset="0"/>
                                </a:rPr>
                                <m:t>2</m:t>
                              </m:r>
                            </m:sub>
                          </m:sSub>
                        </m:den>
                      </m:f>
                    </m:oMath>
                  </m:oMathPara>
                </a14:m>
                <a:endParaRPr lang="es-ES" sz="2000" dirty="0"/>
              </a:p>
            </p:txBody>
          </p:sp>
        </mc:Choice>
        <mc:Fallback xmlns="">
          <p:sp>
            <p:nvSpPr>
              <p:cNvPr id="8" name="CuadroTexto 7"/>
              <p:cNvSpPr txBox="1">
                <a:spLocks noRot="1" noChangeAspect="1" noMove="1" noResize="1" noEditPoints="1" noAdjustHandles="1" noChangeArrowheads="1" noChangeShapeType="1" noTextEdit="1"/>
              </p:cNvSpPr>
              <p:nvPr/>
            </p:nvSpPr>
            <p:spPr>
              <a:xfrm>
                <a:off x="5599002" y="1406795"/>
                <a:ext cx="1377493" cy="626518"/>
              </a:xfrm>
              <a:prstGeom prst="rect">
                <a:avLst/>
              </a:prstGeom>
              <a:blipFill rotWithShape="0">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4257105" y="2705574"/>
                <a:ext cx="1327608" cy="6285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1</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𝑆</m:t>
                              </m:r>
                            </m:e>
                            <m:sub>
                              <m:r>
                                <a:rPr lang="es-ES" sz="2000" i="1">
                                  <a:latin typeface="Cambria Math" panose="02040503050406030204" pitchFamily="18" charset="0"/>
                                </a:rPr>
                                <m:t>2</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𝑆</m:t>
                              </m:r>
                            </m:e>
                            <m:sub>
                              <m:r>
                                <a:rPr lang="es-ES" sz="2000" b="0" i="1" smtClean="0">
                                  <a:latin typeface="Cambria Math" panose="02040503050406030204" pitchFamily="18" charset="0"/>
                                </a:rPr>
                                <m:t>1</m:t>
                              </m:r>
                            </m:sub>
                          </m:sSub>
                        </m:den>
                      </m:f>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4257105" y="2705574"/>
                <a:ext cx="1327608" cy="628505"/>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5977211" y="2831128"/>
                <a:ext cx="246670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𝑆𝑖</m:t>
                      </m:r>
                      <m:r>
                        <a:rPr lang="es-ES" sz="2000" b="0" i="1" smtClean="0">
                          <a:latin typeface="Cambria Math" panose="02040503050406030204" pitchFamily="18" charset="0"/>
                        </a:rPr>
                        <m:t>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𝑆</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&gt;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𝑆</m:t>
                          </m:r>
                        </m:e>
                        <m:sub>
                          <m:r>
                            <a:rPr lang="es-ES" sz="2000" b="0" i="1" smtClean="0">
                              <a:latin typeface="Cambria Math" panose="02040503050406030204" pitchFamily="18" charset="0"/>
                            </a:rPr>
                            <m:t>1</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rPr>
                          </m:ctrlPr>
                        </m:sSubPr>
                        <m:e>
                          <m:r>
                            <a:rPr lang="es-ES" sz="2000" b="0" i="1" smtClean="0">
                              <a:latin typeface="Cambria Math" panose="02040503050406030204" pitchFamily="18" charset="0"/>
                            </a:rPr>
                            <m:t>𝐹</m:t>
                          </m:r>
                        </m:e>
                        <m:sub>
                          <m:r>
                            <a:rPr lang="es-ES" sz="2000" i="1">
                              <a:latin typeface="Cambria Math" panose="02040503050406030204" pitchFamily="18" charset="0"/>
                            </a:rPr>
                            <m:t>2</m:t>
                          </m:r>
                        </m:sub>
                      </m:sSub>
                      <m:r>
                        <a:rPr lang="es-ES" sz="2000" i="1">
                          <a:latin typeface="Cambria Math" panose="02040503050406030204" pitchFamily="18" charset="0"/>
                        </a:rPr>
                        <m:t>&gt;</m:t>
                      </m:r>
                      <m:sSub>
                        <m:sSubPr>
                          <m:ctrlPr>
                            <a:rPr lang="es-ES" sz="2000" i="1">
                              <a:latin typeface="Cambria Math" panose="02040503050406030204" pitchFamily="18" charset="0"/>
                            </a:rPr>
                          </m:ctrlPr>
                        </m:sSubPr>
                        <m:e>
                          <m:r>
                            <a:rPr lang="es-ES" sz="2000" b="0" i="1" smtClean="0">
                              <a:latin typeface="Cambria Math" panose="02040503050406030204" pitchFamily="18" charset="0"/>
                            </a:rPr>
                            <m:t>𝐹</m:t>
                          </m:r>
                        </m:e>
                        <m:sub>
                          <m:r>
                            <a:rPr lang="es-ES" sz="2000" i="1">
                              <a:latin typeface="Cambria Math" panose="02040503050406030204" pitchFamily="18" charset="0"/>
                            </a:rPr>
                            <m:t>1</m:t>
                          </m:r>
                        </m:sub>
                      </m:sSub>
                    </m:oMath>
                  </m:oMathPara>
                </a14:m>
                <a:endParaRPr lang="es-ES" sz="2000"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5977211" y="2831128"/>
                <a:ext cx="2466701" cy="307777"/>
              </a:xfrm>
              <a:prstGeom prst="rect">
                <a:avLst/>
              </a:prstGeom>
              <a:blipFill rotWithShape="0">
                <a:blip r:embed="rId5"/>
                <a:stretch>
                  <a:fillRect l="-1733" r="-248" b="-19608"/>
                </a:stretch>
              </a:blipFill>
            </p:spPr>
            <p:txBody>
              <a:bodyPr/>
              <a:lstStyle/>
              <a:p>
                <a:r>
                  <a:rPr lang="es-ES">
                    <a:noFill/>
                  </a:rPr>
                  <a:t> </a:t>
                </a:r>
              </a:p>
            </p:txBody>
          </p:sp>
        </mc:Fallback>
      </mc:AlternateContent>
      <p:sp>
        <p:nvSpPr>
          <p:cNvPr id="16" name="Redondear rectángulo de esquina del mismo lado 15"/>
          <p:cNvSpPr/>
          <p:nvPr/>
        </p:nvSpPr>
        <p:spPr>
          <a:xfrm>
            <a:off x="524113" y="4755957"/>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CuadroTexto 16"/>
          <p:cNvSpPr txBox="1"/>
          <p:nvPr/>
        </p:nvSpPr>
        <p:spPr>
          <a:xfrm>
            <a:off x="524113" y="4772388"/>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8" name="CuadroTexto 17"/>
          <p:cNvSpPr txBox="1"/>
          <p:nvPr/>
        </p:nvSpPr>
        <p:spPr>
          <a:xfrm>
            <a:off x="524113" y="5141720"/>
            <a:ext cx="8105538" cy="923330"/>
          </a:xfrm>
          <a:prstGeom prst="rect">
            <a:avLst/>
          </a:prstGeom>
          <a:solidFill>
            <a:srgbClr val="FFCC66"/>
          </a:solidFill>
        </p:spPr>
        <p:txBody>
          <a:bodyPr wrap="square" rtlCol="0">
            <a:spAutoFit/>
          </a:bodyPr>
          <a:lstStyle/>
          <a:p>
            <a:pPr marL="357188" indent="-357188" algn="just"/>
            <a:r>
              <a:rPr lang="es-ES" b="1" dirty="0"/>
              <a:t>8</a:t>
            </a:r>
            <a:r>
              <a:rPr lang="es-ES" b="1" dirty="0" smtClean="0"/>
              <a:t>.	Un ratón de 50 g se coloca sobre el cilindro pequeño de una prensa hidráulica de 10 cm</a:t>
            </a:r>
            <a:r>
              <a:rPr lang="es-ES" b="1" baseline="30000" dirty="0" smtClean="0"/>
              <a:t>2</a:t>
            </a:r>
            <a:r>
              <a:rPr lang="es-ES" b="1" dirty="0" smtClean="0"/>
              <a:t> de sección. ¿Conseguirá subir a un elefante de 5000 kg colocado sobre un émbolo de 200 m</a:t>
            </a:r>
            <a:r>
              <a:rPr lang="es-ES" b="1" baseline="30000" dirty="0" smtClean="0"/>
              <a:t>2</a:t>
            </a:r>
            <a:r>
              <a:rPr lang="es-ES" b="1" dirty="0" smtClean="0"/>
              <a:t> de sección? </a:t>
            </a:r>
            <a:endParaRPr lang="es-ES" b="1" baseline="30000" dirty="0" smtClean="0"/>
          </a:p>
        </p:txBody>
      </p:sp>
      <p:grpSp>
        <p:nvGrpSpPr>
          <p:cNvPr id="15" name="Grupo 14"/>
          <p:cNvGrpSpPr/>
          <p:nvPr/>
        </p:nvGrpSpPr>
        <p:grpSpPr>
          <a:xfrm>
            <a:off x="454664" y="1405293"/>
            <a:ext cx="3331524" cy="2753946"/>
            <a:chOff x="454664" y="1405293"/>
            <a:chExt cx="3331524" cy="2753946"/>
          </a:xfrm>
        </p:grpSpPr>
        <p:pic>
          <p:nvPicPr>
            <p:cNvPr id="1026" name="Picture 2" descr="http://www.areaciencias.com/fisica/imagenes/prensa-hidraulica-pascal.jpg"/>
            <p:cNvPicPr>
              <a:picLocks noChangeAspect="1" noChangeArrowheads="1"/>
            </p:cNvPicPr>
            <p:nvPr/>
          </p:nvPicPr>
          <p:blipFill rotWithShape="1">
            <a:blip r:embed="rId6">
              <a:clrChange>
                <a:clrFrom>
                  <a:srgbClr val="F4F7FE"/>
                </a:clrFrom>
                <a:clrTo>
                  <a:srgbClr val="F4F7FE">
                    <a:alpha val="0"/>
                  </a:srgbClr>
                </a:clrTo>
              </a:clrChange>
              <a:extLst>
                <a:ext uri="{28A0092B-C50C-407E-A947-70E740481C1C}">
                  <a14:useLocalDpi xmlns:a14="http://schemas.microsoft.com/office/drawing/2010/main" val="0"/>
                </a:ext>
              </a:extLst>
            </a:blip>
            <a:srcRect b="15443"/>
            <a:stretch/>
          </p:blipFill>
          <p:spPr bwMode="auto">
            <a:xfrm>
              <a:off x="454664" y="1405293"/>
              <a:ext cx="3331524" cy="275394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4" name="Rectángulo 13"/>
                <p:cNvSpPr/>
                <p:nvPr/>
              </p:nvSpPr>
              <p:spPr>
                <a:xfrm>
                  <a:off x="1271558" y="2445487"/>
                  <a:ext cx="462498" cy="369332"/>
                </a:xfrm>
                <a:prstGeom prst="rect">
                  <a:avLst/>
                </a:prstGeom>
                <a:solidFill>
                  <a:srgbClr val="F7F7F7"/>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a:latin typeface="Cambria Math" panose="02040503050406030204" pitchFamily="18" charset="0"/>
                              </a:rPr>
                            </m:ctrlPr>
                          </m:sSubPr>
                          <m:e>
                            <m:r>
                              <a:rPr lang="es-ES" i="1">
                                <a:latin typeface="Cambria Math" panose="02040503050406030204" pitchFamily="18" charset="0"/>
                              </a:rPr>
                              <m:t>𝑆</m:t>
                            </m:r>
                          </m:e>
                          <m:sub>
                            <m:r>
                              <a:rPr lang="es-ES" i="1">
                                <a:latin typeface="Cambria Math" panose="02040503050406030204" pitchFamily="18" charset="0"/>
                              </a:rPr>
                              <m:t>1</m:t>
                            </m:r>
                          </m:sub>
                        </m:sSub>
                      </m:oMath>
                    </m:oMathPara>
                  </a14:m>
                  <a:endParaRPr lang="es-ES" dirty="0"/>
                </a:p>
              </p:txBody>
            </p:sp>
          </mc:Choice>
          <mc:Fallback xmlns="">
            <p:sp>
              <p:nvSpPr>
                <p:cNvPr id="14" name="Rectángulo 13"/>
                <p:cNvSpPr>
                  <a:spLocks noRot="1" noChangeAspect="1" noMove="1" noResize="1" noEditPoints="1" noAdjustHandles="1" noChangeArrowheads="1" noChangeShapeType="1" noTextEdit="1"/>
                </p:cNvSpPr>
                <p:nvPr/>
              </p:nvSpPr>
              <p:spPr>
                <a:xfrm>
                  <a:off x="1271558" y="2445487"/>
                  <a:ext cx="462498" cy="369332"/>
                </a:xfrm>
                <a:prstGeom prst="rect">
                  <a:avLst/>
                </a:prstGeom>
                <a:blipFill rotWithShape="0">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Rectángulo 19"/>
                <p:cNvSpPr/>
                <p:nvPr/>
              </p:nvSpPr>
              <p:spPr>
                <a:xfrm>
                  <a:off x="1805490" y="2429056"/>
                  <a:ext cx="467820" cy="369332"/>
                </a:xfrm>
                <a:prstGeom prst="rect">
                  <a:avLst/>
                </a:prstGeom>
                <a:solidFill>
                  <a:srgbClr val="F7F7F7"/>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a:latin typeface="Cambria Math" panose="02040503050406030204" pitchFamily="18" charset="0"/>
                              </a:rPr>
                              <m:t>𝑆</m:t>
                            </m:r>
                          </m:e>
                          <m:sub>
                            <m:r>
                              <a:rPr lang="es-ES" b="0" i="1" smtClean="0">
                                <a:latin typeface="Cambria Math" panose="02040503050406030204" pitchFamily="18" charset="0"/>
                              </a:rPr>
                              <m:t>2</m:t>
                            </m:r>
                          </m:sub>
                        </m:sSub>
                      </m:oMath>
                    </m:oMathPara>
                  </a14:m>
                  <a:endParaRPr lang="es-ES" dirty="0"/>
                </a:p>
              </p:txBody>
            </p:sp>
          </mc:Choice>
          <mc:Fallback xmlns="">
            <p:sp>
              <p:nvSpPr>
                <p:cNvPr id="20" name="Rectángulo 19"/>
                <p:cNvSpPr>
                  <a:spLocks noRot="1" noChangeAspect="1" noMove="1" noResize="1" noEditPoints="1" noAdjustHandles="1" noChangeArrowheads="1" noChangeShapeType="1" noTextEdit="1"/>
                </p:cNvSpPr>
                <p:nvPr/>
              </p:nvSpPr>
              <p:spPr>
                <a:xfrm>
                  <a:off x="1805490" y="2429056"/>
                  <a:ext cx="467820" cy="369332"/>
                </a:xfrm>
                <a:prstGeom prst="rect">
                  <a:avLst/>
                </a:prstGeom>
                <a:blipFill rotWithShape="0">
                  <a:blip r:embed="rId8"/>
                  <a:stretch>
                    <a:fillRect/>
                  </a:stretch>
                </a:blipFill>
              </p:spPr>
              <p:txBody>
                <a:bodyPr/>
                <a:lstStyle/>
                <a:p>
                  <a:r>
                    <a:rPr lang="es-ES">
                      <a:noFill/>
                    </a:rPr>
                    <a:t> </a:t>
                  </a:r>
                </a:p>
              </p:txBody>
            </p:sp>
          </mc:Fallback>
        </mc:AlternateContent>
      </p:grpSp>
    </p:spTree>
    <p:extLst>
      <p:ext uri="{BB962C8B-B14F-4D97-AF65-F5344CB8AC3E}">
        <p14:creationId xmlns:p14="http://schemas.microsoft.com/office/powerpoint/2010/main" val="2615210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Propagación de la presión en los fluidos</a:t>
            </a:r>
            <a:endParaRPr lang="es-ES" b="1" dirty="0">
              <a:solidFill>
                <a:schemeClr val="accent6">
                  <a:lumMod val="75000"/>
                </a:schemeClr>
              </a:solidFill>
            </a:endParaRPr>
          </a:p>
        </p:txBody>
      </p:sp>
      <p:sp>
        <p:nvSpPr>
          <p:cNvPr id="7" name="CuadroTexto 6"/>
          <p:cNvSpPr txBox="1"/>
          <p:nvPr/>
        </p:nvSpPr>
        <p:spPr>
          <a:xfrm>
            <a:off x="385763" y="857250"/>
            <a:ext cx="8243888" cy="369332"/>
          </a:xfrm>
          <a:prstGeom prst="rect">
            <a:avLst/>
          </a:prstGeom>
          <a:noFill/>
        </p:spPr>
        <p:txBody>
          <a:bodyPr wrap="square" rtlCol="0">
            <a:spAutoFit/>
          </a:bodyPr>
          <a:lstStyle/>
          <a:p>
            <a:r>
              <a:rPr lang="es-ES" b="1" dirty="0" smtClean="0">
                <a:solidFill>
                  <a:srgbClr val="00B050"/>
                </a:solidFill>
              </a:rPr>
              <a:t>4.2. Otros sistemas hidráulicos</a:t>
            </a:r>
            <a:endParaRPr lang="es-ES" b="1" dirty="0">
              <a:solidFill>
                <a:srgbClr val="00B050"/>
              </a:solidFill>
            </a:endParaRPr>
          </a:p>
        </p:txBody>
      </p:sp>
      <p:pic>
        <p:nvPicPr>
          <p:cNvPr id="2050" name="Picture 2" descr="https://gabrielhdzc.files.wordpress.com/2010/10/freno-hidraulico.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28788" y="4135783"/>
            <a:ext cx="4577752" cy="22507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bombayharbor.com/productImage/0778293001258614885/Crawler_Excavator.jpg"/>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938062" y="857250"/>
            <a:ext cx="2495550" cy="37433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fierrosclasicos.com/wp-content/uploads/2015/02/hidrau.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7226" y="1269925"/>
            <a:ext cx="3507578" cy="2865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3680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Fuerza de empuje en cuerpos sumergidos</a:t>
            </a:r>
            <a:endParaRPr lang="es-ES" b="1" dirty="0">
              <a:solidFill>
                <a:schemeClr val="accent6">
                  <a:lumMod val="75000"/>
                </a:schemeClr>
              </a:solidFill>
            </a:endParaRPr>
          </a:p>
        </p:txBody>
      </p:sp>
      <p:pic>
        <p:nvPicPr>
          <p:cNvPr id="3076" name="Picture 4" descr="http://fisicacom.host22.com/objetos/Dibujo33.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4188" y="962025"/>
            <a:ext cx="4016375" cy="4178653"/>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4614862" y="1137048"/>
            <a:ext cx="3764755" cy="369332"/>
          </a:xfrm>
          <a:prstGeom prst="rect">
            <a:avLst/>
          </a:prstGeom>
          <a:noFill/>
        </p:spPr>
        <p:txBody>
          <a:bodyPr wrap="square" rtlCol="0">
            <a:spAutoFit/>
          </a:bodyPr>
          <a:lstStyle/>
          <a:p>
            <a:r>
              <a:rPr lang="es-ES" b="1" dirty="0" smtClean="0"/>
              <a:t>Principio de Arquímedes</a:t>
            </a:r>
            <a:endParaRPr lang="es-ES" b="1" dirty="0"/>
          </a:p>
        </p:txBody>
      </p:sp>
      <p:sp>
        <p:nvSpPr>
          <p:cNvPr id="5" name="CuadroTexto 4"/>
          <p:cNvSpPr txBox="1"/>
          <p:nvPr/>
        </p:nvSpPr>
        <p:spPr>
          <a:xfrm>
            <a:off x="4689871" y="1656294"/>
            <a:ext cx="4025504" cy="1200329"/>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Todo cuerpo sumergido en un fluido experimenta un empuje vertical y hacia arriba igual al peso del fluido desalojado.</a:t>
            </a:r>
            <a:endParaRPr lang="es-ES" dirty="0"/>
          </a:p>
        </p:txBody>
      </p:sp>
      <mc:AlternateContent xmlns:mc="http://schemas.openxmlformats.org/markup-compatibility/2006" xmlns:a14="http://schemas.microsoft.com/office/drawing/2010/main">
        <mc:Choice Requires="a14">
          <p:sp>
            <p:nvSpPr>
              <p:cNvPr id="8" name="CuadroTexto 7"/>
              <p:cNvSpPr txBox="1"/>
              <p:nvPr/>
            </p:nvSpPr>
            <p:spPr>
              <a:xfrm>
                <a:off x="5493445" y="3471861"/>
                <a:ext cx="2418354" cy="331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𝐸</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𝑟𝑒𝑎𝑙</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𝑎𝑝𝑎𝑟𝑒𝑛𝑡𝑒</m:t>
                          </m:r>
                        </m:sub>
                      </m:sSub>
                    </m:oMath>
                  </m:oMathPara>
                </a14:m>
                <a:endParaRPr lang="es-ES" sz="2000" dirty="0"/>
              </a:p>
            </p:txBody>
          </p:sp>
        </mc:Choice>
        <mc:Fallback xmlns="">
          <p:sp>
            <p:nvSpPr>
              <p:cNvPr id="8" name="CuadroTexto 7"/>
              <p:cNvSpPr txBox="1">
                <a:spLocks noRot="1" noChangeAspect="1" noMove="1" noResize="1" noEditPoints="1" noAdjustHandles="1" noChangeArrowheads="1" noChangeShapeType="1" noTextEdit="1"/>
              </p:cNvSpPr>
              <p:nvPr/>
            </p:nvSpPr>
            <p:spPr>
              <a:xfrm>
                <a:off x="5493445" y="3471861"/>
                <a:ext cx="2418354" cy="331437"/>
              </a:xfrm>
              <a:prstGeom prst="rect">
                <a:avLst/>
              </a:prstGeom>
              <a:blipFill rotWithShape="0">
                <a:blip r:embed="rId4"/>
                <a:stretch>
                  <a:fillRect l="-1511" r="-756" b="-2592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5047777" y="4110759"/>
                <a:ext cx="330968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𝐸</m:t>
                      </m:r>
                      <m:r>
                        <a:rPr lang="es-ES" sz="2000" b="0" i="1" smtClean="0">
                          <a:latin typeface="Cambria Math" panose="02040503050406030204" pitchFamily="18" charset="0"/>
                        </a:rPr>
                        <m:t>=</m:t>
                      </m:r>
                      <m:r>
                        <a:rPr lang="es-ES" sz="2000" b="0" i="1" smtClean="0">
                          <a:latin typeface="Cambria Math" panose="02040503050406030204" pitchFamily="18" charset="0"/>
                        </a:rPr>
                        <m:t>𝑝𝑒𝑠𝑜</m:t>
                      </m:r>
                      <m:r>
                        <a:rPr lang="es-ES" sz="2000" b="0" i="1" smtClean="0">
                          <a:latin typeface="Cambria Math" panose="02040503050406030204" pitchFamily="18" charset="0"/>
                        </a:rPr>
                        <m:t> </m:t>
                      </m:r>
                      <m:r>
                        <a:rPr lang="es-ES" sz="2000" b="0" i="1" smtClean="0">
                          <a:latin typeface="Cambria Math" panose="02040503050406030204" pitchFamily="18" charset="0"/>
                        </a:rPr>
                        <m:t>𝑙</m:t>
                      </m:r>
                      <m:r>
                        <a:rPr lang="es-ES" sz="2000" b="0" i="1" smtClean="0">
                          <a:latin typeface="Cambria Math" panose="02040503050406030204" pitchFamily="18" charset="0"/>
                        </a:rPr>
                        <m:t>í</m:t>
                      </m:r>
                      <m:r>
                        <a:rPr lang="es-ES" sz="2000" b="0" i="1" smtClean="0">
                          <a:latin typeface="Cambria Math" panose="02040503050406030204" pitchFamily="18" charset="0"/>
                        </a:rPr>
                        <m:t>𝑞𝑢𝑖𝑑𝑜</m:t>
                      </m:r>
                      <m:r>
                        <a:rPr lang="es-ES" sz="2000" b="0" i="1" smtClean="0">
                          <a:latin typeface="Cambria Math" panose="02040503050406030204" pitchFamily="18" charset="0"/>
                        </a:rPr>
                        <m:t> </m:t>
                      </m:r>
                      <m:r>
                        <a:rPr lang="es-ES" sz="2000" b="0" i="1" smtClean="0">
                          <a:latin typeface="Cambria Math" panose="02040503050406030204" pitchFamily="18" charset="0"/>
                        </a:rPr>
                        <m:t>𝑑𝑒𝑠𝑎𝑙𝑜𝑗𝑎𝑑𝑜</m:t>
                      </m:r>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5047777" y="4110759"/>
                <a:ext cx="3309689" cy="307777"/>
              </a:xfrm>
              <a:prstGeom prst="rect">
                <a:avLst/>
              </a:prstGeom>
              <a:blipFill rotWithShape="0">
                <a:blip r:embed="rId5"/>
                <a:stretch>
                  <a:fillRect l="-1105" r="-1842" b="-37255"/>
                </a:stretch>
              </a:blipFill>
            </p:spPr>
            <p:txBody>
              <a:bodyPr/>
              <a:lstStyle/>
              <a:p>
                <a:r>
                  <a:rPr lang="es-ES">
                    <a:noFill/>
                  </a:rPr>
                  <a:t> </a:t>
                </a:r>
              </a:p>
            </p:txBody>
          </p:sp>
        </mc:Fallback>
      </mc:AlternateContent>
      <p:sp>
        <p:nvSpPr>
          <p:cNvPr id="9" name="CuadroTexto 8"/>
          <p:cNvSpPr txBox="1"/>
          <p:nvPr/>
        </p:nvSpPr>
        <p:spPr>
          <a:xfrm>
            <a:off x="484188" y="2758962"/>
            <a:ext cx="651140" cy="584775"/>
          </a:xfrm>
          <a:prstGeom prst="rect">
            <a:avLst/>
          </a:prstGeom>
          <a:noFill/>
        </p:spPr>
        <p:txBody>
          <a:bodyPr wrap="none" rtlCol="0">
            <a:spAutoFit/>
          </a:bodyPr>
          <a:lstStyle/>
          <a:p>
            <a:r>
              <a:rPr lang="es-ES" sz="1600" dirty="0"/>
              <a:t>p</a:t>
            </a:r>
            <a:r>
              <a:rPr lang="es-ES" sz="1600" dirty="0" smtClean="0"/>
              <a:t>eso</a:t>
            </a:r>
          </a:p>
          <a:p>
            <a:pPr algn="r"/>
            <a:r>
              <a:rPr lang="es-ES" sz="1600" dirty="0" smtClean="0"/>
              <a:t>real</a:t>
            </a:r>
            <a:endParaRPr lang="es-ES" sz="1600" dirty="0"/>
          </a:p>
        </p:txBody>
      </p:sp>
      <p:sp>
        <p:nvSpPr>
          <p:cNvPr id="16" name="CuadroTexto 15"/>
          <p:cNvSpPr txBox="1"/>
          <p:nvPr/>
        </p:nvSpPr>
        <p:spPr>
          <a:xfrm>
            <a:off x="2124076" y="2758963"/>
            <a:ext cx="994183" cy="584775"/>
          </a:xfrm>
          <a:prstGeom prst="rect">
            <a:avLst/>
          </a:prstGeom>
          <a:noFill/>
        </p:spPr>
        <p:txBody>
          <a:bodyPr wrap="none" rtlCol="0">
            <a:spAutoFit/>
          </a:bodyPr>
          <a:lstStyle/>
          <a:p>
            <a:pPr algn="r"/>
            <a:r>
              <a:rPr lang="es-ES" sz="1600" dirty="0"/>
              <a:t>p</a:t>
            </a:r>
            <a:r>
              <a:rPr lang="es-ES" sz="1600" dirty="0" smtClean="0"/>
              <a:t>eso </a:t>
            </a:r>
          </a:p>
          <a:p>
            <a:pPr algn="r"/>
            <a:r>
              <a:rPr lang="es-ES" sz="1600" dirty="0" smtClean="0"/>
              <a:t>aparente</a:t>
            </a:r>
            <a:endParaRPr lang="es-ES" sz="1600" dirty="0"/>
          </a:p>
        </p:txBody>
      </p:sp>
    </p:spTree>
    <p:extLst>
      <p:ext uri="{BB962C8B-B14F-4D97-AF65-F5344CB8AC3E}">
        <p14:creationId xmlns:p14="http://schemas.microsoft.com/office/powerpoint/2010/main" val="35472320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Fuerza de empuje en cuerpos sumergidos</a:t>
            </a:r>
            <a:endParaRPr lang="es-ES" b="1" dirty="0">
              <a:solidFill>
                <a:schemeClr val="accent6">
                  <a:lumMod val="75000"/>
                </a:schemeClr>
              </a:solidFill>
            </a:endParaRPr>
          </a:p>
        </p:txBody>
      </p:sp>
      <p:sp>
        <p:nvSpPr>
          <p:cNvPr id="7" name="CuadroTexto 6"/>
          <p:cNvSpPr txBox="1"/>
          <p:nvPr/>
        </p:nvSpPr>
        <p:spPr>
          <a:xfrm>
            <a:off x="328611" y="842963"/>
            <a:ext cx="7043738" cy="369332"/>
          </a:xfrm>
          <a:prstGeom prst="rect">
            <a:avLst/>
          </a:prstGeom>
          <a:noFill/>
        </p:spPr>
        <p:txBody>
          <a:bodyPr wrap="square" rtlCol="0">
            <a:spAutoFit/>
          </a:bodyPr>
          <a:lstStyle/>
          <a:p>
            <a:r>
              <a:rPr lang="es-ES" b="1" dirty="0" smtClean="0">
                <a:solidFill>
                  <a:srgbClr val="00B050"/>
                </a:solidFill>
              </a:rPr>
              <a:t>5.1. La causa de la fuerza de empuje</a:t>
            </a:r>
            <a:endParaRPr lang="es-ES" b="1" dirty="0">
              <a:solidFill>
                <a:srgbClr val="00B050"/>
              </a:solidFill>
            </a:endParaRPr>
          </a:p>
        </p:txBody>
      </p:sp>
      <p:grpSp>
        <p:nvGrpSpPr>
          <p:cNvPr id="40" name="Grupo 39"/>
          <p:cNvGrpSpPr/>
          <p:nvPr/>
        </p:nvGrpSpPr>
        <p:grpSpPr>
          <a:xfrm>
            <a:off x="328611" y="1496636"/>
            <a:ext cx="3397805" cy="2745300"/>
            <a:chOff x="170209" y="1625223"/>
            <a:chExt cx="3397805" cy="2745300"/>
          </a:xfrm>
        </p:grpSpPr>
        <p:sp>
          <p:nvSpPr>
            <p:cNvPr id="23" name="Cilindro 22"/>
            <p:cNvSpPr/>
            <p:nvPr/>
          </p:nvSpPr>
          <p:spPr>
            <a:xfrm>
              <a:off x="674442" y="1625223"/>
              <a:ext cx="2365867" cy="2383474"/>
            </a:xfrm>
            <a:prstGeom prst="can">
              <a:avLst>
                <a:gd name="adj" fmla="val 2034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Elipse 23"/>
            <p:cNvSpPr/>
            <p:nvPr/>
          </p:nvSpPr>
          <p:spPr>
            <a:xfrm>
              <a:off x="674441" y="3537210"/>
              <a:ext cx="2365867" cy="47148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Cilindro 24"/>
            <p:cNvSpPr/>
            <p:nvPr/>
          </p:nvSpPr>
          <p:spPr>
            <a:xfrm>
              <a:off x="1521745" y="2656434"/>
              <a:ext cx="656644" cy="822369"/>
            </a:xfrm>
            <a:prstGeom prst="ca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ilindro 26"/>
            <p:cNvSpPr/>
            <p:nvPr/>
          </p:nvSpPr>
          <p:spPr>
            <a:xfrm>
              <a:off x="674441" y="2046239"/>
              <a:ext cx="2365867" cy="1994278"/>
            </a:xfrm>
            <a:prstGeom prst="can">
              <a:avLst>
                <a:gd name="adj" fmla="val 27901"/>
              </a:avLst>
            </a:prstGeom>
            <a:solidFill>
              <a:schemeClr val="accent5">
                <a:lumMod val="40000"/>
                <a:lumOff val="60000"/>
                <a:alpha val="27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8" name="Conector recto de flecha 27"/>
            <p:cNvCxnSpPr/>
            <p:nvPr/>
          </p:nvCxnSpPr>
          <p:spPr>
            <a:xfrm>
              <a:off x="3259497" y="2329917"/>
              <a:ext cx="0" cy="10800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CuadroTexto 28"/>
                <p:cNvSpPr txBox="1"/>
                <p:nvPr/>
              </p:nvSpPr>
              <p:spPr>
                <a:xfrm>
                  <a:off x="170209" y="2323200"/>
                  <a:ext cx="2943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1</m:t>
                            </m:r>
                          </m:sub>
                        </m:sSub>
                      </m:oMath>
                    </m:oMathPara>
                  </a14:m>
                  <a:endParaRPr lang="es-ES"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170209" y="2323200"/>
                  <a:ext cx="294375" cy="276999"/>
                </a:xfrm>
                <a:prstGeom prst="rect">
                  <a:avLst/>
                </a:prstGeom>
                <a:blipFill rotWithShape="0">
                  <a:blip r:embed="rId3"/>
                  <a:stretch>
                    <a:fillRect l="-18750" r="-4167" b="-20000"/>
                  </a:stretch>
                </a:blipFill>
              </p:spPr>
              <p:txBody>
                <a:bodyPr/>
                <a:lstStyle/>
                <a:p>
                  <a:r>
                    <a:rPr lang="es-ES">
                      <a:noFill/>
                    </a:rPr>
                    <a:t> </a:t>
                  </a:r>
                </a:p>
              </p:txBody>
            </p:sp>
          </mc:Fallback>
        </mc:AlternateContent>
        <p:cxnSp>
          <p:nvCxnSpPr>
            <p:cNvPr id="17" name="Conector recto 16"/>
            <p:cNvCxnSpPr/>
            <p:nvPr/>
          </p:nvCxnSpPr>
          <p:spPr>
            <a:xfrm>
              <a:off x="420488" y="2732634"/>
              <a:ext cx="1116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445353" y="2329917"/>
              <a:ext cx="29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a:off x="445353" y="2329917"/>
              <a:ext cx="0" cy="3960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CuadroTexto 19"/>
                <p:cNvSpPr txBox="1"/>
                <p:nvPr/>
              </p:nvSpPr>
              <p:spPr>
                <a:xfrm>
                  <a:off x="3268317" y="2678460"/>
                  <a:ext cx="2996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h</m:t>
                            </m:r>
                          </m:e>
                          <m:sub>
                            <m:r>
                              <a:rPr lang="es-ES" b="0" i="1" smtClean="0">
                                <a:latin typeface="Cambria Math" panose="02040503050406030204" pitchFamily="18" charset="0"/>
                              </a:rPr>
                              <m:t>2</m:t>
                            </m:r>
                          </m:sub>
                        </m:sSub>
                      </m:oMath>
                    </m:oMathPara>
                  </a14:m>
                  <a:endParaRPr lang="es-ES"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3268317" y="2678460"/>
                  <a:ext cx="299697" cy="276999"/>
                </a:xfrm>
                <a:prstGeom prst="rect">
                  <a:avLst/>
                </a:prstGeom>
                <a:blipFill rotWithShape="0">
                  <a:blip r:embed="rId4"/>
                  <a:stretch>
                    <a:fillRect l="-18367" r="-6122" b="-17391"/>
                  </a:stretch>
                </a:blipFill>
              </p:spPr>
              <p:txBody>
                <a:bodyPr/>
                <a:lstStyle/>
                <a:p>
                  <a:r>
                    <a:rPr lang="es-ES">
                      <a:noFill/>
                    </a:rPr>
                    <a:t> </a:t>
                  </a:r>
                </a:p>
              </p:txBody>
            </p:sp>
          </mc:Fallback>
        </mc:AlternateContent>
        <p:cxnSp>
          <p:nvCxnSpPr>
            <p:cNvPr id="11" name="Conector recto de flecha 10"/>
            <p:cNvCxnSpPr/>
            <p:nvPr/>
          </p:nvCxnSpPr>
          <p:spPr>
            <a:xfrm>
              <a:off x="845882" y="3043378"/>
              <a:ext cx="69060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p:cNvCxnSpPr/>
            <p:nvPr/>
          </p:nvCxnSpPr>
          <p:spPr>
            <a:xfrm flipH="1">
              <a:off x="2161610" y="3043378"/>
              <a:ext cx="69060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p:nvCxnSpPr>
          <p:spPr>
            <a:xfrm rot="5400000" flipH="1">
              <a:off x="1392759" y="3920523"/>
              <a:ext cx="9000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p:cNvCxnSpPr/>
            <p:nvPr/>
          </p:nvCxnSpPr>
          <p:spPr>
            <a:xfrm rot="16200000" flipH="1" flipV="1">
              <a:off x="1598066" y="2480634"/>
              <a:ext cx="5040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p:cNvCxnSpPr/>
            <p:nvPr/>
          </p:nvCxnSpPr>
          <p:spPr>
            <a:xfrm rot="5400000" flipH="1">
              <a:off x="1626759" y="3115243"/>
              <a:ext cx="432000" cy="0"/>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2173353" y="3413373"/>
              <a:ext cx="1224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CuadroTexto 11"/>
                <p:cNvSpPr txBox="1"/>
                <p:nvPr/>
              </p:nvSpPr>
              <p:spPr>
                <a:xfrm>
                  <a:off x="1887620" y="2014857"/>
                  <a:ext cx="281937"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1</m:t>
                            </m:r>
                          </m:sub>
                        </m:sSub>
                      </m:oMath>
                    </m:oMathPara>
                  </a14:m>
                  <a:endParaRPr lang="es-ES"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1887620" y="2014857"/>
                  <a:ext cx="281937" cy="310598"/>
                </a:xfrm>
                <a:prstGeom prst="rect">
                  <a:avLst/>
                </a:prstGeom>
                <a:blipFill rotWithShape="0">
                  <a:blip r:embed="rId5"/>
                  <a:stretch>
                    <a:fillRect l="-19565" t="-41176" r="-73913"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CuadroTexto 36"/>
                <p:cNvSpPr txBox="1"/>
                <p:nvPr/>
              </p:nvSpPr>
              <p:spPr>
                <a:xfrm>
                  <a:off x="1879673" y="4037794"/>
                  <a:ext cx="28725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2</m:t>
                            </m:r>
                          </m:sub>
                        </m:sSub>
                      </m:oMath>
                    </m:oMathPara>
                  </a14:m>
                  <a:endParaRPr lang="es-ES" dirty="0"/>
                </a:p>
              </p:txBody>
            </p:sp>
          </mc:Choice>
          <mc:Fallback xmlns="">
            <p:sp>
              <p:nvSpPr>
                <p:cNvPr id="37" name="CuadroTexto 36"/>
                <p:cNvSpPr txBox="1">
                  <a:spLocks noRot="1" noChangeAspect="1" noMove="1" noResize="1" noEditPoints="1" noAdjustHandles="1" noChangeArrowheads="1" noChangeShapeType="1" noTextEdit="1"/>
                </p:cNvSpPr>
                <p:nvPr/>
              </p:nvSpPr>
              <p:spPr>
                <a:xfrm>
                  <a:off x="1879673" y="4037794"/>
                  <a:ext cx="287258" cy="310598"/>
                </a:xfrm>
                <a:prstGeom prst="rect">
                  <a:avLst/>
                </a:prstGeom>
                <a:blipFill rotWithShape="0">
                  <a:blip r:embed="rId6"/>
                  <a:stretch>
                    <a:fillRect l="-17021" t="-41176" r="-74468"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p:cNvSpPr txBox="1"/>
                <p:nvPr/>
              </p:nvSpPr>
              <p:spPr>
                <a:xfrm>
                  <a:off x="937723" y="3115243"/>
                  <a:ext cx="28725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3</m:t>
                            </m:r>
                          </m:sub>
                        </m:sSub>
                      </m:oMath>
                    </m:oMathPara>
                  </a14:m>
                  <a:endParaRPr lang="es-ES" dirty="0"/>
                </a:p>
              </p:txBody>
            </p:sp>
          </mc:Choice>
          <mc:Fallback xmlns="">
            <p:sp>
              <p:nvSpPr>
                <p:cNvPr id="38" name="CuadroTexto 37"/>
                <p:cNvSpPr txBox="1">
                  <a:spLocks noRot="1" noChangeAspect="1" noMove="1" noResize="1" noEditPoints="1" noAdjustHandles="1" noChangeArrowheads="1" noChangeShapeType="1" noTextEdit="1"/>
                </p:cNvSpPr>
                <p:nvPr/>
              </p:nvSpPr>
              <p:spPr>
                <a:xfrm>
                  <a:off x="937723" y="3115243"/>
                  <a:ext cx="287258" cy="310598"/>
                </a:xfrm>
                <a:prstGeom prst="rect">
                  <a:avLst/>
                </a:prstGeom>
                <a:blipFill rotWithShape="0">
                  <a:blip r:embed="rId7"/>
                  <a:stretch>
                    <a:fillRect l="-19149" t="-43137" r="-72340" b="-1568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p:cNvSpPr txBox="1"/>
                <p:nvPr/>
              </p:nvSpPr>
              <p:spPr>
                <a:xfrm>
                  <a:off x="2477970" y="2681615"/>
                  <a:ext cx="27738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4</m:t>
                            </m:r>
                          </m:sub>
                        </m:sSub>
                      </m:oMath>
                    </m:oMathPara>
                  </a14:m>
                  <a:endParaRPr lang="es-ES" dirty="0"/>
                </a:p>
              </p:txBody>
            </p:sp>
          </mc:Choice>
          <mc:Fallback xmlns="">
            <p:sp>
              <p:nvSpPr>
                <p:cNvPr id="39" name="CuadroTexto 38"/>
                <p:cNvSpPr txBox="1">
                  <a:spLocks noRot="1" noChangeAspect="1" noMove="1" noResize="1" noEditPoints="1" noAdjustHandles="1" noChangeArrowheads="1" noChangeShapeType="1" noTextEdit="1"/>
                </p:cNvSpPr>
                <p:nvPr/>
              </p:nvSpPr>
              <p:spPr>
                <a:xfrm>
                  <a:off x="2477970" y="2681615"/>
                  <a:ext cx="277384" cy="310598"/>
                </a:xfrm>
                <a:prstGeom prst="rect">
                  <a:avLst/>
                </a:prstGeom>
                <a:blipFill rotWithShape="0">
                  <a:blip r:embed="rId8"/>
                  <a:stretch>
                    <a:fillRect l="-17391" t="-43137" r="-73913" b="-1568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p:cNvSpPr txBox="1"/>
                <p:nvPr/>
              </p:nvSpPr>
              <p:spPr>
                <a:xfrm>
                  <a:off x="1584253" y="2918737"/>
                  <a:ext cx="217431"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𝐸</m:t>
                            </m:r>
                          </m:e>
                        </m:acc>
                      </m:oMath>
                    </m:oMathPara>
                  </a14:m>
                  <a:endParaRPr lang="es-ES"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1584253" y="2918737"/>
                  <a:ext cx="217431" cy="310598"/>
                </a:xfrm>
                <a:prstGeom prst="rect">
                  <a:avLst/>
                </a:prstGeom>
                <a:blipFill rotWithShape="0">
                  <a:blip r:embed="rId9"/>
                  <a:stretch>
                    <a:fillRect l="-25000" r="-16667" b="-7843"/>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41" name="CuadroTexto 40"/>
              <p:cNvSpPr txBox="1"/>
              <p:nvPr/>
            </p:nvSpPr>
            <p:spPr>
              <a:xfrm>
                <a:off x="3830300" y="1315507"/>
                <a:ext cx="4906505" cy="2167645"/>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t>En las caras laterales, las fuerzas se anulan al ser iguales y de sentido contrario, </a:t>
                </a:r>
                <a14:m>
                  <m:oMath xmlns:m="http://schemas.openxmlformats.org/officeDocument/2006/math">
                    <m:sSub>
                      <m:sSubPr>
                        <m:ctrlPr>
                          <a:rPr lang="es-ES" sz="2000" i="1" smtClean="0">
                            <a:latin typeface="Cambria Math" panose="02040503050406030204" pitchFamily="18" charset="0"/>
                          </a:rPr>
                        </m:ctrlPr>
                      </m:sSubPr>
                      <m:e>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𝐹</m:t>
                            </m:r>
                          </m:e>
                        </m:acc>
                      </m:e>
                      <m:sub>
                        <m:r>
                          <a:rPr lang="es-ES" sz="2000" b="0" i="1" smtClean="0">
                            <a:latin typeface="Cambria Math" panose="02040503050406030204" pitchFamily="18" charset="0"/>
                          </a:rPr>
                          <m:t>3</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𝐹</m:t>
                            </m:r>
                          </m:e>
                        </m:acc>
                      </m:e>
                      <m:sub>
                        <m:r>
                          <a:rPr lang="es-ES" sz="2000" b="0" i="1" smtClean="0">
                            <a:latin typeface="Cambria Math" panose="02040503050406030204" pitchFamily="18" charset="0"/>
                          </a:rPr>
                          <m:t>4</m:t>
                        </m:r>
                      </m:sub>
                    </m:sSub>
                  </m:oMath>
                </a14:m>
                <a:r>
                  <a:rPr lang="es-ES" dirty="0" smtClean="0"/>
                  <a:t>.</a:t>
                </a:r>
              </a:p>
              <a:p>
                <a:pPr marL="285750" indent="-285750" algn="just">
                  <a:buFont typeface="Wingdings 2" panose="05020102010507070707" pitchFamily="18" charset="2"/>
                  <a:buChar char="C"/>
                </a:pPr>
                <a:r>
                  <a:rPr lang="es-ES" dirty="0" smtClean="0"/>
                  <a:t>La fuerza sobre la cara inferior es mayor que sobre la cara superior, la resultante es la fuerza de empuje, </a:t>
                </a:r>
                <a14:m>
                  <m:oMath xmlns:m="http://schemas.openxmlformats.org/officeDocument/2006/math">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𝐸</m:t>
                        </m:r>
                      </m:e>
                    </m:acc>
                  </m:oMath>
                </a14:m>
                <a:r>
                  <a:rPr lang="es-ES" dirty="0" smtClean="0"/>
                  <a:t>, que es una fuerza vertical y hacia arriba.</a:t>
                </a:r>
                <a:endParaRPr lang="es-ES" dirty="0"/>
              </a:p>
            </p:txBody>
          </p:sp>
        </mc:Choice>
        <mc:Fallback xmlns="">
          <p:sp>
            <p:nvSpPr>
              <p:cNvPr id="41" name="CuadroTexto 40"/>
              <p:cNvSpPr txBox="1">
                <a:spLocks noRot="1" noChangeAspect="1" noMove="1" noResize="1" noEditPoints="1" noAdjustHandles="1" noChangeArrowheads="1" noChangeShapeType="1" noTextEdit="1"/>
              </p:cNvSpPr>
              <p:nvPr/>
            </p:nvSpPr>
            <p:spPr>
              <a:xfrm>
                <a:off x="3830300" y="1315507"/>
                <a:ext cx="4906505" cy="2167645"/>
              </a:xfrm>
              <a:prstGeom prst="rect">
                <a:avLst/>
              </a:prstGeom>
              <a:blipFill rotWithShape="0">
                <a:blip r:embed="rId10"/>
                <a:stretch>
                  <a:fillRect l="-621" t="-1690" r="-1118" b="-39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CuadroTexto 41"/>
              <p:cNvSpPr txBox="1"/>
              <p:nvPr/>
            </p:nvSpPr>
            <p:spPr>
              <a:xfrm>
                <a:off x="739460" y="5654149"/>
                <a:ext cx="7227171" cy="5763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𝑉</m:t>
                          </m:r>
                        </m:e>
                        <m:sub>
                          <m:r>
                            <a:rPr lang="es-ES" sz="2000" b="0" i="1" smtClean="0">
                              <a:latin typeface="Cambria Math" panose="02040503050406030204" pitchFamily="18" charset="0"/>
                            </a:rPr>
                            <m:t>𝐶</m:t>
                          </m:r>
                        </m:sub>
                      </m:sSub>
                      <m:r>
                        <a:rPr lang="es-ES" sz="2000" b="0" i="1" smtClean="0">
                          <a:latin typeface="Cambria Math" panose="02040503050406030204" pitchFamily="18" charset="0"/>
                        </a:rPr>
                        <m:t>=</m:t>
                      </m:r>
                      <m:r>
                        <a:rPr lang="es-ES" sz="2000" b="0" i="1" smtClean="0">
                          <a:latin typeface="Cambria Math" panose="02040503050406030204" pitchFamily="18" charset="0"/>
                        </a:rPr>
                        <m:t>𝑆</m:t>
                      </m:r>
                      <m:r>
                        <a:rPr lang="es-ES" sz="2000" b="0" i="1" smtClean="0">
                          <a:latin typeface="Cambria Math" panose="02040503050406030204" pitchFamily="18" charset="0"/>
                        </a:rPr>
                        <m:t>·</m:t>
                      </m:r>
                      <m:r>
                        <a:rPr lang="es-ES" sz="2000" b="0" i="1" smtClean="0">
                          <a:latin typeface="Cambria Math" panose="02040503050406030204" pitchFamily="18" charset="0"/>
                        </a:rPr>
                        <m:t>h</m:t>
                      </m:r>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h</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𝑉</m:t>
                              </m:r>
                            </m:e>
                            <m:sub>
                              <m:r>
                                <a:rPr lang="es-ES" sz="2000" b="0" i="1" smtClean="0">
                                  <a:latin typeface="Cambria Math" panose="02040503050406030204" pitchFamily="18" charset="0"/>
                                  <a:ea typeface="Cambria Math" panose="02040503050406030204" pitchFamily="18" charset="0"/>
                                </a:rPr>
                                <m:t>𝐶</m:t>
                              </m:r>
                            </m:sub>
                          </m:sSub>
                        </m:num>
                        <m:den>
                          <m:r>
                            <a:rPr lang="es-ES" sz="2000" b="0" i="1" smtClean="0">
                              <a:latin typeface="Cambria Math" panose="02040503050406030204" pitchFamily="18" charset="0"/>
                              <a:ea typeface="Cambria Math" panose="02040503050406030204" pitchFamily="18" charset="0"/>
                            </a:rPr>
                            <m:t>𝑆</m:t>
                          </m:r>
                        </m:den>
                      </m:f>
                      <m:r>
                        <a:rPr lang="es-ES" sz="2000" b="0"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𝑬</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𝑔</m:t>
                      </m:r>
                      <m:r>
                        <a:rPr lang="es-ES" sz="2000" b="0" i="1" smtClean="0">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𝑉</m:t>
                              </m:r>
                            </m:e>
                            <m:sub>
                              <m:r>
                                <a:rPr lang="es-ES" sz="2000" i="1">
                                  <a:latin typeface="Cambria Math" panose="02040503050406030204" pitchFamily="18" charset="0"/>
                                  <a:ea typeface="Cambria Math" panose="02040503050406030204" pitchFamily="18" charset="0"/>
                                </a:rPr>
                                <m:t>𝐶</m:t>
                              </m:r>
                            </m:sub>
                          </m:sSub>
                        </m:num>
                        <m:den>
                          <m:r>
                            <a:rPr lang="es-ES" sz="2000" i="1">
                              <a:latin typeface="Cambria Math" panose="02040503050406030204" pitchFamily="18" charset="0"/>
                              <a:ea typeface="Cambria Math" panose="02040503050406030204" pitchFamily="18" charset="0"/>
                            </a:rPr>
                            <m:t>𝑆</m:t>
                          </m:r>
                        </m:den>
                      </m:f>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𝑆</m:t>
                      </m:r>
                      <m:r>
                        <a:rPr lang="es-ES" sz="2000" b="0" i="1" smtClean="0">
                          <a:latin typeface="Cambria Math" panose="02040503050406030204" pitchFamily="18" charset="0"/>
                          <a:ea typeface="Cambria Math" panose="02040503050406030204" pitchFamily="18" charset="0"/>
                        </a:rPr>
                        <m:t>=</m:t>
                      </m:r>
                      <m:sSub>
                        <m:sSubPr>
                          <m:ctrlPr>
                            <a:rPr lang="es-ES" sz="2000" b="1" i="1" smtClean="0">
                              <a:latin typeface="Cambria Math" panose="02040503050406030204" pitchFamily="18" charset="0"/>
                              <a:ea typeface="Cambria Math" panose="02040503050406030204" pitchFamily="18" charset="0"/>
                            </a:rPr>
                          </m:ctrlPr>
                        </m:sSubPr>
                        <m:e>
                          <m:r>
                            <a:rPr lang="es-ES" sz="2000" b="1" i="1" smtClean="0">
                              <a:latin typeface="Cambria Math" panose="02040503050406030204" pitchFamily="18" charset="0"/>
                              <a:ea typeface="Cambria Math" panose="02040503050406030204" pitchFamily="18" charset="0"/>
                            </a:rPr>
                            <m:t>𝒅</m:t>
                          </m:r>
                        </m:e>
                        <m:sub>
                          <m:r>
                            <a:rPr lang="es-ES" sz="2000" b="1" i="1" smtClean="0">
                              <a:latin typeface="Cambria Math" panose="02040503050406030204" pitchFamily="18" charset="0"/>
                              <a:ea typeface="Cambria Math" panose="02040503050406030204" pitchFamily="18" charset="0"/>
                            </a:rPr>
                            <m:t>𝑭</m:t>
                          </m:r>
                        </m:sub>
                      </m:sSub>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𝒈</m:t>
                      </m:r>
                      <m:r>
                        <a:rPr lang="es-ES" sz="2000" b="1" i="1" smtClean="0">
                          <a:latin typeface="Cambria Math" panose="02040503050406030204" pitchFamily="18" charset="0"/>
                          <a:ea typeface="Cambria Math" panose="02040503050406030204" pitchFamily="18" charset="0"/>
                        </a:rPr>
                        <m:t>·</m:t>
                      </m:r>
                      <m:sSub>
                        <m:sSubPr>
                          <m:ctrlPr>
                            <a:rPr lang="es-ES" sz="2000" b="1" i="1" smtClean="0">
                              <a:latin typeface="Cambria Math" panose="02040503050406030204" pitchFamily="18" charset="0"/>
                              <a:ea typeface="Cambria Math" panose="02040503050406030204" pitchFamily="18" charset="0"/>
                            </a:rPr>
                          </m:ctrlPr>
                        </m:sSubPr>
                        <m:e>
                          <m:r>
                            <a:rPr lang="es-ES" sz="2000" b="1" i="1" smtClean="0">
                              <a:latin typeface="Cambria Math" panose="02040503050406030204" pitchFamily="18" charset="0"/>
                              <a:ea typeface="Cambria Math" panose="02040503050406030204" pitchFamily="18" charset="0"/>
                            </a:rPr>
                            <m:t>𝑽</m:t>
                          </m:r>
                        </m:e>
                        <m:sub>
                          <m:r>
                            <a:rPr lang="es-ES" sz="2000" b="1" i="1" smtClean="0">
                              <a:latin typeface="Cambria Math" panose="02040503050406030204" pitchFamily="18" charset="0"/>
                              <a:ea typeface="Cambria Math" panose="02040503050406030204" pitchFamily="18" charset="0"/>
                            </a:rPr>
                            <m:t>𝑭</m:t>
                          </m:r>
                        </m:sub>
                      </m:sSub>
                      <m:r>
                        <a:rPr lang="es-ES" sz="2000" b="1" i="1" smtClean="0">
                          <a:latin typeface="Cambria Math" panose="02040503050406030204" pitchFamily="18" charset="0"/>
                          <a:ea typeface="Cambria Math" panose="02040503050406030204" pitchFamily="18" charset="0"/>
                        </a:rPr>
                        <m:t>=</m:t>
                      </m:r>
                      <m:sSub>
                        <m:sSubPr>
                          <m:ctrlPr>
                            <a:rPr lang="es-ES" sz="2000" b="1" i="1" smtClean="0">
                              <a:latin typeface="Cambria Math" panose="02040503050406030204" pitchFamily="18" charset="0"/>
                              <a:ea typeface="Cambria Math" panose="02040503050406030204" pitchFamily="18" charset="0"/>
                            </a:rPr>
                          </m:ctrlPr>
                        </m:sSubPr>
                        <m:e>
                          <m:r>
                            <a:rPr lang="es-ES" sz="2000" b="1" i="1" smtClean="0">
                              <a:latin typeface="Cambria Math" panose="02040503050406030204" pitchFamily="18" charset="0"/>
                              <a:ea typeface="Cambria Math" panose="02040503050406030204" pitchFamily="18" charset="0"/>
                            </a:rPr>
                            <m:t>𝒎</m:t>
                          </m:r>
                        </m:e>
                        <m:sub>
                          <m:r>
                            <a:rPr lang="es-ES" sz="2000" b="1" i="1" smtClean="0">
                              <a:latin typeface="Cambria Math" panose="02040503050406030204" pitchFamily="18" charset="0"/>
                              <a:ea typeface="Cambria Math" panose="02040503050406030204" pitchFamily="18" charset="0"/>
                            </a:rPr>
                            <m:t>𝑭</m:t>
                          </m:r>
                        </m:sub>
                      </m:sSub>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𝒈</m:t>
                      </m:r>
                    </m:oMath>
                  </m:oMathPara>
                </a14:m>
                <a:endParaRPr lang="es-ES" sz="2000" b="1" dirty="0"/>
              </a:p>
            </p:txBody>
          </p:sp>
        </mc:Choice>
        <mc:Fallback xmlns="">
          <p:sp>
            <p:nvSpPr>
              <p:cNvPr id="42" name="CuadroTexto 41"/>
              <p:cNvSpPr txBox="1">
                <a:spLocks noRot="1" noChangeAspect="1" noMove="1" noResize="1" noEditPoints="1" noAdjustHandles="1" noChangeArrowheads="1" noChangeShapeType="1" noTextEdit="1"/>
              </p:cNvSpPr>
              <p:nvPr/>
            </p:nvSpPr>
            <p:spPr>
              <a:xfrm>
                <a:off x="739460" y="5654149"/>
                <a:ext cx="7227171" cy="576312"/>
              </a:xfrm>
              <a:prstGeom prst="rect">
                <a:avLst/>
              </a:prstGeom>
              <a:blipFill rotWithShape="0">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p:cNvSpPr txBox="1"/>
              <p:nvPr/>
            </p:nvSpPr>
            <p:spPr>
              <a:xfrm>
                <a:off x="1657928" y="3279378"/>
                <a:ext cx="1904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𝑆</m:t>
                      </m:r>
                    </m:oMath>
                  </m:oMathPara>
                </a14:m>
                <a:endParaRPr lang="es-ES" dirty="0"/>
              </a:p>
            </p:txBody>
          </p:sp>
        </mc:Choice>
        <mc:Fallback xmlns="">
          <p:sp>
            <p:nvSpPr>
              <p:cNvPr id="43" name="CuadroTexto 42"/>
              <p:cNvSpPr txBox="1">
                <a:spLocks noRot="1" noChangeAspect="1" noMove="1" noResize="1" noEditPoints="1" noAdjustHandles="1" noChangeArrowheads="1" noChangeShapeType="1" noTextEdit="1"/>
              </p:cNvSpPr>
              <p:nvPr/>
            </p:nvSpPr>
            <p:spPr>
              <a:xfrm>
                <a:off x="1657928" y="3279378"/>
                <a:ext cx="190437" cy="276999"/>
              </a:xfrm>
              <a:prstGeom prst="rect">
                <a:avLst/>
              </a:prstGeom>
              <a:blipFill rotWithShape="0">
                <a:blip r:embed="rId12"/>
                <a:stretch>
                  <a:fillRect l="-29032" r="-22581"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CuadroTexto 43"/>
              <p:cNvSpPr txBox="1"/>
              <p:nvPr/>
            </p:nvSpPr>
            <p:spPr>
              <a:xfrm>
                <a:off x="4264817" y="3642369"/>
                <a:ext cx="3781035" cy="5763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𝑝</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𝐹</m:t>
                          </m:r>
                        </m:num>
                        <m:den>
                          <m:r>
                            <a:rPr lang="es-ES" sz="2000" b="0" i="1" smtClean="0">
                              <a:latin typeface="Cambria Math" panose="02040503050406030204" pitchFamily="18" charset="0"/>
                            </a:rPr>
                            <m:t>𝑆</m:t>
                          </m:r>
                        </m:den>
                      </m:f>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𝐹</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𝑝</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𝑆</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𝑔</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h</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𝑆</m:t>
                      </m:r>
                    </m:oMath>
                  </m:oMathPara>
                </a14:m>
                <a:endParaRPr lang="es-ES" sz="2000" dirty="0"/>
              </a:p>
            </p:txBody>
          </p:sp>
        </mc:Choice>
        <mc:Fallback xmlns="">
          <p:sp>
            <p:nvSpPr>
              <p:cNvPr id="44" name="CuadroTexto 43"/>
              <p:cNvSpPr txBox="1">
                <a:spLocks noRot="1" noChangeAspect="1" noMove="1" noResize="1" noEditPoints="1" noAdjustHandles="1" noChangeArrowheads="1" noChangeShapeType="1" noTextEdit="1"/>
              </p:cNvSpPr>
              <p:nvPr/>
            </p:nvSpPr>
            <p:spPr>
              <a:xfrm>
                <a:off x="4264817" y="3642369"/>
                <a:ext cx="3781035" cy="576312"/>
              </a:xfrm>
              <a:prstGeom prst="rect">
                <a:avLst/>
              </a:prstGeom>
              <a:blipFill rotWithShape="0">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CuadroTexto 44"/>
              <p:cNvSpPr txBox="1"/>
              <p:nvPr/>
            </p:nvSpPr>
            <p:spPr>
              <a:xfrm>
                <a:off x="1857375" y="4449543"/>
                <a:ext cx="5150128" cy="9233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𝐸</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1</m:t>
                          </m:r>
                        </m:sub>
                      </m:sSub>
                      <m:r>
                        <a:rPr lang="es-ES" sz="2000" b="0" i="1" smtClean="0">
                          <a:latin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𝑔</m:t>
                      </m:r>
                      <m:r>
                        <a:rPr lang="es-ES" sz="2000" i="1">
                          <a:latin typeface="Cambria Math" panose="02040503050406030204" pitchFamily="18" charset="0"/>
                          <a:ea typeface="Cambria Math" panose="02040503050406030204" pitchFamily="18" charset="0"/>
                        </a:rPr>
                        <m:t>·</m:t>
                      </m:r>
                      <m:sSub>
                        <m:sSubPr>
                          <m:ctrlPr>
                            <a:rPr lang="es-ES" sz="200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h</m:t>
                          </m:r>
                        </m:e>
                        <m:sub>
                          <m:r>
                            <a:rPr lang="es-ES" sz="2000" b="0" i="1" smtClean="0">
                              <a:latin typeface="Cambria Math" panose="02040503050406030204" pitchFamily="18" charset="0"/>
                              <a:ea typeface="Cambria Math" panose="02040503050406030204" pitchFamily="18" charset="0"/>
                            </a:rPr>
                            <m:t>2</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𝑆</m:t>
                      </m:r>
                      <m:r>
                        <a:rPr lang="es-ES" sz="2000" b="0" i="0"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𝑔</m:t>
                      </m:r>
                      <m:r>
                        <a:rPr lang="es-ES" sz="2000" i="1">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h</m:t>
                          </m:r>
                        </m:e>
                        <m:sub>
                          <m:r>
                            <a:rPr lang="es-ES" sz="2000" b="0" i="1" smtClean="0">
                              <a:latin typeface="Cambria Math" panose="02040503050406030204" pitchFamily="18" charset="0"/>
                              <a:ea typeface="Cambria Math" panose="02040503050406030204" pitchFamily="18" charset="0"/>
                            </a:rPr>
                            <m:t>1</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𝑆</m:t>
                      </m:r>
                      <m:r>
                        <a:rPr lang="es-ES" sz="2000" b="0" i="1" smtClean="0">
                          <a:latin typeface="Cambria Math" panose="02040503050406030204" pitchFamily="18" charset="0"/>
                          <a:ea typeface="Cambria Math" panose="02040503050406030204" pitchFamily="18" charset="0"/>
                        </a:rPr>
                        <m:t>=</m:t>
                      </m:r>
                    </m:oMath>
                  </m:oMathPara>
                </a14:m>
                <a:endParaRPr lang="es-ES" sz="2000" b="0" i="1" dirty="0" smtClean="0">
                  <a:latin typeface="Cambria Math" panose="02040503050406030204" pitchFamily="18" charset="0"/>
                  <a:ea typeface="Cambria Math" panose="02040503050406030204" pitchFamily="18" charset="0"/>
                </a:endParaRPr>
              </a:p>
              <a:p>
                <a:endParaRPr lang="es-ES" sz="2000" i="1" dirty="0" smtClean="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𝑔</m:t>
                      </m:r>
                      <m:r>
                        <a:rPr lang="es-ES" sz="2000" b="0" i="1" smtClean="0">
                          <a:latin typeface="Cambria Math" panose="02040503050406030204" pitchFamily="18" charset="0"/>
                          <a:ea typeface="Cambria Math" panose="02040503050406030204" pitchFamily="18" charset="0"/>
                        </a:rPr>
                        <m:t>·</m:t>
                      </m:r>
                      <m:d>
                        <m:dPr>
                          <m:ctrlPr>
                            <a:rPr lang="es-ES" sz="2000" b="0" i="1" smtClean="0">
                              <a:latin typeface="Cambria Math" panose="02040503050406030204" pitchFamily="18" charset="0"/>
                              <a:ea typeface="Cambria Math" panose="02040503050406030204" pitchFamily="18" charset="0"/>
                            </a:rPr>
                          </m:ctrlPr>
                        </m:dPr>
                        <m:e>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h</m:t>
                              </m:r>
                            </m:e>
                            <m:sub>
                              <m:r>
                                <a:rPr lang="es-ES" sz="2000" b="0" i="1" smtClean="0">
                                  <a:latin typeface="Cambria Math" panose="02040503050406030204" pitchFamily="18" charset="0"/>
                                  <a:ea typeface="Cambria Math" panose="02040503050406030204" pitchFamily="18" charset="0"/>
                                </a:rPr>
                                <m:t>2</m:t>
                              </m:r>
                            </m:sub>
                          </m:sSub>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h</m:t>
                              </m:r>
                            </m:e>
                            <m:sub>
                              <m:r>
                                <a:rPr lang="es-ES" sz="2000" i="1">
                                  <a:latin typeface="Cambria Math" panose="02040503050406030204" pitchFamily="18" charset="0"/>
                                  <a:ea typeface="Cambria Math" panose="02040503050406030204" pitchFamily="18" charset="0"/>
                                </a:rPr>
                                <m:t>1</m:t>
                              </m:r>
                            </m:sub>
                          </m:sSub>
                        </m:e>
                      </m:d>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𝑆</m:t>
                      </m:r>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𝑔</m:t>
                      </m:r>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h</m:t>
                      </m:r>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𝑆</m:t>
                      </m:r>
                    </m:oMath>
                  </m:oMathPara>
                </a14:m>
                <a:endParaRPr lang="es-ES" sz="2000" dirty="0"/>
              </a:p>
            </p:txBody>
          </p:sp>
        </mc:Choice>
        <mc:Fallback xmlns="">
          <p:sp>
            <p:nvSpPr>
              <p:cNvPr id="45" name="CuadroTexto 44"/>
              <p:cNvSpPr txBox="1">
                <a:spLocks noRot="1" noChangeAspect="1" noMove="1" noResize="1" noEditPoints="1" noAdjustHandles="1" noChangeArrowheads="1" noChangeShapeType="1" noTextEdit="1"/>
              </p:cNvSpPr>
              <p:nvPr/>
            </p:nvSpPr>
            <p:spPr>
              <a:xfrm>
                <a:off x="1857375" y="4449543"/>
                <a:ext cx="5150128" cy="923330"/>
              </a:xfrm>
              <a:prstGeom prst="rect">
                <a:avLst/>
              </a:prstGeom>
              <a:blipFill rotWithShape="0">
                <a:blip r:embed="rId14"/>
                <a:stretch>
                  <a:fillRect b="-9272"/>
                </a:stretch>
              </a:blipFill>
            </p:spPr>
            <p:txBody>
              <a:bodyPr/>
              <a:lstStyle/>
              <a:p>
                <a:r>
                  <a:rPr lang="es-ES">
                    <a:noFill/>
                  </a:rPr>
                  <a:t> </a:t>
                </a:r>
              </a:p>
            </p:txBody>
          </p:sp>
        </mc:Fallback>
      </mc:AlternateContent>
    </p:spTree>
    <p:extLst>
      <p:ext uri="{BB962C8B-B14F-4D97-AF65-F5344CB8AC3E}">
        <p14:creationId xmlns:p14="http://schemas.microsoft.com/office/powerpoint/2010/main" val="40443407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Fuerza de empuje en cuerpos sumergidos</a:t>
            </a:r>
            <a:endParaRPr lang="es-ES" b="1" dirty="0">
              <a:solidFill>
                <a:schemeClr val="accent6">
                  <a:lumMod val="75000"/>
                </a:schemeClr>
              </a:solidFill>
            </a:endParaRPr>
          </a:p>
        </p:txBody>
      </p:sp>
      <p:sp>
        <p:nvSpPr>
          <p:cNvPr id="4" name="CuadroTexto 3"/>
          <p:cNvSpPr txBox="1"/>
          <p:nvPr/>
        </p:nvSpPr>
        <p:spPr>
          <a:xfrm>
            <a:off x="400050" y="885826"/>
            <a:ext cx="4843462"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5" name="CuadroTexto 4"/>
          <p:cNvSpPr txBox="1"/>
          <p:nvPr/>
        </p:nvSpPr>
        <p:spPr>
          <a:xfrm>
            <a:off x="400050" y="1255158"/>
            <a:ext cx="8415338" cy="1200329"/>
          </a:xfrm>
          <a:prstGeom prst="rect">
            <a:avLst/>
          </a:prstGeom>
          <a:noFill/>
        </p:spPr>
        <p:txBody>
          <a:bodyPr wrap="square" rtlCol="0">
            <a:spAutoFit/>
          </a:bodyPr>
          <a:lstStyle/>
          <a:p>
            <a:pPr algn="just"/>
            <a:r>
              <a:rPr lang="es-ES" b="1" dirty="0" smtClean="0"/>
              <a:t>Un cilindro de plástico de 2 cm de radio y 5 cm de alto pesa 1,7 N en el aire y 1 N cuando se sumerge totalmente en un líquido. Calcula:</a:t>
            </a:r>
          </a:p>
          <a:p>
            <a:pPr marL="342900" indent="-342900" algn="just">
              <a:buAutoNum type="alphaLcParenR"/>
            </a:pPr>
            <a:r>
              <a:rPr lang="es-ES" b="1" dirty="0" smtClean="0"/>
              <a:t>La fuerza de empuje.</a:t>
            </a:r>
          </a:p>
          <a:p>
            <a:pPr marL="342900" indent="-342900" algn="just">
              <a:buAutoNum type="alphaLcParenR"/>
            </a:pPr>
            <a:r>
              <a:rPr lang="es-ES" b="1" dirty="0" smtClean="0"/>
              <a:t>La densidad del líquido.</a:t>
            </a:r>
            <a:endParaRPr lang="es-ES" b="1" dirty="0"/>
          </a:p>
        </p:txBody>
      </p:sp>
      <p:sp>
        <p:nvSpPr>
          <p:cNvPr id="8" name="CuadroTexto 7"/>
          <p:cNvSpPr txBox="1"/>
          <p:nvPr/>
        </p:nvSpPr>
        <p:spPr>
          <a:xfrm>
            <a:off x="400050" y="2539414"/>
            <a:ext cx="1685925" cy="369332"/>
          </a:xfrm>
          <a:prstGeom prst="rect">
            <a:avLst/>
          </a:prstGeom>
          <a:noFill/>
        </p:spPr>
        <p:txBody>
          <a:bodyPr wrap="square" rtlCol="0">
            <a:spAutoFit/>
          </a:bodyPr>
          <a:lstStyle/>
          <a:p>
            <a:r>
              <a:rPr lang="es-ES" dirty="0" smtClean="0"/>
              <a:t>a)</a:t>
            </a:r>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713105" y="2578367"/>
                <a:ext cx="4530407" cy="331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𝐸</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𝑟𝑒𝑎𝑙</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𝑎𝑝𝑎𝑟𝑒𝑛𝑡𝑒</m:t>
                          </m:r>
                        </m:sub>
                      </m:sSub>
                      <m:r>
                        <a:rPr lang="es-ES" sz="2000" b="0" i="1" smtClean="0">
                          <a:latin typeface="Cambria Math" panose="02040503050406030204" pitchFamily="18" charset="0"/>
                        </a:rPr>
                        <m:t>=1,7−1=</m:t>
                      </m:r>
                      <m:r>
                        <a:rPr lang="es-ES" sz="2000" b="1" i="1" smtClean="0">
                          <a:latin typeface="Cambria Math" panose="02040503050406030204" pitchFamily="18" charset="0"/>
                        </a:rPr>
                        <m:t>𝟎</m:t>
                      </m:r>
                      <m:r>
                        <a:rPr lang="es-ES" sz="2000" b="1" i="1" smtClean="0">
                          <a:latin typeface="Cambria Math" panose="02040503050406030204" pitchFamily="18" charset="0"/>
                        </a:rPr>
                        <m:t>,</m:t>
                      </m:r>
                      <m:r>
                        <a:rPr lang="es-ES" sz="2000" b="1" i="1" smtClean="0">
                          <a:latin typeface="Cambria Math" panose="02040503050406030204" pitchFamily="18" charset="0"/>
                        </a:rPr>
                        <m:t>𝟕</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9" name="CuadroTexto 8"/>
              <p:cNvSpPr txBox="1">
                <a:spLocks noRot="1" noChangeAspect="1" noMove="1" noResize="1" noEditPoints="1" noAdjustHandles="1" noChangeArrowheads="1" noChangeShapeType="1" noTextEdit="1"/>
              </p:cNvSpPr>
              <p:nvPr/>
            </p:nvSpPr>
            <p:spPr>
              <a:xfrm>
                <a:off x="713105" y="2578367"/>
                <a:ext cx="4530407" cy="331437"/>
              </a:xfrm>
              <a:prstGeom prst="rect">
                <a:avLst/>
              </a:prstGeom>
              <a:blipFill rotWithShape="0">
                <a:blip r:embed="rId3"/>
                <a:stretch>
                  <a:fillRect l="-808" r="-673" b="-25926"/>
                </a:stretch>
              </a:blipFill>
            </p:spPr>
            <p:txBody>
              <a:bodyPr/>
              <a:lstStyle/>
              <a:p>
                <a:r>
                  <a:rPr lang="es-ES">
                    <a:noFill/>
                  </a:rPr>
                  <a:t> </a:t>
                </a:r>
              </a:p>
            </p:txBody>
          </p:sp>
        </mc:Fallback>
      </mc:AlternateContent>
      <p:sp>
        <p:nvSpPr>
          <p:cNvPr id="46" name="CuadroTexto 45"/>
          <p:cNvSpPr txBox="1"/>
          <p:nvPr/>
        </p:nvSpPr>
        <p:spPr>
          <a:xfrm>
            <a:off x="400050" y="2931252"/>
            <a:ext cx="428626" cy="369332"/>
          </a:xfrm>
          <a:prstGeom prst="rect">
            <a:avLst/>
          </a:prstGeom>
          <a:noFill/>
        </p:spPr>
        <p:txBody>
          <a:bodyPr wrap="square" rtlCol="0">
            <a:spAutoFit/>
          </a:bodyPr>
          <a:lstStyle/>
          <a:p>
            <a:r>
              <a:rPr lang="es-ES" dirty="0" smtClean="0"/>
              <a:t>b)</a:t>
            </a:r>
            <a:endParaRPr lang="es-ES" dirty="0"/>
          </a:p>
        </p:txBody>
      </p:sp>
      <mc:AlternateContent xmlns:mc="http://schemas.openxmlformats.org/markup-compatibility/2006" xmlns:a14="http://schemas.microsoft.com/office/drawing/2010/main">
        <mc:Choice Requires="a14">
          <p:sp>
            <p:nvSpPr>
              <p:cNvPr id="10" name="Rectángulo 9"/>
              <p:cNvSpPr/>
              <p:nvPr/>
            </p:nvSpPr>
            <p:spPr>
              <a:xfrm>
                <a:off x="614363" y="2932310"/>
                <a:ext cx="7954293"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ea typeface="Cambria Math" panose="02040503050406030204" pitchFamily="18" charset="0"/>
                        </a:rPr>
                        <m:t>𝐸</m:t>
                      </m:r>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b="0" i="1">
                              <a:latin typeface="Cambria Math" panose="02040503050406030204" pitchFamily="18" charset="0"/>
                              <a:ea typeface="Cambria Math" panose="02040503050406030204" pitchFamily="18" charset="0"/>
                            </a:rPr>
                            <m:t>𝑑</m:t>
                          </m:r>
                        </m:e>
                        <m:sub>
                          <m:r>
                            <a:rPr lang="es-ES" sz="2000" b="0" i="1">
                              <a:latin typeface="Cambria Math" panose="02040503050406030204" pitchFamily="18" charset="0"/>
                              <a:ea typeface="Cambria Math" panose="02040503050406030204" pitchFamily="18" charset="0"/>
                            </a:rPr>
                            <m:t>𝐿</m:t>
                          </m:r>
                        </m:sub>
                      </m:sSub>
                      <m:r>
                        <a:rPr lang="es-ES" sz="2000" b="0" i="1">
                          <a:latin typeface="Cambria Math" panose="02040503050406030204" pitchFamily="18" charset="0"/>
                          <a:ea typeface="Cambria Math" panose="02040503050406030204" pitchFamily="18" charset="0"/>
                        </a:rPr>
                        <m:t>·</m:t>
                      </m:r>
                      <m:r>
                        <a:rPr lang="es-ES" sz="2000" b="0" i="1">
                          <a:latin typeface="Cambria Math" panose="02040503050406030204" pitchFamily="18" charset="0"/>
                          <a:ea typeface="Cambria Math" panose="02040503050406030204" pitchFamily="18" charset="0"/>
                        </a:rPr>
                        <m:t>𝑔</m:t>
                      </m:r>
                      <m:r>
                        <a:rPr lang="es-ES" sz="2000" b="0" i="1">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b="0" i="1">
                              <a:latin typeface="Cambria Math" panose="02040503050406030204" pitchFamily="18" charset="0"/>
                              <a:ea typeface="Cambria Math" panose="02040503050406030204" pitchFamily="18" charset="0"/>
                            </a:rPr>
                            <m:t>𝑉</m:t>
                          </m:r>
                        </m:e>
                        <m:sub>
                          <m:r>
                            <a:rPr lang="es-ES" sz="2000" b="0" i="1" smtClean="0">
                              <a:latin typeface="Cambria Math" panose="02040503050406030204" pitchFamily="18" charset="0"/>
                              <a:ea typeface="Cambria Math" panose="02040503050406030204" pitchFamily="18" charset="0"/>
                            </a:rPr>
                            <m:t>𝐹</m:t>
                          </m:r>
                        </m:sub>
                      </m:sSub>
                      <m:r>
                        <a:rPr lang="es-ES" sz="2000" b="0" i="1" smtClean="0">
                          <a:latin typeface="Cambria Math" panose="02040503050406030204" pitchFamily="18" charset="0"/>
                          <a:ea typeface="Cambria Math" panose="02040503050406030204" pitchFamily="18" charset="0"/>
                        </a:rPr>
                        <m:t> →</m:t>
                      </m:r>
                      <m:sSub>
                        <m:sSubPr>
                          <m:ctrlPr>
                            <a:rPr lang="es-ES" sz="2000" i="1">
                              <a:latin typeface="Cambria Math" panose="02040503050406030204" pitchFamily="18" charset="0"/>
                            </a:rPr>
                          </m:ctrlPr>
                        </m:sSubPr>
                        <m:e>
                          <m:r>
                            <a:rPr lang="es-ES" sz="2000" i="1">
                              <a:latin typeface="Cambria Math" panose="02040503050406030204" pitchFamily="18" charset="0"/>
                            </a:rPr>
                            <m:t>𝑉</m:t>
                          </m:r>
                        </m:e>
                        <m:sub>
                          <m:r>
                            <a:rPr lang="es-ES" sz="2000" b="0" i="1" smtClean="0">
                              <a:latin typeface="Cambria Math" panose="02040503050406030204" pitchFamily="18" charset="0"/>
                            </a:rPr>
                            <m:t>𝐹</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𝑉</m:t>
                          </m:r>
                        </m:e>
                        <m:sub>
                          <m:r>
                            <a:rPr lang="es-ES" sz="2000" i="1">
                              <a:latin typeface="Cambria Math" panose="02040503050406030204" pitchFamily="18" charset="0"/>
                            </a:rPr>
                            <m:t>𝐶</m:t>
                          </m:r>
                        </m:sub>
                      </m:sSub>
                      <m:r>
                        <a:rPr lang="es-ES" sz="2000" i="1">
                          <a:latin typeface="Cambria Math" panose="02040503050406030204" pitchFamily="18" charset="0"/>
                        </a:rPr>
                        <m:t>=</m:t>
                      </m:r>
                      <m:r>
                        <a:rPr lang="es-ES" sz="2000" i="1">
                          <a:latin typeface="Cambria Math" panose="02040503050406030204" pitchFamily="18" charset="0"/>
                        </a:rPr>
                        <m:t>𝑆</m:t>
                      </m:r>
                      <m:r>
                        <a:rPr lang="es-ES" sz="2000" i="1">
                          <a:latin typeface="Cambria Math" panose="02040503050406030204" pitchFamily="18" charset="0"/>
                        </a:rPr>
                        <m:t>·</m:t>
                      </m:r>
                      <m:r>
                        <a:rPr lang="es-ES" sz="2000" i="1">
                          <a:latin typeface="Cambria Math" panose="02040503050406030204" pitchFamily="18" charset="0"/>
                        </a:rPr>
                        <m:t>h</m:t>
                      </m:r>
                      <m:r>
                        <a:rPr lang="es-ES" sz="2000" i="1">
                          <a:latin typeface="Cambria Math" panose="02040503050406030204" pitchFamily="18" charset="0"/>
                        </a:rPr>
                        <m:t>=</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h</m:t>
                      </m:r>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2</m:t>
                          </m:r>
                        </m:e>
                        <m:sup>
                          <m:r>
                            <a:rPr lang="es-ES" sz="2000" i="1">
                              <a:latin typeface="Cambria Math" panose="02040503050406030204" pitchFamily="18" charset="0"/>
                              <a:ea typeface="Cambria Math" panose="02040503050406030204" pitchFamily="18" charset="0"/>
                            </a:rPr>
                            <m:t>2</m:t>
                          </m:r>
                        </m:sup>
                      </m:sSup>
                      <m:r>
                        <a:rPr lang="es-ES" sz="2000" i="1">
                          <a:latin typeface="Cambria Math" panose="02040503050406030204" pitchFamily="18" charset="0"/>
                          <a:ea typeface="Cambria Math" panose="02040503050406030204" pitchFamily="18" charset="0"/>
                        </a:rPr>
                        <m:t>·5=62,83 </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𝑐𝑚</m:t>
                          </m:r>
                        </m:e>
                        <m:sup>
                          <m:r>
                            <a:rPr lang="es-ES" sz="2000" i="1">
                              <a:latin typeface="Cambria Math" panose="02040503050406030204" pitchFamily="18" charset="0"/>
                              <a:ea typeface="Cambria Math" panose="02040503050406030204" pitchFamily="18" charset="0"/>
                            </a:rPr>
                            <m:t>3</m:t>
                          </m:r>
                        </m:sup>
                      </m:sSup>
                    </m:oMath>
                  </m:oMathPara>
                </a14:m>
                <a:endParaRPr lang="es-ES" sz="2000" dirty="0"/>
              </a:p>
            </p:txBody>
          </p:sp>
        </mc:Choice>
        <mc:Fallback xmlns="">
          <p:sp>
            <p:nvSpPr>
              <p:cNvPr id="10" name="Rectángulo 9"/>
              <p:cNvSpPr>
                <a:spLocks noRot="1" noChangeAspect="1" noMove="1" noResize="1" noEditPoints="1" noAdjustHandles="1" noChangeArrowheads="1" noChangeShapeType="1" noTextEdit="1"/>
              </p:cNvSpPr>
              <p:nvPr/>
            </p:nvSpPr>
            <p:spPr>
              <a:xfrm>
                <a:off x="614363" y="2932310"/>
                <a:ext cx="7954293" cy="400110"/>
              </a:xfrm>
              <a:prstGeom prst="rect">
                <a:avLst/>
              </a:prstGeom>
              <a:blipFill rotWithShape="0">
                <a:blip r:embed="rId4"/>
                <a:stretch>
                  <a:fillRect b="-1060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Rectángulo 13"/>
              <p:cNvSpPr/>
              <p:nvPr/>
            </p:nvSpPr>
            <p:spPr>
              <a:xfrm>
                <a:off x="665301" y="3300584"/>
                <a:ext cx="6552307" cy="73039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𝑃</m:t>
                          </m:r>
                        </m:e>
                        <m:sub>
                          <m:r>
                            <a:rPr lang="es-ES" sz="2000" i="1">
                              <a:latin typeface="Cambria Math" panose="02040503050406030204" pitchFamily="18" charset="0"/>
                            </a:rPr>
                            <m:t>𝑟𝑒𝑎𝑙</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𝑃</m:t>
                          </m:r>
                        </m:e>
                        <m:sub>
                          <m:r>
                            <a:rPr lang="es-ES" sz="2000" i="1">
                              <a:latin typeface="Cambria Math" panose="02040503050406030204" pitchFamily="18" charset="0"/>
                            </a:rPr>
                            <m:t>𝑎𝑝𝑎𝑟𝑒𝑛𝑡𝑒</m:t>
                          </m:r>
                        </m:sub>
                      </m:sSub>
                      <m:r>
                        <a:rPr lang="es-ES" sz="2000" b="0" i="1" smtClean="0">
                          <a:latin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𝑔</m:t>
                      </m:r>
                      <m:r>
                        <a:rPr lang="es-ES" sz="2000" i="1">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𝑉</m:t>
                          </m:r>
                        </m:e>
                        <m:sub>
                          <m:r>
                            <a:rPr lang="es-ES" sz="2000" b="0" i="1" smtClean="0">
                              <a:latin typeface="Cambria Math" panose="02040503050406030204" pitchFamily="18" charset="0"/>
                              <a:ea typeface="Cambria Math" panose="02040503050406030204" pitchFamily="18" charset="0"/>
                            </a:rPr>
                            <m:t>𝐹</m:t>
                          </m:r>
                        </m:sub>
                      </m:sSub>
                      <m:r>
                        <a:rPr lang="es-ES" sz="2000" b="0" i="1">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𝐹</m:t>
                          </m:r>
                        </m:sub>
                      </m:sSub>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𝑃</m:t>
                              </m:r>
                            </m:e>
                            <m:sub>
                              <m:r>
                                <a:rPr lang="es-ES" sz="2000" i="1">
                                  <a:latin typeface="Cambria Math" panose="02040503050406030204" pitchFamily="18" charset="0"/>
                                </a:rPr>
                                <m:t>𝑟𝑒𝑎𝑙</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𝑃</m:t>
                              </m:r>
                            </m:e>
                            <m:sub>
                              <m:r>
                                <a:rPr lang="es-ES" sz="2000" i="1">
                                  <a:latin typeface="Cambria Math" panose="02040503050406030204" pitchFamily="18" charset="0"/>
                                </a:rPr>
                                <m:t>𝑎𝑝𝑎𝑟𝑒𝑛𝑡𝑒</m:t>
                              </m:r>
                            </m:sub>
                          </m:sSub>
                        </m:num>
                        <m:den>
                          <m:r>
                            <a:rPr lang="es-ES" sz="2000" b="0" i="1" smtClean="0">
                              <a:latin typeface="Cambria Math" panose="02040503050406030204" pitchFamily="18" charset="0"/>
                              <a:ea typeface="Cambria Math" panose="02040503050406030204" pitchFamily="18" charset="0"/>
                            </a:rPr>
                            <m:t>𝑔</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𝑉</m:t>
                              </m:r>
                            </m:e>
                            <m:sub>
                              <m:r>
                                <a:rPr lang="es-ES" sz="2000" b="0" i="1" smtClean="0">
                                  <a:latin typeface="Cambria Math" panose="02040503050406030204" pitchFamily="18" charset="0"/>
                                  <a:ea typeface="Cambria Math" panose="02040503050406030204" pitchFamily="18" charset="0"/>
                                </a:rPr>
                                <m:t>𝐹</m:t>
                              </m:r>
                            </m:sub>
                          </m:sSub>
                        </m:den>
                      </m:f>
                    </m:oMath>
                  </m:oMathPara>
                </a14:m>
                <a:endParaRPr lang="es-ES" sz="2000" dirty="0"/>
              </a:p>
            </p:txBody>
          </p:sp>
        </mc:Choice>
        <mc:Fallback xmlns="">
          <p:sp>
            <p:nvSpPr>
              <p:cNvPr id="14" name="Rectángulo 13"/>
              <p:cNvSpPr>
                <a:spLocks noRot="1" noChangeAspect="1" noMove="1" noResize="1" noEditPoints="1" noAdjustHandles="1" noChangeArrowheads="1" noChangeShapeType="1" noTextEdit="1"/>
              </p:cNvSpPr>
              <p:nvPr/>
            </p:nvSpPr>
            <p:spPr>
              <a:xfrm>
                <a:off x="665301" y="3300584"/>
                <a:ext cx="6552307" cy="730393"/>
              </a:xfrm>
              <a:prstGeom prst="rect">
                <a:avLst/>
              </a:prstGeom>
              <a:blipFill rotWithShape="0">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Rectángulo 14"/>
              <p:cNvSpPr/>
              <p:nvPr/>
            </p:nvSpPr>
            <p:spPr>
              <a:xfrm>
                <a:off x="713105" y="3880424"/>
                <a:ext cx="4819909" cy="7030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i="1">
                              <a:latin typeface="Cambria Math" panose="02040503050406030204" pitchFamily="18" charset="0"/>
                              <a:ea typeface="Cambria Math" panose="02040503050406030204" pitchFamily="18" charset="0"/>
                            </a:rPr>
                            <m:t>𝐹</m:t>
                          </m:r>
                        </m:sub>
                      </m:sSub>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rPr>
                            <m:t>0,7</m:t>
                          </m:r>
                        </m:num>
                        <m:den>
                          <m:r>
                            <a:rPr lang="es-ES" sz="2000" b="0" i="1" smtClean="0">
                              <a:latin typeface="Cambria Math" panose="02040503050406030204" pitchFamily="18" charset="0"/>
                            </a:rPr>
                            <m:t>9,8</m:t>
                          </m:r>
                          <m:r>
                            <a:rPr lang="es-ES" sz="2000" i="1">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62,83·</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10</m:t>
                              </m:r>
                            </m:e>
                            <m:sup>
                              <m:r>
                                <a:rPr lang="es-ES" sz="2000" b="0" i="1" smtClean="0">
                                  <a:latin typeface="Cambria Math" panose="02040503050406030204" pitchFamily="18" charset="0"/>
                                  <a:ea typeface="Cambria Math" panose="02040503050406030204" pitchFamily="18" charset="0"/>
                                </a:rPr>
                                <m:t>−6</m:t>
                              </m:r>
                            </m:sup>
                          </m:sSup>
                        </m:den>
                      </m:f>
                      <m:r>
                        <a:rPr lang="es-ES" sz="2000" b="0"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𝟏𝟏𝟑𝟔</m:t>
                      </m:r>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𝟗</m:t>
                      </m:r>
                      <m:r>
                        <a:rPr lang="es-ES" sz="2000" b="1"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𝒌𝒈</m:t>
                      </m:r>
                      <m:r>
                        <a:rPr lang="es-ES" sz="2000" b="1" i="1" smtClean="0">
                          <a:latin typeface="Cambria Math" panose="02040503050406030204" pitchFamily="18" charset="0"/>
                          <a:ea typeface="Cambria Math" panose="02040503050406030204" pitchFamily="18" charset="0"/>
                        </a:rPr>
                        <m:t>/</m:t>
                      </m:r>
                      <m:sSup>
                        <m:sSupPr>
                          <m:ctrlPr>
                            <a:rPr lang="es-ES" sz="2000" b="1" i="1" smtClean="0">
                              <a:latin typeface="Cambria Math" panose="02040503050406030204" pitchFamily="18" charset="0"/>
                              <a:ea typeface="Cambria Math" panose="02040503050406030204" pitchFamily="18" charset="0"/>
                            </a:rPr>
                          </m:ctrlPr>
                        </m:sSupPr>
                        <m:e>
                          <m:r>
                            <a:rPr lang="es-ES" sz="2000" b="1" i="1" smtClean="0">
                              <a:latin typeface="Cambria Math" panose="02040503050406030204" pitchFamily="18" charset="0"/>
                              <a:ea typeface="Cambria Math" panose="02040503050406030204" pitchFamily="18" charset="0"/>
                            </a:rPr>
                            <m:t>𝒎</m:t>
                          </m:r>
                        </m:e>
                        <m:sup>
                          <m:r>
                            <a:rPr lang="es-ES" sz="2000" b="1" i="1" smtClean="0">
                              <a:latin typeface="Cambria Math" panose="02040503050406030204" pitchFamily="18" charset="0"/>
                              <a:ea typeface="Cambria Math" panose="02040503050406030204" pitchFamily="18" charset="0"/>
                            </a:rPr>
                            <m:t>𝟑</m:t>
                          </m:r>
                        </m:sup>
                      </m:sSup>
                    </m:oMath>
                  </m:oMathPara>
                </a14:m>
                <a:endParaRPr lang="es-ES" sz="2000" b="1" dirty="0"/>
              </a:p>
            </p:txBody>
          </p:sp>
        </mc:Choice>
        <mc:Fallback xmlns="">
          <p:sp>
            <p:nvSpPr>
              <p:cNvPr id="15" name="Rectángulo 14"/>
              <p:cNvSpPr>
                <a:spLocks noRot="1" noChangeAspect="1" noMove="1" noResize="1" noEditPoints="1" noAdjustHandles="1" noChangeArrowheads="1" noChangeShapeType="1" noTextEdit="1"/>
              </p:cNvSpPr>
              <p:nvPr/>
            </p:nvSpPr>
            <p:spPr>
              <a:xfrm>
                <a:off x="713105" y="3880424"/>
                <a:ext cx="4819909" cy="703078"/>
              </a:xfrm>
              <a:prstGeom prst="rect">
                <a:avLst/>
              </a:prstGeom>
              <a:blipFill rotWithShape="0">
                <a:blip r:embed="rId6"/>
                <a:stretch>
                  <a:fillRect/>
                </a:stretch>
              </a:blipFill>
            </p:spPr>
            <p:txBody>
              <a:bodyPr/>
              <a:lstStyle/>
              <a:p>
                <a:r>
                  <a:rPr lang="es-ES">
                    <a:noFill/>
                  </a:rPr>
                  <a:t> </a:t>
                </a:r>
              </a:p>
            </p:txBody>
          </p:sp>
        </mc:Fallback>
      </mc:AlternateContent>
      <p:sp>
        <p:nvSpPr>
          <p:cNvPr id="47" name="Redondear rectángulo de esquina del mismo lado 46"/>
          <p:cNvSpPr/>
          <p:nvPr/>
        </p:nvSpPr>
        <p:spPr>
          <a:xfrm>
            <a:off x="463118" y="4864878"/>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CuadroTexto 47"/>
          <p:cNvSpPr txBox="1"/>
          <p:nvPr/>
        </p:nvSpPr>
        <p:spPr>
          <a:xfrm>
            <a:off x="463118" y="4881309"/>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49" name="CuadroTexto 48"/>
          <p:cNvSpPr txBox="1"/>
          <p:nvPr/>
        </p:nvSpPr>
        <p:spPr>
          <a:xfrm>
            <a:off x="463118" y="5250641"/>
            <a:ext cx="8105538" cy="1200329"/>
          </a:xfrm>
          <a:prstGeom prst="rect">
            <a:avLst/>
          </a:prstGeom>
          <a:solidFill>
            <a:srgbClr val="FFCC66"/>
          </a:solidFill>
        </p:spPr>
        <p:txBody>
          <a:bodyPr wrap="square" rtlCol="0">
            <a:spAutoFit/>
          </a:bodyPr>
          <a:lstStyle/>
          <a:p>
            <a:pPr marL="357188" indent="-357188" algn="just">
              <a:buAutoNum type="arabicPeriod" startAt="9"/>
            </a:pPr>
            <a:r>
              <a:rPr lang="es-ES" b="1" dirty="0" smtClean="0"/>
              <a:t>Un objeto de 100 kg pesa 900 N sumergido en el agua (d = 1 g/</a:t>
            </a:r>
            <a:r>
              <a:rPr lang="es-ES" b="1" dirty="0" err="1" smtClean="0"/>
              <a:t>mL</a:t>
            </a:r>
            <a:r>
              <a:rPr lang="es-ES" b="1" dirty="0" smtClean="0"/>
              <a:t>):</a:t>
            </a:r>
          </a:p>
          <a:p>
            <a:pPr marL="714375" indent="-358775" algn="just">
              <a:buAutoNum type="alphaLcParenR"/>
            </a:pPr>
            <a:r>
              <a:rPr lang="es-ES" dirty="0" smtClean="0"/>
              <a:t>Calcula el empuje que experimenta.</a:t>
            </a:r>
          </a:p>
          <a:p>
            <a:pPr marL="714375" indent="-358775" algn="just">
              <a:buAutoNum type="alphaLcParenR"/>
            </a:pPr>
            <a:r>
              <a:rPr lang="es-ES" dirty="0" smtClean="0"/>
              <a:t>¿Qué volumen tiene el cuerpo?</a:t>
            </a:r>
          </a:p>
          <a:p>
            <a:pPr marL="714375" indent="-358775" algn="just">
              <a:buAutoNum type="alphaLcParenR"/>
            </a:pPr>
            <a:r>
              <a:rPr lang="es-ES" dirty="0" smtClean="0"/>
              <a:t>¿Cuál es la densidad del cuerpo?</a:t>
            </a:r>
          </a:p>
        </p:txBody>
      </p:sp>
    </p:spTree>
    <p:extLst>
      <p:ext uri="{BB962C8B-B14F-4D97-AF65-F5344CB8AC3E}">
        <p14:creationId xmlns:p14="http://schemas.microsoft.com/office/powerpoint/2010/main" val="1684873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Fuerza de empuje en cuerpos sumergidos</a:t>
            </a:r>
            <a:endParaRPr lang="es-ES" b="1" dirty="0">
              <a:solidFill>
                <a:schemeClr val="accent6">
                  <a:lumMod val="75000"/>
                </a:schemeClr>
              </a:solidFill>
            </a:endParaRPr>
          </a:p>
        </p:txBody>
      </p:sp>
      <p:sp>
        <p:nvSpPr>
          <p:cNvPr id="16" name="CuadroTexto 15"/>
          <p:cNvSpPr txBox="1"/>
          <p:nvPr/>
        </p:nvSpPr>
        <p:spPr>
          <a:xfrm>
            <a:off x="328611" y="842963"/>
            <a:ext cx="7043738" cy="369332"/>
          </a:xfrm>
          <a:prstGeom prst="rect">
            <a:avLst/>
          </a:prstGeom>
          <a:noFill/>
        </p:spPr>
        <p:txBody>
          <a:bodyPr wrap="square" rtlCol="0">
            <a:spAutoFit/>
          </a:bodyPr>
          <a:lstStyle/>
          <a:p>
            <a:r>
              <a:rPr lang="es-ES" b="1" dirty="0" smtClean="0">
                <a:solidFill>
                  <a:srgbClr val="00B050"/>
                </a:solidFill>
              </a:rPr>
              <a:t>5.2. Flotabilidad</a:t>
            </a:r>
            <a:endParaRPr lang="es-ES" b="1" dirty="0">
              <a:solidFill>
                <a:srgbClr val="00B050"/>
              </a:solidFill>
            </a:endParaRPr>
          </a:p>
        </p:txBody>
      </p:sp>
      <p:pic>
        <p:nvPicPr>
          <p:cNvPr id="4098"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2910" r="36598" b="22815"/>
          <a:stretch/>
        </p:blipFill>
        <p:spPr bwMode="auto">
          <a:xfrm>
            <a:off x="457199" y="1711299"/>
            <a:ext cx="5200651" cy="27237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CuadroTexto 6"/>
              <p:cNvSpPr txBox="1"/>
              <p:nvPr/>
            </p:nvSpPr>
            <p:spPr>
              <a:xfrm>
                <a:off x="1523822" y="1365049"/>
                <a:ext cx="6671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𝑃</m:t>
                      </m:r>
                      <m:r>
                        <a:rPr lang="es-ES" b="0" i="1" smtClean="0">
                          <a:latin typeface="Cambria Math" panose="02040503050406030204" pitchFamily="18" charset="0"/>
                        </a:rPr>
                        <m:t>&gt;</m:t>
                      </m:r>
                      <m:r>
                        <a:rPr lang="es-ES" b="0" i="1" smtClean="0">
                          <a:latin typeface="Cambria Math" panose="02040503050406030204" pitchFamily="18" charset="0"/>
                        </a:rPr>
                        <m:t>𝐸</m:t>
                      </m:r>
                    </m:oMath>
                  </m:oMathPara>
                </a14:m>
                <a:endParaRPr lang="es-ES"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523822" y="1365049"/>
                <a:ext cx="667106" cy="276999"/>
              </a:xfrm>
              <a:prstGeom prst="rect">
                <a:avLst/>
              </a:prstGeom>
              <a:blipFill rotWithShape="0">
                <a:blip r:embed="rId4"/>
                <a:stretch>
                  <a:fillRect l="-7339" r="-6422"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p:cNvSpPr txBox="1"/>
              <p:nvPr/>
            </p:nvSpPr>
            <p:spPr>
              <a:xfrm>
                <a:off x="4281309" y="1365050"/>
                <a:ext cx="6671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𝑃</m:t>
                      </m:r>
                      <m:r>
                        <a:rPr lang="es-ES" b="0" i="1" smtClean="0">
                          <a:latin typeface="Cambria Math" panose="02040503050406030204" pitchFamily="18" charset="0"/>
                        </a:rPr>
                        <m:t>&lt;</m:t>
                      </m:r>
                      <m:r>
                        <a:rPr lang="es-ES" b="0" i="1" smtClean="0">
                          <a:latin typeface="Cambria Math" panose="02040503050406030204" pitchFamily="18" charset="0"/>
                        </a:rPr>
                        <m:t>𝐸</m:t>
                      </m:r>
                    </m:oMath>
                  </m:oMathPara>
                </a14:m>
                <a:endParaRPr lang="es-ES"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4281309" y="1365050"/>
                <a:ext cx="667106" cy="276999"/>
              </a:xfrm>
              <a:prstGeom prst="rect">
                <a:avLst/>
              </a:prstGeom>
              <a:blipFill rotWithShape="0">
                <a:blip r:embed="rId5"/>
                <a:stretch>
                  <a:fillRect l="-6364" r="-6364"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CuadroTexto 19"/>
              <p:cNvSpPr txBox="1"/>
              <p:nvPr/>
            </p:nvSpPr>
            <p:spPr>
              <a:xfrm>
                <a:off x="7038796" y="1365048"/>
                <a:ext cx="6671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𝑃</m:t>
                      </m:r>
                      <m:r>
                        <a:rPr lang="es-ES" b="0" i="1" smtClean="0">
                          <a:latin typeface="Cambria Math" panose="02040503050406030204" pitchFamily="18" charset="0"/>
                        </a:rPr>
                        <m:t>=</m:t>
                      </m:r>
                      <m:r>
                        <a:rPr lang="es-ES" b="0" i="1" smtClean="0">
                          <a:latin typeface="Cambria Math" panose="02040503050406030204" pitchFamily="18" charset="0"/>
                        </a:rPr>
                        <m:t>𝐸</m:t>
                      </m:r>
                    </m:oMath>
                  </m:oMathPara>
                </a14:m>
                <a:endParaRPr lang="es-ES"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7038796" y="1365048"/>
                <a:ext cx="667106" cy="276999"/>
              </a:xfrm>
              <a:prstGeom prst="rect">
                <a:avLst/>
              </a:prstGeom>
              <a:blipFill rotWithShape="0">
                <a:blip r:embed="rId6"/>
                <a:stretch>
                  <a:fillRect l="-7339" r="-6422" b="-8889"/>
                </a:stretch>
              </a:blipFill>
            </p:spPr>
            <p:txBody>
              <a:bodyPr/>
              <a:lstStyle/>
              <a:p>
                <a:r>
                  <a:rPr lang="es-ES">
                    <a:noFill/>
                  </a:rPr>
                  <a:t> </a:t>
                </a:r>
              </a:p>
            </p:txBody>
          </p:sp>
        </mc:Fallback>
      </mc:AlternateContent>
      <p:sp>
        <p:nvSpPr>
          <p:cNvPr id="11" name="CuadroTexto 10"/>
          <p:cNvSpPr txBox="1"/>
          <p:nvPr/>
        </p:nvSpPr>
        <p:spPr>
          <a:xfrm>
            <a:off x="968452" y="4504343"/>
            <a:ext cx="2185987" cy="830997"/>
          </a:xfrm>
          <a:prstGeom prst="rect">
            <a:avLst/>
          </a:prstGeom>
          <a:noFill/>
        </p:spPr>
        <p:txBody>
          <a:bodyPr wrap="square" rtlCol="0">
            <a:spAutoFit/>
          </a:bodyPr>
          <a:lstStyle/>
          <a:p>
            <a:r>
              <a:rPr lang="es-ES" sz="1600" dirty="0" smtClean="0"/>
              <a:t>Si el peso es mayor que el empuje, el cuerpo se hunde</a:t>
            </a:r>
            <a:endParaRPr lang="es-ES" sz="1600" dirty="0"/>
          </a:p>
        </p:txBody>
      </p:sp>
      <p:sp>
        <p:nvSpPr>
          <p:cNvPr id="22" name="CuadroTexto 21"/>
          <p:cNvSpPr txBox="1"/>
          <p:nvPr/>
        </p:nvSpPr>
        <p:spPr>
          <a:xfrm>
            <a:off x="3721177" y="4504342"/>
            <a:ext cx="2185987" cy="830997"/>
          </a:xfrm>
          <a:prstGeom prst="rect">
            <a:avLst/>
          </a:prstGeom>
          <a:noFill/>
        </p:spPr>
        <p:txBody>
          <a:bodyPr wrap="square" rtlCol="0">
            <a:spAutoFit/>
          </a:bodyPr>
          <a:lstStyle/>
          <a:p>
            <a:r>
              <a:rPr lang="es-ES" sz="1600" dirty="0" smtClean="0"/>
              <a:t>Si el peso es menor que el empuje, el cuerpo asciende</a:t>
            </a:r>
            <a:endParaRPr lang="es-ES" sz="1600" dirty="0"/>
          </a:p>
        </p:txBody>
      </p:sp>
      <p:sp>
        <p:nvSpPr>
          <p:cNvPr id="23" name="CuadroTexto 22"/>
          <p:cNvSpPr txBox="1"/>
          <p:nvPr/>
        </p:nvSpPr>
        <p:spPr>
          <a:xfrm>
            <a:off x="6473902" y="4504342"/>
            <a:ext cx="2185987" cy="1077218"/>
          </a:xfrm>
          <a:prstGeom prst="rect">
            <a:avLst/>
          </a:prstGeom>
          <a:noFill/>
        </p:spPr>
        <p:txBody>
          <a:bodyPr wrap="square" rtlCol="0">
            <a:spAutoFit/>
          </a:bodyPr>
          <a:lstStyle/>
          <a:p>
            <a:r>
              <a:rPr lang="es-ES" sz="1600" dirty="0" smtClean="0"/>
              <a:t>Si el peso es igual al empuje, el cuerpo permanece en equilibrio</a:t>
            </a:r>
            <a:endParaRPr lang="es-ES" sz="1600" dirty="0"/>
          </a:p>
        </p:txBody>
      </p:sp>
      <p:pic>
        <p:nvPicPr>
          <p:cNvPr id="26"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96" t="32910" r="36598" b="22815"/>
          <a:stretch/>
        </p:blipFill>
        <p:spPr bwMode="auto">
          <a:xfrm>
            <a:off x="6334483" y="1711299"/>
            <a:ext cx="2075732" cy="272379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o 11"/>
          <p:cNvGrpSpPr/>
          <p:nvPr/>
        </p:nvGrpSpPr>
        <p:grpSpPr>
          <a:xfrm>
            <a:off x="6473902" y="2514600"/>
            <a:ext cx="1757364" cy="1683253"/>
            <a:chOff x="6473902" y="2514600"/>
            <a:chExt cx="1757364" cy="1683253"/>
          </a:xfrm>
        </p:grpSpPr>
        <p:pic>
          <p:nvPicPr>
            <p:cNvPr id="24"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964" t="56690" r="42450" b="26995"/>
            <a:stretch/>
          </p:blipFill>
          <p:spPr bwMode="auto">
            <a:xfrm flipV="1">
              <a:off x="6815136" y="2671762"/>
              <a:ext cx="1114425" cy="100370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126" t="51572" r="46087" b="44712"/>
            <a:stretch/>
          </p:blipFill>
          <p:spPr bwMode="auto">
            <a:xfrm>
              <a:off x="7452595" y="2749345"/>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9713" t="42908" r="38863" b="54269"/>
            <a:stretch/>
          </p:blipFill>
          <p:spPr bwMode="auto">
            <a:xfrm>
              <a:off x="6473902" y="2514600"/>
              <a:ext cx="1757364" cy="2143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273" t="42406" r="52934" b="54395"/>
            <a:stretch/>
          </p:blipFill>
          <p:spPr bwMode="auto">
            <a:xfrm rot="5400000">
              <a:off x="7591241" y="2759675"/>
              <a:ext cx="557213" cy="24288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273" t="42406" r="52934" b="54395"/>
            <a:stretch/>
          </p:blipFill>
          <p:spPr bwMode="auto">
            <a:xfrm rot="5400000">
              <a:off x="7779270" y="3385079"/>
              <a:ext cx="557213" cy="24288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273" t="42406" r="52934" b="54395"/>
            <a:stretch/>
          </p:blipFill>
          <p:spPr bwMode="auto">
            <a:xfrm rot="5400000">
              <a:off x="7581108" y="3842529"/>
              <a:ext cx="494914" cy="21573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images.slideplayer.es/11/3325039/slides/slide_3.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273" t="42406" r="52934" b="54395"/>
            <a:stretch/>
          </p:blipFill>
          <p:spPr bwMode="auto">
            <a:xfrm rot="5400000">
              <a:off x="6398228" y="3688002"/>
              <a:ext cx="557213" cy="242889"/>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13" name="CuadroTexto 12"/>
              <p:cNvSpPr txBox="1"/>
              <p:nvPr/>
            </p:nvSpPr>
            <p:spPr>
              <a:xfrm>
                <a:off x="1421262" y="5650808"/>
                <a:ext cx="8722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𝐹</m:t>
                          </m:r>
                        </m:sub>
                      </m:sSub>
                      <m:r>
                        <a:rPr lang="es-ES" b="0" i="1" smtClean="0">
                          <a:latin typeface="Cambria Math" panose="02040503050406030204" pitchFamily="18" charset="0"/>
                        </a:rPr>
                        <m:t>&lt;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𝐶</m:t>
                          </m:r>
                        </m:sub>
                      </m:sSub>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1421262" y="5650808"/>
                <a:ext cx="872225" cy="276999"/>
              </a:xfrm>
              <a:prstGeom prst="rect">
                <a:avLst/>
              </a:prstGeom>
              <a:blipFill rotWithShape="0">
                <a:blip r:embed="rId7"/>
                <a:stretch>
                  <a:fillRect l="-5594" r="-1399"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CuadroTexto 34"/>
              <p:cNvSpPr txBox="1"/>
              <p:nvPr/>
            </p:nvSpPr>
            <p:spPr>
              <a:xfrm>
                <a:off x="4178749" y="5650808"/>
                <a:ext cx="8722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𝐹</m:t>
                          </m:r>
                        </m:sub>
                      </m:sSub>
                      <m:r>
                        <a:rPr lang="es-ES" b="0" i="1" smtClean="0">
                          <a:latin typeface="Cambria Math" panose="02040503050406030204" pitchFamily="18" charset="0"/>
                        </a:rPr>
                        <m:t>&gt;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𝐶</m:t>
                          </m:r>
                        </m:sub>
                      </m:sSub>
                    </m:oMath>
                  </m:oMathPara>
                </a14:m>
                <a:endParaRPr lang="es-ES" dirty="0"/>
              </a:p>
            </p:txBody>
          </p:sp>
        </mc:Choice>
        <mc:Fallback xmlns="">
          <p:sp>
            <p:nvSpPr>
              <p:cNvPr id="35" name="CuadroTexto 34"/>
              <p:cNvSpPr txBox="1">
                <a:spLocks noRot="1" noChangeAspect="1" noMove="1" noResize="1" noEditPoints="1" noAdjustHandles="1" noChangeArrowheads="1" noChangeShapeType="1" noTextEdit="1"/>
              </p:cNvSpPr>
              <p:nvPr/>
            </p:nvSpPr>
            <p:spPr>
              <a:xfrm>
                <a:off x="4178749" y="5650808"/>
                <a:ext cx="872226" cy="276999"/>
              </a:xfrm>
              <a:prstGeom prst="rect">
                <a:avLst/>
              </a:prstGeom>
              <a:blipFill rotWithShape="0">
                <a:blip r:embed="rId8"/>
                <a:stretch>
                  <a:fillRect l="-5556" r="-694"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p:cNvSpPr txBox="1"/>
              <p:nvPr/>
            </p:nvSpPr>
            <p:spPr>
              <a:xfrm>
                <a:off x="7090851" y="5650809"/>
                <a:ext cx="8722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𝐹</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𝑑</m:t>
                          </m:r>
                        </m:e>
                        <m:sub>
                          <m:r>
                            <a:rPr lang="es-ES" b="0" i="1" smtClean="0">
                              <a:latin typeface="Cambria Math" panose="02040503050406030204" pitchFamily="18" charset="0"/>
                            </a:rPr>
                            <m:t>𝐶</m:t>
                          </m:r>
                        </m:sub>
                      </m:sSub>
                    </m:oMath>
                  </m:oMathPara>
                </a14:m>
                <a:endParaRPr lang="es-ES"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7090851" y="5650809"/>
                <a:ext cx="872226" cy="276999"/>
              </a:xfrm>
              <a:prstGeom prst="rect">
                <a:avLst/>
              </a:prstGeom>
              <a:blipFill rotWithShape="0">
                <a:blip r:embed="rId9"/>
                <a:stretch>
                  <a:fillRect l="-5594" r="-1399" b="-17778"/>
                </a:stretch>
              </a:blipFill>
            </p:spPr>
            <p:txBody>
              <a:bodyPr/>
              <a:lstStyle/>
              <a:p>
                <a:r>
                  <a:rPr lang="es-ES">
                    <a:noFill/>
                  </a:rPr>
                  <a:t> </a:t>
                </a:r>
              </a:p>
            </p:txBody>
          </p:sp>
        </mc:Fallback>
      </mc:AlternateContent>
    </p:spTree>
    <p:extLst>
      <p:ext uri="{BB962C8B-B14F-4D97-AF65-F5344CB8AC3E}">
        <p14:creationId xmlns:p14="http://schemas.microsoft.com/office/powerpoint/2010/main" val="2061774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Fuerza de empuje en cuerpos sumergidos</a:t>
            </a:r>
            <a:endParaRPr lang="es-ES" b="1" dirty="0">
              <a:solidFill>
                <a:schemeClr val="accent6">
                  <a:lumMod val="75000"/>
                </a:schemeClr>
              </a:solidFill>
            </a:endParaRPr>
          </a:p>
        </p:txBody>
      </p:sp>
      <p:sp>
        <p:nvSpPr>
          <p:cNvPr id="25" name="CuadroTexto 24"/>
          <p:cNvSpPr txBox="1"/>
          <p:nvPr/>
        </p:nvSpPr>
        <p:spPr>
          <a:xfrm>
            <a:off x="400050" y="885826"/>
            <a:ext cx="4843462"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4" name="CuadroTexto 3"/>
          <p:cNvSpPr txBox="1"/>
          <p:nvPr/>
        </p:nvSpPr>
        <p:spPr>
          <a:xfrm>
            <a:off x="400050" y="1255158"/>
            <a:ext cx="8329613" cy="923330"/>
          </a:xfrm>
          <a:prstGeom prst="rect">
            <a:avLst/>
          </a:prstGeom>
          <a:noFill/>
        </p:spPr>
        <p:txBody>
          <a:bodyPr wrap="square" rtlCol="0">
            <a:spAutoFit/>
          </a:bodyPr>
          <a:lstStyle/>
          <a:p>
            <a:pPr algn="just"/>
            <a:r>
              <a:rPr lang="es-ES" b="1" dirty="0" smtClean="0"/>
              <a:t>Un iceberg tiene un volumen total de 100 m</a:t>
            </a:r>
            <a:r>
              <a:rPr lang="es-ES" b="1" baseline="30000" dirty="0" smtClean="0"/>
              <a:t>3</a:t>
            </a:r>
            <a:r>
              <a:rPr lang="es-ES" b="1" dirty="0" smtClean="0"/>
              <a:t>. Calcula el volumen de la parte sumergida.</a:t>
            </a:r>
          </a:p>
          <a:p>
            <a:pPr algn="just"/>
            <a:r>
              <a:rPr lang="es-ES" b="1" dirty="0" smtClean="0"/>
              <a:t>Datos: </a:t>
            </a:r>
            <a:r>
              <a:rPr lang="es-ES" b="1" dirty="0" err="1" smtClean="0"/>
              <a:t>d</a:t>
            </a:r>
            <a:r>
              <a:rPr lang="es-ES" b="1" baseline="-25000" dirty="0" err="1" smtClean="0"/>
              <a:t>agua</a:t>
            </a:r>
            <a:r>
              <a:rPr lang="es-ES" b="1" baseline="-25000" dirty="0" smtClean="0"/>
              <a:t> de mar </a:t>
            </a:r>
            <a:r>
              <a:rPr lang="es-ES" b="1" dirty="0" smtClean="0"/>
              <a:t>= 1030 kg/m</a:t>
            </a:r>
            <a:r>
              <a:rPr lang="es-ES" b="1" baseline="30000" dirty="0" smtClean="0"/>
              <a:t>3</a:t>
            </a:r>
            <a:r>
              <a:rPr lang="es-ES" b="1" dirty="0" smtClean="0"/>
              <a:t>; </a:t>
            </a:r>
            <a:r>
              <a:rPr lang="es-ES" b="1" dirty="0" err="1" smtClean="0"/>
              <a:t>d</a:t>
            </a:r>
            <a:r>
              <a:rPr lang="es-ES" b="1" baseline="-25000" dirty="0" err="1" smtClean="0"/>
              <a:t>hielo</a:t>
            </a:r>
            <a:r>
              <a:rPr lang="es-ES" b="1" dirty="0"/>
              <a:t> </a:t>
            </a:r>
            <a:r>
              <a:rPr lang="es-ES" b="1" dirty="0" smtClean="0"/>
              <a:t>= 900 kg/m</a:t>
            </a:r>
            <a:r>
              <a:rPr lang="es-ES" b="1" baseline="30000" dirty="0" smtClean="0"/>
              <a:t>3</a:t>
            </a:r>
            <a:r>
              <a:rPr lang="es-ES" b="1" dirty="0" smtClean="0"/>
              <a:t>.</a:t>
            </a:r>
          </a:p>
        </p:txBody>
      </p:sp>
      <p:pic>
        <p:nvPicPr>
          <p:cNvPr id="7170" name="Picture 2" descr="http://image.slidesharecdn.com/lahidrosfera-150325105630-conversion-gate01/95/la-hidrosfera-46-638.jpg?cb=14272810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7" y="2309813"/>
            <a:ext cx="3752026" cy="28194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ector recto de flecha 7"/>
          <p:cNvCxnSpPr/>
          <p:nvPr/>
        </p:nvCxnSpPr>
        <p:spPr>
          <a:xfrm flipV="1">
            <a:off x="1385887" y="3114675"/>
            <a:ext cx="0" cy="814388"/>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p:cNvCxnSpPr/>
          <p:nvPr/>
        </p:nvCxnSpPr>
        <p:spPr>
          <a:xfrm>
            <a:off x="1385887" y="3929063"/>
            <a:ext cx="0" cy="8143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CuadroTexto 8"/>
              <p:cNvSpPr txBox="1"/>
              <p:nvPr/>
            </p:nvSpPr>
            <p:spPr>
              <a:xfrm>
                <a:off x="1111306" y="3293865"/>
                <a:ext cx="2174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accent6">
                              <a:lumMod val="60000"/>
                              <a:lumOff val="40000"/>
                            </a:schemeClr>
                          </a:solidFill>
                          <a:latin typeface="Cambria Math" panose="02040503050406030204" pitchFamily="18" charset="0"/>
                        </a:rPr>
                        <m:t>𝐸</m:t>
                      </m:r>
                    </m:oMath>
                  </m:oMathPara>
                </a14:m>
                <a:endParaRPr lang="es-ES" dirty="0">
                  <a:solidFill>
                    <a:schemeClr val="accent6">
                      <a:lumMod val="60000"/>
                      <a:lumOff val="40000"/>
                    </a:schemeClr>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1111306" y="3293865"/>
                <a:ext cx="217431" cy="276999"/>
              </a:xfrm>
              <a:prstGeom prst="rect">
                <a:avLst/>
              </a:prstGeom>
              <a:blipFill rotWithShape="0">
                <a:blip r:embed="rId4"/>
                <a:stretch>
                  <a:fillRect l="-22222" r="-19444"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p:cNvSpPr txBox="1"/>
              <p:nvPr/>
            </p:nvSpPr>
            <p:spPr>
              <a:xfrm>
                <a:off x="1111305" y="4141590"/>
                <a:ext cx="2174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rgbClr val="FF0000"/>
                          </a:solidFill>
                          <a:latin typeface="Cambria Math" panose="02040503050406030204" pitchFamily="18" charset="0"/>
                        </a:rPr>
                        <m:t>𝑃</m:t>
                      </m:r>
                    </m:oMath>
                  </m:oMathPara>
                </a14:m>
                <a:endParaRPr lang="es-ES" dirty="0">
                  <a:solidFill>
                    <a:srgbClr val="FF0000"/>
                  </a:solidFill>
                </a:endParaRPr>
              </a:p>
            </p:txBody>
          </p:sp>
        </mc:Choice>
        <mc:Fallback xmlns="">
          <p:sp>
            <p:nvSpPr>
              <p:cNvPr id="34" name="CuadroTexto 33"/>
              <p:cNvSpPr txBox="1">
                <a:spLocks noRot="1" noChangeAspect="1" noMove="1" noResize="1" noEditPoints="1" noAdjustHandles="1" noChangeArrowheads="1" noChangeShapeType="1" noTextEdit="1"/>
              </p:cNvSpPr>
              <p:nvPr/>
            </p:nvSpPr>
            <p:spPr>
              <a:xfrm>
                <a:off x="1111305" y="4141590"/>
                <a:ext cx="217431" cy="276999"/>
              </a:xfrm>
              <a:prstGeom prst="rect">
                <a:avLst/>
              </a:prstGeom>
              <a:blipFill rotWithShape="0">
                <a:blip r:embed="rId5"/>
                <a:stretch>
                  <a:fillRect l="-19444" r="-22222" b="-8696"/>
                </a:stretch>
              </a:blipFill>
            </p:spPr>
            <p:txBody>
              <a:bodyPr/>
              <a:lstStyle/>
              <a:p>
                <a:r>
                  <a:rPr lang="es-ES">
                    <a:noFill/>
                  </a:rPr>
                  <a:t> </a:t>
                </a:r>
              </a:p>
            </p:txBody>
          </p:sp>
        </mc:Fallback>
      </mc:AlternateContent>
      <p:sp>
        <p:nvSpPr>
          <p:cNvPr id="10" name="CuadroTexto 9"/>
          <p:cNvSpPr txBox="1"/>
          <p:nvPr/>
        </p:nvSpPr>
        <p:spPr>
          <a:xfrm>
            <a:off x="4614862" y="2309813"/>
            <a:ext cx="3571876" cy="369332"/>
          </a:xfrm>
          <a:prstGeom prst="rect">
            <a:avLst/>
          </a:prstGeom>
          <a:noFill/>
        </p:spPr>
        <p:txBody>
          <a:bodyPr wrap="square" rtlCol="0">
            <a:spAutoFit/>
          </a:bodyPr>
          <a:lstStyle/>
          <a:p>
            <a:r>
              <a:rPr lang="es-ES" dirty="0" smtClean="0"/>
              <a:t>En equilibrio:</a:t>
            </a:r>
            <a:endParaRPr lang="es-ES" dirty="0"/>
          </a:p>
        </p:txBody>
      </p:sp>
      <mc:AlternateContent xmlns:mc="http://schemas.openxmlformats.org/markup-compatibility/2006" xmlns:a14="http://schemas.microsoft.com/office/drawing/2010/main">
        <mc:Choice Requires="a14">
          <p:sp>
            <p:nvSpPr>
              <p:cNvPr id="14" name="CuadroTexto 13"/>
              <p:cNvSpPr txBox="1"/>
              <p:nvPr/>
            </p:nvSpPr>
            <p:spPr>
              <a:xfrm>
                <a:off x="5377682" y="2781955"/>
                <a:ext cx="2653675"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𝑖𝑐𝑒𝑏𝑒𝑟𝑔</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𝐸</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𝑑𝑒</m:t>
                          </m:r>
                          <m:r>
                            <a:rPr lang="es-ES" sz="2000" b="0" i="1" smtClean="0">
                              <a:latin typeface="Cambria Math" panose="02040503050406030204" pitchFamily="18" charset="0"/>
                            </a:rPr>
                            <m:t> </m:t>
                          </m:r>
                          <m:r>
                            <a:rPr lang="es-ES" sz="2000" b="0" i="1" smtClean="0">
                              <a:latin typeface="Cambria Math" panose="02040503050406030204" pitchFamily="18" charset="0"/>
                            </a:rPr>
                            <m:t>𝑚𝑎𝑟</m:t>
                          </m:r>
                        </m:sub>
                      </m:sSub>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5377682" y="2781955"/>
                <a:ext cx="2653675" cy="332720"/>
              </a:xfrm>
              <a:prstGeom prst="rect">
                <a:avLst/>
              </a:prstGeom>
              <a:blipFill rotWithShape="0">
                <a:blip r:embed="rId6"/>
                <a:stretch>
                  <a:fillRect l="-460" b="-2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CuadroTexto 36"/>
              <p:cNvSpPr txBox="1"/>
              <p:nvPr/>
            </p:nvSpPr>
            <p:spPr>
              <a:xfrm>
                <a:off x="4735518" y="3404504"/>
                <a:ext cx="3880293"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𝑖𝑐𝑒𝑏𝑒𝑟𝑔</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𝑖𝑐𝑒𝑏𝑒𝑟𝑔</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h</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𝑉</m:t>
                          </m:r>
                        </m:e>
                        <m:sub>
                          <m:r>
                            <a:rPr lang="es-ES" sz="2000" b="0" i="1" smtClean="0">
                              <a:latin typeface="Cambria Math" panose="02040503050406030204" pitchFamily="18" charset="0"/>
                            </a:rPr>
                            <m:t>𝑖</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xmlns="">
          <p:sp>
            <p:nvSpPr>
              <p:cNvPr id="37" name="CuadroTexto 36"/>
              <p:cNvSpPr txBox="1">
                <a:spLocks noRot="1" noChangeAspect="1" noMove="1" noResize="1" noEditPoints="1" noAdjustHandles="1" noChangeArrowheads="1" noChangeShapeType="1" noTextEdit="1"/>
              </p:cNvSpPr>
              <p:nvPr/>
            </p:nvSpPr>
            <p:spPr>
              <a:xfrm>
                <a:off x="4735518" y="3404504"/>
                <a:ext cx="3880293" cy="332720"/>
              </a:xfrm>
              <a:prstGeom prst="rect">
                <a:avLst/>
              </a:prstGeom>
              <a:blipFill rotWithShape="0">
                <a:blip r:embed="rId7"/>
                <a:stretch>
                  <a:fillRect l="-943" r="-943" b="-2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p:cNvSpPr txBox="1"/>
              <p:nvPr/>
            </p:nvSpPr>
            <p:spPr>
              <a:xfrm>
                <a:off x="4718674" y="4006218"/>
                <a:ext cx="3905172"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𝐸</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𝑑𝑒</m:t>
                          </m:r>
                          <m:r>
                            <a:rPr lang="es-ES" sz="2000" b="0" i="1" smtClean="0">
                              <a:latin typeface="Cambria Math" panose="02040503050406030204" pitchFamily="18" charset="0"/>
                            </a:rPr>
                            <m:t> </m:t>
                          </m:r>
                          <m:r>
                            <a:rPr lang="es-ES" sz="2000" b="0" i="1" smtClean="0">
                              <a:latin typeface="Cambria Math" panose="02040503050406030204" pitchFamily="18" charset="0"/>
                            </a:rPr>
                            <m:t>𝑚𝑎𝑟</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𝑑𝑒𝑠𝑎𝑙𝑜𝑗𝑎𝑑𝑎</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xmlns="">
          <p:sp>
            <p:nvSpPr>
              <p:cNvPr id="38" name="CuadroTexto 37"/>
              <p:cNvSpPr txBox="1">
                <a:spLocks noRot="1" noChangeAspect="1" noMove="1" noResize="1" noEditPoints="1" noAdjustHandles="1" noChangeArrowheads="1" noChangeShapeType="1" noTextEdit="1"/>
              </p:cNvSpPr>
              <p:nvPr/>
            </p:nvSpPr>
            <p:spPr>
              <a:xfrm>
                <a:off x="4718674" y="4006218"/>
                <a:ext cx="3905172" cy="332720"/>
              </a:xfrm>
              <a:prstGeom prst="rect">
                <a:avLst/>
              </a:prstGeom>
              <a:blipFill rotWithShape="0">
                <a:blip r:embed="rId8"/>
                <a:stretch>
                  <a:fillRect l="-780" r="-780" b="-2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p:cNvSpPr txBox="1"/>
              <p:nvPr/>
            </p:nvSpPr>
            <p:spPr>
              <a:xfrm>
                <a:off x="4710639" y="4410731"/>
                <a:ext cx="3525709"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𝐸</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𝑑𝑒</m:t>
                          </m:r>
                          <m:r>
                            <a:rPr lang="es-ES" sz="2000" b="0" i="1" smtClean="0">
                              <a:latin typeface="Cambria Math" panose="02040503050406030204" pitchFamily="18" charset="0"/>
                            </a:rPr>
                            <m:t> </m:t>
                          </m:r>
                          <m:r>
                            <a:rPr lang="es-ES" sz="2000" b="0" i="1" smtClean="0">
                              <a:latin typeface="Cambria Math" panose="02040503050406030204" pitchFamily="18" charset="0"/>
                            </a:rPr>
                            <m:t>𝑚𝑎𝑟</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𝑑</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𝑉</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xmlns="">
          <p:sp>
            <p:nvSpPr>
              <p:cNvPr id="39" name="CuadroTexto 38"/>
              <p:cNvSpPr txBox="1">
                <a:spLocks noRot="1" noChangeAspect="1" noMove="1" noResize="1" noEditPoints="1" noAdjustHandles="1" noChangeArrowheads="1" noChangeShapeType="1" noTextEdit="1"/>
              </p:cNvSpPr>
              <p:nvPr/>
            </p:nvSpPr>
            <p:spPr>
              <a:xfrm>
                <a:off x="4710639" y="4410731"/>
                <a:ext cx="3525709" cy="332720"/>
              </a:xfrm>
              <a:prstGeom prst="rect">
                <a:avLst/>
              </a:prstGeom>
              <a:blipFill rotWithShape="0">
                <a:blip r:embed="rId9"/>
                <a:stretch>
                  <a:fillRect l="-1211" r="-1038" b="-2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Rectángulo 14"/>
              <p:cNvSpPr/>
              <p:nvPr/>
            </p:nvSpPr>
            <p:spPr>
              <a:xfrm>
                <a:off x="5057600" y="4916686"/>
                <a:ext cx="3386312" cy="4250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h</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𝑉</m:t>
                          </m:r>
                        </m:e>
                        <m:sub>
                          <m:r>
                            <a:rPr lang="es-ES" sz="2000" i="1">
                              <a:latin typeface="Cambria Math" panose="02040503050406030204" pitchFamily="18" charset="0"/>
                            </a:rPr>
                            <m:t>𝑖</m:t>
                          </m:r>
                        </m:sub>
                      </m:sSub>
                      <m:r>
                        <a:rPr lang="es-ES" sz="2000" i="1">
                          <a:latin typeface="Cambria Math" panose="02040503050406030204" pitchFamily="18" charset="0"/>
                        </a:rPr>
                        <m:t>·</m:t>
                      </m:r>
                      <m:r>
                        <a:rPr lang="es-ES" sz="2000" i="1">
                          <a:latin typeface="Cambria Math" panose="02040503050406030204" pitchFamily="18" charset="0"/>
                        </a:rPr>
                        <m:t>𝑔</m:t>
                      </m:r>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𝑎𝑔𝑢𝑎</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𝑉</m:t>
                          </m:r>
                        </m:e>
                        <m:sub>
                          <m:r>
                            <a:rPr lang="es-ES" sz="2000" i="1">
                              <a:latin typeface="Cambria Math" panose="02040503050406030204" pitchFamily="18" charset="0"/>
                            </a:rPr>
                            <m:t>𝑎𝑔𝑢𝑎</m:t>
                          </m:r>
                        </m:sub>
                      </m:sSub>
                      <m:r>
                        <a:rPr lang="es-ES" sz="2000" i="1">
                          <a:latin typeface="Cambria Math" panose="02040503050406030204" pitchFamily="18" charset="0"/>
                        </a:rPr>
                        <m:t>·</m:t>
                      </m:r>
                      <m:r>
                        <a:rPr lang="es-ES" sz="2000" i="1">
                          <a:latin typeface="Cambria Math" panose="02040503050406030204" pitchFamily="18" charset="0"/>
                        </a:rPr>
                        <m:t>𝑔</m:t>
                      </m:r>
                    </m:oMath>
                  </m:oMathPara>
                </a14:m>
                <a:endParaRPr lang="es-ES" sz="2000" dirty="0"/>
              </a:p>
            </p:txBody>
          </p:sp>
        </mc:Choice>
        <mc:Fallback xmlns="">
          <p:sp>
            <p:nvSpPr>
              <p:cNvPr id="15" name="Rectángulo 14"/>
              <p:cNvSpPr>
                <a:spLocks noRot="1" noChangeAspect="1" noMove="1" noResize="1" noEditPoints="1" noAdjustHandles="1" noChangeArrowheads="1" noChangeShapeType="1" noTextEdit="1"/>
              </p:cNvSpPr>
              <p:nvPr/>
            </p:nvSpPr>
            <p:spPr>
              <a:xfrm>
                <a:off x="5057600" y="4916686"/>
                <a:ext cx="3386312" cy="425053"/>
              </a:xfrm>
              <a:prstGeom prst="rect">
                <a:avLst/>
              </a:prstGeom>
              <a:blipFill rotWithShape="0">
                <a:blip r:embed="rId10"/>
                <a:stretch>
                  <a:fillRect b="-579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CuadroTexto 16"/>
              <p:cNvSpPr txBox="1"/>
              <p:nvPr/>
            </p:nvSpPr>
            <p:spPr>
              <a:xfrm>
                <a:off x="698373" y="5598374"/>
                <a:ext cx="7832978" cy="6714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𝑉</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𝑑𝑒𝑠𝑎𝑙𝑜𝑗𝑎𝑑𝑎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𝑉</m:t>
                          </m:r>
                        </m:e>
                        <m:sub>
                          <m:r>
                            <a:rPr lang="es-ES" sz="2000" b="0" i="1" smtClean="0">
                              <a:latin typeface="Cambria Math" panose="02040503050406030204" pitchFamily="18" charset="0"/>
                            </a:rPr>
                            <m:t>𝑖𝑐𝑒𝑏𝑒𝑟𝑔</m:t>
                          </m:r>
                          <m:r>
                            <a:rPr lang="es-ES" sz="2000" b="0" i="1" smtClean="0">
                              <a:latin typeface="Cambria Math" panose="02040503050406030204" pitchFamily="18" charset="0"/>
                            </a:rPr>
                            <m:t> </m:t>
                          </m:r>
                          <m:r>
                            <a:rPr lang="es-ES" sz="2000" b="0" i="1" smtClean="0">
                              <a:latin typeface="Cambria Math" panose="02040503050406030204" pitchFamily="18" charset="0"/>
                            </a:rPr>
                            <m:t>𝑠𝑢𝑚𝑒𝑟𝑔𝑖𝑑𝑜</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h</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𝑉</m:t>
                              </m:r>
                            </m:e>
                            <m:sub>
                              <m:r>
                                <a:rPr lang="es-ES" sz="2000" i="1">
                                  <a:latin typeface="Cambria Math" panose="02040503050406030204" pitchFamily="18" charset="0"/>
                                </a:rPr>
                                <m:t>𝑖</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𝑎𝑔𝑢𝑎</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900·100</m:t>
                          </m:r>
                        </m:num>
                        <m:den>
                          <m:r>
                            <a:rPr lang="es-ES" sz="2000" b="0" i="1" smtClean="0">
                              <a:latin typeface="Cambria Math" panose="02040503050406030204" pitchFamily="18" charset="0"/>
                            </a:rPr>
                            <m:t>1030</m:t>
                          </m:r>
                        </m:den>
                      </m:f>
                      <m:r>
                        <a:rPr lang="es-ES" sz="2000" b="0" i="1" smtClean="0">
                          <a:latin typeface="Cambria Math" panose="02040503050406030204" pitchFamily="18" charset="0"/>
                        </a:rPr>
                        <m:t>=</m:t>
                      </m:r>
                      <m:r>
                        <a:rPr lang="es-ES" sz="2000" b="1" i="1" smtClean="0">
                          <a:latin typeface="Cambria Math" panose="02040503050406030204" pitchFamily="18" charset="0"/>
                        </a:rPr>
                        <m:t>𝟖𝟕</m:t>
                      </m:r>
                      <m:r>
                        <a:rPr lang="es-ES" sz="2000" b="1" i="1" smtClean="0">
                          <a:latin typeface="Cambria Math" panose="02040503050406030204" pitchFamily="18" charset="0"/>
                        </a:rPr>
                        <m:t>,</m:t>
                      </m:r>
                      <m:r>
                        <a:rPr lang="es-ES" sz="2000" b="1" i="1" smtClean="0">
                          <a:latin typeface="Cambria Math" panose="02040503050406030204" pitchFamily="18" charset="0"/>
                        </a:rPr>
                        <m:t>𝟑𝟖</m:t>
                      </m:r>
                      <m:r>
                        <a:rPr lang="es-ES" sz="2000" b="1" i="1" smtClean="0">
                          <a:latin typeface="Cambria Math" panose="02040503050406030204" pitchFamily="18" charset="0"/>
                        </a:rPr>
                        <m:t> </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𝒎</m:t>
                          </m:r>
                        </m:e>
                        <m:sup>
                          <m:r>
                            <a:rPr lang="es-ES" sz="2000" b="1" i="1" smtClean="0">
                              <a:latin typeface="Cambria Math" panose="02040503050406030204" pitchFamily="18" charset="0"/>
                            </a:rPr>
                            <m:t>𝟑</m:t>
                          </m:r>
                        </m:sup>
                      </m:sSup>
                    </m:oMath>
                  </m:oMathPara>
                </a14:m>
                <a:endParaRPr lang="es-ES" sz="2000" b="1"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698373" y="5598374"/>
                <a:ext cx="7832978" cy="671402"/>
              </a:xfrm>
              <a:prstGeom prst="rect">
                <a:avLst/>
              </a:prstGeom>
              <a:blipFill rotWithShape="0">
                <a:blip r:embed="rId11"/>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945767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Fuerza de empuje en cuerpos sumergidos</a:t>
            </a:r>
            <a:endParaRPr lang="es-ES" b="1" dirty="0">
              <a:solidFill>
                <a:schemeClr val="accent6">
                  <a:lumMod val="75000"/>
                </a:schemeClr>
              </a:solidFill>
            </a:endParaRPr>
          </a:p>
        </p:txBody>
      </p:sp>
      <p:sp>
        <p:nvSpPr>
          <p:cNvPr id="19" name="Redondear rectángulo de esquina del mismo lado 18"/>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1" name="CuadroTexto 20"/>
          <p:cNvSpPr txBox="1"/>
          <p:nvPr/>
        </p:nvSpPr>
        <p:spPr>
          <a:xfrm>
            <a:off x="538400" y="1380114"/>
            <a:ext cx="8105538" cy="4801314"/>
          </a:xfrm>
          <a:prstGeom prst="rect">
            <a:avLst/>
          </a:prstGeom>
          <a:solidFill>
            <a:srgbClr val="FFCC66"/>
          </a:solidFill>
        </p:spPr>
        <p:txBody>
          <a:bodyPr wrap="square" rtlCol="0">
            <a:spAutoFit/>
          </a:bodyPr>
          <a:lstStyle/>
          <a:p>
            <a:pPr marL="357188" indent="-357188" algn="just"/>
            <a:r>
              <a:rPr lang="es-ES" b="1" dirty="0" smtClean="0"/>
              <a:t>10.	Un cuerpo pesa 1000 N y tiene un volumen de 0,1 m</a:t>
            </a:r>
            <a:r>
              <a:rPr lang="es-ES" b="1" baseline="30000" dirty="0" smtClean="0"/>
              <a:t>3</a:t>
            </a:r>
            <a:r>
              <a:rPr lang="es-ES" b="1" dirty="0" smtClean="0"/>
              <a:t>:</a:t>
            </a:r>
          </a:p>
          <a:p>
            <a:pPr marL="714375" indent="-357188" algn="just">
              <a:buAutoNum type="alphaLcParenR"/>
            </a:pPr>
            <a:r>
              <a:rPr lang="es-ES" dirty="0" smtClean="0"/>
              <a:t>¿Flotará en una piscina de agua dulce? ¿Y en una piscina de agua salada?</a:t>
            </a:r>
          </a:p>
          <a:p>
            <a:pPr marL="714375" indent="-357188" algn="just">
              <a:buAutoNum type="alphaLcParenR"/>
            </a:pPr>
            <a:r>
              <a:rPr lang="es-ES" dirty="0" smtClean="0"/>
              <a:t>¿Qué densidad deberá tener el líquido de la piscina para que el cuerpo quede completamente sumergido pero sin irse al fondo?</a:t>
            </a:r>
          </a:p>
          <a:p>
            <a:pPr marL="714375" indent="-357188" algn="just">
              <a:buAutoNum type="alphaLcParenR"/>
            </a:pPr>
            <a:r>
              <a:rPr lang="es-ES" dirty="0" smtClean="0"/>
              <a:t>Calcula la densidad del cuerpo y razona cómo debe se con respecto ala del fluido para que flote o se hunda.</a:t>
            </a:r>
          </a:p>
          <a:p>
            <a:pPr marL="357187" algn="just"/>
            <a:r>
              <a:rPr lang="es-ES" dirty="0" smtClean="0"/>
              <a:t>Datos</a:t>
            </a:r>
            <a:r>
              <a:rPr lang="es-ES" dirty="0"/>
              <a:t>: </a:t>
            </a:r>
            <a:r>
              <a:rPr lang="es-ES" dirty="0" err="1"/>
              <a:t>d</a:t>
            </a:r>
            <a:r>
              <a:rPr lang="es-ES" baseline="-25000" dirty="0" err="1"/>
              <a:t>agua</a:t>
            </a:r>
            <a:r>
              <a:rPr lang="es-ES" baseline="-25000" dirty="0"/>
              <a:t> </a:t>
            </a:r>
            <a:r>
              <a:rPr lang="es-ES" baseline="-25000" dirty="0" smtClean="0"/>
              <a:t>salada </a:t>
            </a:r>
            <a:r>
              <a:rPr lang="es-ES" dirty="0" smtClean="0"/>
              <a:t>= </a:t>
            </a:r>
            <a:r>
              <a:rPr lang="es-ES" dirty="0"/>
              <a:t>1030 kg/m</a:t>
            </a:r>
            <a:r>
              <a:rPr lang="es-ES" baseline="30000" dirty="0"/>
              <a:t>3</a:t>
            </a:r>
            <a:r>
              <a:rPr lang="es-ES" dirty="0"/>
              <a:t>; </a:t>
            </a:r>
            <a:r>
              <a:rPr lang="es-ES" dirty="0" err="1" smtClean="0"/>
              <a:t>d</a:t>
            </a:r>
            <a:r>
              <a:rPr lang="es-ES" baseline="-25000" dirty="0" err="1" smtClean="0"/>
              <a:t>agua</a:t>
            </a:r>
            <a:r>
              <a:rPr lang="es-ES" baseline="-25000" dirty="0" smtClean="0"/>
              <a:t> dulce </a:t>
            </a:r>
            <a:r>
              <a:rPr lang="es-ES" dirty="0"/>
              <a:t>= </a:t>
            </a:r>
            <a:r>
              <a:rPr lang="es-ES" dirty="0" smtClean="0"/>
              <a:t>1000 </a:t>
            </a:r>
            <a:r>
              <a:rPr lang="es-ES" dirty="0"/>
              <a:t>kg/m</a:t>
            </a:r>
            <a:r>
              <a:rPr lang="es-ES" baseline="30000" dirty="0"/>
              <a:t>3</a:t>
            </a:r>
            <a:r>
              <a:rPr lang="es-ES" dirty="0"/>
              <a:t>.</a:t>
            </a:r>
          </a:p>
          <a:p>
            <a:pPr marL="357188" algn="just"/>
            <a:endParaRPr lang="es-ES" dirty="0"/>
          </a:p>
          <a:p>
            <a:pPr marL="357188" indent="-357188" algn="just"/>
            <a:r>
              <a:rPr lang="es-ES" b="1" dirty="0" smtClean="0"/>
              <a:t>11.	Introducimos completamente un cilindro de corcho de 2 cm de radio y 5 cm de alto en un líquido cuya densidad es 1,2 g/cm</a:t>
            </a:r>
            <a:r>
              <a:rPr lang="es-ES" b="1" baseline="30000" dirty="0" smtClean="0"/>
              <a:t>3</a:t>
            </a:r>
            <a:r>
              <a:rPr lang="es-ES" b="1" dirty="0" smtClean="0"/>
              <a:t>. Sabiendo que la densidad del corcho es 0,72 g/cm</a:t>
            </a:r>
            <a:r>
              <a:rPr lang="es-ES" b="1" baseline="30000" dirty="0" smtClean="0"/>
              <a:t>3</a:t>
            </a:r>
            <a:r>
              <a:rPr lang="es-ES" b="1" dirty="0" smtClean="0"/>
              <a:t>, haz los cálculos que permitan:</a:t>
            </a:r>
          </a:p>
          <a:p>
            <a:pPr marL="714375" indent="-357188" algn="just">
              <a:buAutoNum type="alphaLcParenR"/>
            </a:pPr>
            <a:r>
              <a:rPr lang="es-ES" dirty="0" smtClean="0"/>
              <a:t>Demostrar que cuando el corcho quede libre, subirá hasta la superficie.</a:t>
            </a:r>
          </a:p>
          <a:p>
            <a:pPr marL="714375" indent="-357188" algn="just">
              <a:buAutoNum type="alphaLcParenR"/>
            </a:pPr>
            <a:r>
              <a:rPr lang="es-ES" dirty="0" smtClean="0"/>
              <a:t>Conocer la aceleración con que asciende.</a:t>
            </a:r>
          </a:p>
          <a:p>
            <a:pPr marL="714375" indent="-357188" algn="just">
              <a:buAutoNum type="alphaLcParenR"/>
            </a:pPr>
            <a:r>
              <a:rPr lang="es-ES" dirty="0" smtClean="0"/>
              <a:t>Saber que porcentaje de corcho sobresale del líquido.</a:t>
            </a:r>
          </a:p>
        </p:txBody>
      </p:sp>
    </p:spTree>
    <p:extLst>
      <p:ext uri="{BB962C8B-B14F-4D97-AF65-F5344CB8AC3E}">
        <p14:creationId xmlns:p14="http://schemas.microsoft.com/office/powerpoint/2010/main" val="296335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6</a:t>
            </a:r>
            <a:r>
              <a:rPr lang="es-ES" b="1" dirty="0" smtClean="0">
                <a:solidFill>
                  <a:schemeClr val="accent6">
                    <a:lumMod val="75000"/>
                  </a:schemeClr>
                </a:solidFill>
              </a:rPr>
              <a:t>. Física de la atmósfera</a:t>
            </a:r>
            <a:endParaRPr lang="es-ES" b="1" dirty="0">
              <a:solidFill>
                <a:schemeClr val="accent6">
                  <a:lumMod val="75000"/>
                </a:schemeClr>
              </a:solidFill>
            </a:endParaRPr>
          </a:p>
        </p:txBody>
      </p:sp>
      <p:pic>
        <p:nvPicPr>
          <p:cNvPr id="8194" name="Picture 2" descr="http://www.monografias.com/trabajos94/derecho-del-medio-ambiente-y-recursos-naturales/img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528" t="44792"/>
          <a:stretch/>
        </p:blipFill>
        <p:spPr bwMode="auto">
          <a:xfrm>
            <a:off x="5827219" y="1081087"/>
            <a:ext cx="3060985" cy="367665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contentmapas.didactalia.net/imagenes/Documentos/imgsem/94/9482/94824923-1cf4-43d3-8fe9-a5d9107dabbe/fff4141e-2597-4987-a65c-74f824ed26a5.jpg"/>
          <p:cNvPicPr>
            <a:picLocks noChangeAspect="1" noChangeArrowheads="1"/>
          </p:cNvPicPr>
          <p:nvPr/>
        </p:nvPicPr>
        <p:blipFill rotWithShape="1">
          <a:blip r:embed="rId4">
            <a:extLst>
              <a:ext uri="{28A0092B-C50C-407E-A947-70E740481C1C}">
                <a14:useLocalDpi xmlns:a14="http://schemas.microsoft.com/office/drawing/2010/main" val="0"/>
              </a:ext>
            </a:extLst>
          </a:blip>
          <a:srcRect l="29735"/>
          <a:stretch/>
        </p:blipFill>
        <p:spPr bwMode="auto">
          <a:xfrm>
            <a:off x="500061" y="1052512"/>
            <a:ext cx="5086351" cy="51351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contentmapas.didactalia.net/imagenes/Documentos/imgsem/94/9482/94824923-1cf4-43d3-8fe9-a5d9107dabbe/fff4141e-2597-4987-a65c-74f824ed26a5.jpg"/>
          <p:cNvPicPr>
            <a:picLocks noChangeAspect="1" noChangeArrowheads="1"/>
          </p:cNvPicPr>
          <p:nvPr/>
        </p:nvPicPr>
        <p:blipFill rotWithShape="1">
          <a:blip r:embed="rId4">
            <a:extLst>
              <a:ext uri="{28A0092B-C50C-407E-A947-70E740481C1C}">
                <a14:useLocalDpi xmlns:a14="http://schemas.microsoft.com/office/drawing/2010/main" val="0"/>
              </a:ext>
            </a:extLst>
          </a:blip>
          <a:srcRect l="81527" t="-1655" b="91106"/>
          <a:stretch/>
        </p:blipFill>
        <p:spPr bwMode="auto">
          <a:xfrm>
            <a:off x="4191000" y="1472819"/>
            <a:ext cx="1199277" cy="64173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500061" y="4862514"/>
            <a:ext cx="890587" cy="184666"/>
          </a:xfrm>
          <a:prstGeom prst="rect">
            <a:avLst/>
          </a:prstGeom>
          <a:noFill/>
        </p:spPr>
        <p:txBody>
          <a:bodyPr wrap="square" lIns="0" tIns="0" rIns="0" bIns="0" rtlCol="0">
            <a:spAutoFit/>
          </a:bodyPr>
          <a:lstStyle/>
          <a:p>
            <a:pPr algn="r"/>
            <a:r>
              <a:rPr lang="es-ES" sz="1200" dirty="0" smtClean="0">
                <a:solidFill>
                  <a:srgbClr val="0070C0"/>
                </a:solidFill>
              </a:rPr>
              <a:t>Troposfera</a:t>
            </a:r>
            <a:endParaRPr lang="es-ES" sz="1200" dirty="0">
              <a:solidFill>
                <a:srgbClr val="0070C0"/>
              </a:solidFill>
            </a:endParaRPr>
          </a:p>
        </p:txBody>
      </p:sp>
      <p:sp>
        <p:nvSpPr>
          <p:cNvPr id="12" name="CuadroTexto 11"/>
          <p:cNvSpPr txBox="1"/>
          <p:nvPr/>
        </p:nvSpPr>
        <p:spPr>
          <a:xfrm>
            <a:off x="302117" y="4315362"/>
            <a:ext cx="1064721" cy="184666"/>
          </a:xfrm>
          <a:prstGeom prst="rect">
            <a:avLst/>
          </a:prstGeom>
          <a:noFill/>
        </p:spPr>
        <p:txBody>
          <a:bodyPr wrap="square" lIns="0" tIns="0" rIns="0" bIns="0" rtlCol="0">
            <a:spAutoFit/>
          </a:bodyPr>
          <a:lstStyle/>
          <a:p>
            <a:pPr algn="r"/>
            <a:r>
              <a:rPr lang="es-ES" sz="1200" dirty="0" smtClean="0">
                <a:solidFill>
                  <a:srgbClr val="0070C0"/>
                </a:solidFill>
              </a:rPr>
              <a:t>Estratosfera</a:t>
            </a:r>
            <a:endParaRPr lang="es-ES" sz="1200" dirty="0">
              <a:solidFill>
                <a:srgbClr val="0070C0"/>
              </a:solidFill>
            </a:endParaRPr>
          </a:p>
        </p:txBody>
      </p:sp>
      <p:sp>
        <p:nvSpPr>
          <p:cNvPr id="13" name="CuadroTexto 12"/>
          <p:cNvSpPr txBox="1"/>
          <p:nvPr/>
        </p:nvSpPr>
        <p:spPr>
          <a:xfrm>
            <a:off x="528635" y="3768210"/>
            <a:ext cx="862013" cy="184666"/>
          </a:xfrm>
          <a:prstGeom prst="rect">
            <a:avLst/>
          </a:prstGeom>
          <a:noFill/>
        </p:spPr>
        <p:txBody>
          <a:bodyPr wrap="square" lIns="0" tIns="0" rIns="0" bIns="0" rtlCol="0">
            <a:spAutoFit/>
          </a:bodyPr>
          <a:lstStyle/>
          <a:p>
            <a:pPr algn="r"/>
            <a:r>
              <a:rPr lang="es-ES" sz="1200" dirty="0" smtClean="0">
                <a:solidFill>
                  <a:srgbClr val="0070C0"/>
                </a:solidFill>
              </a:rPr>
              <a:t>Mesosfera</a:t>
            </a:r>
            <a:endParaRPr lang="es-ES" sz="1200" dirty="0">
              <a:solidFill>
                <a:srgbClr val="0070C0"/>
              </a:solidFill>
            </a:endParaRPr>
          </a:p>
        </p:txBody>
      </p:sp>
      <p:sp>
        <p:nvSpPr>
          <p:cNvPr id="14" name="CuadroTexto 13"/>
          <p:cNvSpPr txBox="1"/>
          <p:nvPr/>
        </p:nvSpPr>
        <p:spPr>
          <a:xfrm>
            <a:off x="410614" y="2889350"/>
            <a:ext cx="981073" cy="184666"/>
          </a:xfrm>
          <a:prstGeom prst="rect">
            <a:avLst/>
          </a:prstGeom>
          <a:noFill/>
        </p:spPr>
        <p:txBody>
          <a:bodyPr wrap="square" lIns="0" tIns="0" rIns="0" bIns="0" rtlCol="0">
            <a:spAutoFit/>
          </a:bodyPr>
          <a:lstStyle/>
          <a:p>
            <a:pPr algn="r"/>
            <a:r>
              <a:rPr lang="es-ES" sz="1200" dirty="0" smtClean="0">
                <a:solidFill>
                  <a:srgbClr val="0070C0"/>
                </a:solidFill>
              </a:rPr>
              <a:t>Termosfera</a:t>
            </a:r>
            <a:endParaRPr lang="es-ES" sz="1200" dirty="0">
              <a:solidFill>
                <a:srgbClr val="0070C0"/>
              </a:solidFill>
            </a:endParaRPr>
          </a:p>
        </p:txBody>
      </p:sp>
      <p:sp>
        <p:nvSpPr>
          <p:cNvPr id="15" name="CuadroTexto 14"/>
          <p:cNvSpPr txBox="1"/>
          <p:nvPr/>
        </p:nvSpPr>
        <p:spPr>
          <a:xfrm>
            <a:off x="633413" y="1983523"/>
            <a:ext cx="733425" cy="184666"/>
          </a:xfrm>
          <a:prstGeom prst="rect">
            <a:avLst/>
          </a:prstGeom>
          <a:noFill/>
        </p:spPr>
        <p:txBody>
          <a:bodyPr wrap="square" lIns="0" tIns="0" rIns="0" bIns="0" rtlCol="0">
            <a:spAutoFit/>
          </a:bodyPr>
          <a:lstStyle/>
          <a:p>
            <a:pPr algn="r"/>
            <a:r>
              <a:rPr lang="es-ES" sz="1200" dirty="0" smtClean="0">
                <a:solidFill>
                  <a:srgbClr val="0070C0"/>
                </a:solidFill>
              </a:rPr>
              <a:t>Exosfera</a:t>
            </a:r>
            <a:endParaRPr lang="es-ES" sz="1200" dirty="0">
              <a:solidFill>
                <a:srgbClr val="0070C0"/>
              </a:solidFill>
            </a:endParaRPr>
          </a:p>
        </p:txBody>
      </p:sp>
      <p:sp>
        <p:nvSpPr>
          <p:cNvPr id="5" name="CuadroTexto 4"/>
          <p:cNvSpPr txBox="1"/>
          <p:nvPr/>
        </p:nvSpPr>
        <p:spPr>
          <a:xfrm>
            <a:off x="5827219" y="4862514"/>
            <a:ext cx="2916731" cy="1200329"/>
          </a:xfrm>
          <a:prstGeom prst="rect">
            <a:avLst/>
          </a:prstGeom>
          <a:noFill/>
        </p:spPr>
        <p:txBody>
          <a:bodyPr wrap="square" rtlCol="0">
            <a:spAutoFit/>
          </a:bodyPr>
          <a:lstStyle/>
          <a:p>
            <a:pPr algn="just"/>
            <a:r>
              <a:rPr lang="es-ES" dirty="0" smtClean="0"/>
              <a:t>La </a:t>
            </a:r>
            <a:r>
              <a:rPr lang="es-ES" b="1" dirty="0" smtClean="0"/>
              <a:t>meteorología</a:t>
            </a:r>
            <a:r>
              <a:rPr lang="es-ES" dirty="0" smtClean="0"/>
              <a:t> es una parte de la física de la atmósfera que se ocupa de predecir el tiempo.</a:t>
            </a:r>
            <a:endParaRPr lang="es-ES" dirty="0"/>
          </a:p>
        </p:txBody>
      </p:sp>
    </p:spTree>
    <p:extLst>
      <p:ext uri="{BB962C8B-B14F-4D97-AF65-F5344CB8AC3E}">
        <p14:creationId xmlns:p14="http://schemas.microsoft.com/office/powerpoint/2010/main" val="3014952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6</a:t>
            </a:r>
            <a:r>
              <a:rPr lang="es-ES" b="1" dirty="0" smtClean="0">
                <a:solidFill>
                  <a:schemeClr val="accent6">
                    <a:lumMod val="75000"/>
                  </a:schemeClr>
                </a:solidFill>
              </a:rPr>
              <a:t>. Física de la atmósfera</a:t>
            </a:r>
            <a:endParaRPr lang="es-ES" b="1" dirty="0">
              <a:solidFill>
                <a:schemeClr val="accent6">
                  <a:lumMod val="75000"/>
                </a:schemeClr>
              </a:solidFill>
            </a:endParaRPr>
          </a:p>
        </p:txBody>
      </p:sp>
      <p:sp>
        <p:nvSpPr>
          <p:cNvPr id="16" name="CuadroTexto 15"/>
          <p:cNvSpPr txBox="1"/>
          <p:nvPr/>
        </p:nvSpPr>
        <p:spPr>
          <a:xfrm>
            <a:off x="328611" y="842963"/>
            <a:ext cx="7043738" cy="369332"/>
          </a:xfrm>
          <a:prstGeom prst="rect">
            <a:avLst/>
          </a:prstGeom>
          <a:noFill/>
        </p:spPr>
        <p:txBody>
          <a:bodyPr wrap="square" rtlCol="0">
            <a:spAutoFit/>
          </a:bodyPr>
          <a:lstStyle/>
          <a:p>
            <a:r>
              <a:rPr lang="es-ES" b="1" dirty="0" smtClean="0">
                <a:solidFill>
                  <a:srgbClr val="00B050"/>
                </a:solidFill>
              </a:rPr>
              <a:t>6.1. La predicción meteorológica</a:t>
            </a:r>
            <a:endParaRPr lang="es-ES" b="1" dirty="0">
              <a:solidFill>
                <a:srgbClr val="00B050"/>
              </a:solidFill>
            </a:endParaRPr>
          </a:p>
        </p:txBody>
      </p:sp>
      <p:sp>
        <p:nvSpPr>
          <p:cNvPr id="7" name="CuadroTexto 6"/>
          <p:cNvSpPr txBox="1"/>
          <p:nvPr/>
        </p:nvSpPr>
        <p:spPr>
          <a:xfrm>
            <a:off x="328611" y="1212295"/>
            <a:ext cx="8401052"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Para predecir el tiempo meteorológico es necesario conocer la presión atmosférica y el movimiento de las masas de aire.</a:t>
            </a:r>
          </a:p>
        </p:txBody>
      </p:sp>
      <p:sp>
        <p:nvSpPr>
          <p:cNvPr id="8" name="CuadroTexto 7"/>
          <p:cNvSpPr txBox="1"/>
          <p:nvPr/>
        </p:nvSpPr>
        <p:spPr>
          <a:xfrm>
            <a:off x="328611" y="2043292"/>
            <a:ext cx="4343400" cy="369332"/>
          </a:xfrm>
          <a:prstGeom prst="rect">
            <a:avLst/>
          </a:prstGeom>
          <a:noFill/>
        </p:spPr>
        <p:txBody>
          <a:bodyPr wrap="square" rtlCol="0">
            <a:spAutoFit/>
          </a:bodyPr>
          <a:lstStyle/>
          <a:p>
            <a:r>
              <a:rPr lang="es-ES" b="1" dirty="0" smtClean="0">
                <a:solidFill>
                  <a:schemeClr val="accent3">
                    <a:lumMod val="75000"/>
                  </a:schemeClr>
                </a:solidFill>
              </a:rPr>
              <a:t>Medida de la presión atmosférica</a:t>
            </a:r>
            <a:endParaRPr lang="es-ES" b="1" dirty="0">
              <a:solidFill>
                <a:schemeClr val="accent3">
                  <a:lumMod val="75000"/>
                </a:schemeClr>
              </a:solidFill>
            </a:endParaRPr>
          </a:p>
        </p:txBody>
      </p:sp>
      <p:sp>
        <p:nvSpPr>
          <p:cNvPr id="9" name="CuadroTexto 8"/>
          <p:cNvSpPr txBox="1"/>
          <p:nvPr/>
        </p:nvSpPr>
        <p:spPr>
          <a:xfrm>
            <a:off x="328612" y="2464059"/>
            <a:ext cx="3014663" cy="3139321"/>
          </a:xfrm>
          <a:prstGeom prst="rect">
            <a:avLst/>
          </a:prstGeom>
          <a:noFill/>
        </p:spPr>
        <p:txBody>
          <a:bodyPr wrap="square" rtlCol="0">
            <a:spAutoFit/>
          </a:bodyPr>
          <a:lstStyle/>
          <a:p>
            <a:pPr algn="just"/>
            <a:r>
              <a:rPr lang="es-ES" dirty="0" smtClean="0"/>
              <a:t>La presión atmosférica en un punto depende:</a:t>
            </a:r>
          </a:p>
          <a:p>
            <a:pPr algn="just"/>
            <a:endParaRPr lang="es-ES" dirty="0"/>
          </a:p>
          <a:p>
            <a:pPr marL="285750" indent="-285750" algn="just">
              <a:buFont typeface="Wingdings" panose="05000000000000000000" pitchFamily="2" charset="2"/>
              <a:buChar char=""/>
            </a:pPr>
            <a:r>
              <a:rPr lang="es-ES" dirty="0" smtClean="0">
                <a:sym typeface="Wingdings" panose="05000000000000000000" pitchFamily="2" charset="2"/>
              </a:rPr>
              <a:t>La </a:t>
            </a:r>
            <a:r>
              <a:rPr lang="es-ES" b="1" dirty="0" smtClean="0">
                <a:sym typeface="Wingdings" panose="05000000000000000000" pitchFamily="2" charset="2"/>
              </a:rPr>
              <a:t>altitud</a:t>
            </a:r>
            <a:r>
              <a:rPr lang="es-ES" dirty="0" smtClean="0">
                <a:sym typeface="Wingdings" panose="05000000000000000000" pitchFamily="2" charset="2"/>
              </a:rPr>
              <a:t>. Cuanto más alto esté el punto, menor es la presión atmosférica.</a:t>
            </a:r>
          </a:p>
          <a:p>
            <a:pPr marL="285750" indent="-285750" algn="just">
              <a:buFont typeface="Wingdings" panose="05000000000000000000" pitchFamily="2" charset="2"/>
              <a:buChar char=""/>
            </a:pPr>
            <a:r>
              <a:rPr lang="es-ES" dirty="0" smtClean="0">
                <a:sym typeface="Wingdings" panose="05000000000000000000" pitchFamily="2" charset="2"/>
              </a:rPr>
              <a:t>La </a:t>
            </a:r>
            <a:r>
              <a:rPr lang="es-ES" b="1" dirty="0" smtClean="0">
                <a:sym typeface="Wingdings" panose="05000000000000000000" pitchFamily="2" charset="2"/>
              </a:rPr>
              <a:t>temperatura</a:t>
            </a:r>
            <a:r>
              <a:rPr lang="es-ES" dirty="0" smtClean="0">
                <a:sym typeface="Wingdings" panose="05000000000000000000" pitchFamily="2" charset="2"/>
              </a:rPr>
              <a:t>. Cuanto mayor es la temperatura, menor e la presión atmosférica.</a:t>
            </a:r>
            <a:endParaRPr lang="es-ES" dirty="0"/>
          </a:p>
        </p:txBody>
      </p:sp>
      <p:pic>
        <p:nvPicPr>
          <p:cNvPr id="10242" name="Picture 2" descr="http://www.mirandoalcielo.com/wp-content/uploads/2013/08/Presi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6155" y="2412624"/>
            <a:ext cx="52006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59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6</a:t>
            </a:r>
            <a:r>
              <a:rPr lang="es-ES" b="1" dirty="0" smtClean="0">
                <a:solidFill>
                  <a:schemeClr val="accent6">
                    <a:lumMod val="75000"/>
                  </a:schemeClr>
                </a:solidFill>
              </a:rPr>
              <a:t>. Física de la atmósfera</a:t>
            </a:r>
            <a:endParaRPr lang="es-ES" b="1" dirty="0">
              <a:solidFill>
                <a:schemeClr val="accent6">
                  <a:lumMod val="75000"/>
                </a:schemeClr>
              </a:solidFill>
            </a:endParaRPr>
          </a:p>
        </p:txBody>
      </p:sp>
      <p:sp>
        <p:nvSpPr>
          <p:cNvPr id="16" name="CuadroTexto 15"/>
          <p:cNvSpPr txBox="1"/>
          <p:nvPr/>
        </p:nvSpPr>
        <p:spPr>
          <a:xfrm>
            <a:off x="328611" y="842963"/>
            <a:ext cx="7043738" cy="369332"/>
          </a:xfrm>
          <a:prstGeom prst="rect">
            <a:avLst/>
          </a:prstGeom>
          <a:noFill/>
        </p:spPr>
        <p:txBody>
          <a:bodyPr wrap="square" rtlCol="0">
            <a:spAutoFit/>
          </a:bodyPr>
          <a:lstStyle/>
          <a:p>
            <a:r>
              <a:rPr lang="es-ES" b="1" dirty="0" smtClean="0">
                <a:solidFill>
                  <a:srgbClr val="00B050"/>
                </a:solidFill>
              </a:rPr>
              <a:t>6.1. La predicción meteorológica</a:t>
            </a:r>
            <a:endParaRPr lang="es-ES" b="1" dirty="0">
              <a:solidFill>
                <a:srgbClr val="00B050"/>
              </a:solidFill>
            </a:endParaRPr>
          </a:p>
        </p:txBody>
      </p:sp>
      <p:sp>
        <p:nvSpPr>
          <p:cNvPr id="8" name="CuadroTexto 7"/>
          <p:cNvSpPr txBox="1"/>
          <p:nvPr/>
        </p:nvSpPr>
        <p:spPr>
          <a:xfrm>
            <a:off x="328611" y="1284179"/>
            <a:ext cx="4343400" cy="369332"/>
          </a:xfrm>
          <a:prstGeom prst="rect">
            <a:avLst/>
          </a:prstGeom>
          <a:noFill/>
        </p:spPr>
        <p:txBody>
          <a:bodyPr wrap="square" rtlCol="0">
            <a:spAutoFit/>
          </a:bodyPr>
          <a:lstStyle/>
          <a:p>
            <a:r>
              <a:rPr lang="es-ES" b="1" dirty="0" smtClean="0">
                <a:solidFill>
                  <a:schemeClr val="accent3">
                    <a:lumMod val="75000"/>
                  </a:schemeClr>
                </a:solidFill>
              </a:rPr>
              <a:t>Movimientos de masas de aire</a:t>
            </a:r>
            <a:endParaRPr lang="es-ES" b="1" dirty="0">
              <a:solidFill>
                <a:schemeClr val="accent3">
                  <a:lumMod val="75000"/>
                </a:schemeClr>
              </a:solidFill>
            </a:endParaRPr>
          </a:p>
        </p:txBody>
      </p:sp>
      <p:pic>
        <p:nvPicPr>
          <p:cNvPr id="11272" name="Picture 8" descr="http://apollo.lsc.vsc.edu/classes/met130/notes/chapter11/graphics/of_wo_schem.jpg"/>
          <p:cNvPicPr>
            <a:picLocks noChangeAspect="1" noChangeArrowheads="1"/>
          </p:cNvPicPr>
          <p:nvPr/>
        </p:nvPicPr>
        <p:blipFill rotWithShape="1">
          <a:blip r:embed="rId3">
            <a:clrChange>
              <a:clrFrom>
                <a:srgbClr val="FFFEFF"/>
              </a:clrFrom>
              <a:clrTo>
                <a:srgbClr val="FFFEFF">
                  <a:alpha val="0"/>
                </a:srgbClr>
              </a:clrTo>
            </a:clrChange>
            <a:extLst>
              <a:ext uri="{28A0092B-C50C-407E-A947-70E740481C1C}">
                <a14:useLocalDpi xmlns:a14="http://schemas.microsoft.com/office/drawing/2010/main" val="0"/>
              </a:ext>
            </a:extLst>
          </a:blip>
          <a:srcRect l="18039" t="36608" b="38293"/>
          <a:stretch/>
        </p:blipFill>
        <p:spPr bwMode="auto">
          <a:xfrm>
            <a:off x="5100546" y="4257770"/>
            <a:ext cx="3900610" cy="213320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o 12"/>
          <p:cNvGrpSpPr/>
          <p:nvPr/>
        </p:nvGrpSpPr>
        <p:grpSpPr>
          <a:xfrm>
            <a:off x="292324" y="1711300"/>
            <a:ext cx="3108101" cy="2592404"/>
            <a:chOff x="292324" y="1711300"/>
            <a:chExt cx="3108101" cy="2592404"/>
          </a:xfrm>
        </p:grpSpPr>
        <p:pic>
          <p:nvPicPr>
            <p:cNvPr id="11266" name="Picture 2" descr="http://image.slidesharecdn.com/ctma8atmosfera-110228173934-phpapp01/95/ctma-8-atmosfera-75-728.jpg?cb=129891493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11" t="20738" r="43320" b="33001"/>
            <a:stretch/>
          </p:blipFill>
          <p:spPr bwMode="auto">
            <a:xfrm>
              <a:off x="328611" y="1711300"/>
              <a:ext cx="3071814" cy="210346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o 9"/>
            <p:cNvGrpSpPr/>
            <p:nvPr/>
          </p:nvGrpSpPr>
          <p:grpSpPr>
            <a:xfrm>
              <a:off x="292324" y="3749706"/>
              <a:ext cx="1218857" cy="276999"/>
              <a:chOff x="501449" y="5101481"/>
              <a:chExt cx="1218857" cy="276999"/>
            </a:xfrm>
          </p:grpSpPr>
          <p:sp>
            <p:nvSpPr>
              <p:cNvPr id="4" name="Rectángulo 3"/>
              <p:cNvSpPr/>
              <p:nvPr/>
            </p:nvSpPr>
            <p:spPr>
              <a:xfrm>
                <a:off x="501449" y="5161400"/>
                <a:ext cx="457200" cy="157163"/>
              </a:xfrm>
              <a:prstGeom prst="rect">
                <a:avLst/>
              </a:prstGeom>
              <a:solidFill>
                <a:schemeClr val="accent5">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997031" y="5101481"/>
                <a:ext cx="723275" cy="276999"/>
              </a:xfrm>
              <a:prstGeom prst="rect">
                <a:avLst/>
              </a:prstGeom>
              <a:noFill/>
            </p:spPr>
            <p:txBody>
              <a:bodyPr wrap="none" rtlCol="0">
                <a:spAutoFit/>
              </a:bodyPr>
              <a:lstStyle/>
              <a:p>
                <a:r>
                  <a:rPr lang="es-ES" sz="1200" dirty="0" smtClean="0"/>
                  <a:t>Aire frío</a:t>
                </a:r>
                <a:endParaRPr lang="es-ES" sz="1200" dirty="0"/>
              </a:p>
            </p:txBody>
          </p:sp>
        </p:grpSp>
        <p:grpSp>
          <p:nvGrpSpPr>
            <p:cNvPr id="11" name="Grupo 10"/>
            <p:cNvGrpSpPr/>
            <p:nvPr/>
          </p:nvGrpSpPr>
          <p:grpSpPr>
            <a:xfrm>
              <a:off x="292324" y="4026705"/>
              <a:ext cx="1409413" cy="276999"/>
              <a:chOff x="501449" y="5400084"/>
              <a:chExt cx="1409413" cy="276999"/>
            </a:xfrm>
          </p:grpSpPr>
          <p:sp>
            <p:nvSpPr>
              <p:cNvPr id="15" name="Rectángulo 14"/>
              <p:cNvSpPr/>
              <p:nvPr/>
            </p:nvSpPr>
            <p:spPr>
              <a:xfrm>
                <a:off x="501449" y="5440179"/>
                <a:ext cx="457200" cy="157163"/>
              </a:xfrm>
              <a:prstGeom prst="rect">
                <a:avLst/>
              </a:prstGeom>
              <a:solidFill>
                <a:srgbClr val="FFCCFF"/>
              </a:solidFill>
              <a:ln w="31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p:cNvSpPr txBox="1"/>
              <p:nvPr/>
            </p:nvSpPr>
            <p:spPr>
              <a:xfrm>
                <a:off x="1011257" y="5400084"/>
                <a:ext cx="899605" cy="276999"/>
              </a:xfrm>
              <a:prstGeom prst="rect">
                <a:avLst/>
              </a:prstGeom>
              <a:noFill/>
            </p:spPr>
            <p:txBody>
              <a:bodyPr wrap="none" rtlCol="0">
                <a:spAutoFit/>
              </a:bodyPr>
              <a:lstStyle/>
              <a:p>
                <a:r>
                  <a:rPr lang="es-ES" sz="1200" dirty="0" smtClean="0"/>
                  <a:t>Aire cálido</a:t>
                </a:r>
                <a:endParaRPr lang="es-ES" sz="1200" dirty="0"/>
              </a:p>
            </p:txBody>
          </p:sp>
        </p:grpSp>
      </p:grpSp>
      <p:grpSp>
        <p:nvGrpSpPr>
          <p:cNvPr id="14" name="Grupo 13"/>
          <p:cNvGrpSpPr/>
          <p:nvPr/>
        </p:nvGrpSpPr>
        <p:grpSpPr>
          <a:xfrm>
            <a:off x="3258229" y="1711299"/>
            <a:ext cx="3513301" cy="2572360"/>
            <a:chOff x="3619867" y="1211972"/>
            <a:chExt cx="3513301" cy="2572360"/>
          </a:xfrm>
        </p:grpSpPr>
        <p:pic>
          <p:nvPicPr>
            <p:cNvPr id="11270" name="Picture 6" descr="http://image.slidesharecdn.com/dinamicaatmosferica-131028122905-phpapp02/95/dinamica-atmosferica-31-638.jpg?cb=1382963559"/>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1045" t="50650" r="2874" b="18250"/>
            <a:stretch/>
          </p:blipFill>
          <p:spPr bwMode="auto">
            <a:xfrm>
              <a:off x="3619867" y="1211972"/>
              <a:ext cx="3513301" cy="205326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o 11"/>
            <p:cNvGrpSpPr/>
            <p:nvPr/>
          </p:nvGrpSpPr>
          <p:grpSpPr>
            <a:xfrm>
              <a:off x="3671359" y="3507333"/>
              <a:ext cx="1385947" cy="276999"/>
              <a:chOff x="3171237" y="5554317"/>
              <a:chExt cx="1385947" cy="276999"/>
            </a:xfrm>
          </p:grpSpPr>
          <p:sp>
            <p:nvSpPr>
              <p:cNvPr id="17" name="Rectángulo 16"/>
              <p:cNvSpPr/>
              <p:nvPr/>
            </p:nvSpPr>
            <p:spPr>
              <a:xfrm>
                <a:off x="3171237" y="5608613"/>
                <a:ext cx="457200" cy="157163"/>
              </a:xfrm>
              <a:prstGeom prst="rect">
                <a:avLst/>
              </a:prstGeom>
              <a:solidFill>
                <a:schemeClr val="accent6">
                  <a:lumMod val="60000"/>
                  <a:lumOff val="40000"/>
                </a:schemeClr>
              </a:solid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p:cNvSpPr txBox="1"/>
              <p:nvPr/>
            </p:nvSpPr>
            <p:spPr>
              <a:xfrm>
                <a:off x="3657579" y="5554317"/>
                <a:ext cx="899605" cy="276999"/>
              </a:xfrm>
              <a:prstGeom prst="rect">
                <a:avLst/>
              </a:prstGeom>
              <a:noFill/>
            </p:spPr>
            <p:txBody>
              <a:bodyPr wrap="none" rtlCol="0">
                <a:spAutoFit/>
              </a:bodyPr>
              <a:lstStyle/>
              <a:p>
                <a:r>
                  <a:rPr lang="es-ES" sz="1200" dirty="0" smtClean="0"/>
                  <a:t>Aire cálido</a:t>
                </a:r>
                <a:endParaRPr lang="es-ES" sz="1200" dirty="0"/>
              </a:p>
            </p:txBody>
          </p:sp>
        </p:grpSp>
        <p:grpSp>
          <p:nvGrpSpPr>
            <p:cNvPr id="24" name="Grupo 23"/>
            <p:cNvGrpSpPr/>
            <p:nvPr/>
          </p:nvGrpSpPr>
          <p:grpSpPr>
            <a:xfrm>
              <a:off x="3671359" y="3233955"/>
              <a:ext cx="1218857" cy="276999"/>
              <a:chOff x="570973" y="5095613"/>
              <a:chExt cx="1218857" cy="276999"/>
            </a:xfrm>
          </p:grpSpPr>
          <p:sp>
            <p:nvSpPr>
              <p:cNvPr id="25" name="Rectángulo 24"/>
              <p:cNvSpPr/>
              <p:nvPr/>
            </p:nvSpPr>
            <p:spPr>
              <a:xfrm>
                <a:off x="570973" y="5155532"/>
                <a:ext cx="457200" cy="157163"/>
              </a:xfrm>
              <a:prstGeom prst="rect">
                <a:avLst/>
              </a:prstGeom>
              <a:solidFill>
                <a:schemeClr val="accent5">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CuadroTexto 25"/>
              <p:cNvSpPr txBox="1"/>
              <p:nvPr/>
            </p:nvSpPr>
            <p:spPr>
              <a:xfrm>
                <a:off x="1066555" y="5095613"/>
                <a:ext cx="723275" cy="276999"/>
              </a:xfrm>
              <a:prstGeom prst="rect">
                <a:avLst/>
              </a:prstGeom>
              <a:noFill/>
            </p:spPr>
            <p:txBody>
              <a:bodyPr wrap="none" rtlCol="0">
                <a:spAutoFit/>
              </a:bodyPr>
              <a:lstStyle/>
              <a:p>
                <a:r>
                  <a:rPr lang="es-ES" sz="1200" dirty="0" smtClean="0"/>
                  <a:t>Aire frío</a:t>
                </a:r>
                <a:endParaRPr lang="es-ES" sz="1200" dirty="0"/>
              </a:p>
            </p:txBody>
          </p:sp>
        </p:grpSp>
      </p:grpSp>
      <p:sp>
        <p:nvSpPr>
          <p:cNvPr id="21" name="CuadroTexto 20"/>
          <p:cNvSpPr txBox="1"/>
          <p:nvPr/>
        </p:nvSpPr>
        <p:spPr>
          <a:xfrm>
            <a:off x="1891246" y="3981478"/>
            <a:ext cx="1162177" cy="276999"/>
          </a:xfrm>
          <a:prstGeom prst="rect">
            <a:avLst/>
          </a:prstGeom>
          <a:noFill/>
        </p:spPr>
        <p:txBody>
          <a:bodyPr wrap="square" rtlCol="0">
            <a:spAutoFit/>
          </a:bodyPr>
          <a:lstStyle/>
          <a:p>
            <a:r>
              <a:rPr lang="es-ES" sz="1200" dirty="0" smtClean="0"/>
              <a:t>Frente frío</a:t>
            </a:r>
            <a:endParaRPr lang="es-ES" sz="1200" dirty="0"/>
          </a:p>
        </p:txBody>
      </p:sp>
      <p:sp>
        <p:nvSpPr>
          <p:cNvPr id="30" name="CuadroTexto 29"/>
          <p:cNvSpPr txBox="1"/>
          <p:nvPr/>
        </p:nvSpPr>
        <p:spPr>
          <a:xfrm>
            <a:off x="4933456" y="3991798"/>
            <a:ext cx="1159546" cy="276999"/>
          </a:xfrm>
          <a:prstGeom prst="rect">
            <a:avLst/>
          </a:prstGeom>
          <a:noFill/>
        </p:spPr>
        <p:txBody>
          <a:bodyPr wrap="square" rtlCol="0">
            <a:spAutoFit/>
          </a:bodyPr>
          <a:lstStyle/>
          <a:p>
            <a:pPr algn="ctr"/>
            <a:r>
              <a:rPr lang="es-ES" sz="1200" dirty="0" smtClean="0"/>
              <a:t>Frente cálido</a:t>
            </a:r>
            <a:endParaRPr lang="es-ES" sz="1200" dirty="0"/>
          </a:p>
        </p:txBody>
      </p:sp>
      <p:sp>
        <p:nvSpPr>
          <p:cNvPr id="31" name="CuadroTexto 30"/>
          <p:cNvSpPr txBox="1"/>
          <p:nvPr/>
        </p:nvSpPr>
        <p:spPr>
          <a:xfrm>
            <a:off x="7191392" y="3923190"/>
            <a:ext cx="1617126" cy="338554"/>
          </a:xfrm>
          <a:prstGeom prst="rect">
            <a:avLst/>
          </a:prstGeom>
          <a:noFill/>
        </p:spPr>
        <p:txBody>
          <a:bodyPr wrap="square" rtlCol="0">
            <a:spAutoFit/>
          </a:bodyPr>
          <a:lstStyle/>
          <a:p>
            <a:pPr algn="ctr"/>
            <a:r>
              <a:rPr lang="es-ES" sz="1600" b="1" dirty="0" smtClean="0"/>
              <a:t>Frente ocluido</a:t>
            </a:r>
            <a:endParaRPr lang="es-ES" sz="1600" b="1" dirty="0"/>
          </a:p>
        </p:txBody>
      </p:sp>
      <p:grpSp>
        <p:nvGrpSpPr>
          <p:cNvPr id="28" name="Grupo 27"/>
          <p:cNvGrpSpPr/>
          <p:nvPr/>
        </p:nvGrpSpPr>
        <p:grpSpPr>
          <a:xfrm>
            <a:off x="1811352" y="3768388"/>
            <a:ext cx="1008000" cy="208329"/>
            <a:chOff x="476675" y="5453926"/>
            <a:chExt cx="1008000" cy="208329"/>
          </a:xfrm>
        </p:grpSpPr>
        <p:cxnSp>
          <p:nvCxnSpPr>
            <p:cNvPr id="23" name="Conector recto 22"/>
            <p:cNvCxnSpPr/>
            <p:nvPr/>
          </p:nvCxnSpPr>
          <p:spPr>
            <a:xfrm>
              <a:off x="476675" y="5643563"/>
              <a:ext cx="100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riángulo isósceles 26"/>
            <p:cNvSpPr/>
            <p:nvPr/>
          </p:nvSpPr>
          <p:spPr>
            <a:xfrm>
              <a:off x="590975" y="5453926"/>
              <a:ext cx="228600" cy="2000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Triángulo isósceles 34"/>
            <p:cNvSpPr/>
            <p:nvPr/>
          </p:nvSpPr>
          <p:spPr>
            <a:xfrm>
              <a:off x="857957" y="5462230"/>
              <a:ext cx="228600" cy="2000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Triángulo isósceles 35"/>
            <p:cNvSpPr/>
            <p:nvPr/>
          </p:nvSpPr>
          <p:spPr>
            <a:xfrm>
              <a:off x="1123010" y="5462230"/>
              <a:ext cx="228600" cy="2000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4" name="Grupo 33"/>
          <p:cNvGrpSpPr/>
          <p:nvPr/>
        </p:nvGrpSpPr>
        <p:grpSpPr>
          <a:xfrm>
            <a:off x="4752872" y="3783878"/>
            <a:ext cx="1296000" cy="180110"/>
            <a:chOff x="831728" y="5940239"/>
            <a:chExt cx="1296000" cy="180110"/>
          </a:xfrm>
        </p:grpSpPr>
        <p:cxnSp>
          <p:nvCxnSpPr>
            <p:cNvPr id="39" name="Conector recto 38"/>
            <p:cNvCxnSpPr/>
            <p:nvPr/>
          </p:nvCxnSpPr>
          <p:spPr>
            <a:xfrm>
              <a:off x="831728" y="6120349"/>
              <a:ext cx="1296000" cy="0"/>
            </a:xfrm>
            <a:prstGeom prst="line">
              <a:avLst/>
            </a:prstGeom>
            <a:solidFill>
              <a:srgbClr val="FF0000"/>
            </a:solid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3" name="Grupo 32"/>
            <p:cNvGrpSpPr/>
            <p:nvPr/>
          </p:nvGrpSpPr>
          <p:grpSpPr>
            <a:xfrm>
              <a:off x="946028" y="5940239"/>
              <a:ext cx="288000" cy="180110"/>
              <a:chOff x="2500311" y="5143499"/>
              <a:chExt cx="1260000" cy="708750"/>
            </a:xfrm>
          </p:grpSpPr>
          <p:sp>
            <p:nvSpPr>
              <p:cNvPr id="29" name="Elipse 28"/>
              <p:cNvSpPr/>
              <p:nvPr/>
            </p:nvSpPr>
            <p:spPr>
              <a:xfrm>
                <a:off x="2500311" y="5143499"/>
                <a:ext cx="1260000" cy="708750"/>
              </a:xfrm>
              <a:custGeom>
                <a:avLst/>
                <a:gdLst>
                  <a:gd name="connsiteX0" fmla="*/ 0 w 1260000"/>
                  <a:gd name="connsiteY0" fmla="*/ 630000 h 1260000"/>
                  <a:gd name="connsiteX1" fmla="*/ 630000 w 1260000"/>
                  <a:gd name="connsiteY1" fmla="*/ 0 h 1260000"/>
                  <a:gd name="connsiteX2" fmla="*/ 1260000 w 1260000"/>
                  <a:gd name="connsiteY2" fmla="*/ 630000 h 1260000"/>
                  <a:gd name="connsiteX3" fmla="*/ 630000 w 1260000"/>
                  <a:gd name="connsiteY3" fmla="*/ 1260000 h 1260000"/>
                  <a:gd name="connsiteX4" fmla="*/ 0 w 1260000"/>
                  <a:gd name="connsiteY4" fmla="*/ 630000 h 1260000"/>
                  <a:gd name="connsiteX0" fmla="*/ 0 w 1260000"/>
                  <a:gd name="connsiteY0" fmla="*/ 630000 h 708750"/>
                  <a:gd name="connsiteX1" fmla="*/ 630000 w 1260000"/>
                  <a:gd name="connsiteY1" fmla="*/ 0 h 708750"/>
                  <a:gd name="connsiteX2" fmla="*/ 1260000 w 1260000"/>
                  <a:gd name="connsiteY2" fmla="*/ 630000 h 708750"/>
                  <a:gd name="connsiteX3" fmla="*/ 0 w 1260000"/>
                  <a:gd name="connsiteY3" fmla="*/ 630000 h 708750"/>
                </a:gdLst>
                <a:ahLst/>
                <a:cxnLst>
                  <a:cxn ang="0">
                    <a:pos x="connsiteX0" y="connsiteY0"/>
                  </a:cxn>
                  <a:cxn ang="0">
                    <a:pos x="connsiteX1" y="connsiteY1"/>
                  </a:cxn>
                  <a:cxn ang="0">
                    <a:pos x="connsiteX2" y="connsiteY2"/>
                  </a:cxn>
                  <a:cxn ang="0">
                    <a:pos x="connsiteX3" y="connsiteY3"/>
                  </a:cxn>
                </a:cxnLst>
                <a:rect l="l" t="t" r="r" b="b"/>
                <a:pathLst>
                  <a:path w="1260000" h="708750">
                    <a:moveTo>
                      <a:pt x="0" y="630000"/>
                    </a:moveTo>
                    <a:cubicBezTo>
                      <a:pt x="0" y="282061"/>
                      <a:pt x="282061" y="0"/>
                      <a:pt x="630000" y="0"/>
                    </a:cubicBezTo>
                    <a:cubicBezTo>
                      <a:pt x="977939" y="0"/>
                      <a:pt x="1260000" y="282061"/>
                      <a:pt x="1260000" y="630000"/>
                    </a:cubicBezTo>
                    <a:cubicBezTo>
                      <a:pt x="1155000" y="735000"/>
                      <a:pt x="105000" y="735000"/>
                      <a:pt x="0" y="63000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p:cNvSpPr/>
              <p:nvPr/>
            </p:nvSpPr>
            <p:spPr>
              <a:xfrm>
                <a:off x="2500311" y="5742815"/>
                <a:ext cx="1260000" cy="10943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6" name="Grupo 45"/>
            <p:cNvGrpSpPr/>
            <p:nvPr/>
          </p:nvGrpSpPr>
          <p:grpSpPr>
            <a:xfrm>
              <a:off x="1332787" y="5940239"/>
              <a:ext cx="288000" cy="180110"/>
              <a:chOff x="2500311" y="5143499"/>
              <a:chExt cx="1260000" cy="708750"/>
            </a:xfrm>
          </p:grpSpPr>
          <p:sp>
            <p:nvSpPr>
              <p:cNvPr id="47" name="Elipse 28"/>
              <p:cNvSpPr/>
              <p:nvPr/>
            </p:nvSpPr>
            <p:spPr>
              <a:xfrm>
                <a:off x="2500311" y="5143499"/>
                <a:ext cx="1260000" cy="708750"/>
              </a:xfrm>
              <a:custGeom>
                <a:avLst/>
                <a:gdLst>
                  <a:gd name="connsiteX0" fmla="*/ 0 w 1260000"/>
                  <a:gd name="connsiteY0" fmla="*/ 630000 h 1260000"/>
                  <a:gd name="connsiteX1" fmla="*/ 630000 w 1260000"/>
                  <a:gd name="connsiteY1" fmla="*/ 0 h 1260000"/>
                  <a:gd name="connsiteX2" fmla="*/ 1260000 w 1260000"/>
                  <a:gd name="connsiteY2" fmla="*/ 630000 h 1260000"/>
                  <a:gd name="connsiteX3" fmla="*/ 630000 w 1260000"/>
                  <a:gd name="connsiteY3" fmla="*/ 1260000 h 1260000"/>
                  <a:gd name="connsiteX4" fmla="*/ 0 w 1260000"/>
                  <a:gd name="connsiteY4" fmla="*/ 630000 h 1260000"/>
                  <a:gd name="connsiteX0" fmla="*/ 0 w 1260000"/>
                  <a:gd name="connsiteY0" fmla="*/ 630000 h 708750"/>
                  <a:gd name="connsiteX1" fmla="*/ 630000 w 1260000"/>
                  <a:gd name="connsiteY1" fmla="*/ 0 h 708750"/>
                  <a:gd name="connsiteX2" fmla="*/ 1260000 w 1260000"/>
                  <a:gd name="connsiteY2" fmla="*/ 630000 h 708750"/>
                  <a:gd name="connsiteX3" fmla="*/ 0 w 1260000"/>
                  <a:gd name="connsiteY3" fmla="*/ 630000 h 708750"/>
                </a:gdLst>
                <a:ahLst/>
                <a:cxnLst>
                  <a:cxn ang="0">
                    <a:pos x="connsiteX0" y="connsiteY0"/>
                  </a:cxn>
                  <a:cxn ang="0">
                    <a:pos x="connsiteX1" y="connsiteY1"/>
                  </a:cxn>
                  <a:cxn ang="0">
                    <a:pos x="connsiteX2" y="connsiteY2"/>
                  </a:cxn>
                  <a:cxn ang="0">
                    <a:pos x="connsiteX3" y="connsiteY3"/>
                  </a:cxn>
                </a:cxnLst>
                <a:rect l="l" t="t" r="r" b="b"/>
                <a:pathLst>
                  <a:path w="1260000" h="708750">
                    <a:moveTo>
                      <a:pt x="0" y="630000"/>
                    </a:moveTo>
                    <a:cubicBezTo>
                      <a:pt x="0" y="282061"/>
                      <a:pt x="282061" y="0"/>
                      <a:pt x="630000" y="0"/>
                    </a:cubicBezTo>
                    <a:cubicBezTo>
                      <a:pt x="977939" y="0"/>
                      <a:pt x="1260000" y="282061"/>
                      <a:pt x="1260000" y="630000"/>
                    </a:cubicBezTo>
                    <a:cubicBezTo>
                      <a:pt x="1155000" y="735000"/>
                      <a:pt x="105000" y="735000"/>
                      <a:pt x="0" y="63000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Rectángulo 47"/>
              <p:cNvSpPr/>
              <p:nvPr/>
            </p:nvSpPr>
            <p:spPr>
              <a:xfrm>
                <a:off x="2500311" y="5742815"/>
                <a:ext cx="1260000" cy="10943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9" name="Grupo 48"/>
            <p:cNvGrpSpPr/>
            <p:nvPr/>
          </p:nvGrpSpPr>
          <p:grpSpPr>
            <a:xfrm>
              <a:off x="1729714" y="5940239"/>
              <a:ext cx="288000" cy="180110"/>
              <a:chOff x="2500311" y="5143499"/>
              <a:chExt cx="1260000" cy="708750"/>
            </a:xfrm>
          </p:grpSpPr>
          <p:sp>
            <p:nvSpPr>
              <p:cNvPr id="50" name="Elipse 28"/>
              <p:cNvSpPr/>
              <p:nvPr/>
            </p:nvSpPr>
            <p:spPr>
              <a:xfrm>
                <a:off x="2500311" y="5143499"/>
                <a:ext cx="1260000" cy="708750"/>
              </a:xfrm>
              <a:custGeom>
                <a:avLst/>
                <a:gdLst>
                  <a:gd name="connsiteX0" fmla="*/ 0 w 1260000"/>
                  <a:gd name="connsiteY0" fmla="*/ 630000 h 1260000"/>
                  <a:gd name="connsiteX1" fmla="*/ 630000 w 1260000"/>
                  <a:gd name="connsiteY1" fmla="*/ 0 h 1260000"/>
                  <a:gd name="connsiteX2" fmla="*/ 1260000 w 1260000"/>
                  <a:gd name="connsiteY2" fmla="*/ 630000 h 1260000"/>
                  <a:gd name="connsiteX3" fmla="*/ 630000 w 1260000"/>
                  <a:gd name="connsiteY3" fmla="*/ 1260000 h 1260000"/>
                  <a:gd name="connsiteX4" fmla="*/ 0 w 1260000"/>
                  <a:gd name="connsiteY4" fmla="*/ 630000 h 1260000"/>
                  <a:gd name="connsiteX0" fmla="*/ 0 w 1260000"/>
                  <a:gd name="connsiteY0" fmla="*/ 630000 h 708750"/>
                  <a:gd name="connsiteX1" fmla="*/ 630000 w 1260000"/>
                  <a:gd name="connsiteY1" fmla="*/ 0 h 708750"/>
                  <a:gd name="connsiteX2" fmla="*/ 1260000 w 1260000"/>
                  <a:gd name="connsiteY2" fmla="*/ 630000 h 708750"/>
                  <a:gd name="connsiteX3" fmla="*/ 0 w 1260000"/>
                  <a:gd name="connsiteY3" fmla="*/ 630000 h 708750"/>
                </a:gdLst>
                <a:ahLst/>
                <a:cxnLst>
                  <a:cxn ang="0">
                    <a:pos x="connsiteX0" y="connsiteY0"/>
                  </a:cxn>
                  <a:cxn ang="0">
                    <a:pos x="connsiteX1" y="connsiteY1"/>
                  </a:cxn>
                  <a:cxn ang="0">
                    <a:pos x="connsiteX2" y="connsiteY2"/>
                  </a:cxn>
                  <a:cxn ang="0">
                    <a:pos x="connsiteX3" y="connsiteY3"/>
                  </a:cxn>
                </a:cxnLst>
                <a:rect l="l" t="t" r="r" b="b"/>
                <a:pathLst>
                  <a:path w="1260000" h="708750">
                    <a:moveTo>
                      <a:pt x="0" y="630000"/>
                    </a:moveTo>
                    <a:cubicBezTo>
                      <a:pt x="0" y="282061"/>
                      <a:pt x="282061" y="0"/>
                      <a:pt x="630000" y="0"/>
                    </a:cubicBezTo>
                    <a:cubicBezTo>
                      <a:pt x="977939" y="0"/>
                      <a:pt x="1260000" y="282061"/>
                      <a:pt x="1260000" y="630000"/>
                    </a:cubicBezTo>
                    <a:cubicBezTo>
                      <a:pt x="1155000" y="735000"/>
                      <a:pt x="105000" y="735000"/>
                      <a:pt x="0" y="63000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Rectángulo 50"/>
              <p:cNvSpPr/>
              <p:nvPr/>
            </p:nvSpPr>
            <p:spPr>
              <a:xfrm>
                <a:off x="2500311" y="5742815"/>
                <a:ext cx="1260000" cy="10943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spTree>
    <p:extLst>
      <p:ext uri="{BB962C8B-B14F-4D97-AF65-F5344CB8AC3E}">
        <p14:creationId xmlns:p14="http://schemas.microsoft.com/office/powerpoint/2010/main" val="31562334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10. </a:t>
            </a:r>
            <a:r>
              <a:rPr lang="es-ES" b="1">
                <a:solidFill>
                  <a:schemeClr val="accent2">
                    <a:lumMod val="75000"/>
                  </a:schemeClr>
                </a:solidFill>
                <a:latin typeface="Arial" pitchFamily="34" charset="0"/>
                <a:cs typeface="Arial" pitchFamily="34" charset="0"/>
              </a:rPr>
              <a:t>FUERZAS EN FLUIDOS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6</a:t>
            </a:r>
            <a:r>
              <a:rPr lang="es-ES" b="1" dirty="0" smtClean="0">
                <a:solidFill>
                  <a:schemeClr val="accent6">
                    <a:lumMod val="75000"/>
                  </a:schemeClr>
                </a:solidFill>
              </a:rPr>
              <a:t>. Física de la atmósfera</a:t>
            </a:r>
            <a:endParaRPr lang="es-ES" b="1" dirty="0">
              <a:solidFill>
                <a:schemeClr val="accent6">
                  <a:lumMod val="75000"/>
                </a:schemeClr>
              </a:solidFill>
            </a:endParaRPr>
          </a:p>
        </p:txBody>
      </p:sp>
      <p:sp>
        <p:nvSpPr>
          <p:cNvPr id="16" name="CuadroTexto 15"/>
          <p:cNvSpPr txBox="1"/>
          <p:nvPr/>
        </p:nvSpPr>
        <p:spPr>
          <a:xfrm>
            <a:off x="328611" y="842963"/>
            <a:ext cx="7043738" cy="369332"/>
          </a:xfrm>
          <a:prstGeom prst="rect">
            <a:avLst/>
          </a:prstGeom>
          <a:noFill/>
        </p:spPr>
        <p:txBody>
          <a:bodyPr wrap="square" rtlCol="0">
            <a:spAutoFit/>
          </a:bodyPr>
          <a:lstStyle/>
          <a:p>
            <a:r>
              <a:rPr lang="es-ES" b="1" dirty="0" smtClean="0">
                <a:solidFill>
                  <a:srgbClr val="00B050"/>
                </a:solidFill>
              </a:rPr>
              <a:t>6.1. La predicción meteorológica</a:t>
            </a:r>
            <a:endParaRPr lang="es-ES" b="1" dirty="0">
              <a:solidFill>
                <a:srgbClr val="00B050"/>
              </a:solidFill>
            </a:endParaRPr>
          </a:p>
        </p:txBody>
      </p:sp>
      <p:grpSp>
        <p:nvGrpSpPr>
          <p:cNvPr id="9" name="Grupo 8"/>
          <p:cNvGrpSpPr/>
          <p:nvPr/>
        </p:nvGrpSpPr>
        <p:grpSpPr>
          <a:xfrm>
            <a:off x="1255949" y="1376719"/>
            <a:ext cx="6717825" cy="4000500"/>
            <a:chOff x="1255949" y="2414588"/>
            <a:chExt cx="6717825" cy="4000500"/>
          </a:xfrm>
        </p:grpSpPr>
        <p:pic>
          <p:nvPicPr>
            <p:cNvPr id="12290" name="Picture 2" descr="https://i.ytimg.com/vi/MFWQ53x8bDE/maxresdefault.jpg"/>
            <p:cNvPicPr>
              <a:picLocks noChangeAspect="1" noChangeArrowheads="1"/>
            </p:cNvPicPr>
            <p:nvPr/>
          </p:nvPicPr>
          <p:blipFill rotWithShape="1">
            <a:blip r:embed="rId3">
              <a:extLst>
                <a:ext uri="{28A0092B-C50C-407E-A947-70E740481C1C}">
                  <a14:useLocalDpi xmlns:a14="http://schemas.microsoft.com/office/drawing/2010/main" val="0"/>
                </a:ext>
              </a:extLst>
            </a:blip>
            <a:srcRect t="20599"/>
            <a:stretch/>
          </p:blipFill>
          <p:spPr bwMode="auto">
            <a:xfrm>
              <a:off x="1255949" y="2414588"/>
              <a:ext cx="6717825" cy="400050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3243263" y="3336339"/>
              <a:ext cx="357187" cy="346234"/>
            </a:xfrm>
            <a:prstGeom prst="ellipse">
              <a:avLst/>
            </a:prstGeom>
            <a:solidFill>
              <a:srgbClr val="00B050"/>
            </a:solidFill>
          </p:spPr>
          <p:txBody>
            <a:bodyPr wrap="square" lIns="0" tIns="0" rIns="0" bIns="0" rtlCol="0">
              <a:spAutoFit/>
            </a:bodyPr>
            <a:lstStyle/>
            <a:p>
              <a:pPr algn="ctr"/>
              <a:r>
                <a:rPr lang="es-ES" sz="1600" dirty="0" smtClean="0">
                  <a:solidFill>
                    <a:schemeClr val="bg1"/>
                  </a:solidFill>
                </a:rPr>
                <a:t>1</a:t>
              </a:r>
              <a:endParaRPr lang="es-ES" sz="1600" dirty="0">
                <a:solidFill>
                  <a:schemeClr val="bg1"/>
                </a:solidFill>
              </a:endParaRPr>
            </a:p>
          </p:txBody>
        </p:sp>
        <p:sp>
          <p:nvSpPr>
            <p:cNvPr id="45" name="CuadroTexto 44"/>
            <p:cNvSpPr txBox="1"/>
            <p:nvPr/>
          </p:nvSpPr>
          <p:spPr>
            <a:xfrm>
              <a:off x="5986461" y="2990105"/>
              <a:ext cx="357187" cy="346234"/>
            </a:xfrm>
            <a:prstGeom prst="ellipse">
              <a:avLst/>
            </a:prstGeom>
            <a:solidFill>
              <a:srgbClr val="00B050"/>
            </a:solidFill>
          </p:spPr>
          <p:txBody>
            <a:bodyPr wrap="square" lIns="0" tIns="0" rIns="0" bIns="0" rtlCol="0">
              <a:spAutoFit/>
            </a:bodyPr>
            <a:lstStyle/>
            <a:p>
              <a:pPr algn="ctr"/>
              <a:r>
                <a:rPr lang="es-ES" sz="1600" dirty="0">
                  <a:solidFill>
                    <a:schemeClr val="bg1"/>
                  </a:solidFill>
                </a:rPr>
                <a:t>2</a:t>
              </a:r>
            </a:p>
          </p:txBody>
        </p:sp>
      </p:grpSp>
      <p:sp>
        <p:nvSpPr>
          <p:cNvPr id="18" name="CuadroTexto 17"/>
          <p:cNvSpPr txBox="1"/>
          <p:nvPr/>
        </p:nvSpPr>
        <p:spPr>
          <a:xfrm>
            <a:off x="1255949" y="5486649"/>
            <a:ext cx="6602176" cy="923330"/>
          </a:xfrm>
          <a:prstGeom prst="rect">
            <a:avLst/>
          </a:prstGeom>
          <a:noFill/>
        </p:spPr>
        <p:txBody>
          <a:bodyPr wrap="square" rtlCol="0">
            <a:spAutoFit/>
          </a:bodyPr>
          <a:lstStyle/>
          <a:p>
            <a:r>
              <a:rPr lang="es-ES" dirty="0" smtClean="0"/>
              <a:t>Interpreta:</a:t>
            </a:r>
          </a:p>
          <a:p>
            <a:pPr marL="285750" indent="-285750">
              <a:buFont typeface="Wingdings" panose="05000000000000000000" pitchFamily="2" charset="2"/>
              <a:buChar char=""/>
            </a:pPr>
            <a:r>
              <a:rPr lang="es-ES" dirty="0" smtClean="0">
                <a:sym typeface="Wingdings" panose="05000000000000000000" pitchFamily="2" charset="2"/>
              </a:rPr>
              <a:t>Identifica los puntos 1 y 2 como anticiclón o borrasca.</a:t>
            </a:r>
          </a:p>
          <a:p>
            <a:pPr marL="285750" indent="-285750">
              <a:buFont typeface="Wingdings" panose="05000000000000000000" pitchFamily="2" charset="2"/>
              <a:buChar char=""/>
            </a:pPr>
            <a:r>
              <a:rPr lang="es-ES" dirty="0" smtClean="0">
                <a:sym typeface="Wingdings" panose="05000000000000000000" pitchFamily="2" charset="2"/>
              </a:rPr>
              <a:t>Explica como será el tiempo en la península.</a:t>
            </a:r>
            <a:endParaRPr lang="es-ES" dirty="0"/>
          </a:p>
        </p:txBody>
      </p:sp>
    </p:spTree>
    <p:extLst>
      <p:ext uri="{BB962C8B-B14F-4D97-AF65-F5344CB8AC3E}">
        <p14:creationId xmlns:p14="http://schemas.microsoft.com/office/powerpoint/2010/main" val="22533960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34&quot;&gt;&lt;property id=&quot;20148&quot; value=&quot;5&quot;/&gt;&lt;property id=&quot;20300&quot; value=&quot;Diapositiva 3&quot;/&gt;&lt;property id=&quot;20307&quot; value=&quot;258&quot;/&gt;&lt;/object&gt;&lt;object type=&quot;3&quot; unique_id=&quot;10054&quot;&gt;&lt;property id=&quot;20148&quot; value=&quot;5&quot;/&gt;&lt;property id=&quot;20300&quot; value=&quot;Diapositiva 4&quot;/&gt;&lt;property id=&quot;20307&quot; value=&quot;259&quot;/&gt;&lt;/object&gt;&lt;object type=&quot;3&quot; unique_id=&quot;10086&quot;&gt;&lt;property id=&quot;20148&quot; value=&quot;5&quot;/&gt;&lt;property id=&quot;20300&quot; value=&quot;Diapositiva 5&quot;/&gt;&lt;property id=&quot;20307&quot; value=&quot;260&quot;/&gt;&lt;/object&gt;&lt;object type=&quot;3&quot; unique_id=&quot;10087&quot;&gt;&lt;property id=&quot;20148&quot; value=&quot;5&quot;/&gt;&lt;property id=&quot;20300&quot; value=&quot;Diapositiva 6&quot;/&gt;&lt;property id=&quot;20307&quot; value=&quot;261&quot;/&gt;&lt;/object&gt;&lt;object type=&quot;3&quot; unique_id=&quot;10088&quot;&gt;&lt;property id=&quot;20148&quot; value=&quot;5&quot;/&gt;&lt;property id=&quot;20300&quot; value=&quot;Diapositiva 7&quot;/&gt;&lt;property id=&quot;20307&quot; value=&quot;262&quot;/&gt;&lt;/object&gt;&lt;object type=&quot;3&quot; unique_id=&quot;10107&quot;&gt;&lt;property id=&quot;20148&quot; value=&quot;5&quot;/&gt;&lt;property id=&quot;20300&quot; value=&quot;Diapositiva 8&quot;/&gt;&lt;property id=&quot;20307&quot; value=&quot;263&quot;/&gt;&lt;/object&gt;&lt;object type=&quot;3&quot; unique_id=&quot;10108&quot;&gt;&lt;property id=&quot;20148&quot; value=&quot;5&quot;/&gt;&lt;property id=&quot;20300&quot; value=&quot;Diapositiva 9&quot;/&gt;&lt;property id=&quot;20307&quot; value=&quot;264&quot;/&gt;&lt;/object&gt;&lt;object type=&quot;3&quot; unique_id=&quot;10109&quot;&gt;&lt;property id=&quot;20148&quot; value=&quot;5&quot;/&gt;&lt;property id=&quot;20300&quot; value=&quot;Diapositiva 10&quot;/&gt;&lt;property id=&quot;20307&quot; value=&quot;265&quot;/&gt;&lt;/object&gt;&lt;object type=&quot;3&quot; unique_id=&quot;10110&quot;&gt;&lt;property id=&quot;20148&quot; value=&quot;5&quot;/&gt;&lt;property id=&quot;20300&quot; value=&quot;Diapositiva 11&quot;/&gt;&lt;property id=&quot;20307&quot; value=&quot;266&quot;/&gt;&lt;/object&gt;&lt;object type=&quot;3&quot; unique_id=&quot;10112&quot;&gt;&lt;property id=&quot;20148&quot; value=&quot;5&quot;/&gt;&lt;property id=&quot;20300&quot; value=&quot;Diapositiva 12&quot;/&gt;&lt;property id=&quot;20307&quot; value=&quot;267&quot;/&gt;&lt;/object&gt;&lt;object type=&quot;3&quot; unique_id=&quot;10113&quot;&gt;&lt;property id=&quot;20148&quot; value=&quot;5&quot;/&gt;&lt;property id=&quot;20300&quot; value=&quot;Diapositiva 13&quot;/&gt;&lt;property id=&quot;20307&quot; value=&quot;268&quot;/&gt;&lt;/object&gt;&lt;object type=&quot;3&quot; unique_id=&quot;10114&quot;&gt;&lt;property id=&quot;20148&quot; value=&quot;5&quot;/&gt;&lt;property id=&quot;20300&quot; value=&quot;Diapositiva 14&quot;/&gt;&lt;property id=&quot;20307&quot; value=&quot;269&quot;/&gt;&lt;/object&gt;&lt;object type=&quot;3&quot; unique_id=&quot;10116&quot;&gt;&lt;property id=&quot;20148&quot; value=&quot;5&quot;/&gt;&lt;property id=&quot;20300&quot; value=&quot;Diapositiva 15&quot;/&gt;&lt;property id=&quot;20307&quot; value=&quot;270&quot;/&gt;&lt;/object&gt;&lt;object type=&quot;3&quot; unique_id=&quot;10117&quot;&gt;&lt;property id=&quot;20148&quot; value=&quot;5&quot;/&gt;&lt;property id=&quot;20300&quot; value=&quot;Diapositiva 16&quot;/&gt;&lt;property id=&quot;20307&quot; value=&quot;271&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1628</TotalTime>
  <Words>2593</Words>
  <Application>Microsoft Office PowerPoint</Application>
  <PresentationFormat>Presentación en pantalla (4:3)</PresentationFormat>
  <Paragraphs>475</Paragraphs>
  <Slides>37</Slides>
  <Notes>36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37</vt:i4>
      </vt:variant>
    </vt:vector>
  </HeadingPairs>
  <TitlesOfParts>
    <vt:vector size="43" baseType="lpstr">
      <vt:lpstr>Arial</vt:lpstr>
      <vt:lpstr>Calibri</vt:lpstr>
      <vt:lpstr>Cambria Math</vt:lpstr>
      <vt:lpstr>Wingdings</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Artacho Cañadas</dc:creator>
  <cp:lastModifiedBy>Rafael Artacho Cañadas</cp:lastModifiedBy>
  <cp:revision>191</cp:revision>
  <dcterms:created xsi:type="dcterms:W3CDTF">2012-04-21T04:58:29Z</dcterms:created>
  <dcterms:modified xsi:type="dcterms:W3CDTF">2016-09-04T07:29:25Z</dcterms:modified>
</cp:coreProperties>
</file>