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8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custDataLst>
    <p:tags r:id="rId33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9F9F9"/>
    <a:srgbClr val="FFFFCC"/>
    <a:srgbClr val="FFCC66"/>
    <a:srgbClr val="99CC00"/>
    <a:srgbClr val="CCFF33"/>
    <a:srgbClr val="B3F20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A3937-13FA-4BBE-9607-4FD8AD970000}" type="datetimeFigureOut">
              <a:rPr lang="es-ES" smtClean="0"/>
              <a:t>04/09/2016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FD99F-99BB-40F6-9597-7D2DF4E88E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685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2243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2276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8610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2308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0782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5451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646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7436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0048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13379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65870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54166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74709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4321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75077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5863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72638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47173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3040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16696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03997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25659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59827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94786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6537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86428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34238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61492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0867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A248-2D24-4E24-B127-E3B886AA6B0C}" type="datetime1">
              <a:rPr lang="es-ES" smtClean="0"/>
              <a:t>04/09/2016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693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AAA2-C65D-4B79-B05B-0D5CB129EB5E}" type="datetime1">
              <a:rPr lang="es-ES" smtClean="0"/>
              <a:t>04/09/2016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627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FEBE4-774C-41B9-BBAF-C022C67D8F9B}" type="datetime1">
              <a:rPr lang="es-ES" smtClean="0"/>
              <a:t>04/09/2016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620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9153-E2B6-4BCD-A57F-F371DA83EDAF}" type="datetime1">
              <a:rPr lang="es-ES" smtClean="0"/>
              <a:t>04/09/2016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02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9E183-9E38-4F32-8690-44BFF7B01AB7}" type="datetime1">
              <a:rPr lang="es-ES" smtClean="0"/>
              <a:t>04/09/2016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476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4EEE1-E4BC-4BC1-95D1-5883DA0DA96E}" type="datetime1">
              <a:rPr lang="es-ES" smtClean="0"/>
              <a:t>04/09/2016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846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2B95-909D-4C64-B95F-435602505E05}" type="datetime1">
              <a:rPr lang="es-ES" smtClean="0"/>
              <a:t>04/09/2016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235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6376-D4FB-4FE1-BF85-B81A05EEE1D5}" type="datetime1">
              <a:rPr lang="es-ES" smtClean="0"/>
              <a:t>04/09/2016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002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1D55-E50E-4EEE-BAE6-827D110139BE}" type="datetime1">
              <a:rPr lang="es-ES" smtClean="0"/>
              <a:t>04/09/2016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57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082F-DA1E-43D4-965F-725E5233388F}" type="datetime1">
              <a:rPr lang="es-ES" smtClean="0"/>
              <a:t>04/09/2016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553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194D6-3E72-4877-8C7E-B943E2E382DE}" type="datetime1">
              <a:rPr lang="es-ES" smtClean="0"/>
              <a:t>04/09/2016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019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-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F59CA-C6BA-4FBD-9EAF-A43FC7668E30}" type="datetime1">
              <a:rPr lang="es-ES" smtClean="0"/>
              <a:t>04/09/2016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911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8.png"/><Relationship Id="rId3" Type="http://schemas.openxmlformats.org/officeDocument/2006/relationships/image" Target="../media/image14.jpeg"/><Relationship Id="rId7" Type="http://schemas.openxmlformats.org/officeDocument/2006/relationships/image" Target="../media/image23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11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15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4.jp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3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64.png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4.jpg"/><Relationship Id="rId15" Type="http://schemas.openxmlformats.org/officeDocument/2006/relationships/image" Target="../media/image66.png"/><Relationship Id="rId10" Type="http://schemas.openxmlformats.org/officeDocument/2006/relationships/image" Target="../media/image50.png"/><Relationship Id="rId4" Type="http://schemas.openxmlformats.org/officeDocument/2006/relationships/image" Target="../media/image43.png"/><Relationship Id="rId9" Type="http://schemas.openxmlformats.org/officeDocument/2006/relationships/image" Target="../media/image49.png"/><Relationship Id="rId1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99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12" Type="http://schemas.openxmlformats.org/officeDocument/2006/relationships/image" Target="../media/image9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11" Type="http://schemas.openxmlformats.org/officeDocument/2006/relationships/image" Target="../media/image97.png"/><Relationship Id="rId5" Type="http://schemas.openxmlformats.org/officeDocument/2006/relationships/image" Target="../media/image93.png"/><Relationship Id="rId10" Type="http://schemas.openxmlformats.org/officeDocument/2006/relationships/image" Target="../media/image82.png"/><Relationship Id="rId4" Type="http://schemas.openxmlformats.org/officeDocument/2006/relationships/image" Target="../media/image92.png"/><Relationship Id="rId9" Type="http://schemas.openxmlformats.org/officeDocument/2006/relationships/image" Target="../media/image9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84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85.png"/><Relationship Id="rId4" Type="http://schemas.openxmlformats.org/officeDocument/2006/relationships/image" Target="../media/image87.png"/><Relationship Id="rId9" Type="http://schemas.openxmlformats.org/officeDocument/2006/relationships/image" Target="../media/image10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118.png"/><Relationship Id="rId3" Type="http://schemas.openxmlformats.org/officeDocument/2006/relationships/image" Target="../media/image35.png"/><Relationship Id="rId12" Type="http://schemas.openxmlformats.org/officeDocument/2006/relationships/image" Target="../media/image1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116.png"/><Relationship Id="rId5" Type="http://schemas.openxmlformats.org/officeDocument/2006/relationships/image" Target="../media/image44.jpg"/><Relationship Id="rId10" Type="http://schemas.openxmlformats.org/officeDocument/2006/relationships/image" Target="../media/image115.png"/><Relationship Id="rId4" Type="http://schemas.openxmlformats.org/officeDocument/2006/relationships/image" Target="../media/image43.png"/><Relationship Id="rId9" Type="http://schemas.openxmlformats.org/officeDocument/2006/relationships/image" Target="../media/image114.png"/><Relationship Id="rId14" Type="http://schemas.openxmlformats.org/officeDocument/2006/relationships/image" Target="../media/image11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0"/>
            <a:lum/>
          </a:blip>
          <a:srcRect/>
          <a:stretch>
            <a:fillRect l="1000" t="-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98475" y="98474"/>
            <a:ext cx="6569612" cy="665401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12542" y="1171362"/>
            <a:ext cx="6527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4º E.S.O.</a:t>
            </a:r>
            <a:endParaRPr lang="es-ES" sz="6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19398" y="2111203"/>
            <a:ext cx="5390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 Y QUÍMICA</a:t>
            </a:r>
            <a:endParaRPr lang="es-E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719374" y="99207"/>
            <a:ext cx="2367476" cy="66540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23 Marcador de texto"/>
          <p:cNvSpPr txBox="1">
            <a:spLocks/>
          </p:cNvSpPr>
          <p:nvPr/>
        </p:nvSpPr>
        <p:spPr>
          <a:xfrm>
            <a:off x="6833002" y="5259248"/>
            <a:ext cx="2068699" cy="105966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R. Artacho</a:t>
            </a:r>
          </a:p>
          <a:p>
            <a:pPr marL="0" indent="0" algn="ctr">
              <a:buNone/>
            </a:pPr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Dpto. de Física y Química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45911" y="3325855"/>
            <a:ext cx="573206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C00000"/>
                </a:solidFill>
                <a:effectLst/>
              </a:rPr>
              <a:t>11. TRABAJO Y ENERGÍA</a:t>
            </a:r>
            <a:endParaRPr lang="es-ES" sz="2400" b="1" dirty="0">
              <a:solidFill>
                <a:srgbClr val="C00000"/>
              </a:solidFill>
              <a:effectLst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455" y="3141512"/>
            <a:ext cx="1439565" cy="1801549"/>
          </a:xfrm>
          <a:prstGeom prst="rect">
            <a:avLst/>
          </a:prstGeom>
        </p:spPr>
      </p:pic>
      <p:pic>
        <p:nvPicPr>
          <p:cNvPr id="2" name="Picture 2" descr="http://www.pacocostas.com/images/uploads/evial11_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63" y="4086747"/>
            <a:ext cx="3333750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09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11.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Índice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536830"/>
              </p:ext>
            </p:extLst>
          </p:nvPr>
        </p:nvGraphicFramePr>
        <p:xfrm>
          <a:off x="285749" y="736120"/>
          <a:ext cx="8615364" cy="5608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07682"/>
                <a:gridCol w="4307682"/>
              </a:tblGrid>
              <a:tr h="295266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CONTENIDOS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</a:tr>
              <a:tr h="501951">
                <a:tc gridSpan="2"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1.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La energía 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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2.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¿Qué es el trabajo?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  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3.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El trabajo y la energía mecánica 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4.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La conservación de la energía mecánica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 5.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Potencia y rendimiento</a:t>
                      </a:r>
                      <a:endParaRPr lang="es-ES" sz="1400" baseline="0" dirty="0" smtClean="0">
                        <a:sym typeface="Wingdings" panose="05000000000000000000" pitchFamily="2" charset="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</a:tr>
              <a:tr h="295266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CRITERIOS DE EVALUACIÓN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ESTÁNDARES DE APRENDIZAJE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</a:tr>
              <a:tr h="1086802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1. Analizar las transformaciones entre energía cinética y energía potencial, aplicando el principio de conservación de la energía mecánica cuando se desprecia la fuerza de rozamiento, y el principio general de conservación de la energía cuando existe disipación de la misma debida al rozamiento.</a:t>
                      </a:r>
                      <a:endParaRPr lang="es-ES" sz="1400" dirty="0" smtClean="0">
                        <a:sym typeface="Wingdings" panose="05000000000000000000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1.1. Resuelve problemas de transformaciones entre energía cinética y potencial gravitatoria, aplicando el principio de conservación de la energía mecánica.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1.2. Determina la energía disipada en forma de calor en situaciones donde disminuye la energía mecánica.</a:t>
                      </a:r>
                      <a:endParaRPr lang="es-ES" sz="1400" dirty="0"/>
                    </a:p>
                  </a:txBody>
                  <a:tcPr/>
                </a:tc>
              </a:tr>
              <a:tr h="915323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2. Reconocer que el calor y el trabajo son dos formas de transferencia de energía, identificando las situaciones en las que se producen.</a:t>
                      </a:r>
                      <a:endParaRPr lang="es-ES" sz="1400" baseline="0" dirty="0" smtClean="0">
                        <a:sym typeface="Wingdings" panose="05000000000000000000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2.1. Identifica el calor y el trabajo como formas de intercambio de energía, distinguiendo las acepciones coloquiales de estos términos del significado científico de los mismos.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2.2. Reconoce en qué condiciones un sistema intercambia energía. en forma de calor o en forma de trabajo.</a:t>
                      </a:r>
                      <a:endParaRPr lang="es-ES" sz="1400" dirty="0" smtClean="0"/>
                    </a:p>
                  </a:txBody>
                  <a:tcPr/>
                </a:tc>
              </a:tr>
              <a:tr h="915323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3. Relacionar los conceptos de trabajo y potencia en la resolución de problemas, expresando los resultados en unidades del Sistema Internacional así como otras de uso común.</a:t>
                      </a:r>
                      <a:endParaRPr lang="es-ES" sz="1400" baseline="0" dirty="0" smtClean="0">
                        <a:sym typeface="Wingdings" panose="05000000000000000000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3.1. Halla el trabajo y la potencia asociados a una fuerza, incluyendo situaciones en las que la fuerza forma un ángulo distinto de cero con el desplazamiento, expresando el resultado en las unidades del Sistema Internacional u otras de uso común como la caloría, el kWh y el CV.</a:t>
                      </a:r>
                      <a:endParaRPr lang="es-ES" sz="14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676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La energía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http://www.gifmania.com/Gif-Animados-Personas/Imagenes-Ninos/Ninos-Saltando/Nina-Saltando-En-Cama-Elastica-90701.gif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39" y="1028699"/>
            <a:ext cx="3045024" cy="221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2971800" y="1028700"/>
            <a:ext cx="5765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Cuando los cuerpos interaccionan, intercambian energía. 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3167063" y="1928813"/>
            <a:ext cx="5462587" cy="1200329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</a:t>
            </a:r>
            <a:r>
              <a:rPr lang="es-ES" b="1" dirty="0" smtClean="0"/>
              <a:t>energía</a:t>
            </a:r>
            <a:r>
              <a:rPr lang="es-ES" dirty="0" smtClean="0"/>
              <a:t> es una propiedad de los cuerpos o de los sistemas materiales que les permite producir cambios en ellos mismos o en otros cuerpos. Es una magnitud escalar y se mide en </a:t>
            </a:r>
            <a:r>
              <a:rPr lang="es-ES" b="1" dirty="0" smtClean="0"/>
              <a:t>julios</a:t>
            </a:r>
            <a:r>
              <a:rPr lang="es-ES" dirty="0" smtClean="0"/>
              <a:t> (J).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614363" y="3657600"/>
            <a:ext cx="80152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Existen otras unidades:</a:t>
            </a:r>
          </a:p>
          <a:p>
            <a:endParaRPr lang="es-ES" dirty="0"/>
          </a:p>
          <a:p>
            <a:pPr marL="285750" indent="-285750">
              <a:buFont typeface="Wingdings" panose="05000000000000000000" pitchFamily="2" charset="2"/>
              <a:buChar char=""/>
            </a:pPr>
            <a:r>
              <a:rPr lang="es-ES" dirty="0" smtClean="0">
                <a:sym typeface="Wingdings" panose="05000000000000000000" pitchFamily="2" charset="2"/>
              </a:rPr>
              <a:t>El calor se suele medir en </a:t>
            </a:r>
            <a:r>
              <a:rPr lang="es-ES" b="1" dirty="0" smtClean="0">
                <a:sym typeface="Wingdings" panose="05000000000000000000" pitchFamily="2" charset="2"/>
              </a:rPr>
              <a:t>calorías</a:t>
            </a:r>
            <a:r>
              <a:rPr lang="es-ES" dirty="0" smtClean="0">
                <a:sym typeface="Wingdings" panose="05000000000000000000" pitchFamily="2" charset="2"/>
              </a:rPr>
              <a:t> (cal):</a:t>
            </a:r>
          </a:p>
          <a:p>
            <a:pPr marL="285750" indent="-285750">
              <a:buFont typeface="Wingdings" panose="05000000000000000000" pitchFamily="2" charset="2"/>
              <a:buChar char=""/>
            </a:pPr>
            <a:endParaRPr lang="es-ES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"/>
            </a:pPr>
            <a:endParaRPr lang="es-ES" dirty="0" smtClean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"/>
            </a:pPr>
            <a:endParaRPr lang="es-ES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"/>
            </a:pPr>
            <a:r>
              <a:rPr lang="es-ES" dirty="0" smtClean="0">
                <a:sym typeface="Wingdings" panose="05000000000000000000" pitchFamily="2" charset="2"/>
              </a:rPr>
              <a:t>El consumo de energía eléctrica suele medirse en </a:t>
            </a:r>
            <a:r>
              <a:rPr lang="es-ES" b="1" dirty="0" smtClean="0">
                <a:sym typeface="Wingdings" panose="05000000000000000000" pitchFamily="2" charset="2"/>
              </a:rPr>
              <a:t>kilovatios hora </a:t>
            </a:r>
            <a:r>
              <a:rPr lang="es-ES" dirty="0" smtClean="0">
                <a:sym typeface="Wingdings" panose="05000000000000000000" pitchFamily="2" charset="2"/>
              </a:rPr>
              <a:t>(</a:t>
            </a:r>
            <a:r>
              <a:rPr lang="es-ES" dirty="0" err="1" smtClean="0">
                <a:sym typeface="Wingdings" panose="05000000000000000000" pitchFamily="2" charset="2"/>
              </a:rPr>
              <a:t>kWh</a:t>
            </a:r>
            <a:r>
              <a:rPr lang="es-ES" dirty="0" smtClean="0">
                <a:sym typeface="Wingdings" panose="05000000000000000000" pitchFamily="2" charset="2"/>
              </a:rPr>
              <a:t>):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/>
              <p:cNvSpPr txBox="1"/>
              <p:nvPr/>
            </p:nvSpPr>
            <p:spPr>
              <a:xfrm>
                <a:off x="3824447" y="4787562"/>
                <a:ext cx="159511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𝑐𝑎𝑙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=4,18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𝐽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8" name="Cuadro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4447" y="4787562"/>
                <a:ext cx="159511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2672" r="-4198" b="-333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/>
              <p:cNvSpPr txBox="1"/>
              <p:nvPr/>
            </p:nvSpPr>
            <p:spPr>
              <a:xfrm>
                <a:off x="3662521" y="5831829"/>
                <a:ext cx="240726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𝑘𝑤h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=3 600 000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𝐽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0" name="Cuadro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2521" y="5831829"/>
                <a:ext cx="2407261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1772" r="-2532" b="-34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877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La energía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85763" y="871538"/>
            <a:ext cx="818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1.1. Cómo se transfiere la energía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047871"/>
              </p:ext>
            </p:extLst>
          </p:nvPr>
        </p:nvGraphicFramePr>
        <p:xfrm>
          <a:off x="552448" y="1554162"/>
          <a:ext cx="8120064" cy="4363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60032"/>
                <a:gridCol w="40600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Forma mecánica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Forma térmica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Cuando</a:t>
                      </a:r>
                      <a:r>
                        <a:rPr lang="es-ES" sz="1600" baseline="0" dirty="0" smtClean="0"/>
                        <a:t> existe una fuerza que produce un desplazamiento, mediante la realización de un </a:t>
                      </a:r>
                      <a:r>
                        <a:rPr lang="es-ES" sz="1600" b="1" baseline="0" dirty="0" smtClean="0"/>
                        <a:t>trabajo</a:t>
                      </a:r>
                      <a:r>
                        <a:rPr lang="es-ES" sz="1600" baseline="0" dirty="0" smtClean="0"/>
                        <a:t>:</a:t>
                      </a:r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Cuando se ponen en contacto dos cuerpos o sistemas que están a distinta temperatura, mediante el intercambio de </a:t>
                      </a:r>
                      <a:r>
                        <a:rPr lang="es-ES" sz="1600" b="1" dirty="0" smtClean="0"/>
                        <a:t>calor</a:t>
                      </a:r>
                      <a:r>
                        <a:rPr lang="es-ES" sz="1600" dirty="0" smtClean="0"/>
                        <a:t> hasta que alcanzan</a:t>
                      </a:r>
                      <a:r>
                        <a:rPr lang="es-ES" sz="1600" baseline="0" dirty="0" smtClean="0"/>
                        <a:t> la misma temperatura:</a:t>
                      </a:r>
                      <a:endParaRPr lang="es-ES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Picture 2" descr="http://www.pacocostas.com/images/uploads/evial11_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589" y="3398518"/>
            <a:ext cx="3333750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3.bp.blogspot.com/-0xIxBAzDjwc/Ts-jC5f65TI/AAAAAAAAAwY/toPH2SNzNgo/s1600/03_mecher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296" y="3398518"/>
            <a:ext cx="3183729" cy="225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94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¿Qué es trabajo?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2" y="1111249"/>
            <a:ext cx="2418515" cy="18176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989" y="1111249"/>
            <a:ext cx="2723133" cy="183273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34" y="1111249"/>
            <a:ext cx="2460030" cy="183526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3511607" y="3192029"/>
            <a:ext cx="2418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¿Esfuerzo o trabajo?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21481" y="3835710"/>
            <a:ext cx="82938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En física, solo existe </a:t>
            </a:r>
            <a:r>
              <a:rPr lang="es-ES" b="1" dirty="0" smtClean="0">
                <a:sym typeface="Wingdings 2" panose="05020102010507070707" pitchFamily="18" charset="2"/>
              </a:rPr>
              <a:t>trabajo</a:t>
            </a:r>
            <a:r>
              <a:rPr lang="es-ES" dirty="0" smtClean="0">
                <a:sym typeface="Wingdings 2" panose="05020102010507070707" pitchFamily="18" charset="2"/>
              </a:rPr>
              <a:t> (</a:t>
            </a:r>
            <a:r>
              <a:rPr lang="es-ES" b="1" dirty="0" smtClean="0">
                <a:sym typeface="Wingdings 2" panose="05020102010507070707" pitchFamily="18" charset="2"/>
              </a:rPr>
              <a:t>W</a:t>
            </a:r>
            <a:r>
              <a:rPr lang="es-ES" dirty="0" smtClean="0">
                <a:sym typeface="Wingdings 2" panose="05020102010507070707" pitchFamily="18" charset="2"/>
              </a:rPr>
              <a:t>) si actúa una fuerza y causa un desplazamiento.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>
              <a:sym typeface="Wingdings 2" panose="05020102010507070707" pitchFamily="18" charset="2"/>
            </a:endParaRP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En A el trabajo realizado es nulo.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>
              <a:sym typeface="Wingdings 2" panose="05020102010507070707" pitchFamily="18" charset="2"/>
            </a:endParaRP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En B y C se desplaza la caja, luego hay trabajo.</a:t>
            </a:r>
          </a:p>
          <a:p>
            <a:pPr algn="just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388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¿Qué es trabajo?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14338" y="900114"/>
            <a:ext cx="7072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2.1. Relación entre la fuerza, el desplazamiento y el trabajo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25" y="1491021"/>
            <a:ext cx="2566970" cy="161275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286" y="1491020"/>
            <a:ext cx="2419784" cy="160893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862" y="1495835"/>
            <a:ext cx="2432050" cy="1604118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517525" y="3586163"/>
            <a:ext cx="8112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Para arrastrar la mochila solo realiza trabajo la componente que tiene la misma dirección que el desplazamiento.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>
              <a:sym typeface="Wingdings 2" panose="05020102010507070707" pitchFamily="18" charset="2"/>
            </a:endParaRP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La llamamos </a:t>
            </a:r>
            <a:r>
              <a:rPr lang="es-ES" b="1" dirty="0" smtClean="0">
                <a:sym typeface="Wingdings 2" panose="05020102010507070707" pitchFamily="18" charset="2"/>
              </a:rPr>
              <a:t>fuerza útil </a:t>
            </a:r>
            <a:r>
              <a:rPr lang="es-ES" dirty="0" smtClean="0">
                <a:sym typeface="Wingdings 2" panose="05020102010507070707" pitchFamily="18" charset="2"/>
              </a:rPr>
              <a:t>y vale: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/>
              <p:cNvSpPr txBox="1"/>
              <p:nvPr/>
            </p:nvSpPr>
            <p:spPr>
              <a:xfrm>
                <a:off x="3613248" y="4961101"/>
                <a:ext cx="152702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5" name="Cuadro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3248" y="4961101"/>
                <a:ext cx="1527021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3200" r="-800" b="-16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148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¿Qué es trabajo?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14338" y="900114"/>
            <a:ext cx="7072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2.2. La magnitud trabajo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42925" y="1471613"/>
            <a:ext cx="8115300" cy="1754326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trabajo es una magnitud escalar, mientras que la fuerza y el desplazamiento son magnitudes vectoriales. El trabajo se calcula mediante un producto escalar de vectores, y se representa:</a:t>
            </a:r>
          </a:p>
          <a:p>
            <a:pPr algn="just"/>
            <a:endParaRPr lang="es-ES" dirty="0"/>
          </a:p>
          <a:p>
            <a:pPr algn="just"/>
            <a:endParaRPr lang="es-ES" dirty="0" smtClean="0"/>
          </a:p>
          <a:p>
            <a:pPr algn="just"/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3107750" y="2580148"/>
                <a:ext cx="3014223" cy="345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750" y="2580148"/>
                <a:ext cx="3014223" cy="345159"/>
              </a:xfrm>
              <a:prstGeom prst="rect">
                <a:avLst/>
              </a:prstGeom>
              <a:blipFill rotWithShape="0">
                <a:blip r:embed="rId3"/>
                <a:stretch>
                  <a:fillRect l="-1417" t="-33333" b="-877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adroTexto 6"/>
          <p:cNvSpPr txBox="1"/>
          <p:nvPr/>
        </p:nvSpPr>
        <p:spPr>
          <a:xfrm>
            <a:off x="542925" y="3471863"/>
            <a:ext cx="8115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El trabajo es la </a:t>
            </a:r>
            <a:r>
              <a:rPr lang="es-ES" b="1" dirty="0" smtClean="0">
                <a:sym typeface="Wingdings 2" panose="05020102010507070707" pitchFamily="18" charset="2"/>
              </a:rPr>
              <a:t>energía intercambiada </a:t>
            </a:r>
            <a:r>
              <a:rPr lang="es-ES" dirty="0" smtClean="0">
                <a:sym typeface="Wingdings 2" panose="05020102010507070707" pitchFamily="18" charset="2"/>
              </a:rPr>
              <a:t>por los cuerpos cuando existe una fuerza que provoca un desplazamiento.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85800" y="4600575"/>
            <a:ext cx="7972425" cy="1754326"/>
          </a:xfrm>
          <a:prstGeom prst="rect">
            <a:avLst/>
          </a:prstGeom>
          <a:solidFill>
            <a:srgbClr val="FF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unidad de trabajo es el </a:t>
            </a:r>
            <a:r>
              <a:rPr lang="es-ES" b="1" dirty="0" smtClean="0"/>
              <a:t>julio</a:t>
            </a:r>
            <a:r>
              <a:rPr lang="es-ES" dirty="0" smtClean="0"/>
              <a:t> (</a:t>
            </a:r>
            <a:r>
              <a:rPr lang="es-ES" b="1" dirty="0" smtClean="0"/>
              <a:t>J</a:t>
            </a:r>
            <a:r>
              <a:rPr lang="es-ES" dirty="0" smtClean="0"/>
              <a:t>). Se realiza el trabajo de un julio cuando sobre un cuerpo actúa una fuerza de un newton y le provoca un desplazamiento de un metro en la dirección y sentido de la fuerza aplicada.</a:t>
            </a:r>
          </a:p>
          <a:p>
            <a:pPr algn="just"/>
            <a:endParaRPr lang="es-ES" dirty="0"/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 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3820208" y="5641659"/>
                <a:ext cx="170360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=1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·1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0208" y="5641659"/>
                <a:ext cx="1703608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2867" r="-1075" b="-333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723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¿Qué es trabajo?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14338" y="900114"/>
            <a:ext cx="7072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2.3. El trabajo de la fuerza de rozamiento</a:t>
            </a:r>
            <a:endParaRPr lang="es-ES" b="1" dirty="0">
              <a:solidFill>
                <a:srgbClr val="00B050"/>
              </a:solidFill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3286071" y="1491021"/>
            <a:ext cx="2555695" cy="1612756"/>
            <a:chOff x="528800" y="1491021"/>
            <a:chExt cx="2555695" cy="1612756"/>
          </a:xfrm>
        </p:grpSpPr>
        <p:pic>
          <p:nvPicPr>
            <p:cNvPr id="11" name="Imagen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5"/>
            <a:stretch/>
          </p:blipFill>
          <p:spPr>
            <a:xfrm>
              <a:off x="728663" y="1491021"/>
              <a:ext cx="2355832" cy="1612756"/>
            </a:xfrm>
            <a:prstGeom prst="rect">
              <a:avLst/>
            </a:prstGeom>
          </p:spPr>
        </p:pic>
        <p:cxnSp>
          <p:nvCxnSpPr>
            <p:cNvPr id="13" name="Conector recto de flecha 12"/>
            <p:cNvCxnSpPr/>
            <p:nvPr/>
          </p:nvCxnSpPr>
          <p:spPr>
            <a:xfrm flipH="1">
              <a:off x="728663" y="2533650"/>
              <a:ext cx="319088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CuadroTexto 13"/>
                <p:cNvSpPr txBox="1"/>
                <p:nvPr/>
              </p:nvSpPr>
              <p:spPr>
                <a:xfrm>
                  <a:off x="528800" y="2173992"/>
                  <a:ext cx="399725" cy="2761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s-ES" sz="1600" b="0" i="1" smtClean="0">
                                <a:latin typeface="Cambria Math" panose="02040503050406030204" pitchFamily="18" charset="0"/>
                              </a:rPr>
                              <m:t>𝑟𝑜𝑧</m:t>
                            </m:r>
                          </m:sub>
                        </m:sSub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14" name="CuadroTexto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800" y="2173992"/>
                  <a:ext cx="399725" cy="27616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9091" t="-35556" r="-24242" b="-1111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Conector recto de flecha 15"/>
            <p:cNvCxnSpPr/>
            <p:nvPr/>
          </p:nvCxnSpPr>
          <p:spPr>
            <a:xfrm flipV="1">
              <a:off x="888207" y="1928813"/>
              <a:ext cx="1357312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CuadroTexto 17"/>
          <p:cNvSpPr txBox="1"/>
          <p:nvPr/>
        </p:nvSpPr>
        <p:spPr>
          <a:xfrm>
            <a:off x="542925" y="3511729"/>
            <a:ext cx="80724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La fuerza de rozamiento siempre se opone al sentido del deslizamiento, forma un ángulo de 180º con el desplazamiento, por tanto: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 smtClean="0">
              <a:sym typeface="Wingdings 2" panose="05020102010507070707" pitchFamily="18" charset="2"/>
            </a:endParaRPr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>
              <a:sym typeface="Wingdings 2" panose="05020102010507070707" pitchFamily="18" charset="2"/>
            </a:endParaRPr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 smtClean="0">
              <a:sym typeface="Wingdings 2" panose="05020102010507070707" pitchFamily="18" charset="2"/>
            </a:endParaRPr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>
              <a:sym typeface="Wingdings 2" panose="05020102010507070707" pitchFamily="18" charset="2"/>
            </a:endParaRP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Por tanto, en cualquier desplazamiento hay un gasto de energía: el destinado a vencer el rozamiento.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uadroTexto 18"/>
              <p:cNvSpPr txBox="1"/>
              <p:nvPr/>
            </p:nvSpPr>
            <p:spPr>
              <a:xfrm>
                <a:off x="1806432" y="4434684"/>
                <a:ext cx="5616859" cy="345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180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9" name="Cuadro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6432" y="4434684"/>
                <a:ext cx="5616859" cy="345159"/>
              </a:xfrm>
              <a:prstGeom prst="rect">
                <a:avLst/>
              </a:prstGeom>
              <a:blipFill rotWithShape="0">
                <a:blip r:embed="rId5"/>
                <a:stretch>
                  <a:fillRect l="-434" t="-33333" b="-1228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682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9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¿Qué es trabajo?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28625" y="842963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39719" y="1246417"/>
            <a:ext cx="53928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El cochecito de la figura tiene na masa de 750 g. Tiramos de él con una fuerza de 5 N y logramos que se desplace 80 cm en esa misma dirección. El coeficiente de rozamiento entre el coche y la superficie de la mesa es 0,4. </a:t>
            </a:r>
            <a:r>
              <a:rPr lang="es-ES" b="1" dirty="0"/>
              <a:t>C</a:t>
            </a:r>
            <a:r>
              <a:rPr lang="es-ES" b="1" dirty="0" smtClean="0"/>
              <a:t>alcula:</a:t>
            </a:r>
          </a:p>
          <a:p>
            <a:pPr marL="342900" indent="-342900" algn="just">
              <a:buAutoNum type="alphaLcParenR"/>
            </a:pPr>
            <a:r>
              <a:rPr lang="es-ES" b="1" dirty="0" smtClean="0"/>
              <a:t>El trabajo que realiza la fuerza F.</a:t>
            </a:r>
          </a:p>
          <a:p>
            <a:pPr marL="342900" indent="-342900" algn="just">
              <a:buAutoNum type="alphaLcParenR"/>
            </a:pPr>
            <a:r>
              <a:rPr lang="es-ES" b="1" dirty="0" smtClean="0"/>
              <a:t>El trabajo que realizan las fuerzas P, N y </a:t>
            </a:r>
            <a:r>
              <a:rPr lang="es-ES" b="1" dirty="0" err="1" smtClean="0"/>
              <a:t>F</a:t>
            </a:r>
            <a:r>
              <a:rPr lang="es-ES" b="1" baseline="-25000" dirty="0" err="1" smtClean="0"/>
              <a:t>roz</a:t>
            </a:r>
            <a:r>
              <a:rPr lang="es-ES" b="1" dirty="0" smtClean="0"/>
              <a:t>.</a:t>
            </a:r>
          </a:p>
          <a:p>
            <a:pPr marL="342900" indent="-342900" algn="just">
              <a:buAutoNum type="alphaLcParenR"/>
            </a:pPr>
            <a:r>
              <a:rPr lang="es-ES" b="1" dirty="0" smtClean="0"/>
              <a:t>El trabajo total que se realiza sobre el cochecito.</a:t>
            </a:r>
          </a:p>
        </p:txBody>
      </p:sp>
      <p:grpSp>
        <p:nvGrpSpPr>
          <p:cNvPr id="29" name="Grupo 28"/>
          <p:cNvGrpSpPr/>
          <p:nvPr/>
        </p:nvGrpSpPr>
        <p:grpSpPr>
          <a:xfrm>
            <a:off x="5982889" y="1770683"/>
            <a:ext cx="2778920" cy="1797225"/>
            <a:chOff x="5993605" y="1613520"/>
            <a:chExt cx="2778920" cy="1797225"/>
          </a:xfrm>
        </p:grpSpPr>
        <p:sp>
          <p:nvSpPr>
            <p:cNvPr id="7" name="Rectángulo 6"/>
            <p:cNvSpPr/>
            <p:nvPr/>
          </p:nvSpPr>
          <p:spPr>
            <a:xfrm>
              <a:off x="5993605" y="2971800"/>
              <a:ext cx="2743200" cy="13653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6768701" y="2021728"/>
              <a:ext cx="1193008" cy="742950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 w="63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Elipse 8"/>
            <p:cNvSpPr/>
            <p:nvPr/>
          </p:nvSpPr>
          <p:spPr>
            <a:xfrm>
              <a:off x="6876055" y="2611800"/>
              <a:ext cx="360000" cy="360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Elipse 19"/>
            <p:cNvSpPr/>
            <p:nvPr/>
          </p:nvSpPr>
          <p:spPr>
            <a:xfrm>
              <a:off x="7509467" y="2611800"/>
              <a:ext cx="360000" cy="360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7961709" y="2393203"/>
              <a:ext cx="810816" cy="45719"/>
            </a:xfrm>
            <a:prstGeom prst="rect">
              <a:avLst/>
            </a:prstGeom>
            <a:pattFill prst="wdDnDiag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21" name="Conector recto de flecha 20"/>
            <p:cNvCxnSpPr/>
            <p:nvPr/>
          </p:nvCxnSpPr>
          <p:spPr>
            <a:xfrm>
              <a:off x="7365205" y="2419872"/>
              <a:ext cx="1080000" cy="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de flecha 21"/>
            <p:cNvCxnSpPr/>
            <p:nvPr/>
          </p:nvCxnSpPr>
          <p:spPr>
            <a:xfrm rot="5400000">
              <a:off x="6994349" y="2791800"/>
              <a:ext cx="7560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de flecha 22"/>
            <p:cNvCxnSpPr/>
            <p:nvPr/>
          </p:nvCxnSpPr>
          <p:spPr>
            <a:xfrm rot="16200000" flipV="1">
              <a:off x="6994349" y="2035800"/>
              <a:ext cx="756000" cy="0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de flecha 23"/>
            <p:cNvCxnSpPr/>
            <p:nvPr/>
          </p:nvCxnSpPr>
          <p:spPr>
            <a:xfrm rot="10800000">
              <a:off x="6454300" y="2934675"/>
              <a:ext cx="540000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CuadroTexto 24"/>
                <p:cNvSpPr txBox="1"/>
                <p:nvPr/>
              </p:nvSpPr>
              <p:spPr>
                <a:xfrm>
                  <a:off x="7056055" y="1613520"/>
                  <a:ext cx="238079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5" name="CuadroTexto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56055" y="1613520"/>
                  <a:ext cx="238079" cy="31059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23077" r="-17949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uadroTexto 25"/>
                <p:cNvSpPr txBox="1"/>
                <p:nvPr/>
              </p:nvSpPr>
              <p:spPr>
                <a:xfrm>
                  <a:off x="8137349" y="2072646"/>
                  <a:ext cx="214226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6" name="CuadroTexto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37349" y="2072646"/>
                  <a:ext cx="214226" cy="31059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22857" t="-43137" r="-100000" b="-784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CuadroTexto 26"/>
                <p:cNvSpPr txBox="1"/>
                <p:nvPr/>
              </p:nvSpPr>
              <p:spPr>
                <a:xfrm>
                  <a:off x="7372349" y="3100147"/>
                  <a:ext cx="212430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7" name="CuadroTexto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72349" y="3100147"/>
                  <a:ext cx="212430" cy="31059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6471" r="-23529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uadroTexto 27"/>
                <p:cNvSpPr txBox="1"/>
                <p:nvPr/>
              </p:nvSpPr>
              <p:spPr>
                <a:xfrm>
                  <a:off x="6262721" y="2539079"/>
                  <a:ext cx="452303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𝑟𝑜𝑧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8" name="CuadroTexto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62721" y="2539079"/>
                  <a:ext cx="452303" cy="31059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2162" t="-41176" r="-21622" b="-13725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CuadroTexto 9"/>
          <p:cNvSpPr txBox="1"/>
          <p:nvPr/>
        </p:nvSpPr>
        <p:spPr>
          <a:xfrm>
            <a:off x="439719" y="3865862"/>
            <a:ext cx="71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a)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822181" y="3860442"/>
                <a:ext cx="5160708" cy="345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=5·0,8·1=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𝑱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181" y="3860442"/>
                <a:ext cx="5160708" cy="345159"/>
              </a:xfrm>
              <a:prstGeom prst="rect">
                <a:avLst/>
              </a:prstGeom>
              <a:blipFill rotWithShape="0">
                <a:blip r:embed="rId8"/>
                <a:stretch>
                  <a:fillRect l="-827" t="-33333" r="-1182" b="-2982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uadroTexto 29"/>
          <p:cNvSpPr txBox="1"/>
          <p:nvPr/>
        </p:nvSpPr>
        <p:spPr>
          <a:xfrm>
            <a:off x="439719" y="4293403"/>
            <a:ext cx="71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</a:t>
            </a:r>
            <a:r>
              <a:rPr lang="es-ES" dirty="0" smtClean="0"/>
              <a:t>)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uadroTexto 30"/>
              <p:cNvSpPr txBox="1"/>
              <p:nvPr/>
            </p:nvSpPr>
            <p:spPr>
              <a:xfrm>
                <a:off x="822181" y="4287983"/>
                <a:ext cx="3987054" cy="345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𝑱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31" name="Cuadro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181" y="4287983"/>
                <a:ext cx="3987054" cy="345159"/>
              </a:xfrm>
              <a:prstGeom prst="rect">
                <a:avLst/>
              </a:prstGeom>
              <a:blipFill rotWithShape="0">
                <a:blip r:embed="rId9"/>
                <a:stretch>
                  <a:fillRect l="-917" t="-19298" r="-1529" b="-2982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uadroTexto 31"/>
              <p:cNvSpPr txBox="1"/>
              <p:nvPr/>
            </p:nvSpPr>
            <p:spPr>
              <a:xfrm>
                <a:off x="822181" y="4681806"/>
                <a:ext cx="4063998" cy="345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𝑱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32" name="Cuadro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181" y="4681806"/>
                <a:ext cx="4063998" cy="345159"/>
              </a:xfrm>
              <a:prstGeom prst="rect">
                <a:avLst/>
              </a:prstGeom>
              <a:blipFill rotWithShape="0">
                <a:blip r:embed="rId10"/>
                <a:stretch>
                  <a:fillRect l="-900" t="-19298" r="-1349" b="-2982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uadroTexto 32"/>
              <p:cNvSpPr txBox="1"/>
              <p:nvPr/>
            </p:nvSpPr>
            <p:spPr>
              <a:xfrm>
                <a:off x="822181" y="5122362"/>
                <a:ext cx="553023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=0,4·0,75·9,8=2,94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33" name="Cuadro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181" y="5122362"/>
                <a:ext cx="5530232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551" r="-441" b="-2745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uadroTexto 33"/>
              <p:cNvSpPr txBox="1"/>
              <p:nvPr/>
            </p:nvSpPr>
            <p:spPr>
              <a:xfrm>
                <a:off x="822181" y="5487087"/>
                <a:ext cx="7498271" cy="345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180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=2,94·0,8·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𝟑𝟓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𝑱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34" name="Cuadro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181" y="5487087"/>
                <a:ext cx="7498271" cy="345159"/>
              </a:xfrm>
              <a:prstGeom prst="rect">
                <a:avLst/>
              </a:prstGeom>
              <a:blipFill rotWithShape="0">
                <a:blip r:embed="rId12"/>
                <a:stretch>
                  <a:fillRect l="-650" t="-33333" r="-894" b="-2982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CuadroTexto 34"/>
          <p:cNvSpPr txBox="1"/>
          <p:nvPr/>
        </p:nvSpPr>
        <p:spPr>
          <a:xfrm>
            <a:off x="465100" y="5946141"/>
            <a:ext cx="71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c)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uadroTexto 12"/>
              <p:cNvSpPr txBox="1"/>
              <p:nvPr/>
            </p:nvSpPr>
            <p:spPr>
              <a:xfrm>
                <a:off x="822181" y="5984653"/>
                <a:ext cx="42390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=4−2,35=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𝟔𝟓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𝑱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13" name="Cuadro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181" y="5984653"/>
                <a:ext cx="4239046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863" r="-1439" b="-34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946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10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¿Qué es trabajo?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6" name="Redondear rectángulo de esquina del mismo lado 35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CuadroTexto 36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538400" y="1380114"/>
            <a:ext cx="8105538" cy="2862322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>
              <a:buAutoNum type="arabicPeriod"/>
            </a:pPr>
            <a:r>
              <a:rPr lang="es-ES" b="1" dirty="0" smtClean="0"/>
              <a:t>Repite el ejemplo resuelto suponiendo que la fuerza </a:t>
            </a:r>
            <a:r>
              <a:rPr lang="es-ES" b="1" i="1" dirty="0" smtClean="0"/>
              <a:t>F</a:t>
            </a:r>
            <a:r>
              <a:rPr lang="es-ES" b="1" dirty="0" smtClean="0"/>
              <a:t> forma un ángulo de 30º con la horizontal. ¿Cómo varía el </a:t>
            </a:r>
            <a:r>
              <a:rPr lang="es-ES" b="1" i="1" dirty="0" err="1" smtClean="0"/>
              <a:t>W</a:t>
            </a:r>
            <a:r>
              <a:rPr lang="es-ES" b="1" i="1" baseline="-25000" dirty="0" err="1" smtClean="0"/>
              <a:t>roz</a:t>
            </a:r>
            <a:r>
              <a:rPr lang="es-ES" b="1" dirty="0" smtClean="0"/>
              <a:t> si nos trasladamos a una superficie donde el coeficiente de rozamiento es menor?</a:t>
            </a:r>
          </a:p>
          <a:p>
            <a:pPr marL="357188" indent="-357188" algn="just">
              <a:buAutoNum type="arabicPeriod"/>
            </a:pPr>
            <a:endParaRPr lang="es-ES" b="1" dirty="0"/>
          </a:p>
          <a:p>
            <a:pPr marL="357188" indent="-357188" algn="just">
              <a:buAutoNum type="arabicPeriod"/>
            </a:pPr>
            <a:r>
              <a:rPr lang="es-ES" b="1" dirty="0" smtClean="0"/>
              <a:t>Un levantador de pesas eleva 107 kg desde el suelo hasta una altura de 2 m y los aguanta 15 s en esa posición. Calcula el trabajo que realiza:</a:t>
            </a:r>
            <a:endParaRPr lang="es-ES" b="1" baseline="30000" dirty="0"/>
          </a:p>
          <a:p>
            <a:pPr marL="714375" indent="-358775" algn="just">
              <a:buAutoNum type="alphaLcParenR"/>
            </a:pPr>
            <a:r>
              <a:rPr lang="es-ES" dirty="0" smtClean="0"/>
              <a:t>Mientras levanta las pesas.</a:t>
            </a:r>
          </a:p>
          <a:p>
            <a:pPr marL="714375" indent="-358775" algn="just">
              <a:buAutoNum type="alphaLcParenR"/>
            </a:pPr>
            <a:r>
              <a:rPr lang="es-ES" dirty="0" smtClean="0"/>
              <a:t>Mientras las mantiene arriba.</a:t>
            </a:r>
          </a:p>
        </p:txBody>
      </p:sp>
    </p:spTree>
    <p:extLst>
      <p:ext uri="{BB962C8B-B14F-4D97-AF65-F5344CB8AC3E}">
        <p14:creationId xmlns:p14="http://schemas.microsoft.com/office/powerpoint/2010/main" val="127249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11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Trabajo y la energía mecánica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28626" y="857251"/>
            <a:ext cx="725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3.1. El trabajo modifica la energía cinética</a:t>
            </a:r>
            <a:endParaRPr lang="es-ES" b="1" dirty="0">
              <a:solidFill>
                <a:srgbClr val="00B050"/>
              </a:solidFill>
            </a:endParaRPr>
          </a:p>
        </p:txBody>
      </p:sp>
      <p:grpSp>
        <p:nvGrpSpPr>
          <p:cNvPr id="40" name="Grupo 39"/>
          <p:cNvGrpSpPr/>
          <p:nvPr/>
        </p:nvGrpSpPr>
        <p:grpSpPr>
          <a:xfrm>
            <a:off x="446463" y="1291188"/>
            <a:ext cx="2424113" cy="1579225"/>
            <a:chOff x="676274" y="1291188"/>
            <a:chExt cx="2424113" cy="1579225"/>
          </a:xfrm>
        </p:grpSpPr>
        <p:grpSp>
          <p:nvGrpSpPr>
            <p:cNvPr id="12" name="Grupo 11"/>
            <p:cNvGrpSpPr/>
            <p:nvPr/>
          </p:nvGrpSpPr>
          <p:grpSpPr>
            <a:xfrm>
              <a:off x="790575" y="1947861"/>
              <a:ext cx="885825" cy="395289"/>
              <a:chOff x="3238501" y="2043113"/>
              <a:chExt cx="885825" cy="395289"/>
            </a:xfrm>
          </p:grpSpPr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622" t="42797" r="49466" b="32692"/>
              <a:stretch/>
            </p:blipFill>
            <p:spPr>
              <a:xfrm>
                <a:off x="3238501" y="2043113"/>
                <a:ext cx="819150" cy="395289"/>
              </a:xfrm>
              <a:prstGeom prst="rect">
                <a:avLst/>
              </a:prstGeom>
            </p:spPr>
          </p:pic>
          <p:sp>
            <p:nvSpPr>
              <p:cNvPr id="5" name="Elipse 4"/>
              <p:cNvSpPr/>
              <p:nvPr/>
            </p:nvSpPr>
            <p:spPr>
              <a:xfrm>
                <a:off x="3990976" y="2128838"/>
                <a:ext cx="133350" cy="109537"/>
              </a:xfrm>
              <a:prstGeom prst="ellipse">
                <a:avLst/>
              </a:prstGeom>
              <a:solidFill>
                <a:srgbClr val="F9F9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pic>
          <p:nvPicPr>
            <p:cNvPr id="14" name="Imagen 13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9F1"/>
                </a:clrFrom>
                <a:clrTo>
                  <a:srgbClr val="FFF9F1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88" t="67306" r="28316"/>
            <a:stretch/>
          </p:blipFill>
          <p:spPr>
            <a:xfrm>
              <a:off x="676274" y="2343150"/>
              <a:ext cx="2424113" cy="52726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CuadroTexto 17"/>
                <p:cNvSpPr txBox="1"/>
                <p:nvPr/>
              </p:nvSpPr>
              <p:spPr>
                <a:xfrm>
                  <a:off x="818078" y="1291188"/>
                  <a:ext cx="72385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8" name="CuadroTexto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078" y="1291188"/>
                  <a:ext cx="723853" cy="27699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3390" r="-6780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CuadroTexto 18"/>
                <p:cNvSpPr txBox="1"/>
                <p:nvPr/>
              </p:nvSpPr>
              <p:spPr>
                <a:xfrm>
                  <a:off x="807435" y="1562024"/>
                  <a:ext cx="74514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9" name="CuadroTexto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7435" y="1562024"/>
                  <a:ext cx="745140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6557" r="-6557" b="-1739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upo 40"/>
          <p:cNvGrpSpPr/>
          <p:nvPr/>
        </p:nvGrpSpPr>
        <p:grpSpPr>
          <a:xfrm>
            <a:off x="3118126" y="1351309"/>
            <a:ext cx="3048864" cy="1519104"/>
            <a:chOff x="4614862" y="1351309"/>
            <a:chExt cx="3048864" cy="1519104"/>
          </a:xfrm>
        </p:grpSpPr>
        <p:grpSp>
          <p:nvGrpSpPr>
            <p:cNvPr id="26" name="Grupo 25"/>
            <p:cNvGrpSpPr/>
            <p:nvPr/>
          </p:nvGrpSpPr>
          <p:grpSpPr>
            <a:xfrm>
              <a:off x="4729163" y="1947861"/>
              <a:ext cx="885825" cy="395289"/>
              <a:chOff x="3238501" y="2043113"/>
              <a:chExt cx="885825" cy="395289"/>
            </a:xfrm>
          </p:grpSpPr>
          <p:pic>
            <p:nvPicPr>
              <p:cNvPr id="27" name="Imagen 26"/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622" t="42797" r="49466" b="32692"/>
              <a:stretch/>
            </p:blipFill>
            <p:spPr>
              <a:xfrm>
                <a:off x="3238501" y="2043113"/>
                <a:ext cx="819150" cy="395289"/>
              </a:xfrm>
              <a:prstGeom prst="rect">
                <a:avLst/>
              </a:prstGeom>
            </p:spPr>
          </p:pic>
          <p:sp>
            <p:nvSpPr>
              <p:cNvPr id="28" name="Elipse 27"/>
              <p:cNvSpPr/>
              <p:nvPr/>
            </p:nvSpPr>
            <p:spPr>
              <a:xfrm>
                <a:off x="3990976" y="2128838"/>
                <a:ext cx="133350" cy="109537"/>
              </a:xfrm>
              <a:prstGeom prst="ellipse">
                <a:avLst/>
              </a:prstGeom>
              <a:solidFill>
                <a:srgbClr val="F9F9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pic>
          <p:nvPicPr>
            <p:cNvPr id="29" name="Imagen 28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9F1"/>
                </a:clrFrom>
                <a:clrTo>
                  <a:srgbClr val="FFF9F1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88" t="67306" r="28316"/>
            <a:stretch/>
          </p:blipFill>
          <p:spPr>
            <a:xfrm>
              <a:off x="4614862" y="2343150"/>
              <a:ext cx="2424113" cy="52726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CuadroTexto 29"/>
                <p:cNvSpPr txBox="1"/>
                <p:nvPr/>
              </p:nvSpPr>
              <p:spPr>
                <a:xfrm>
                  <a:off x="6311892" y="1351309"/>
                  <a:ext cx="62549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&gt;0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0" name="CuadroTexto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11892" y="1351309"/>
                  <a:ext cx="625491" cy="27699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3922" r="-7843" b="-888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CuadroTexto 30"/>
                <p:cNvSpPr txBox="1"/>
                <p:nvPr/>
              </p:nvSpPr>
              <p:spPr>
                <a:xfrm>
                  <a:off x="6198586" y="1573111"/>
                  <a:ext cx="74514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&gt;0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1" name="CuadroTexto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8586" y="1573111"/>
                  <a:ext cx="745140" cy="27699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5691" r="-6504" b="-2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2" name="Grupo 31"/>
            <p:cNvGrpSpPr/>
            <p:nvPr/>
          </p:nvGrpSpPr>
          <p:grpSpPr>
            <a:xfrm>
              <a:off x="6215063" y="1945478"/>
              <a:ext cx="885825" cy="395289"/>
              <a:chOff x="3238501" y="2043113"/>
              <a:chExt cx="885825" cy="395289"/>
            </a:xfrm>
          </p:grpSpPr>
          <p:pic>
            <p:nvPicPr>
              <p:cNvPr id="33" name="Imagen 32"/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622" t="42797" r="49466" b="32692"/>
              <a:stretch/>
            </p:blipFill>
            <p:spPr>
              <a:xfrm>
                <a:off x="3238501" y="2043113"/>
                <a:ext cx="819150" cy="395289"/>
              </a:xfrm>
              <a:prstGeom prst="rect">
                <a:avLst/>
              </a:prstGeom>
            </p:spPr>
          </p:pic>
          <p:sp>
            <p:nvSpPr>
              <p:cNvPr id="34" name="Elipse 33"/>
              <p:cNvSpPr/>
              <p:nvPr/>
            </p:nvSpPr>
            <p:spPr>
              <a:xfrm>
                <a:off x="3990976" y="2128838"/>
                <a:ext cx="133350" cy="109537"/>
              </a:xfrm>
              <a:prstGeom prst="ellipse">
                <a:avLst/>
              </a:prstGeom>
              <a:solidFill>
                <a:srgbClr val="F9F9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36" name="Conector recto de flecha 35"/>
            <p:cNvCxnSpPr/>
            <p:nvPr/>
          </p:nvCxnSpPr>
          <p:spPr>
            <a:xfrm>
              <a:off x="5466918" y="2140740"/>
              <a:ext cx="720000" cy="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cto de flecha 36"/>
            <p:cNvCxnSpPr/>
            <p:nvPr/>
          </p:nvCxnSpPr>
          <p:spPr>
            <a:xfrm>
              <a:off x="6943726" y="2097873"/>
              <a:ext cx="720000" cy="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CuadroTexto 37"/>
                <p:cNvSpPr txBox="1"/>
                <p:nvPr/>
              </p:nvSpPr>
              <p:spPr>
                <a:xfrm>
                  <a:off x="5700799" y="1795106"/>
                  <a:ext cx="214226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8" name="CuadroTexto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0799" y="1795106"/>
                  <a:ext cx="214226" cy="31059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25714" t="-41176" r="-97143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CuadroTexto 38"/>
                <p:cNvSpPr txBox="1"/>
                <p:nvPr/>
              </p:nvSpPr>
              <p:spPr>
                <a:xfrm>
                  <a:off x="7227138" y="1775373"/>
                  <a:ext cx="214226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9" name="CuadroTexto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7138" y="1775373"/>
                  <a:ext cx="214226" cy="310598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22857" t="-41176" r="-100000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026" name="Picture 2" descr="http://cornins.com/wp-content/uploads/2015/06/eighties.jpg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2"/>
          <a:stretch/>
        </p:blipFill>
        <p:spPr bwMode="auto">
          <a:xfrm>
            <a:off x="6373612" y="1489808"/>
            <a:ext cx="2419261" cy="136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CuadroTexto 41"/>
          <p:cNvSpPr txBox="1"/>
          <p:nvPr/>
        </p:nvSpPr>
        <p:spPr>
          <a:xfrm>
            <a:off x="588267" y="3012031"/>
            <a:ext cx="4852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Al realizar trabajo sobre la mochila, esta adquiere energía cinética</a:t>
            </a:r>
            <a:endParaRPr lang="es-ES" sz="1400" dirty="0"/>
          </a:p>
        </p:txBody>
      </p:sp>
      <p:sp>
        <p:nvSpPr>
          <p:cNvPr id="44" name="CuadroTexto 43"/>
          <p:cNvSpPr txBox="1"/>
          <p:nvPr/>
        </p:nvSpPr>
        <p:spPr>
          <a:xfrm>
            <a:off x="5944628" y="3011664"/>
            <a:ext cx="29540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En un choque se produce disminución de la energía cinética que se transforma en trabajo de deformación</a:t>
            </a:r>
            <a:endParaRPr lang="es-E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uadroTexto 42"/>
              <p:cNvSpPr txBox="1"/>
              <p:nvPr/>
            </p:nvSpPr>
            <p:spPr>
              <a:xfrm>
                <a:off x="334433" y="3875034"/>
                <a:ext cx="5795988" cy="437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 smtClean="0">
                    <a:sym typeface="Wingdings 2" panose="05020102010507070707" pitchFamily="18" charset="2"/>
                  </a:rPr>
                  <a:t> El trabajo que realiza la fuerza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200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acc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𝐹</m:t>
                        </m:r>
                      </m:e>
                    </m:acc>
                  </m:oMath>
                </a14:m>
                <a:r>
                  <a:rPr lang="es-ES" dirty="0" smtClean="0"/>
                  <a:t>:</a:t>
                </a:r>
                <a:endParaRPr lang="es-ES" dirty="0"/>
              </a:p>
            </p:txBody>
          </p:sp>
        </mc:Choice>
        <mc:Fallback xmlns="">
          <p:sp>
            <p:nvSpPr>
              <p:cNvPr id="43" name="CuadroTexto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33" y="3875034"/>
                <a:ext cx="5795988" cy="437492"/>
              </a:xfrm>
              <a:prstGeom prst="rect">
                <a:avLst/>
              </a:prstGeom>
              <a:blipFill rotWithShape="0">
                <a:blip r:embed="rId11"/>
                <a:stretch>
                  <a:fillRect l="-946" t="-16901" b="-2253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uadroTexto 44"/>
              <p:cNvSpPr txBox="1"/>
              <p:nvPr/>
            </p:nvSpPr>
            <p:spPr>
              <a:xfrm>
                <a:off x="2776281" y="4409924"/>
                <a:ext cx="359733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5" name="CuadroTexto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6281" y="4409924"/>
                <a:ext cx="3597331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846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CuadroTexto 45"/>
          <p:cNvSpPr txBox="1"/>
          <p:nvPr/>
        </p:nvSpPr>
        <p:spPr>
          <a:xfrm>
            <a:off x="606106" y="4717701"/>
            <a:ext cx="2626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Como, en este caso: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uadroTexto 46"/>
              <p:cNvSpPr txBox="1"/>
              <p:nvPr/>
            </p:nvSpPr>
            <p:spPr>
              <a:xfrm>
                <a:off x="2844368" y="5025478"/>
                <a:ext cx="2693109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7" name="CuadroTexto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368" y="5025478"/>
                <a:ext cx="2693109" cy="57618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uadroTexto 48"/>
              <p:cNvSpPr txBox="1"/>
              <p:nvPr/>
            </p:nvSpPr>
            <p:spPr>
              <a:xfrm>
                <a:off x="1234332" y="5713708"/>
                <a:ext cx="6452344" cy="578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s-E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s-ES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9" name="CuadroTexto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332" y="5713708"/>
                <a:ext cx="6452344" cy="57817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Conector recto 49"/>
          <p:cNvCxnSpPr/>
          <p:nvPr/>
        </p:nvCxnSpPr>
        <p:spPr>
          <a:xfrm flipV="1">
            <a:off x="4352882" y="6172312"/>
            <a:ext cx="236764" cy="11204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52"/>
          <p:cNvCxnSpPr/>
          <p:nvPr/>
        </p:nvCxnSpPr>
        <p:spPr>
          <a:xfrm flipV="1">
            <a:off x="5352420" y="5950460"/>
            <a:ext cx="236764" cy="11204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53"/>
          <p:cNvCxnSpPr/>
          <p:nvPr/>
        </p:nvCxnSpPr>
        <p:spPr>
          <a:xfrm flipV="1">
            <a:off x="5009519" y="6154385"/>
            <a:ext cx="236764" cy="11204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89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Trabajo y la energía mecánica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28626" y="857251"/>
            <a:ext cx="725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3.1. El trabajo modifica la energía cinética</a:t>
            </a:r>
            <a:endParaRPr lang="es-ES" b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/>
              <p:cNvSpPr txBox="1"/>
              <p:nvPr/>
            </p:nvSpPr>
            <p:spPr>
              <a:xfrm>
                <a:off x="557213" y="1428750"/>
                <a:ext cx="8072437" cy="2653483"/>
              </a:xfrm>
              <a:prstGeom prst="rect">
                <a:avLst/>
              </a:prstGeom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ES" dirty="0" smtClean="0"/>
                  <a:t>La </a:t>
                </a:r>
                <a:r>
                  <a:rPr lang="es-ES" b="1" dirty="0" smtClean="0"/>
                  <a:t>energía cinética </a:t>
                </a:r>
                <a:r>
                  <a:rPr lang="es-ES" dirty="0" smtClean="0"/>
                  <a:t>(</a:t>
                </a:r>
                <a:r>
                  <a:rPr lang="es-ES" b="1" dirty="0" smtClean="0"/>
                  <a:t>E</a:t>
                </a:r>
                <a:r>
                  <a:rPr lang="es-ES" b="1" baseline="-25000" dirty="0" smtClean="0"/>
                  <a:t>C</a:t>
                </a:r>
                <a:r>
                  <a:rPr lang="es-ES" dirty="0" smtClean="0"/>
                  <a:t>) que tiene un cuerpo por estar en movimiento viene dada por la expresión:</a:t>
                </a:r>
              </a:p>
              <a:p>
                <a:pPr algn="just"/>
                <a:endParaRPr lang="es-ES" dirty="0"/>
              </a:p>
              <a:p>
                <a:pPr algn="just"/>
                <a:endParaRPr lang="es-ES" dirty="0" smtClean="0"/>
              </a:p>
              <a:p>
                <a:pPr algn="just"/>
                <a:endParaRPr lang="es-ES" dirty="0"/>
              </a:p>
              <a:p>
                <a:pPr algn="just"/>
                <a:r>
                  <a:rPr lang="es-ES" dirty="0" smtClean="0"/>
                  <a:t>El trabajo realizado por a fuerza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s-ES" dirty="0" smtClean="0"/>
                  <a:t> se invierte en variar su energía cinética:</a:t>
                </a:r>
              </a:p>
              <a:p>
                <a:pPr algn="just"/>
                <a:endParaRPr lang="es-ES" dirty="0"/>
              </a:p>
              <a:p>
                <a:pPr algn="just"/>
                <a:endParaRPr lang="es-ES" dirty="0" smtClean="0"/>
              </a:p>
              <a:p>
                <a:pPr algn="just"/>
                <a:endParaRPr lang="es-ES" dirty="0"/>
              </a:p>
            </p:txBody>
          </p:sp>
        </mc:Choice>
        <mc:Fallback xmlns="">
          <p:sp>
            <p:nvSpPr>
              <p:cNvPr id="7" name="Cuadro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213" y="1428750"/>
                <a:ext cx="8072437" cy="265348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3492445" y="2043111"/>
                <a:ext cx="1755289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445" y="2043111"/>
                <a:ext cx="1755289" cy="57618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/>
              <p:cNvSpPr txBox="1"/>
              <p:nvPr/>
            </p:nvSpPr>
            <p:spPr>
              <a:xfrm>
                <a:off x="3079255" y="3385343"/>
                <a:ext cx="258166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0" name="Cuadro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9255" y="3385343"/>
                <a:ext cx="2581668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1415" r="-236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026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Trabajo y la energía mecánica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Redondear rectángulo de esquina del mismo lado 10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538400" y="1380114"/>
            <a:ext cx="8105538" cy="2031325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 smtClean="0"/>
              <a:t>3.	Un cuerpo de 5 kg se mueve a 3 m/s. Sobre él actúa una fuerza de 2 N, en la misma dirección y sentido del movimiento, a lo largo de 15 m. ¿Qué velocidad adquiere el cuerpo?</a:t>
            </a:r>
          </a:p>
          <a:p>
            <a:pPr marL="357188" indent="-357188" algn="just">
              <a:buAutoNum type="arabicPeriod"/>
            </a:pPr>
            <a:endParaRPr lang="es-ES" b="1" dirty="0"/>
          </a:p>
          <a:p>
            <a:pPr marL="357188" indent="-357188" algn="just"/>
            <a:r>
              <a:rPr lang="es-ES" b="1" dirty="0" smtClean="0"/>
              <a:t>4.	Un coche de 500 kg viaja a 90 km/h, percibe un obstáculo y frena. Las marcas del suelo indican que el espacio de frenada fue de 125 m. Calcula la fuerza de rozamiento entre el coche y la carretera.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52862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Trabajo y la energía mecánica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28626" y="857251"/>
            <a:ext cx="725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3.2. El trabajo modifica la energía potencial</a:t>
            </a:r>
            <a:endParaRPr lang="es-ES" b="1" dirty="0">
              <a:solidFill>
                <a:srgbClr val="00B050"/>
              </a:solidFill>
            </a:endParaRPr>
          </a:p>
        </p:txBody>
      </p:sp>
      <p:grpSp>
        <p:nvGrpSpPr>
          <p:cNvPr id="41" name="Grupo 40"/>
          <p:cNvGrpSpPr/>
          <p:nvPr/>
        </p:nvGrpSpPr>
        <p:grpSpPr>
          <a:xfrm>
            <a:off x="662285" y="1405295"/>
            <a:ext cx="2959066" cy="2867270"/>
            <a:chOff x="905173" y="1739875"/>
            <a:chExt cx="2959066" cy="286727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72"/>
            <a:stretch/>
          </p:blipFill>
          <p:spPr>
            <a:xfrm>
              <a:off x="905173" y="1739875"/>
              <a:ext cx="2230139" cy="2860700"/>
            </a:xfrm>
            <a:prstGeom prst="rect">
              <a:avLst/>
            </a:prstGeom>
          </p:spPr>
        </p:pic>
        <p:cxnSp>
          <p:nvCxnSpPr>
            <p:cNvPr id="15" name="Conector recto 14"/>
            <p:cNvCxnSpPr/>
            <p:nvPr/>
          </p:nvCxnSpPr>
          <p:spPr>
            <a:xfrm>
              <a:off x="3021012" y="1897857"/>
              <a:ext cx="0" cy="176400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26"/>
            <p:cNvCxnSpPr/>
            <p:nvPr/>
          </p:nvCxnSpPr>
          <p:spPr>
            <a:xfrm>
              <a:off x="3023855" y="4065983"/>
              <a:ext cx="288000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cto 27"/>
            <p:cNvCxnSpPr/>
            <p:nvPr/>
          </p:nvCxnSpPr>
          <p:spPr>
            <a:xfrm>
              <a:off x="3038143" y="2699145"/>
              <a:ext cx="504000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upo 15"/>
            <p:cNvGrpSpPr/>
            <p:nvPr/>
          </p:nvGrpSpPr>
          <p:grpSpPr>
            <a:xfrm>
              <a:off x="2867816" y="3625622"/>
              <a:ext cx="300039" cy="579402"/>
              <a:chOff x="2870992" y="2267380"/>
              <a:chExt cx="300039" cy="579402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318" y="2267380"/>
                <a:ext cx="179388" cy="296918"/>
              </a:xfrm>
              <a:prstGeom prst="rect">
                <a:avLst/>
              </a:prstGeom>
            </p:spPr>
          </p:pic>
          <p:pic>
            <p:nvPicPr>
              <p:cNvPr id="9" name="Imagen 8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DFF"/>
                  </a:clrFrom>
                  <a:clrTo>
                    <a:srgbClr val="FFFD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70992" y="2493795"/>
                <a:ext cx="300039" cy="352987"/>
              </a:xfrm>
              <a:prstGeom prst="rect">
                <a:avLst/>
              </a:prstGeom>
            </p:spPr>
          </p:pic>
        </p:grpSp>
        <p:grpSp>
          <p:nvGrpSpPr>
            <p:cNvPr id="22" name="Grupo 21"/>
            <p:cNvGrpSpPr/>
            <p:nvPr/>
          </p:nvGrpSpPr>
          <p:grpSpPr>
            <a:xfrm>
              <a:off x="2882104" y="2255691"/>
              <a:ext cx="300039" cy="579402"/>
              <a:chOff x="2870992" y="2267380"/>
              <a:chExt cx="300039" cy="579402"/>
            </a:xfrm>
          </p:grpSpPr>
          <p:pic>
            <p:nvPicPr>
              <p:cNvPr id="23" name="Imagen 22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318" y="2267380"/>
                <a:ext cx="179388" cy="296918"/>
              </a:xfrm>
              <a:prstGeom prst="rect">
                <a:avLst/>
              </a:prstGeom>
            </p:spPr>
          </p:pic>
          <p:pic>
            <p:nvPicPr>
              <p:cNvPr id="24" name="Imagen 23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DFF"/>
                  </a:clrFrom>
                  <a:clrTo>
                    <a:srgbClr val="FFFD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70992" y="2493795"/>
                <a:ext cx="300039" cy="352987"/>
              </a:xfrm>
              <a:prstGeom prst="rect">
                <a:avLst/>
              </a:prstGeom>
            </p:spPr>
          </p:pic>
        </p:grpSp>
        <p:cxnSp>
          <p:nvCxnSpPr>
            <p:cNvPr id="25" name="Conector recto 24"/>
            <p:cNvCxnSpPr/>
            <p:nvPr/>
          </p:nvCxnSpPr>
          <p:spPr>
            <a:xfrm>
              <a:off x="2534143" y="4594620"/>
              <a:ext cx="1008000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de flecha 28"/>
            <p:cNvCxnSpPr/>
            <p:nvPr/>
          </p:nvCxnSpPr>
          <p:spPr>
            <a:xfrm flipV="1">
              <a:off x="3021012" y="2171910"/>
              <a:ext cx="0" cy="36000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cto de flecha 30"/>
            <p:cNvCxnSpPr/>
            <p:nvPr/>
          </p:nvCxnSpPr>
          <p:spPr>
            <a:xfrm flipV="1">
              <a:off x="3011484" y="3530167"/>
              <a:ext cx="0" cy="36000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cto de flecha 31"/>
            <p:cNvCxnSpPr/>
            <p:nvPr/>
          </p:nvCxnSpPr>
          <p:spPr>
            <a:xfrm>
              <a:off x="3019422" y="2699145"/>
              <a:ext cx="0" cy="360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cto de flecha 32"/>
            <p:cNvCxnSpPr/>
            <p:nvPr/>
          </p:nvCxnSpPr>
          <p:spPr>
            <a:xfrm>
              <a:off x="3011484" y="4065983"/>
              <a:ext cx="0" cy="360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cto de flecha 33"/>
            <p:cNvCxnSpPr/>
            <p:nvPr/>
          </p:nvCxnSpPr>
          <p:spPr>
            <a:xfrm flipH="1" flipV="1">
              <a:off x="3233738" y="4065983"/>
              <a:ext cx="0" cy="52863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de flecha 35"/>
            <p:cNvCxnSpPr/>
            <p:nvPr/>
          </p:nvCxnSpPr>
          <p:spPr>
            <a:xfrm flipH="1" flipV="1">
              <a:off x="3542143" y="2699145"/>
              <a:ext cx="0" cy="1908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CuadroTexto 34"/>
                <p:cNvSpPr txBox="1"/>
                <p:nvPr/>
              </p:nvSpPr>
              <p:spPr>
                <a:xfrm>
                  <a:off x="2717424" y="2230125"/>
                  <a:ext cx="214226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5" name="CuadroTexto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7424" y="2230125"/>
                  <a:ext cx="214226" cy="31059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5714" t="-43137" r="-97143" b="-784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CuadroTexto 37"/>
                <p:cNvSpPr txBox="1"/>
                <p:nvPr/>
              </p:nvSpPr>
              <p:spPr>
                <a:xfrm>
                  <a:off x="2700956" y="3497846"/>
                  <a:ext cx="214226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8" name="CuadroTexto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00956" y="3497846"/>
                  <a:ext cx="214226" cy="31059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22857" t="-43137" r="-100000" b="-784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CuadroTexto 38"/>
                <p:cNvSpPr txBox="1"/>
                <p:nvPr/>
              </p:nvSpPr>
              <p:spPr>
                <a:xfrm>
                  <a:off x="2717424" y="2802960"/>
                  <a:ext cx="212430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9" name="CuadroTexto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7424" y="2802960"/>
                  <a:ext cx="212430" cy="31059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25714" r="-20000" b="-784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CuadroTexto 39"/>
                <p:cNvSpPr txBox="1"/>
                <p:nvPr/>
              </p:nvSpPr>
              <p:spPr>
                <a:xfrm>
                  <a:off x="2712517" y="4143395"/>
                  <a:ext cx="212430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0" name="CuadroTexto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2517" y="4143395"/>
                  <a:ext cx="212430" cy="310598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22857" r="-22857" b="-784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CuadroTexto 36"/>
                <p:cNvSpPr txBox="1"/>
                <p:nvPr/>
              </p:nvSpPr>
              <p:spPr>
                <a:xfrm>
                  <a:off x="3240753" y="4171708"/>
                  <a:ext cx="29437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7" name="CuadroTexto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0753" y="4171708"/>
                  <a:ext cx="294375" cy="276999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8750" r="-4167" b="-1739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CuadroTexto 41"/>
                <p:cNvSpPr txBox="1"/>
                <p:nvPr/>
              </p:nvSpPr>
              <p:spPr>
                <a:xfrm>
                  <a:off x="3564542" y="3497082"/>
                  <a:ext cx="29969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2" name="CuadroTexto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64542" y="3497082"/>
                  <a:ext cx="299697" cy="276999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18367" r="-4082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3" name="CuadroTexto 42"/>
          <p:cNvSpPr txBox="1"/>
          <p:nvPr/>
        </p:nvSpPr>
        <p:spPr>
          <a:xfrm>
            <a:off x="512436" y="4503723"/>
            <a:ext cx="295906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Cuando el cuerpo desciende, el trabajo de la fuerza peso es positivo y el cuerpo pierde energía potencial.</a:t>
            </a:r>
          </a:p>
          <a:p>
            <a:pPr algn="just"/>
            <a:r>
              <a:rPr lang="es-ES" sz="1400" dirty="0" smtClean="0"/>
              <a:t>Si el cuerpo asciende, el trabajo de la fuerza peso es negativo y el cuerpo gana energía potencial</a:t>
            </a:r>
            <a:endParaRPr lang="es-E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uadroTexto 43"/>
              <p:cNvSpPr txBox="1"/>
              <p:nvPr/>
            </p:nvSpPr>
            <p:spPr>
              <a:xfrm>
                <a:off x="3585503" y="1319240"/>
                <a:ext cx="5129872" cy="1059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Wingdings 2" panose="05020102010507070707" pitchFamily="18" charset="2"/>
                  <a:buChar char="C"/>
                </a:pPr>
                <a:r>
                  <a:rPr lang="es-ES" dirty="0" smtClean="0">
                    <a:sym typeface="Wingdings 2" panose="05020102010507070707" pitchFamily="18" charset="2"/>
                  </a:rPr>
                  <a:t>Para que el cuerpo suba con velocidad constante, se debe ejercer una fuerza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200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acc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𝐹</m:t>
                        </m:r>
                      </m:e>
                    </m:acc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=</m:t>
                    </m:r>
                    <m:acc>
                      <m:accPr>
                        <m:chr m:val="⃗"/>
                        <m:ctrlP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acc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𝑃</m:t>
                        </m:r>
                      </m:e>
                    </m:acc>
                  </m:oMath>
                </a14:m>
                <a:r>
                  <a:rPr lang="es-ES" dirty="0" smtClean="0">
                    <a:sym typeface="Wingdings 2" panose="05020102010507070707" pitchFamily="18" charset="2"/>
                  </a:rPr>
                  <a:t>.</a:t>
                </a:r>
                <a:endParaRPr lang="es-ES" dirty="0">
                  <a:sym typeface="Wingdings 2" panose="05020102010507070707" pitchFamily="18" charset="2"/>
                </a:endParaRPr>
              </a:p>
              <a:p>
                <a:pPr marL="285750" indent="-285750" algn="just">
                  <a:buFont typeface="Wingdings 2" panose="05020102010507070707" pitchFamily="18" charset="2"/>
                  <a:buChar char="C"/>
                </a:pPr>
                <a:r>
                  <a:rPr lang="es-ES" dirty="0" smtClean="0">
                    <a:sym typeface="Wingdings 2" panose="05020102010507070707" pitchFamily="18" charset="2"/>
                  </a:rPr>
                  <a:t>El trabajo que realiza la fuerza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200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acc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𝐹</m:t>
                        </m:r>
                      </m:e>
                    </m:acc>
                  </m:oMath>
                </a14:m>
                <a:r>
                  <a:rPr lang="es-ES" dirty="0" smtClean="0"/>
                  <a:t>:</a:t>
                </a:r>
                <a:endParaRPr lang="es-ES" dirty="0"/>
              </a:p>
            </p:txBody>
          </p:sp>
        </mc:Choice>
        <mc:Fallback xmlns="">
          <p:sp>
            <p:nvSpPr>
              <p:cNvPr id="44" name="CuadroTexto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5503" y="1319240"/>
                <a:ext cx="5129872" cy="1059649"/>
              </a:xfrm>
              <a:prstGeom prst="rect">
                <a:avLst/>
              </a:prstGeom>
              <a:blipFill rotWithShape="0">
                <a:blip r:embed="rId12"/>
                <a:stretch>
                  <a:fillRect l="-594" t="-2874" r="-950" b="-804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uadroTexto 44"/>
              <p:cNvSpPr txBox="1"/>
              <p:nvPr/>
            </p:nvSpPr>
            <p:spPr>
              <a:xfrm>
                <a:off x="4520057" y="2346471"/>
                <a:ext cx="3260764" cy="345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5" name="CuadroTexto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057" y="2346471"/>
                <a:ext cx="3260764" cy="345159"/>
              </a:xfrm>
              <a:prstGeom prst="rect">
                <a:avLst/>
              </a:prstGeom>
              <a:blipFill rotWithShape="0">
                <a:blip r:embed="rId13"/>
                <a:stretch>
                  <a:fillRect l="-187" t="-35088" b="-2456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uadroTexto 46"/>
              <p:cNvSpPr txBox="1"/>
              <p:nvPr/>
            </p:nvSpPr>
            <p:spPr>
              <a:xfrm>
                <a:off x="4528615" y="2786350"/>
                <a:ext cx="253858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·(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7" name="CuadroTexto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615" y="2786350"/>
                <a:ext cx="2538580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1683" r="-3125" b="-3725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uadroTexto 47"/>
              <p:cNvSpPr txBox="1"/>
              <p:nvPr/>
            </p:nvSpPr>
            <p:spPr>
              <a:xfrm>
                <a:off x="4501364" y="3184103"/>
                <a:ext cx="314836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·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8" name="CuadroTexto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1364" y="3184103"/>
                <a:ext cx="3148361" cy="307777"/>
              </a:xfrm>
              <a:prstGeom prst="rect">
                <a:avLst/>
              </a:prstGeom>
              <a:blipFill rotWithShape="0">
                <a:blip r:embed="rId15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CuadroTexto 45"/>
          <p:cNvSpPr txBox="1"/>
          <p:nvPr/>
        </p:nvSpPr>
        <p:spPr>
          <a:xfrm>
            <a:off x="3699071" y="3612796"/>
            <a:ext cx="4999729" cy="2862322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</a:t>
            </a:r>
            <a:r>
              <a:rPr lang="es-ES" b="1" dirty="0" smtClean="0"/>
              <a:t>energía potencial gravitatoria </a:t>
            </a:r>
            <a:r>
              <a:rPr lang="es-ES" dirty="0" smtClean="0"/>
              <a:t>(</a:t>
            </a:r>
            <a:r>
              <a:rPr lang="es-ES" b="1" dirty="0" smtClean="0"/>
              <a:t>E</a:t>
            </a:r>
            <a:r>
              <a:rPr lang="es-ES" b="1" baseline="-25000" dirty="0" smtClean="0"/>
              <a:t>P</a:t>
            </a:r>
            <a:r>
              <a:rPr lang="es-ES" dirty="0" smtClean="0"/>
              <a:t>) que tiene un cuerpo por estar a cierta altura viene dada por:</a:t>
            </a:r>
          </a:p>
          <a:p>
            <a:pPr algn="just"/>
            <a:endParaRPr lang="es-ES" dirty="0"/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El trabajo de una fuerza que modifica la altura, sin variar la velocidad, se invierte en modificar su energía potencial:</a:t>
            </a:r>
          </a:p>
          <a:p>
            <a:pPr algn="just"/>
            <a:endParaRPr lang="es-ES" dirty="0"/>
          </a:p>
          <a:p>
            <a:pPr algn="just"/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uadroTexto 48"/>
              <p:cNvSpPr txBox="1"/>
              <p:nvPr/>
            </p:nvSpPr>
            <p:spPr>
              <a:xfrm>
                <a:off x="5356119" y="4491801"/>
                <a:ext cx="15886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9" name="CuadroTexto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119" y="4491801"/>
                <a:ext cx="1588640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3077" r="-3077" b="-3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uadroTexto 50"/>
              <p:cNvSpPr txBox="1"/>
              <p:nvPr/>
            </p:nvSpPr>
            <p:spPr>
              <a:xfrm>
                <a:off x="5068057" y="5950272"/>
                <a:ext cx="26609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1" name="CuadroTexto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8057" y="5950272"/>
                <a:ext cx="2660985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229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84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Trabajo y la energía mecánica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28626" y="857251"/>
            <a:ext cx="725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3.2. El trabajo modifica la energía potencial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28626" y="1298563"/>
            <a:ext cx="711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Trabajo de la fuerza peso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/>
              <p:cNvSpPr txBox="1"/>
              <p:nvPr/>
            </p:nvSpPr>
            <p:spPr>
              <a:xfrm>
                <a:off x="485775" y="1739875"/>
                <a:ext cx="8258174" cy="4571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57188" indent="-357188" algn="just">
                  <a:buFont typeface="Wingdings" panose="05000000000000000000" pitchFamily="2" charset="2"/>
                  <a:buChar char=""/>
                </a:pPr>
                <a:r>
                  <a:rPr lang="es-ES" dirty="0" smtClean="0">
                    <a:sym typeface="Wingdings" panose="05000000000000000000" pitchFamily="2" charset="2"/>
                  </a:rPr>
                  <a:t>En el </a:t>
                </a:r>
                <a:r>
                  <a:rPr lang="es-ES" b="1" dirty="0" smtClean="0">
                    <a:sym typeface="Wingdings" panose="05000000000000000000" pitchFamily="2" charset="2"/>
                  </a:rPr>
                  <a:t>descenso</a:t>
                </a:r>
                <a:r>
                  <a:rPr lang="es-ES" dirty="0" smtClean="0">
                    <a:sym typeface="Wingdings" panose="05000000000000000000" pitchFamily="2" charset="2"/>
                  </a:rPr>
                  <a:t>: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"/>
                </a:pPr>
                <a:endParaRPr lang="es-ES" dirty="0">
                  <a:sym typeface="Wingdings" panose="05000000000000000000" pitchFamily="2" charset="2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"/>
                </a:pPr>
                <a:endParaRPr lang="es-ES" dirty="0" smtClean="0">
                  <a:sym typeface="Wingdings" panose="05000000000000000000" pitchFamily="2" charset="2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"/>
                </a:pPr>
                <a:endParaRPr lang="es-ES" dirty="0">
                  <a:sym typeface="Wingdings" panose="05000000000000000000" pitchFamily="2" charset="2"/>
                </a:endParaRPr>
              </a:p>
              <a:p>
                <a:pPr marL="357188" lvl="1" algn="just"/>
                <a:endParaRPr lang="es-ES" dirty="0">
                  <a:sym typeface="Wingdings" panose="05000000000000000000" pitchFamily="2" charset="2"/>
                </a:endParaRPr>
              </a:p>
              <a:p>
                <a:pPr marL="357188" lvl="1" algn="just"/>
                <a:r>
                  <a:rPr lang="es-ES" dirty="0" smtClean="0">
                    <a:sym typeface="Wingdings" panose="05000000000000000000" pitchFamily="2" charset="2"/>
                  </a:rPr>
                  <a:t>Cuando el cuerpo está bajando, </a:t>
                </a:r>
                <a14:m>
                  <m:oMath xmlns:m="http://schemas.openxmlformats.org/officeDocument/2006/math">
                    <m:r>
                      <a:rPr lang="es-E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∆</m:t>
                    </m:r>
                    <m:sSub>
                      <m:sSubPr>
                        <m:ctrlPr>
                          <a:rPr lang="es-E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𝐸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𝑃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&lt;0 → 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𝑊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𝑃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&gt;0</m:t>
                    </m:r>
                  </m:oMath>
                </a14:m>
                <a:r>
                  <a:rPr lang="es-ES" dirty="0" smtClean="0">
                    <a:sym typeface="Wingdings" panose="05000000000000000000" pitchFamily="2" charset="2"/>
                  </a:rPr>
                  <a:t>.</a:t>
                </a:r>
              </a:p>
              <a:p>
                <a:pPr marL="357188" lvl="1" algn="just"/>
                <a:endParaRPr lang="es-ES" dirty="0" smtClean="0">
                  <a:sym typeface="Wingdings" panose="05000000000000000000" pitchFamily="2" charset="2"/>
                </a:endParaRPr>
              </a:p>
              <a:p>
                <a:pPr marL="357188" indent="-357188" algn="just">
                  <a:buFont typeface="Wingdings" panose="05000000000000000000" pitchFamily="2" charset="2"/>
                  <a:buChar char=""/>
                </a:pPr>
                <a:r>
                  <a:rPr lang="es-ES" dirty="0" smtClean="0">
                    <a:sym typeface="Wingdings" panose="05000000000000000000" pitchFamily="2" charset="2"/>
                  </a:rPr>
                  <a:t>En el </a:t>
                </a:r>
                <a:r>
                  <a:rPr lang="es-ES" b="1" dirty="0" smtClean="0">
                    <a:sym typeface="Wingdings" panose="05000000000000000000" pitchFamily="2" charset="2"/>
                  </a:rPr>
                  <a:t>ascenso</a:t>
                </a:r>
                <a:r>
                  <a:rPr lang="es-ES" dirty="0" smtClean="0">
                    <a:sym typeface="Wingdings" panose="05000000000000000000" pitchFamily="2" charset="2"/>
                  </a:rPr>
                  <a:t>: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"/>
                </a:pPr>
                <a:endParaRPr lang="es-ES" dirty="0">
                  <a:sym typeface="Wingdings" panose="05000000000000000000" pitchFamily="2" charset="2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"/>
                </a:pPr>
                <a:endParaRPr lang="es-ES" dirty="0" smtClean="0">
                  <a:sym typeface="Wingdings" panose="05000000000000000000" pitchFamily="2" charset="2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"/>
                </a:pPr>
                <a:endParaRPr lang="es-ES" dirty="0">
                  <a:sym typeface="Wingdings" panose="05000000000000000000" pitchFamily="2" charset="2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"/>
                </a:pPr>
                <a:endParaRPr lang="es-ES" dirty="0" smtClean="0">
                  <a:sym typeface="Wingdings" panose="05000000000000000000" pitchFamily="2" charset="2"/>
                </a:endParaRPr>
              </a:p>
              <a:p>
                <a:pPr marL="357188" algn="just"/>
                <a:r>
                  <a:rPr lang="es-ES" dirty="0">
                    <a:sym typeface="Wingdings" panose="05000000000000000000" pitchFamily="2" charset="2"/>
                  </a:rPr>
                  <a:t>Cuando el cuerpo está </a:t>
                </a:r>
                <a:r>
                  <a:rPr lang="es-ES" dirty="0" smtClean="0">
                    <a:sym typeface="Wingdings" panose="05000000000000000000" pitchFamily="2" charset="2"/>
                  </a:rPr>
                  <a:t>subiendo, </a:t>
                </a:r>
                <a14:m>
                  <m:oMath xmlns:m="http://schemas.openxmlformats.org/officeDocument/2006/math"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∆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𝐸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𝑃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&gt;</m:t>
                    </m:r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0 → 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𝑊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𝑃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&lt;</m:t>
                    </m:r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</m:oMath>
                </a14:m>
                <a:r>
                  <a:rPr lang="es-ES" dirty="0" smtClean="0">
                    <a:sym typeface="Wingdings" panose="05000000000000000000" pitchFamily="2" charset="2"/>
                  </a:rPr>
                  <a:t>.</a:t>
                </a:r>
              </a:p>
              <a:p>
                <a:pPr marL="357188" algn="just"/>
                <a:endParaRPr lang="es-ES" dirty="0">
                  <a:sym typeface="Wingdings" panose="05000000000000000000" pitchFamily="2" charset="2"/>
                </a:endParaRPr>
              </a:p>
              <a:p>
                <a:pPr marL="357188" algn="just"/>
                <a:r>
                  <a:rPr lang="es-ES" dirty="0" smtClean="0">
                    <a:sym typeface="Wingdings" panose="05000000000000000000" pitchFamily="2" charset="2"/>
                  </a:rPr>
                  <a:t>Para subir el cuerpo tenemos que gastar energía en vencer la fuerza peso.</a:t>
                </a:r>
                <a:endParaRPr lang="es-ES" dirty="0">
                  <a:sym typeface="Wingdings" panose="05000000000000000000" pitchFamily="2" charset="2"/>
                </a:endParaRPr>
              </a:p>
              <a:p>
                <a:pPr marL="357188" algn="just"/>
                <a:endParaRPr lang="es-ES" dirty="0"/>
              </a:p>
            </p:txBody>
          </p:sp>
        </mc:Choice>
        <mc:Fallback xmlns="">
          <p:sp>
            <p:nvSpPr>
              <p:cNvPr id="10" name="Cuadro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75" y="1739875"/>
                <a:ext cx="8258174" cy="4571636"/>
              </a:xfrm>
              <a:prstGeom prst="rect">
                <a:avLst/>
              </a:prstGeom>
              <a:blipFill rotWithShape="0">
                <a:blip r:embed="rId3"/>
                <a:stretch>
                  <a:fillRect l="-517" t="-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1953653" y="2175442"/>
                <a:ext cx="5322418" cy="345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653" y="2175442"/>
                <a:ext cx="5322418" cy="345159"/>
              </a:xfrm>
              <a:prstGeom prst="rect">
                <a:avLst/>
              </a:prstGeom>
              <a:blipFill rotWithShape="0">
                <a:blip r:embed="rId4"/>
                <a:stretch>
                  <a:fillRect l="-458" t="-21429" b="-2678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uadroTexto 49"/>
              <p:cNvSpPr txBox="1"/>
              <p:nvPr/>
            </p:nvSpPr>
            <p:spPr>
              <a:xfrm>
                <a:off x="1857375" y="2637657"/>
                <a:ext cx="475386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=−∆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0" name="CuadroTexto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375" y="2637657"/>
                <a:ext cx="4753865" cy="307777"/>
              </a:xfrm>
              <a:prstGeom prst="rect">
                <a:avLst/>
              </a:prstGeom>
              <a:blipFill rotWithShape="0">
                <a:blip r:embed="rId5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uadroTexto 51"/>
              <p:cNvSpPr txBox="1"/>
              <p:nvPr/>
            </p:nvSpPr>
            <p:spPr>
              <a:xfrm>
                <a:off x="1725053" y="4117334"/>
                <a:ext cx="6335260" cy="345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18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·(−1)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2" name="CuadroTexto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5053" y="4117334"/>
                <a:ext cx="6335260" cy="345159"/>
              </a:xfrm>
              <a:prstGeom prst="rect">
                <a:avLst/>
              </a:prstGeom>
              <a:blipFill rotWithShape="0">
                <a:blip r:embed="rId6"/>
                <a:stretch>
                  <a:fillRect l="-385" t="-19298" r="-866" b="-333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uadroTexto 52"/>
              <p:cNvSpPr txBox="1"/>
              <p:nvPr/>
            </p:nvSpPr>
            <p:spPr>
              <a:xfrm>
                <a:off x="1725053" y="4592710"/>
                <a:ext cx="475386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=−∆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3" name="CuadroTexto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5053" y="4592710"/>
                <a:ext cx="4753865" cy="307777"/>
              </a:xfrm>
              <a:prstGeom prst="rect">
                <a:avLst/>
              </a:prstGeom>
              <a:blipFill rotWithShape="0">
                <a:blip r:embed="rId7"/>
                <a:stretch>
                  <a:fillRect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010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Trabajo y la energía mecánica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28626" y="857251"/>
            <a:ext cx="725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3.3. El trabajo modifica la energía mecánica</a:t>
            </a:r>
            <a:endParaRPr lang="es-ES" b="1" dirty="0">
              <a:solidFill>
                <a:srgbClr val="00B050"/>
              </a:solidFill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662285" y="1405295"/>
            <a:ext cx="2959066" cy="2867270"/>
            <a:chOff x="905173" y="1739875"/>
            <a:chExt cx="2959066" cy="2867270"/>
          </a:xfrm>
        </p:grpSpPr>
        <p:pic>
          <p:nvPicPr>
            <p:cNvPr id="13" name="Imagen 12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72"/>
            <a:stretch/>
          </p:blipFill>
          <p:spPr>
            <a:xfrm>
              <a:off x="905173" y="1739875"/>
              <a:ext cx="2230139" cy="2860700"/>
            </a:xfrm>
            <a:prstGeom prst="rect">
              <a:avLst/>
            </a:prstGeom>
          </p:spPr>
        </p:pic>
        <p:cxnSp>
          <p:nvCxnSpPr>
            <p:cNvPr id="14" name="Conector recto 13"/>
            <p:cNvCxnSpPr/>
            <p:nvPr/>
          </p:nvCxnSpPr>
          <p:spPr>
            <a:xfrm>
              <a:off x="3021012" y="1897857"/>
              <a:ext cx="0" cy="176400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14"/>
            <p:cNvCxnSpPr/>
            <p:nvPr/>
          </p:nvCxnSpPr>
          <p:spPr>
            <a:xfrm>
              <a:off x="3023855" y="4065983"/>
              <a:ext cx="288000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/>
            <p:cNvCxnSpPr/>
            <p:nvPr/>
          </p:nvCxnSpPr>
          <p:spPr>
            <a:xfrm>
              <a:off x="3038143" y="2699145"/>
              <a:ext cx="504000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upo 16"/>
            <p:cNvGrpSpPr/>
            <p:nvPr/>
          </p:nvGrpSpPr>
          <p:grpSpPr>
            <a:xfrm>
              <a:off x="2867816" y="3625622"/>
              <a:ext cx="300039" cy="579402"/>
              <a:chOff x="2870992" y="2267380"/>
              <a:chExt cx="300039" cy="579402"/>
            </a:xfrm>
          </p:grpSpPr>
          <p:pic>
            <p:nvPicPr>
              <p:cNvPr id="34" name="Imagen 33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318" y="2267380"/>
                <a:ext cx="179388" cy="296918"/>
              </a:xfrm>
              <a:prstGeom prst="rect">
                <a:avLst/>
              </a:prstGeom>
            </p:spPr>
          </p:pic>
          <p:pic>
            <p:nvPicPr>
              <p:cNvPr id="35" name="Imagen 34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DFF"/>
                  </a:clrFrom>
                  <a:clrTo>
                    <a:srgbClr val="FFFD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70992" y="2493795"/>
                <a:ext cx="300039" cy="352987"/>
              </a:xfrm>
              <a:prstGeom prst="rect">
                <a:avLst/>
              </a:prstGeom>
            </p:spPr>
          </p:pic>
        </p:grpSp>
        <p:grpSp>
          <p:nvGrpSpPr>
            <p:cNvPr id="18" name="Grupo 17"/>
            <p:cNvGrpSpPr/>
            <p:nvPr/>
          </p:nvGrpSpPr>
          <p:grpSpPr>
            <a:xfrm>
              <a:off x="2882104" y="2255691"/>
              <a:ext cx="300039" cy="579402"/>
              <a:chOff x="2870992" y="2267380"/>
              <a:chExt cx="300039" cy="579402"/>
            </a:xfrm>
          </p:grpSpPr>
          <p:pic>
            <p:nvPicPr>
              <p:cNvPr id="32" name="Imagen 31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318" y="2267380"/>
                <a:ext cx="179388" cy="296918"/>
              </a:xfrm>
              <a:prstGeom prst="rect">
                <a:avLst/>
              </a:prstGeom>
            </p:spPr>
          </p:pic>
          <p:pic>
            <p:nvPicPr>
              <p:cNvPr id="33" name="Imagen 32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DFF"/>
                  </a:clrFrom>
                  <a:clrTo>
                    <a:srgbClr val="FFFD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70992" y="2493795"/>
                <a:ext cx="300039" cy="352987"/>
              </a:xfrm>
              <a:prstGeom prst="rect">
                <a:avLst/>
              </a:prstGeom>
            </p:spPr>
          </p:pic>
        </p:grpSp>
        <p:cxnSp>
          <p:nvCxnSpPr>
            <p:cNvPr id="19" name="Conector recto 18"/>
            <p:cNvCxnSpPr/>
            <p:nvPr/>
          </p:nvCxnSpPr>
          <p:spPr>
            <a:xfrm>
              <a:off x="2534143" y="4594620"/>
              <a:ext cx="1008000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de flecha 19"/>
            <p:cNvCxnSpPr/>
            <p:nvPr/>
          </p:nvCxnSpPr>
          <p:spPr>
            <a:xfrm flipV="1">
              <a:off x="3019422" y="2012609"/>
              <a:ext cx="0" cy="54000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/>
            <p:cNvCxnSpPr/>
            <p:nvPr/>
          </p:nvCxnSpPr>
          <p:spPr>
            <a:xfrm flipV="1">
              <a:off x="3019422" y="3355622"/>
              <a:ext cx="0" cy="54000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de flecha 21"/>
            <p:cNvCxnSpPr/>
            <p:nvPr/>
          </p:nvCxnSpPr>
          <p:spPr>
            <a:xfrm>
              <a:off x="3019422" y="2699145"/>
              <a:ext cx="0" cy="360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de flecha 22"/>
            <p:cNvCxnSpPr/>
            <p:nvPr/>
          </p:nvCxnSpPr>
          <p:spPr>
            <a:xfrm>
              <a:off x="3011484" y="4065983"/>
              <a:ext cx="0" cy="360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de flecha 23"/>
            <p:cNvCxnSpPr/>
            <p:nvPr/>
          </p:nvCxnSpPr>
          <p:spPr>
            <a:xfrm flipH="1" flipV="1">
              <a:off x="3233738" y="4065983"/>
              <a:ext cx="0" cy="52863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de flecha 24"/>
            <p:cNvCxnSpPr/>
            <p:nvPr/>
          </p:nvCxnSpPr>
          <p:spPr>
            <a:xfrm flipH="1" flipV="1">
              <a:off x="3542143" y="2699145"/>
              <a:ext cx="0" cy="1908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uadroTexto 25"/>
                <p:cNvSpPr txBox="1"/>
                <p:nvPr/>
              </p:nvSpPr>
              <p:spPr>
                <a:xfrm>
                  <a:off x="2717424" y="2230125"/>
                  <a:ext cx="214226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6" name="CuadroTexto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7424" y="2230125"/>
                  <a:ext cx="214226" cy="31059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5714" t="-43137" r="-97143" b="-784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CuadroTexto 26"/>
                <p:cNvSpPr txBox="1"/>
                <p:nvPr/>
              </p:nvSpPr>
              <p:spPr>
                <a:xfrm>
                  <a:off x="2700956" y="3497846"/>
                  <a:ext cx="214226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7" name="CuadroTexto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00956" y="3497846"/>
                  <a:ext cx="214226" cy="31059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22857" t="-43137" r="-100000" b="-784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uadroTexto 27"/>
                <p:cNvSpPr txBox="1"/>
                <p:nvPr/>
              </p:nvSpPr>
              <p:spPr>
                <a:xfrm>
                  <a:off x="2717424" y="2802960"/>
                  <a:ext cx="212430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8" name="CuadroTexto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7424" y="2802960"/>
                  <a:ext cx="212430" cy="31059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25714" r="-20000" b="-784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uadroTexto 28"/>
                <p:cNvSpPr txBox="1"/>
                <p:nvPr/>
              </p:nvSpPr>
              <p:spPr>
                <a:xfrm>
                  <a:off x="2712517" y="4143395"/>
                  <a:ext cx="212430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9" name="CuadroTexto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2517" y="4143395"/>
                  <a:ext cx="212430" cy="310598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22857" r="-22857" b="-784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CuadroTexto 29"/>
                <p:cNvSpPr txBox="1"/>
                <p:nvPr/>
              </p:nvSpPr>
              <p:spPr>
                <a:xfrm>
                  <a:off x="3240753" y="4171708"/>
                  <a:ext cx="29437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0" name="CuadroTexto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0753" y="4171708"/>
                  <a:ext cx="294375" cy="276999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8750" r="-4167" b="-1739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CuadroTexto 30"/>
                <p:cNvSpPr txBox="1"/>
                <p:nvPr/>
              </p:nvSpPr>
              <p:spPr>
                <a:xfrm>
                  <a:off x="3564542" y="3497082"/>
                  <a:ext cx="29969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1" name="CuadroTexto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64542" y="3497082"/>
                  <a:ext cx="299697" cy="276999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18367" r="-4082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3740575" y="1336353"/>
                <a:ext cx="4916553" cy="7144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Wingdings 2" panose="05020102010507070707" pitchFamily="18" charset="2"/>
                  <a:buChar char="C"/>
                </a:pPr>
                <a:r>
                  <a:rPr lang="es-ES" dirty="0" smtClean="0">
                    <a:sym typeface="Wingdings 2" panose="05020102010507070707" pitchFamily="18" charset="2"/>
                  </a:rPr>
                  <a:t>Si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2000" i="1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accPr>
                      <m:e>
                        <m:r>
                          <a:rPr lang="es-ES" sz="2000" i="1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𝐹</m:t>
                        </m:r>
                      </m:e>
                    </m:acc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&gt;</m:t>
                    </m:r>
                    <m:acc>
                      <m:accPr>
                        <m:chr m:val="⃗"/>
                        <m:ctrlPr>
                          <a:rPr lang="es-ES" sz="2000" i="1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accPr>
                      <m:e>
                        <m:r>
                          <a:rPr lang="es-ES" sz="2000" i="1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𝑃</m:t>
                        </m:r>
                      </m:e>
                    </m:acc>
                  </m:oMath>
                </a14:m>
                <a:r>
                  <a:rPr lang="es-ES" dirty="0" smtClean="0">
                    <a:sym typeface="Wingdings 2" panose="05020102010507070707" pitchFamily="18" charset="2"/>
                  </a:rPr>
                  <a:t>, el cuerpo se eleva con un MRUA. En este caso:</a:t>
                </a:r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0575" y="1336353"/>
                <a:ext cx="4916553" cy="714491"/>
              </a:xfrm>
              <a:prstGeom prst="rect">
                <a:avLst/>
              </a:prstGeom>
              <a:blipFill rotWithShape="0">
                <a:blip r:embed="rId12"/>
                <a:stretch>
                  <a:fillRect l="-744" t="-10256" r="-993" b="-1367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/>
              <p:cNvSpPr txBox="1"/>
              <p:nvPr/>
            </p:nvSpPr>
            <p:spPr>
              <a:xfrm>
                <a:off x="4392587" y="2179818"/>
                <a:ext cx="361252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+(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7" name="Cuadro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587" y="2179818"/>
                <a:ext cx="3612527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1351" r="-2365" b="-4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uadroTexto 37"/>
              <p:cNvSpPr txBox="1"/>
              <p:nvPr/>
            </p:nvSpPr>
            <p:spPr>
              <a:xfrm>
                <a:off x="4392587" y="2685793"/>
                <a:ext cx="362855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8" name="Cuadro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587" y="2685793"/>
                <a:ext cx="3628557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1008" r="-2017" b="-4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uadroTexto 39"/>
              <p:cNvSpPr txBox="1"/>
              <p:nvPr/>
            </p:nvSpPr>
            <p:spPr>
              <a:xfrm>
                <a:off x="4405343" y="3156083"/>
                <a:ext cx="282288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0" name="CuadroTexto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5343" y="3156083"/>
                <a:ext cx="2822889" cy="307777"/>
              </a:xfrm>
              <a:prstGeom prst="rect">
                <a:avLst/>
              </a:prstGeom>
              <a:blipFill rotWithShape="0">
                <a:blip r:embed="rId15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4439924" y="3687944"/>
                <a:ext cx="16601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𝑴</m:t>
                          </m:r>
                        </m:sub>
                      </m:sSub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sub>
                      </m:sSub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sub>
                      </m:sSub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924" y="3687944"/>
                <a:ext cx="1660198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2564" r="-1099" b="-22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CuadroTexto 35"/>
          <p:cNvSpPr txBox="1"/>
          <p:nvPr/>
        </p:nvSpPr>
        <p:spPr>
          <a:xfrm>
            <a:off x="6206865" y="3652462"/>
            <a:ext cx="2332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Energía mecánica</a:t>
            </a:r>
            <a:endParaRPr lang="es-ES" b="1" dirty="0"/>
          </a:p>
        </p:txBody>
      </p:sp>
      <p:sp>
        <p:nvSpPr>
          <p:cNvPr id="37" name="CuadroTexto 36"/>
          <p:cNvSpPr txBox="1"/>
          <p:nvPr/>
        </p:nvSpPr>
        <p:spPr>
          <a:xfrm>
            <a:off x="662285" y="4629150"/>
            <a:ext cx="7994843" cy="1477328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trabajo de una fuerza externa sobre un cuerpo al que modifica su velocidad y su altura es igual a la variación de la energía mecánica que experimenta dicho cuerpo:</a:t>
            </a:r>
          </a:p>
          <a:p>
            <a:pPr algn="just"/>
            <a:endParaRPr lang="es-ES" dirty="0"/>
          </a:p>
          <a:p>
            <a:pPr algn="just"/>
            <a:endParaRPr lang="es-E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uadroTexto 43"/>
              <p:cNvSpPr txBox="1"/>
              <p:nvPr/>
            </p:nvSpPr>
            <p:spPr>
              <a:xfrm>
                <a:off x="3383976" y="5582385"/>
                <a:ext cx="282288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4" name="CuadroTexto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976" y="5582385"/>
                <a:ext cx="2822889" cy="307777"/>
              </a:xfrm>
              <a:prstGeom prst="rect">
                <a:avLst/>
              </a:prstGeom>
              <a:blipFill rotWithShape="0">
                <a:blip r:embed="rId17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505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Trabajo y la energía mecánica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9" name="Redondear rectángulo de esquina del mismo lado 38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CuadroTexto 40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538400" y="1380114"/>
            <a:ext cx="8105538" cy="923330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/>
              <a:t>5</a:t>
            </a:r>
            <a:r>
              <a:rPr lang="es-ES" b="1" dirty="0" smtClean="0"/>
              <a:t>.	Una grúa sube verticalmente un cuerpo de 5 kg que está apoyado en el suelo con una fuerza de 80 N. ¿Con qué velocidad llega al punto de destino si está a 6 m del suelo?</a:t>
            </a:r>
          </a:p>
        </p:txBody>
      </p:sp>
    </p:spTree>
    <p:extLst>
      <p:ext uri="{BB962C8B-B14F-4D97-AF65-F5344CB8AC3E}">
        <p14:creationId xmlns:p14="http://schemas.microsoft.com/office/powerpoint/2010/main" val="386037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La conservación de la energía mecánica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28625" y="885825"/>
            <a:ext cx="8301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En el caso de caís libre de un cuerpo, solo actúa la fuera peso: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2313011" y="1354691"/>
                <a:ext cx="453226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=0 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   ∆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   →    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011" y="1354691"/>
                <a:ext cx="4532266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806" r="-134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adroTexto 6"/>
          <p:cNvSpPr txBox="1"/>
          <p:nvPr/>
        </p:nvSpPr>
        <p:spPr>
          <a:xfrm>
            <a:off x="428624" y="1882440"/>
            <a:ext cx="8186738" cy="1200329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Cuando un cuerpo se mueve solo bajo la acción de su propio peso, su energía mecánica permanece constante:</a:t>
            </a:r>
          </a:p>
          <a:p>
            <a:pPr algn="just"/>
            <a:endParaRPr lang="es-ES" dirty="0"/>
          </a:p>
          <a:p>
            <a:pPr algn="just"/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/>
              <p:cNvSpPr/>
              <p:nvPr/>
            </p:nvSpPr>
            <p:spPr>
              <a:xfrm>
                <a:off x="3688547" y="2516240"/>
                <a:ext cx="145257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8" name="Rectá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547" y="2516240"/>
                <a:ext cx="1452577" cy="400110"/>
              </a:xfrm>
              <a:prstGeom prst="rect">
                <a:avLst/>
              </a:prstGeom>
              <a:blipFill rotWithShape="0">
                <a:blip r:embed="rId4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uadroTexto 8"/>
          <p:cNvSpPr txBox="1"/>
          <p:nvPr/>
        </p:nvSpPr>
        <p:spPr>
          <a:xfrm>
            <a:off x="314324" y="3343155"/>
            <a:ext cx="560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4.1. Movimiento con rozamiento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14324" y="3788207"/>
            <a:ext cx="237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 este caso: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/>
              <p:cNvSpPr txBox="1"/>
              <p:nvPr/>
            </p:nvSpPr>
            <p:spPr>
              <a:xfrm>
                <a:off x="3439677" y="4038294"/>
                <a:ext cx="2164631" cy="3357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sSub>
                            <m:sSubPr>
                              <m:ctrlPr>
                                <a:rPr lang="es-E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𝑟𝑜𝑧</m:t>
                              </m:r>
                            </m:sub>
                          </m:sSub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4" name="Cuadro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9677" y="4038294"/>
                <a:ext cx="2164631" cy="335733"/>
              </a:xfrm>
              <a:prstGeom prst="rect">
                <a:avLst/>
              </a:prstGeom>
              <a:blipFill rotWithShape="0">
                <a:blip r:embed="rId5"/>
                <a:stretch>
                  <a:fillRect l="-1972" r="-845" b="-1071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uadroTexto 14"/>
          <p:cNvSpPr txBox="1"/>
          <p:nvPr/>
        </p:nvSpPr>
        <p:spPr>
          <a:xfrm>
            <a:off x="314324" y="4416886"/>
            <a:ext cx="237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Como: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2087886" y="4659922"/>
                <a:ext cx="5694508" cy="3802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𝑟𝑜𝑧</m:t>
                              </m:r>
                            </m:sub>
                          </m:sSub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180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7886" y="4659922"/>
                <a:ext cx="5694508" cy="380232"/>
              </a:xfrm>
              <a:prstGeom prst="rect">
                <a:avLst/>
              </a:prstGeom>
              <a:blipFill rotWithShape="0">
                <a:blip r:embed="rId6"/>
                <a:stretch>
                  <a:fillRect l="-535" t="-30159" b="-952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/>
              <p:cNvSpPr txBox="1"/>
              <p:nvPr/>
            </p:nvSpPr>
            <p:spPr>
              <a:xfrm>
                <a:off x="3131334" y="5167573"/>
                <a:ext cx="308076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·∆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7" name="Cuadro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334" y="5167573"/>
                <a:ext cx="3080763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1188" r="-2376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uadroTexto 11"/>
          <p:cNvSpPr txBox="1"/>
          <p:nvPr/>
        </p:nvSpPr>
        <p:spPr>
          <a:xfrm>
            <a:off x="400048" y="5554014"/>
            <a:ext cx="8243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Cuando un cuerpo se mueve solo bajo la acción de la fuerza peso y existen fuerzas de rozamiento, una parte de la energía mecánica se invierte en vencer el trabajo de rozamiento.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562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19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La conservación de la energía mecánica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00050" y="857251"/>
            <a:ext cx="352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Ejemplos resueltos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400050" y="1226583"/>
            <a:ext cx="48055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AutoNum type="arabicPeriod"/>
            </a:pPr>
            <a:r>
              <a:rPr lang="es-ES" b="1" dirty="0" smtClean="0"/>
              <a:t> Un cuerpo de 5 kg se desliza por un plano inclinado 30º con la horizontal. Su poniendo que parte del reposo, calcula su velocidad cuando haya recorrido 10 m: a) Si no hay rozamiento; b) Si el coeficiente de rozamiento es 0,3.</a:t>
            </a:r>
          </a:p>
        </p:txBody>
      </p:sp>
      <p:sp>
        <p:nvSpPr>
          <p:cNvPr id="53" name="CuadroTexto 52"/>
          <p:cNvSpPr txBox="1"/>
          <p:nvPr/>
        </p:nvSpPr>
        <p:spPr>
          <a:xfrm>
            <a:off x="400050" y="3159621"/>
            <a:ext cx="394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Para calcular la altura: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uadroTexto 53"/>
              <p:cNvSpPr txBox="1"/>
              <p:nvPr/>
            </p:nvSpPr>
            <p:spPr>
              <a:xfrm>
                <a:off x="464135" y="3552496"/>
                <a:ext cx="5839419" cy="5843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𝑠𝑒𝑛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𝑠𝑒𝑛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=10·0,5=5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4" name="CuadroTexto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35" y="3552496"/>
                <a:ext cx="5839419" cy="58439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CuadroTexto 54"/>
          <p:cNvSpPr txBox="1"/>
          <p:nvPr/>
        </p:nvSpPr>
        <p:spPr>
          <a:xfrm>
            <a:off x="400050" y="4272531"/>
            <a:ext cx="7268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a) Si no hay rozamiento, la energía mecánica se conserva: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CuadroTexto 55"/>
              <p:cNvSpPr txBox="1"/>
              <p:nvPr/>
            </p:nvSpPr>
            <p:spPr>
              <a:xfrm>
                <a:off x="1138128" y="4711291"/>
                <a:ext cx="6501203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0+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bSup>
                        <m:sSub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6" name="CuadroTexto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128" y="4711291"/>
                <a:ext cx="6501203" cy="57618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upo 58"/>
          <p:cNvGrpSpPr/>
          <p:nvPr/>
        </p:nvGrpSpPr>
        <p:grpSpPr>
          <a:xfrm>
            <a:off x="5329407" y="1041917"/>
            <a:ext cx="3407398" cy="2201905"/>
            <a:chOff x="5329407" y="1041917"/>
            <a:chExt cx="3407398" cy="2201905"/>
          </a:xfrm>
        </p:grpSpPr>
        <p:grpSp>
          <p:nvGrpSpPr>
            <p:cNvPr id="52" name="Grupo 51"/>
            <p:cNvGrpSpPr/>
            <p:nvPr/>
          </p:nvGrpSpPr>
          <p:grpSpPr>
            <a:xfrm>
              <a:off x="5598276" y="1041917"/>
              <a:ext cx="3138529" cy="2201905"/>
              <a:chOff x="2252663" y="3128963"/>
              <a:chExt cx="3138529" cy="2201905"/>
            </a:xfrm>
          </p:grpSpPr>
          <p:sp>
            <p:nvSpPr>
              <p:cNvPr id="18" name="Triángulo rectángulo 17"/>
              <p:cNvSpPr/>
              <p:nvPr/>
            </p:nvSpPr>
            <p:spPr>
              <a:xfrm flipH="1">
                <a:off x="2457450" y="4014787"/>
                <a:ext cx="2557463" cy="1300163"/>
              </a:xfrm>
              <a:prstGeom prst="rtTriangle">
                <a:avLst/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9" name="Rectángulo 18"/>
              <p:cNvSpPr/>
              <p:nvPr/>
            </p:nvSpPr>
            <p:spPr>
              <a:xfrm rot="19982290">
                <a:off x="4087885" y="3590728"/>
                <a:ext cx="814388" cy="650081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0" name="Rectángulo 19"/>
              <p:cNvSpPr/>
              <p:nvPr/>
            </p:nvSpPr>
            <p:spPr>
              <a:xfrm rot="19982290">
                <a:off x="2267669" y="4515579"/>
                <a:ext cx="814388" cy="650081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22" name="Conector recto 21"/>
              <p:cNvCxnSpPr/>
              <p:nvPr/>
            </p:nvCxnSpPr>
            <p:spPr>
              <a:xfrm>
                <a:off x="4105275" y="3128963"/>
                <a:ext cx="681038" cy="137160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cto 24"/>
              <p:cNvCxnSpPr/>
              <p:nvPr/>
            </p:nvCxnSpPr>
            <p:spPr>
              <a:xfrm>
                <a:off x="2252663" y="4014785"/>
                <a:ext cx="627929" cy="1272583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cto de flecha 28"/>
              <p:cNvCxnSpPr/>
              <p:nvPr/>
            </p:nvCxnSpPr>
            <p:spPr>
              <a:xfrm flipV="1">
                <a:off x="2347913" y="3268528"/>
                <a:ext cx="1824037" cy="9191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cto de flecha 29"/>
              <p:cNvCxnSpPr/>
              <p:nvPr/>
            </p:nvCxnSpPr>
            <p:spPr>
              <a:xfrm flipV="1">
                <a:off x="5123730" y="3998868"/>
                <a:ext cx="0" cy="1332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cto 31"/>
              <p:cNvCxnSpPr>
                <a:stCxn id="19" idx="3"/>
                <a:endCxn id="20" idx="1"/>
              </p:cNvCxnSpPr>
              <p:nvPr/>
            </p:nvCxnSpPr>
            <p:spPr>
              <a:xfrm flipH="1">
                <a:off x="2311928" y="3731148"/>
                <a:ext cx="2546087" cy="129409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cto de flecha 35"/>
              <p:cNvCxnSpPr/>
              <p:nvPr/>
            </p:nvCxnSpPr>
            <p:spPr>
              <a:xfrm>
                <a:off x="4495079" y="3931076"/>
                <a:ext cx="0" cy="72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ector recto de flecha 37"/>
              <p:cNvCxnSpPr/>
              <p:nvPr/>
            </p:nvCxnSpPr>
            <p:spPr>
              <a:xfrm>
                <a:off x="4495079" y="3917040"/>
                <a:ext cx="291234" cy="583523"/>
              </a:xfrm>
              <a:prstGeom prst="straightConnector1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ector recto de flecha 41"/>
              <p:cNvCxnSpPr/>
              <p:nvPr/>
            </p:nvCxnSpPr>
            <p:spPr>
              <a:xfrm rot="10800000">
                <a:off x="4203844" y="3338089"/>
                <a:ext cx="291234" cy="583523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ector recto de flecha 42"/>
              <p:cNvCxnSpPr>
                <a:endCxn id="19" idx="1"/>
              </p:cNvCxnSpPr>
              <p:nvPr/>
            </p:nvCxnSpPr>
            <p:spPr>
              <a:xfrm flipH="1">
                <a:off x="4132144" y="3915769"/>
                <a:ext cx="380442" cy="184620"/>
              </a:xfrm>
              <a:prstGeom prst="straightConnector1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CuadroTexto 44"/>
                  <p:cNvSpPr txBox="1"/>
                  <p:nvPr/>
                </p:nvSpPr>
                <p:spPr>
                  <a:xfrm>
                    <a:off x="4294858" y="3158422"/>
                    <a:ext cx="238079" cy="3105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acc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5" name="CuadroTexto 4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94858" y="3158422"/>
                    <a:ext cx="238079" cy="310598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l="-20513" r="-20513" b="-7843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CuadroTexto 45"/>
                  <p:cNvSpPr txBox="1"/>
                  <p:nvPr/>
                </p:nvSpPr>
                <p:spPr>
                  <a:xfrm>
                    <a:off x="4265143" y="4617128"/>
                    <a:ext cx="212430" cy="3105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6" name="CuadroTexto 4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65143" y="4617128"/>
                    <a:ext cx="212430" cy="310598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l="-22857" r="-22857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CuadroTexto 46"/>
                  <p:cNvSpPr txBox="1"/>
                  <p:nvPr/>
                </p:nvSpPr>
                <p:spPr>
                  <a:xfrm>
                    <a:off x="3798243" y="3820944"/>
                    <a:ext cx="275139" cy="3105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7" name="CuadroTexto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98243" y="3820944"/>
                    <a:ext cx="275139" cy="310598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 l="-20000" b="-13725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CuadroTexto 47"/>
                  <p:cNvSpPr txBox="1"/>
                  <p:nvPr/>
                </p:nvSpPr>
                <p:spPr>
                  <a:xfrm>
                    <a:off x="4775895" y="4068960"/>
                    <a:ext cx="282770" cy="33887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8" name="CuadroTexto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75895" y="4068960"/>
                    <a:ext cx="282770" cy="338875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 l="-17021" r="-6383" b="-16071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CuadroTexto 48"/>
                  <p:cNvSpPr txBox="1"/>
                  <p:nvPr/>
                </p:nvSpPr>
                <p:spPr>
                  <a:xfrm>
                    <a:off x="5194856" y="4512576"/>
                    <a:ext cx="19633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9" name="CuadroTexto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94856" y="4512576"/>
                    <a:ext cx="196336" cy="276999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 l="-28125" r="-25000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CuadroTexto 49"/>
                  <p:cNvSpPr txBox="1"/>
                  <p:nvPr/>
                </p:nvSpPr>
                <p:spPr>
                  <a:xfrm rot="20071273">
                    <a:off x="2961236" y="3434849"/>
                    <a:ext cx="56983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10 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0" name="CuadroTexto 4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0071273">
                    <a:off x="2961236" y="3434849"/>
                    <a:ext cx="569836" cy="276999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 l="-4762" r="-2857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CuadroTexto 50"/>
                  <p:cNvSpPr txBox="1"/>
                  <p:nvPr/>
                </p:nvSpPr>
                <p:spPr>
                  <a:xfrm>
                    <a:off x="2929366" y="5053869"/>
                    <a:ext cx="42793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30</m:t>
                              </m:r>
                            </m:e>
                            <m:sup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1" name="CuadroTexto 5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29366" y="5053869"/>
                    <a:ext cx="427938" cy="276999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 l="-11268" t="-2222" r="-2817" b="-8889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7" name="CuadroTexto 56"/>
            <p:cNvSpPr txBox="1"/>
            <p:nvPr/>
          </p:nvSpPr>
          <p:spPr>
            <a:xfrm>
              <a:off x="8276462" y="1236235"/>
              <a:ext cx="385762" cy="34623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600" dirty="0" smtClean="0">
                  <a:solidFill>
                    <a:schemeClr val="bg1"/>
                  </a:solidFill>
                </a:rPr>
                <a:t>1</a:t>
              </a:r>
              <a:endParaRPr lang="es-ES" sz="1600" dirty="0">
                <a:solidFill>
                  <a:schemeClr val="bg1"/>
                </a:solidFill>
              </a:endParaRPr>
            </a:p>
          </p:txBody>
        </p:sp>
        <p:sp>
          <p:nvSpPr>
            <p:cNvPr id="58" name="CuadroTexto 57"/>
            <p:cNvSpPr txBox="1"/>
            <p:nvPr/>
          </p:nvSpPr>
          <p:spPr>
            <a:xfrm>
              <a:off x="5329407" y="2154136"/>
              <a:ext cx="385762" cy="34623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600" dirty="0">
                  <a:solidFill>
                    <a:schemeClr val="bg1"/>
                  </a:solidFill>
                </a:rPr>
                <a:t>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CuadroTexto 59"/>
              <p:cNvSpPr txBox="1"/>
              <p:nvPr/>
            </p:nvSpPr>
            <p:spPr>
              <a:xfrm>
                <a:off x="2411164" y="5472902"/>
                <a:ext cx="4481996" cy="3819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2·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ra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2·9,8·5</m:t>
                          </m:r>
                        </m:e>
                      </m:ra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60" name="CuadroTexto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164" y="5472902"/>
                <a:ext cx="4481996" cy="381964"/>
              </a:xfrm>
              <a:prstGeom prst="rect">
                <a:avLst/>
              </a:prstGeom>
              <a:blipFill rotWithShape="0">
                <a:blip r:embed="rId12"/>
                <a:stretch>
                  <a:fillRect l="-272" r="-408" b="-2419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290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20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La conservación de la energía mecánica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00050" y="857251"/>
            <a:ext cx="352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Ejemplos resueltos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400050" y="1323011"/>
            <a:ext cx="7268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</a:t>
            </a:r>
            <a:r>
              <a:rPr lang="es-ES" dirty="0" smtClean="0"/>
              <a:t>) Si hay rozamiento, la energía mecánica no se conserva: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uadroTexto 34"/>
              <p:cNvSpPr txBox="1"/>
              <p:nvPr/>
            </p:nvSpPr>
            <p:spPr>
              <a:xfrm>
                <a:off x="3074480" y="1808418"/>
                <a:ext cx="308076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·∆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5" name="Cuadro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4480" y="1808418"/>
                <a:ext cx="3080763" cy="307777"/>
              </a:xfrm>
              <a:prstGeom prst="rect">
                <a:avLst/>
              </a:prstGeom>
              <a:blipFill rotWithShape="0">
                <a:blip r:embed="rId3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uadroTexto 36"/>
              <p:cNvSpPr txBox="1"/>
              <p:nvPr/>
            </p:nvSpPr>
            <p:spPr>
              <a:xfrm>
                <a:off x="1736547" y="2894922"/>
                <a:ext cx="575662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·∆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7" name="Cuadro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6547" y="2894922"/>
                <a:ext cx="5756628" cy="307777"/>
              </a:xfrm>
              <a:prstGeom prst="rect">
                <a:avLst/>
              </a:prstGeom>
              <a:blipFill rotWithShape="0">
                <a:blip r:embed="rId4"/>
                <a:stretch>
                  <a:fillRect b="-4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uadroTexto 38"/>
              <p:cNvSpPr txBox="1"/>
              <p:nvPr/>
            </p:nvSpPr>
            <p:spPr>
              <a:xfrm>
                <a:off x="1736547" y="3434849"/>
                <a:ext cx="6457950" cy="69153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·∆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·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·</m:t>
                          </m:r>
                          <m:sSubSup>
                            <m:sSubSupPr>
                              <m:ctrlP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+0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−(0+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9" name="CuadroTexto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6547" y="3434849"/>
                <a:ext cx="6457950" cy="69153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ángulo 3"/>
              <p:cNvSpPr/>
              <p:nvPr/>
            </p:nvSpPr>
            <p:spPr>
              <a:xfrm>
                <a:off x="2503903" y="2232270"/>
                <a:ext cx="4665956" cy="430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" name="Rectá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903" y="2232270"/>
                <a:ext cx="4665956" cy="430502"/>
              </a:xfrm>
              <a:prstGeom prst="rect">
                <a:avLst/>
              </a:prstGeom>
              <a:blipFill rotWithShape="0">
                <a:blip r:embed="rId6"/>
                <a:stretch>
                  <a:fillRect b="-563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ángulo 4"/>
              <p:cNvSpPr/>
              <p:nvPr/>
            </p:nvSpPr>
            <p:spPr>
              <a:xfrm>
                <a:off x="2335481" y="4197875"/>
                <a:ext cx="5157694" cy="6685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bSup>
                        <m:sSub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·∆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" name="Rectá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5481" y="4197875"/>
                <a:ext cx="5157694" cy="66851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uadroTexto 39"/>
              <p:cNvSpPr txBox="1"/>
              <p:nvPr/>
            </p:nvSpPr>
            <p:spPr>
              <a:xfrm>
                <a:off x="694268" y="5072060"/>
                <a:ext cx="7841186" cy="3727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2·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·(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·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sSup>
                            <m:sSupPr>
                              <m:ctrlP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30</m:t>
                              </m:r>
                            </m:e>
                            <m:sup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·∆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s-ES" sz="2000" dirty="0"/>
                            <m:t> </m:t>
                          </m:r>
                        </m:e>
                      </m:ra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2·9,8·(5−0,3·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sSup>
                            <m:sSup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30</m:t>
                              </m:r>
                            </m:e>
                            <m:sup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·10)</m:t>
                          </m:r>
                        </m:e>
                      </m:rad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40" name="CuadroTexto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268" y="5072060"/>
                <a:ext cx="7841186" cy="37273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ángulo 6"/>
              <p:cNvSpPr/>
              <p:nvPr/>
            </p:nvSpPr>
            <p:spPr>
              <a:xfrm>
                <a:off x="3928459" y="5732898"/>
                <a:ext cx="181684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s-ES" sz="20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7" name="Rectá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8459" y="5732898"/>
                <a:ext cx="1816844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34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21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La conservación de la energía mecánica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400050" y="857251"/>
            <a:ext cx="352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Ejemplos resueltos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00050" y="1226583"/>
            <a:ext cx="48055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2. Desde la base de un plano inclinado 30º con la horizontal se lanza hacia arriba un cuerpo de 5 kg con una velocidad de 10 m/s. Calcula qué distancia llega a recorrer sobre el plano: a) Si no existe rozamiento; b) Si el coeficiente de rozamiento es 0,3.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400050" y="3530889"/>
            <a:ext cx="7268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a) Si no hay rozamiento, la energía mecánica se conserva: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uadroTexto 18"/>
              <p:cNvSpPr txBox="1"/>
              <p:nvPr/>
            </p:nvSpPr>
            <p:spPr>
              <a:xfrm>
                <a:off x="1230211" y="3915112"/>
                <a:ext cx="6220677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bSup>
                        <m:sSub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+0=0+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9" name="Cuadro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211" y="3915112"/>
                <a:ext cx="6220677" cy="57618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upo 7"/>
          <p:cNvGrpSpPr/>
          <p:nvPr/>
        </p:nvGrpSpPr>
        <p:grpSpPr>
          <a:xfrm>
            <a:off x="5209850" y="1041917"/>
            <a:ext cx="3526955" cy="2494661"/>
            <a:chOff x="5209850" y="1041917"/>
            <a:chExt cx="3526955" cy="2494661"/>
          </a:xfrm>
        </p:grpSpPr>
        <p:grpSp>
          <p:nvGrpSpPr>
            <p:cNvPr id="20" name="Grupo 19"/>
            <p:cNvGrpSpPr/>
            <p:nvPr/>
          </p:nvGrpSpPr>
          <p:grpSpPr>
            <a:xfrm>
              <a:off x="5209850" y="1041917"/>
              <a:ext cx="3526955" cy="2494661"/>
              <a:chOff x="5209850" y="1041917"/>
              <a:chExt cx="3526955" cy="2494661"/>
            </a:xfrm>
          </p:grpSpPr>
          <p:grpSp>
            <p:nvGrpSpPr>
              <p:cNvPr id="21" name="Grupo 20"/>
              <p:cNvGrpSpPr/>
              <p:nvPr/>
            </p:nvGrpSpPr>
            <p:grpSpPr>
              <a:xfrm>
                <a:off x="5409183" y="1041917"/>
                <a:ext cx="3327622" cy="2494661"/>
                <a:chOff x="2063570" y="3128963"/>
                <a:chExt cx="3327622" cy="2494661"/>
              </a:xfrm>
            </p:grpSpPr>
            <p:sp>
              <p:nvSpPr>
                <p:cNvPr id="24" name="Triángulo rectángulo 23"/>
                <p:cNvSpPr/>
                <p:nvPr/>
              </p:nvSpPr>
              <p:spPr>
                <a:xfrm flipH="1">
                  <a:off x="2457450" y="4014787"/>
                  <a:ext cx="2557463" cy="1300163"/>
                </a:xfrm>
                <a:prstGeom prst="rtTriangle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25" name="Rectángulo 24"/>
                <p:cNvSpPr/>
                <p:nvPr/>
              </p:nvSpPr>
              <p:spPr>
                <a:xfrm rot="19982290">
                  <a:off x="4087885" y="3590728"/>
                  <a:ext cx="814388" cy="650081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63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26" name="Rectángulo 25"/>
                <p:cNvSpPr/>
                <p:nvPr/>
              </p:nvSpPr>
              <p:spPr>
                <a:xfrm rot="19982290">
                  <a:off x="2267669" y="4515579"/>
                  <a:ext cx="814388" cy="650081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63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cxnSp>
              <p:nvCxnSpPr>
                <p:cNvPr id="27" name="Conector recto 26"/>
                <p:cNvCxnSpPr/>
                <p:nvPr/>
              </p:nvCxnSpPr>
              <p:spPr>
                <a:xfrm>
                  <a:off x="4105275" y="3128963"/>
                  <a:ext cx="681038" cy="137160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Conector recto 27"/>
                <p:cNvCxnSpPr/>
                <p:nvPr/>
              </p:nvCxnSpPr>
              <p:spPr>
                <a:xfrm>
                  <a:off x="2252663" y="4014785"/>
                  <a:ext cx="627929" cy="1272583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Conector recto de flecha 28"/>
                <p:cNvCxnSpPr/>
                <p:nvPr/>
              </p:nvCxnSpPr>
              <p:spPr>
                <a:xfrm flipV="1">
                  <a:off x="2347913" y="3268528"/>
                  <a:ext cx="1824037" cy="91916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Conector recto de flecha 29"/>
                <p:cNvCxnSpPr/>
                <p:nvPr/>
              </p:nvCxnSpPr>
              <p:spPr>
                <a:xfrm flipV="1">
                  <a:off x="5123730" y="3998868"/>
                  <a:ext cx="0" cy="133200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Conector recto 30"/>
                <p:cNvCxnSpPr>
                  <a:stCxn id="25" idx="3"/>
                  <a:endCxn id="26" idx="1"/>
                </p:cNvCxnSpPr>
                <p:nvPr/>
              </p:nvCxnSpPr>
              <p:spPr>
                <a:xfrm flipH="1">
                  <a:off x="2311928" y="3731148"/>
                  <a:ext cx="2546087" cy="1294092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Conector recto de flecha 31"/>
                <p:cNvCxnSpPr/>
                <p:nvPr/>
              </p:nvCxnSpPr>
              <p:spPr>
                <a:xfrm>
                  <a:off x="2646905" y="4840619"/>
                  <a:ext cx="0" cy="7200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Conector recto de flecha 32"/>
                <p:cNvCxnSpPr/>
                <p:nvPr/>
              </p:nvCxnSpPr>
              <p:spPr>
                <a:xfrm>
                  <a:off x="2661237" y="4854925"/>
                  <a:ext cx="291234" cy="583523"/>
                </a:xfrm>
                <a:prstGeom prst="straightConnector1">
                  <a:avLst/>
                </a:prstGeom>
                <a:ln w="38100">
                  <a:solidFill>
                    <a:schemeClr val="accent6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Conector recto de flecha 33"/>
                <p:cNvCxnSpPr/>
                <p:nvPr/>
              </p:nvCxnSpPr>
              <p:spPr>
                <a:xfrm rot="10800000">
                  <a:off x="2368342" y="4271402"/>
                  <a:ext cx="291234" cy="583523"/>
                </a:xfrm>
                <a:prstGeom prst="straightConnector1">
                  <a:avLst/>
                </a:prstGeom>
                <a:ln w="381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Conector recto de flecha 35"/>
                <p:cNvCxnSpPr/>
                <p:nvPr/>
              </p:nvCxnSpPr>
              <p:spPr>
                <a:xfrm flipH="1">
                  <a:off x="2298883" y="4846326"/>
                  <a:ext cx="380442" cy="184620"/>
                </a:xfrm>
                <a:prstGeom prst="straightConnector1">
                  <a:avLst/>
                </a:prstGeom>
                <a:ln w="38100">
                  <a:solidFill>
                    <a:schemeClr val="accent6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" name="CuadroTexto 37"/>
                    <p:cNvSpPr txBox="1"/>
                    <p:nvPr/>
                  </p:nvSpPr>
                  <p:spPr>
                    <a:xfrm>
                      <a:off x="2454786" y="4102353"/>
                      <a:ext cx="238079" cy="31059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acc>
                              <m:accPr>
                                <m:chr m:val="⃗"/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acc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38" name="CuadroTexto 3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54786" y="4102353"/>
                      <a:ext cx="238079" cy="310598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 l="-23077" r="-17949" b="-784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1" name="CuadroTexto 40"/>
                    <p:cNvSpPr txBox="1"/>
                    <p:nvPr/>
                  </p:nvSpPr>
                  <p:spPr>
                    <a:xfrm>
                      <a:off x="2393586" y="5313026"/>
                      <a:ext cx="212430" cy="31059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acc>
                              <m:accPr>
                                <m:chr m:val="⃗"/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41" name="CuadroTexto 4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393586" y="5313026"/>
                      <a:ext cx="212430" cy="310598"/>
                    </a:xfrm>
                    <a:prstGeom prst="rect">
                      <a:avLst/>
                    </a:prstGeom>
                    <a:blipFill rotWithShape="0">
                      <a:blip r:embed="rId5"/>
                      <a:stretch>
                        <a:fillRect l="-22857" r="-22857" b="-98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2" name="CuadroTexto 41"/>
                    <p:cNvSpPr txBox="1"/>
                    <p:nvPr/>
                  </p:nvSpPr>
                  <p:spPr>
                    <a:xfrm>
                      <a:off x="2063570" y="4696977"/>
                      <a:ext cx="275139" cy="31059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42" name="CuadroTexto 4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063570" y="4696977"/>
                      <a:ext cx="275139" cy="310598"/>
                    </a:xfrm>
                    <a:prstGeom prst="rect">
                      <a:avLst/>
                    </a:prstGeom>
                    <a:blipFill rotWithShape="0">
                      <a:blip r:embed="rId6"/>
                      <a:stretch>
                        <a:fillRect l="-17778" r="-2222" b="-1372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3" name="CuadroTexto 42"/>
                    <p:cNvSpPr txBox="1"/>
                    <p:nvPr/>
                  </p:nvSpPr>
                  <p:spPr>
                    <a:xfrm>
                      <a:off x="2752419" y="4740155"/>
                      <a:ext cx="282770" cy="33887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43" name="CuadroTexto 4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752419" y="4740155"/>
                      <a:ext cx="282770" cy="338875"/>
                    </a:xfrm>
                    <a:prstGeom prst="rect">
                      <a:avLst/>
                    </a:prstGeom>
                    <a:blipFill rotWithShape="0">
                      <a:blip r:embed="rId7"/>
                      <a:stretch>
                        <a:fillRect l="-17021" r="-6383" b="-1607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4" name="CuadroTexto 43"/>
                    <p:cNvSpPr txBox="1"/>
                    <p:nvPr/>
                  </p:nvSpPr>
                  <p:spPr>
                    <a:xfrm>
                      <a:off x="5194856" y="4512576"/>
                      <a:ext cx="19633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44" name="CuadroTexto 4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94856" y="4512576"/>
                      <a:ext cx="196336" cy="276999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 l="-28125" r="-25000" b="-1111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5" name="CuadroTexto 44"/>
                    <p:cNvSpPr txBox="1"/>
                    <p:nvPr/>
                  </p:nvSpPr>
                  <p:spPr>
                    <a:xfrm rot="20071273">
                      <a:off x="3079953" y="3434849"/>
                      <a:ext cx="332399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45" name="CuadroTexto 4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20071273">
                      <a:off x="3079953" y="3434849"/>
                      <a:ext cx="332399" cy="276999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 l="-7143" r="-4286" b="-909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6" name="CuadroTexto 45"/>
                    <p:cNvSpPr txBox="1"/>
                    <p:nvPr/>
                  </p:nvSpPr>
                  <p:spPr>
                    <a:xfrm>
                      <a:off x="2929366" y="5053869"/>
                      <a:ext cx="42793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e>
                              <m:sup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46" name="CuadroTexto 4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929366" y="5053869"/>
                      <a:ext cx="427938" cy="276999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 l="-11268" t="-2222" r="-2817" b="-888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2" name="CuadroTexto 21"/>
              <p:cNvSpPr txBox="1"/>
              <p:nvPr/>
            </p:nvSpPr>
            <p:spPr>
              <a:xfrm>
                <a:off x="8276462" y="1236235"/>
                <a:ext cx="385762" cy="346234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s-ES" sz="16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  <p:sp>
            <p:nvSpPr>
              <p:cNvPr id="23" name="CuadroTexto 22"/>
              <p:cNvSpPr txBox="1"/>
              <p:nvPr/>
            </p:nvSpPr>
            <p:spPr>
              <a:xfrm>
                <a:off x="5209850" y="2135359"/>
                <a:ext cx="385762" cy="346234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s-ES" sz="1600" dirty="0" smtClean="0">
                    <a:solidFill>
                      <a:schemeClr val="bg1"/>
                    </a:solidFill>
                  </a:rPr>
                  <a:t>1</a:t>
                </a:r>
                <a:endParaRPr lang="es-ES" sz="1600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48" name="Conector recto de flecha 47"/>
            <p:cNvCxnSpPr/>
            <p:nvPr/>
          </p:nvCxnSpPr>
          <p:spPr>
            <a:xfrm rot="10800000" flipH="1">
              <a:off x="6175748" y="2171046"/>
              <a:ext cx="380442" cy="184620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CuadroTexto 48"/>
                <p:cNvSpPr txBox="1"/>
                <p:nvPr/>
              </p:nvSpPr>
              <p:spPr>
                <a:xfrm>
                  <a:off x="6365969" y="1865418"/>
                  <a:ext cx="28892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9" name="CuadroTexto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5969" y="1865418"/>
                  <a:ext cx="288925" cy="276999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16667" t="-44444" r="-66667" b="-2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3012318" y="4538896"/>
                <a:ext cx="2992871" cy="6760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2·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2·9,8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=5,1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2318" y="4538896"/>
                <a:ext cx="2992871" cy="67601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adroTexto 9"/>
          <p:cNvSpPr txBox="1"/>
          <p:nvPr/>
        </p:nvSpPr>
        <p:spPr>
          <a:xfrm>
            <a:off x="711633" y="5280762"/>
            <a:ext cx="5440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 longitud de la rampa: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2179595" y="5708895"/>
                <a:ext cx="5489451" cy="6170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𝑠𝑒𝑛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  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𝑠𝑒𝑛</m:t>
                          </m:r>
                          <m:sSup>
                            <m:sSup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30</m:t>
                              </m:r>
                            </m:e>
                            <m:sup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5,1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0,5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9595" y="5708895"/>
                <a:ext cx="5489451" cy="617028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527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La conservación de la energía mecánica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400050" y="857251"/>
            <a:ext cx="352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Ejemplos resueltos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400050" y="1292430"/>
            <a:ext cx="7268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</a:t>
            </a:r>
            <a:r>
              <a:rPr lang="es-ES" dirty="0" smtClean="0"/>
              <a:t>) Si hay rozamiento, la energía mecánica no se conserva: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uadroTexto 38"/>
              <p:cNvSpPr txBox="1"/>
              <p:nvPr/>
            </p:nvSpPr>
            <p:spPr>
              <a:xfrm>
                <a:off x="3074480" y="1808418"/>
                <a:ext cx="308076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·∆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9" name="CuadroTexto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4480" y="1808418"/>
                <a:ext cx="3080763" cy="307777"/>
              </a:xfrm>
              <a:prstGeom prst="rect">
                <a:avLst/>
              </a:prstGeom>
              <a:blipFill rotWithShape="0">
                <a:blip r:embed="rId3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ángulo 39"/>
              <p:cNvSpPr/>
              <p:nvPr/>
            </p:nvSpPr>
            <p:spPr>
              <a:xfrm>
                <a:off x="2503903" y="2232270"/>
                <a:ext cx="4665956" cy="430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𝑟𝑜𝑧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0" name="Rectángulo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903" y="2232270"/>
                <a:ext cx="4665956" cy="430502"/>
              </a:xfrm>
              <a:prstGeom prst="rect">
                <a:avLst/>
              </a:prstGeom>
              <a:blipFill rotWithShape="0">
                <a:blip r:embed="rId4"/>
                <a:stretch>
                  <a:fillRect b="-563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uadroTexto 46"/>
              <p:cNvSpPr txBox="1"/>
              <p:nvPr/>
            </p:nvSpPr>
            <p:spPr>
              <a:xfrm>
                <a:off x="1736547" y="2894922"/>
                <a:ext cx="575662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·∆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7" name="CuadroTexto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6547" y="2894922"/>
                <a:ext cx="5756628" cy="307777"/>
              </a:xfrm>
              <a:prstGeom prst="rect">
                <a:avLst/>
              </a:prstGeom>
              <a:blipFill rotWithShape="0">
                <a:blip r:embed="rId5"/>
                <a:stretch>
                  <a:fillRect b="-4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uadroTexto 49"/>
              <p:cNvSpPr txBox="1"/>
              <p:nvPr/>
            </p:nvSpPr>
            <p:spPr>
              <a:xfrm>
                <a:off x="1607906" y="3334347"/>
                <a:ext cx="6457950" cy="69153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·∆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·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·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·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·</m:t>
                          </m:r>
                          <m:sSubSup>
                            <m:sSubSupPr>
                              <m:ctrlP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+0</m:t>
                          </m:r>
                        </m:e>
                      </m:d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0" name="CuadroTexto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7906" y="3334347"/>
                <a:ext cx="6457950" cy="69153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ángulo 3"/>
              <p:cNvSpPr/>
              <p:nvPr/>
            </p:nvSpPr>
            <p:spPr>
              <a:xfrm>
                <a:off x="3014747" y="4151251"/>
                <a:ext cx="4155112" cy="6767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</a:rPr>
                        <m:t>𝑠𝑒𝑛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→ 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𝑠𝑒𝑛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" name="Rectá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4747" y="4151251"/>
                <a:ext cx="4155112" cy="67672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uadroTexto 53"/>
              <p:cNvSpPr txBox="1"/>
              <p:nvPr/>
            </p:nvSpPr>
            <p:spPr>
              <a:xfrm>
                <a:off x="1193568" y="4875284"/>
                <a:ext cx="7058026" cy="5761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·∆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𝑠𝑒𝑛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bSup>
                        <m:sSub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4" name="CuadroTexto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568" y="4875284"/>
                <a:ext cx="7058026" cy="57618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CuadroTexto 54"/>
              <p:cNvSpPr txBox="1"/>
              <p:nvPr/>
            </p:nvSpPr>
            <p:spPr>
              <a:xfrm>
                <a:off x="314323" y="5623888"/>
                <a:ext cx="8601075" cy="6769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2·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·(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𝑠𝑒𝑛</m:t>
                          </m:r>
                          <m:sSup>
                            <m:sSup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30</m:t>
                              </m:r>
                            </m:e>
                            <m:sup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·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sSup>
                            <m:sSup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30</m:t>
                              </m:r>
                            </m:e>
                            <m:sup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2·9,8·(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𝑠𝑒𝑛</m:t>
                          </m:r>
                          <m:sSup>
                            <m:sSup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30</m:t>
                              </m:r>
                            </m:e>
                            <m:sup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+0,3·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sSup>
                            <m:sSup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30</m:t>
                              </m:r>
                            </m:e>
                            <m:sup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55" name="CuadroTexto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23" y="5623888"/>
                <a:ext cx="8601075" cy="67698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995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La conservación de la energía mecánica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Redondear rectángulo de esquina del mismo lado 14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538400" y="1380114"/>
            <a:ext cx="8105538" cy="4801314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>
              <a:buAutoNum type="arabicPeriod" startAt="6"/>
            </a:pPr>
            <a:r>
              <a:rPr lang="es-ES" b="1" dirty="0" smtClean="0"/>
              <a:t>Una pelota desciende por el tobogán A desde la posición que se indica. Al llegar a la base, se encuentra con el tobogán B y sube por él. Teniendo en cuenta los resultados de los ejercicios resueltos anteriores, razona si es correcto:</a:t>
            </a:r>
          </a:p>
          <a:p>
            <a:pPr marL="357188" indent="-357188" algn="just">
              <a:buAutoNum type="arabicPeriod" startAt="6"/>
            </a:pPr>
            <a:endParaRPr lang="es-ES" b="1" dirty="0"/>
          </a:p>
          <a:p>
            <a:pPr marL="357188" indent="-357188" algn="just">
              <a:buAutoNum type="arabicPeriod" startAt="6"/>
            </a:pPr>
            <a:endParaRPr lang="es-ES" b="1" dirty="0" smtClean="0"/>
          </a:p>
          <a:p>
            <a:pPr marL="357188" indent="-357188" algn="just">
              <a:buAutoNum type="arabicPeriod" startAt="6"/>
            </a:pPr>
            <a:endParaRPr lang="es-ES" b="1" dirty="0"/>
          </a:p>
          <a:p>
            <a:pPr marL="357188" indent="-357188" algn="just">
              <a:buAutoNum type="arabicPeriod" startAt="6"/>
            </a:pPr>
            <a:endParaRPr lang="es-ES" b="1" dirty="0" smtClean="0"/>
          </a:p>
          <a:p>
            <a:pPr marL="357188" indent="-357188" algn="just">
              <a:buAutoNum type="arabicPeriod" startAt="6"/>
            </a:pPr>
            <a:endParaRPr lang="es-ES" b="1" dirty="0"/>
          </a:p>
          <a:p>
            <a:pPr marL="357188" indent="-357188" algn="just">
              <a:buAutoNum type="arabicPeriod" startAt="6"/>
            </a:pPr>
            <a:endParaRPr lang="es-ES" b="1" dirty="0" smtClean="0"/>
          </a:p>
          <a:p>
            <a:pPr algn="just"/>
            <a:endParaRPr lang="es-ES" b="1" dirty="0" smtClean="0"/>
          </a:p>
          <a:p>
            <a:pPr marL="714375" indent="-357188" algn="just"/>
            <a:r>
              <a:rPr lang="es-ES" dirty="0" smtClean="0"/>
              <a:t>a)	Si no hay rozamiento, la pelota recorre en el tobogán B una longitud (</a:t>
            </a:r>
            <a:r>
              <a:rPr lang="es-ES" dirty="0" smtClean="0">
                <a:ea typeface="Cambria Math" panose="02040503050406030204" pitchFamily="18" charset="0"/>
              </a:rPr>
              <a:t>△x) idéntica a la que recorre en el tobogán A.</a:t>
            </a:r>
          </a:p>
          <a:p>
            <a:pPr marL="714375" indent="-357188" algn="just">
              <a:buAutoNum type="alphaLcParenR" startAt="2"/>
            </a:pPr>
            <a:r>
              <a:rPr lang="es-ES" dirty="0" smtClean="0">
                <a:ea typeface="Cambria Math" panose="02040503050406030204" pitchFamily="18" charset="0"/>
              </a:rPr>
              <a:t>Si no hay rozamiento, la pelota llega en B a una altura (h) igual a la altura desde que salió en A.</a:t>
            </a:r>
          </a:p>
          <a:p>
            <a:pPr marL="714375" indent="-357188" algn="just">
              <a:buAutoNum type="alphaLcParenR" startAt="2"/>
            </a:pPr>
            <a:r>
              <a:rPr lang="es-ES" dirty="0" smtClean="0">
                <a:ea typeface="Cambria Math" panose="02040503050406030204" pitchFamily="18" charset="0"/>
              </a:rPr>
              <a:t>Si hay rozamiento, es imposible que la pelota llegue en el tobogán B a la misma altura desde la que </a:t>
            </a:r>
            <a:r>
              <a:rPr lang="es-ES" dirty="0" err="1" smtClean="0">
                <a:ea typeface="Cambria Math" panose="02040503050406030204" pitchFamily="18" charset="0"/>
              </a:rPr>
              <a:t>salio</a:t>
            </a:r>
            <a:r>
              <a:rPr lang="es-ES" dirty="0">
                <a:ea typeface="Cambria Math" panose="02040503050406030204" pitchFamily="18" charset="0"/>
              </a:rPr>
              <a:t>.</a:t>
            </a:r>
            <a:endParaRPr lang="es-ES" dirty="0" smtClean="0"/>
          </a:p>
        </p:txBody>
      </p:sp>
      <p:grpSp>
        <p:nvGrpSpPr>
          <p:cNvPr id="23" name="Grupo 22"/>
          <p:cNvGrpSpPr/>
          <p:nvPr/>
        </p:nvGrpSpPr>
        <p:grpSpPr>
          <a:xfrm>
            <a:off x="3014663" y="2672477"/>
            <a:ext cx="3686108" cy="1508998"/>
            <a:chOff x="3014663" y="2601040"/>
            <a:chExt cx="3686108" cy="1508998"/>
          </a:xfrm>
        </p:grpSpPr>
        <p:sp>
          <p:nvSpPr>
            <p:cNvPr id="5" name="Triángulo rectángulo 4"/>
            <p:cNvSpPr/>
            <p:nvPr/>
          </p:nvSpPr>
          <p:spPr>
            <a:xfrm>
              <a:off x="3629381" y="2967038"/>
              <a:ext cx="885825" cy="1143000"/>
            </a:xfrm>
            <a:prstGeom prst="rtTriangl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Triángulo rectángulo 18"/>
            <p:cNvSpPr/>
            <p:nvPr/>
          </p:nvSpPr>
          <p:spPr>
            <a:xfrm flipH="1">
              <a:off x="4515206" y="2967038"/>
              <a:ext cx="1733550" cy="1143000"/>
            </a:xfrm>
            <a:prstGeom prst="rtTriangl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Elipse 6"/>
            <p:cNvSpPr/>
            <p:nvPr/>
          </p:nvSpPr>
          <p:spPr>
            <a:xfrm>
              <a:off x="5924756" y="2725802"/>
              <a:ext cx="324000" cy="324000"/>
            </a:xfrm>
            <a:prstGeom prst="ellipse">
              <a:avLst/>
            </a:prstGeom>
            <a:solidFill>
              <a:srgbClr val="0070C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396269" y="2601040"/>
              <a:ext cx="385762" cy="34623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600" dirty="0" smtClean="0">
                  <a:solidFill>
                    <a:schemeClr val="bg1"/>
                  </a:solidFill>
                </a:rPr>
                <a:t>A</a:t>
              </a:r>
              <a:endParaRPr lang="es-ES" sz="1600" dirty="0">
                <a:solidFill>
                  <a:schemeClr val="bg1"/>
                </a:solidFill>
              </a:endParaRPr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3686531" y="2609255"/>
              <a:ext cx="385762" cy="34623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600" dirty="0">
                  <a:solidFill>
                    <a:schemeClr val="bg1"/>
                  </a:solidFill>
                </a:rPr>
                <a:t>B</a:t>
              </a:r>
            </a:p>
          </p:txBody>
        </p:sp>
        <p:cxnSp>
          <p:nvCxnSpPr>
            <p:cNvPr id="9" name="Conector recto de flecha 8"/>
            <p:cNvCxnSpPr/>
            <p:nvPr/>
          </p:nvCxnSpPr>
          <p:spPr>
            <a:xfrm>
              <a:off x="6457950" y="2967038"/>
              <a:ext cx="0" cy="1143000"/>
            </a:xfrm>
            <a:prstGeom prst="straightConnector1">
              <a:avLst/>
            </a:prstGeom>
            <a:ln>
              <a:solidFill>
                <a:schemeClr val="accent5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ángulo 24"/>
            <p:cNvSpPr/>
            <p:nvPr/>
          </p:nvSpPr>
          <p:spPr>
            <a:xfrm>
              <a:off x="3014663" y="2967038"/>
              <a:ext cx="614718" cy="1143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24" name="Conector recto de flecha 23"/>
            <p:cNvCxnSpPr/>
            <p:nvPr/>
          </p:nvCxnSpPr>
          <p:spPr>
            <a:xfrm>
              <a:off x="3629381" y="2967038"/>
              <a:ext cx="0" cy="1143000"/>
            </a:xfrm>
            <a:prstGeom prst="straightConnector1">
              <a:avLst/>
            </a:prstGeom>
            <a:ln>
              <a:solidFill>
                <a:schemeClr val="accent5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de flecha 25"/>
            <p:cNvCxnSpPr/>
            <p:nvPr/>
          </p:nvCxnSpPr>
          <p:spPr>
            <a:xfrm flipH="1">
              <a:off x="4510442" y="2967038"/>
              <a:ext cx="1478784" cy="968827"/>
            </a:xfrm>
            <a:prstGeom prst="straightConnector1">
              <a:avLst/>
            </a:prstGeom>
            <a:ln>
              <a:solidFill>
                <a:schemeClr val="accent5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de flecha 28"/>
            <p:cNvCxnSpPr/>
            <p:nvPr/>
          </p:nvCxnSpPr>
          <p:spPr>
            <a:xfrm flipH="1" flipV="1">
              <a:off x="3801173" y="2947274"/>
              <a:ext cx="774747" cy="988593"/>
            </a:xfrm>
            <a:prstGeom prst="straightConnector1">
              <a:avLst/>
            </a:prstGeom>
            <a:ln>
              <a:solidFill>
                <a:schemeClr val="accent5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CuadroTexto 12"/>
                <p:cNvSpPr txBox="1"/>
                <p:nvPr/>
              </p:nvSpPr>
              <p:spPr>
                <a:xfrm>
                  <a:off x="6504435" y="3400038"/>
                  <a:ext cx="19633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3" name="CuadroTexto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4435" y="3400038"/>
                  <a:ext cx="196336" cy="27699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8125" r="-25000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CuadroTexto 31"/>
                <p:cNvSpPr txBox="1"/>
                <p:nvPr/>
              </p:nvSpPr>
              <p:spPr>
                <a:xfrm>
                  <a:off x="3384162" y="3400037"/>
                  <a:ext cx="19633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2" name="CuadroTexto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4162" y="3400037"/>
                  <a:ext cx="196336" cy="27699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28125" r="-25000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CuadroTexto 21"/>
                <p:cNvSpPr txBox="1"/>
                <p:nvPr/>
              </p:nvSpPr>
              <p:spPr>
                <a:xfrm>
                  <a:off x="5058275" y="3056038"/>
                  <a:ext cx="33239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2" name="CuadroTexto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58275" y="3056038"/>
                  <a:ext cx="332399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6667" r="-7407" b="-1111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CuadroTexto 33"/>
                <p:cNvSpPr txBox="1"/>
                <p:nvPr/>
              </p:nvSpPr>
              <p:spPr>
                <a:xfrm>
                  <a:off x="4168333" y="3123038"/>
                  <a:ext cx="33239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4" name="CuadroTexto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8333" y="3123038"/>
                  <a:ext cx="332399" cy="27699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16667" r="-7407" b="-1111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86874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La conservación de la energía mecánica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Redondear rectángulo de esquina del mismo lado 14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538400" y="1380114"/>
            <a:ext cx="8105538" cy="4524315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 smtClean="0"/>
              <a:t>7.	Un cuerpo de 8 kg se desliza por un plano inclinado 20º con respecto a la horizontal. Si parte del reposo, calcula su velocidad cuando haya recorrido 15 m:</a:t>
            </a:r>
          </a:p>
          <a:p>
            <a:pPr marL="714375" indent="-357188" algn="just"/>
            <a:r>
              <a:rPr lang="es-ES" dirty="0" smtClean="0"/>
              <a:t>a)	Suponiendo que no hay rozamiento.</a:t>
            </a:r>
            <a:endParaRPr lang="es-ES" dirty="0" smtClean="0">
              <a:ea typeface="Cambria Math" panose="02040503050406030204" pitchFamily="18" charset="0"/>
            </a:endParaRPr>
          </a:p>
          <a:p>
            <a:pPr marL="714375" indent="-357188" algn="just">
              <a:buAutoNum type="alphaLcParenR" startAt="2"/>
            </a:pPr>
            <a:r>
              <a:rPr lang="es-ES" dirty="0" smtClean="0">
                <a:ea typeface="Cambria Math" panose="02040503050406030204" pitchFamily="18" charset="0"/>
              </a:rPr>
              <a:t>Si el coeficiente de rozamiento entre el cuerpo y el plano es 0,3.</a:t>
            </a:r>
          </a:p>
          <a:p>
            <a:pPr marL="357187" algn="just"/>
            <a:endParaRPr lang="es-ES" dirty="0"/>
          </a:p>
          <a:p>
            <a:pPr marL="355600" indent="-355600" algn="just">
              <a:buAutoNum type="arabicPeriod" startAt="8"/>
            </a:pPr>
            <a:r>
              <a:rPr lang="es-ES" b="1" dirty="0" smtClean="0">
                <a:ea typeface="Cambria Math" panose="02040503050406030204" pitchFamily="18" charset="0"/>
              </a:rPr>
              <a:t>Teniendo en cuenta los resultados del ejemplo resuelto 2 y de la actividad anterior, razona si para un cuerpo que cae por una rampa:</a:t>
            </a:r>
          </a:p>
          <a:p>
            <a:pPr marL="714375" indent="-357188" algn="just">
              <a:buAutoNum type="alphaLcParenR"/>
            </a:pPr>
            <a:r>
              <a:rPr lang="es-ES" dirty="0" smtClean="0">
                <a:ea typeface="Cambria Math" panose="02040503050406030204" pitchFamily="18" charset="0"/>
              </a:rPr>
              <a:t>La velocidad con que llega al final de la rampa </a:t>
            </a:r>
            <a:r>
              <a:rPr lang="es-ES" i="1" dirty="0" smtClean="0">
                <a:ea typeface="Cambria Math" panose="02040503050406030204" pitchFamily="18" charset="0"/>
              </a:rPr>
              <a:t>depende/no depende </a:t>
            </a:r>
            <a:r>
              <a:rPr lang="es-ES" dirty="0" smtClean="0">
                <a:ea typeface="Cambria Math" panose="02040503050406030204" pitchFamily="18" charset="0"/>
              </a:rPr>
              <a:t>de la masa del cuerpo.</a:t>
            </a:r>
          </a:p>
          <a:p>
            <a:pPr marL="714375" indent="-357188" algn="just">
              <a:buAutoNum type="alphaLcParenR"/>
            </a:pPr>
            <a:r>
              <a:rPr lang="es-ES" dirty="0" smtClean="0">
                <a:ea typeface="Cambria Math" panose="02040503050406030204" pitchFamily="18" charset="0"/>
              </a:rPr>
              <a:t>Si no hay rozamiento, la velocidad final </a:t>
            </a:r>
            <a:r>
              <a:rPr lang="es-ES" i="1" dirty="0" smtClean="0">
                <a:ea typeface="Cambria Math" panose="02040503050406030204" pitchFamily="18" charset="0"/>
              </a:rPr>
              <a:t>depende/no depende </a:t>
            </a:r>
            <a:r>
              <a:rPr lang="es-ES" dirty="0" smtClean="0">
                <a:ea typeface="Cambria Math" panose="02040503050406030204" pitchFamily="18" charset="0"/>
              </a:rPr>
              <a:t>de la longitud de la rampa y </a:t>
            </a:r>
            <a:r>
              <a:rPr lang="es-ES" i="1" dirty="0" smtClean="0">
                <a:ea typeface="Cambria Math" panose="02040503050406030204" pitchFamily="18" charset="0"/>
              </a:rPr>
              <a:t>depende/no depende </a:t>
            </a:r>
            <a:r>
              <a:rPr lang="es-ES" dirty="0" smtClean="0">
                <a:ea typeface="Cambria Math" panose="02040503050406030204" pitchFamily="18" charset="0"/>
              </a:rPr>
              <a:t>de la altura desde la que cae.</a:t>
            </a:r>
          </a:p>
          <a:p>
            <a:pPr marL="714375" indent="-357188" algn="just">
              <a:buAutoNum type="alphaLcParenR"/>
            </a:pPr>
            <a:r>
              <a:rPr lang="es-ES" dirty="0" smtClean="0">
                <a:ea typeface="Cambria Math" panose="02040503050406030204" pitchFamily="18" charset="0"/>
              </a:rPr>
              <a:t>Si hay rozamiento, la velocidad final </a:t>
            </a:r>
            <a:r>
              <a:rPr lang="es-ES" i="1" dirty="0" smtClean="0">
                <a:ea typeface="Cambria Math" panose="02040503050406030204" pitchFamily="18" charset="0"/>
              </a:rPr>
              <a:t>depende/no depende </a:t>
            </a:r>
            <a:r>
              <a:rPr lang="es-ES" dirty="0" smtClean="0">
                <a:ea typeface="Cambria Math" panose="02040503050406030204" pitchFamily="18" charset="0"/>
              </a:rPr>
              <a:t>de la longitud de la rampa y </a:t>
            </a:r>
            <a:r>
              <a:rPr lang="es-ES" i="1" dirty="0" smtClean="0">
                <a:ea typeface="Cambria Math" panose="02040503050406030204" pitchFamily="18" charset="0"/>
              </a:rPr>
              <a:t>depende/no depende </a:t>
            </a:r>
            <a:r>
              <a:rPr lang="es-ES" dirty="0" smtClean="0">
                <a:ea typeface="Cambria Math" panose="02040503050406030204" pitchFamily="18" charset="0"/>
              </a:rPr>
              <a:t>de la altura desde la que cae.</a:t>
            </a:r>
            <a:endParaRPr lang="es-E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2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Potencia y rendimiento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42899" y="900113"/>
            <a:ext cx="8386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Cuando una máquina realiza un trabajo, no solo interesa la cantidad de trabajo o energía, sino que también el tiempo que tarda en hacerlo.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42913" y="1757363"/>
            <a:ext cx="8286749" cy="1477328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dirty="0" smtClean="0"/>
              <a:t>La </a:t>
            </a:r>
            <a:r>
              <a:rPr lang="es-ES" b="1" dirty="0" smtClean="0"/>
              <a:t>potencia</a:t>
            </a:r>
            <a:r>
              <a:rPr lang="es-ES" dirty="0" smtClean="0"/>
              <a:t> (</a:t>
            </a:r>
            <a:r>
              <a:rPr lang="es-ES" b="1" dirty="0" smtClean="0"/>
              <a:t>P</a:t>
            </a:r>
            <a:r>
              <a:rPr lang="es-ES" dirty="0" smtClean="0"/>
              <a:t>) es una magnitud física que relaciona el trabajo realizado (o la energía aportada) con el tiempo que se emplea en ello: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/>
              <p:cNvSpPr txBox="1"/>
              <p:nvPr/>
            </p:nvSpPr>
            <p:spPr>
              <a:xfrm>
                <a:off x="3515705" y="2496027"/>
                <a:ext cx="2141163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7" name="Cuadro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5705" y="2496027"/>
                <a:ext cx="2141163" cy="57618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/>
          <p:cNvSpPr txBox="1"/>
          <p:nvPr/>
        </p:nvSpPr>
        <p:spPr>
          <a:xfrm>
            <a:off x="342899" y="3462265"/>
            <a:ext cx="82867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La potencia es una magnitud escalar. Se mide en </a:t>
            </a:r>
            <a:r>
              <a:rPr lang="es-ES" dirty="0">
                <a:sym typeface="Wingdings 2" panose="05020102010507070707" pitchFamily="18" charset="2"/>
              </a:rPr>
              <a:t>v</a:t>
            </a:r>
            <a:r>
              <a:rPr lang="es-ES" dirty="0" smtClean="0">
                <a:sym typeface="Wingdings 2" panose="05020102010507070707" pitchFamily="18" charset="2"/>
              </a:rPr>
              <a:t>atios (W):</a:t>
            </a:r>
          </a:p>
          <a:p>
            <a:pPr marL="285750" indent="-285750">
              <a:buFont typeface="Wingdings 2" panose="05020102010507070707" pitchFamily="18" charset="2"/>
              <a:buChar char="C"/>
            </a:pPr>
            <a:endParaRPr lang="es-ES" dirty="0">
              <a:sym typeface="Wingdings 2" panose="05020102010507070707" pitchFamily="18" charset="2"/>
            </a:endParaRPr>
          </a:p>
          <a:p>
            <a:pPr marL="285750" indent="-285750">
              <a:buFont typeface="Wingdings 2" panose="05020102010507070707" pitchFamily="18" charset="2"/>
              <a:buChar char="C"/>
            </a:pPr>
            <a:endParaRPr lang="es-ES" dirty="0" smtClean="0">
              <a:sym typeface="Wingdings 2" panose="05020102010507070707" pitchFamily="18" charset="2"/>
            </a:endParaRPr>
          </a:p>
          <a:p>
            <a:pPr marL="285750" indent="-285750">
              <a:buFont typeface="Wingdings 2" panose="05020102010507070707" pitchFamily="18" charset="2"/>
              <a:buChar char="C"/>
            </a:pPr>
            <a:endParaRPr lang="es-ES" dirty="0">
              <a:sym typeface="Wingdings 2" panose="05020102010507070707" pitchFamily="18" charset="2"/>
            </a:endParaRPr>
          </a:p>
          <a:p>
            <a:pPr marL="285750" indent="-285750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Como es muy pequeña, se utilizan otras unidades:</a:t>
            </a:r>
          </a:p>
          <a:p>
            <a:pPr marL="285750" indent="-285750">
              <a:buFont typeface="Wingdings 2" panose="05020102010507070707" pitchFamily="18" charset="2"/>
              <a:buChar char="C"/>
            </a:pPr>
            <a:endParaRPr lang="es-ES" dirty="0">
              <a:sym typeface="Wingdings 2" panose="05020102010507070707" pitchFamily="18" charset="2"/>
            </a:endParaRPr>
          </a:p>
          <a:p>
            <a:pPr marL="285750" indent="-285750">
              <a:buFont typeface="Wingdings 2" panose="05020102010507070707" pitchFamily="18" charset="2"/>
              <a:buChar char="C"/>
            </a:pPr>
            <a:endParaRPr lang="es-ES" dirty="0" smtClean="0">
              <a:sym typeface="Wingdings 2" panose="05020102010507070707" pitchFamily="18" charset="2"/>
            </a:endParaRPr>
          </a:p>
          <a:p>
            <a:pPr marL="285750" indent="-285750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El </a:t>
            </a:r>
            <a:r>
              <a:rPr lang="es-ES" dirty="0" err="1" smtClean="0">
                <a:sym typeface="Wingdings 2" panose="05020102010507070707" pitchFamily="18" charset="2"/>
              </a:rPr>
              <a:t>kWh</a:t>
            </a:r>
            <a:r>
              <a:rPr lang="es-ES" dirty="0" smtClean="0">
                <a:sym typeface="Wingdings 2" panose="05020102010507070707" pitchFamily="18" charset="2"/>
              </a:rPr>
              <a:t> es una unidad de trabajo y energía: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3778195" y="3911747"/>
                <a:ext cx="1162434" cy="578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0" smtClean="0">
                          <a:latin typeface="Cambria Math" panose="02040503050406030204" pitchFamily="18" charset="0"/>
                        </a:rPr>
                        <m:t>1 </m:t>
                      </m:r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lang="es-ES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8195" y="3911747"/>
                <a:ext cx="1162434" cy="57836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/>
              <p:cNvSpPr txBox="1"/>
              <p:nvPr/>
            </p:nvSpPr>
            <p:spPr>
              <a:xfrm>
                <a:off x="2855871" y="4976461"/>
                <a:ext cx="38984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0" smtClean="0">
                          <a:latin typeface="Cambria Math" panose="02040503050406030204" pitchFamily="18" charset="0"/>
                        </a:rPr>
                        <m:t>1 </m:t>
                      </m:r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kW</m:t>
                      </m:r>
                      <m:r>
                        <a:rPr lang="es-ES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          1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𝐶𝑉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=735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0" name="Cuadro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871" y="4976461"/>
                <a:ext cx="3898440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781" r="-625" b="-98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2175641" y="5893766"/>
                <a:ext cx="5529975" cy="3113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0" smtClean="0">
                          <a:latin typeface="Cambria Math" panose="02040503050406030204" pitchFamily="18" charset="0"/>
                        </a:rPr>
                        <m:t>1 </m:t>
                      </m:r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kWh</m:t>
                      </m:r>
                      <m:r>
                        <a:rPr lang="es-ES" sz="2000" b="0" i="0" smtClean="0"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lang="es-ES" sz="2000" b="0" i="0" smtClean="0">
                          <a:latin typeface="Cambria Math" panose="02040503050406030204" pitchFamily="18" charset="0"/>
                        </a:rPr>
                        <m:t>·3600 </m:t>
                      </m:r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s-ES" sz="2000" b="0" i="0" smtClean="0">
                          <a:latin typeface="Cambria Math" panose="02040503050406030204" pitchFamily="18" charset="0"/>
                        </a:rPr>
                        <m:t>=3,6·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=3600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𝑘𝐽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5641" y="5893766"/>
                <a:ext cx="5529975" cy="311304"/>
              </a:xfrm>
              <a:prstGeom prst="rect">
                <a:avLst/>
              </a:prstGeom>
              <a:blipFill rotWithShape="0">
                <a:blip r:embed="rId6"/>
                <a:stretch>
                  <a:fillRect l="-551" r="-882" b="-333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066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Potencia y rendimiento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71488" y="842963"/>
            <a:ext cx="4386263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Potencias típicas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994279"/>
              </p:ext>
            </p:extLst>
          </p:nvPr>
        </p:nvGraphicFramePr>
        <p:xfrm>
          <a:off x="1524000" y="1397000"/>
          <a:ext cx="6096000" cy="48209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Máquina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Potencia (CV)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Ascensor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8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Motocicleta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10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Grúa de obra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5 – 20 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Turismo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80 – 150 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Lancha motora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 – 200 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Excavadora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150 – 300 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Camión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400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Avioneta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Symbol" panose="05050102010706020507" pitchFamily="18" charset="2"/>
                        <a:buChar char="»"/>
                      </a:pPr>
                      <a:r>
                        <a:rPr lang="es-ES" sz="1600" dirty="0" smtClean="0">
                          <a:sym typeface="Symbol" panose="05050102010706020507" pitchFamily="18" charset="2"/>
                        </a:rPr>
                        <a:t>1000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Remolcador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20 000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Petrolero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30 000 – 40 000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Avión Airbus</a:t>
                      </a:r>
                      <a:r>
                        <a:rPr lang="es-ES" sz="1600" baseline="0" dirty="0" smtClean="0"/>
                        <a:t> 380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100</a:t>
                      </a:r>
                      <a:r>
                        <a:rPr lang="es-ES" sz="1600" baseline="0" dirty="0" smtClean="0"/>
                        <a:t> 000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Lanzadera espacial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12 000 000</a:t>
                      </a:r>
                      <a:endParaRPr lang="es-E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931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Potencia y rendimiento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71488" y="842963"/>
            <a:ext cx="4386263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5.1. Potencia y velocidad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71488" y="1214438"/>
            <a:ext cx="81867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Cuando las máquinas producen movimiento, se puede relacionar su potencia con la velocidad que desarrollan: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/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 smtClean="0"/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/>
          </a:p>
          <a:p>
            <a:pPr algn="just"/>
            <a:endParaRPr lang="es-ES" dirty="0" smtClean="0"/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Para una misma fuerza, cuanto mayor sea la masa, menor es la aceleración.</a:t>
            </a:r>
            <a:endParaRPr lang="es-ES" dirty="0"/>
          </a:p>
        </p:txBody>
      </p:sp>
      <p:sp>
        <p:nvSpPr>
          <p:cNvPr id="9" name="Redondear rectángulo de esquina del mismo lado 8"/>
          <p:cNvSpPr/>
          <p:nvPr/>
        </p:nvSpPr>
        <p:spPr>
          <a:xfrm>
            <a:off x="471488" y="3894237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/>
          <p:cNvSpPr txBox="1"/>
          <p:nvPr/>
        </p:nvSpPr>
        <p:spPr>
          <a:xfrm>
            <a:off x="471488" y="3910668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471488" y="4280000"/>
            <a:ext cx="8105538" cy="1477328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/>
              <a:t>9</a:t>
            </a:r>
            <a:r>
              <a:rPr lang="es-ES" b="1" dirty="0" smtClean="0"/>
              <a:t>.	Hay que elevar a 6m de altura un palé de 10 sacos de cemento de 20 kg de masa cada uno. Una grúa lo hace en 4 s, mientras que un grupo de obremos tarda 20 min.</a:t>
            </a:r>
          </a:p>
          <a:p>
            <a:pPr marL="714375" indent="-357188" algn="just"/>
            <a:r>
              <a:rPr lang="es-ES" dirty="0" smtClean="0"/>
              <a:t>a)	¿Quién realiza más trabajo, la grúa o el grupo de obreros?</a:t>
            </a:r>
            <a:endParaRPr lang="es-ES" dirty="0" smtClean="0">
              <a:ea typeface="Cambria Math" panose="02040503050406030204" pitchFamily="18" charset="0"/>
            </a:endParaRPr>
          </a:p>
          <a:p>
            <a:pPr marL="714375" indent="-357188" algn="just">
              <a:buAutoNum type="alphaLcParenR" startAt="2"/>
            </a:pPr>
            <a:r>
              <a:rPr lang="es-ES" dirty="0" smtClean="0">
                <a:ea typeface="Cambria Math" panose="02040503050406030204" pitchFamily="18" charset="0"/>
              </a:rPr>
              <a:t>¿Cuál tiene más potencia?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1996999" y="2045760"/>
                <a:ext cx="5721503" cy="578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·∆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𝑑𝑜𝑛𝑑𝑒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99" y="2045760"/>
                <a:ext cx="5721503" cy="57817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975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Potencia y rendimiento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71488" y="842963"/>
            <a:ext cx="6443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5.2. Rendimiento de una máquina o de una instalación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71488" y="1214438"/>
            <a:ext cx="81867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En todas las máquinas se realiza un trabajo (</a:t>
            </a:r>
            <a:r>
              <a:rPr lang="es-ES" b="1" dirty="0" smtClean="0"/>
              <a:t>trabajo motor</a:t>
            </a:r>
            <a:r>
              <a:rPr lang="es-ES" dirty="0" smtClean="0"/>
              <a:t>) y se obtiene otro trabajo (</a:t>
            </a:r>
            <a:r>
              <a:rPr lang="es-ES" b="1" dirty="0" smtClean="0"/>
              <a:t>trabajo útil</a:t>
            </a:r>
            <a:r>
              <a:rPr lang="es-ES" dirty="0" smtClean="0"/>
              <a:t>).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Parte del trabajo o energía se pierde debido al rozamiento, transformándose en calor.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496812" y="3810936"/>
                <a:ext cx="8058150" cy="6281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ú</m:t>
                              </m:r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𝑡𝑖𝑙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𝑚𝑜𝑡𝑜𝑟</m:t>
                              </m:r>
                            </m:sub>
                          </m:sSub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·100  ;  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ú</m:t>
                              </m:r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𝑡𝑖𝑙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𝑠𝑢𝑚𝑖𝑛𝑖𝑠𝑡𝑟𝑎𝑑𝑎</m:t>
                              </m:r>
                            </m:sub>
                          </m:sSub>
                        </m:den>
                      </m:f>
                      <m:r>
                        <a:rPr lang="es-ES" sz="2000" i="1">
                          <a:latin typeface="Cambria Math" panose="02040503050406030204" pitchFamily="18" charset="0"/>
                        </a:rPr>
                        <m:t>·100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  ;   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ú</m:t>
                              </m:r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𝑡𝑖𝑙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𝑠𝑢𝑚𝑖𝑛𝑖𝑠𝑡𝑟𝑎𝑑𝑎</m:t>
                              </m:r>
                            </m:sub>
                          </m:sSub>
                        </m:den>
                      </m:f>
                      <m:r>
                        <a:rPr lang="es-ES" sz="2000" i="1">
                          <a:latin typeface="Cambria Math" panose="02040503050406030204" pitchFamily="18" charset="0"/>
                        </a:rPr>
                        <m:t>·100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12" y="3810936"/>
                <a:ext cx="8058150" cy="62818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adroTexto 6"/>
          <p:cNvSpPr txBox="1"/>
          <p:nvPr/>
        </p:nvSpPr>
        <p:spPr>
          <a:xfrm>
            <a:off x="496812" y="2627411"/>
            <a:ext cx="805815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llama </a:t>
            </a:r>
            <a:r>
              <a:rPr lang="es-ES" b="1" dirty="0" smtClean="0"/>
              <a:t>rendimiento </a:t>
            </a:r>
            <a:r>
              <a:rPr lang="es-ES" dirty="0" smtClean="0"/>
              <a:t>de un máquina (</a:t>
            </a:r>
            <a:r>
              <a:rPr lang="es-ES" b="1" dirty="0" smtClean="0">
                <a:sym typeface="Symbol" panose="05050102010706020507" pitchFamily="18" charset="2"/>
              </a:rPr>
              <a:t></a:t>
            </a:r>
            <a:r>
              <a:rPr lang="es-ES" dirty="0" smtClean="0">
                <a:sym typeface="Symbol" panose="05050102010706020507" pitchFamily="18" charset="2"/>
              </a:rPr>
              <a:t>) a la relación entre el trabajo útil que se obtiene y el trabajo aplicado o trabajo motor: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ángulo 12"/>
              <p:cNvSpPr/>
              <p:nvPr/>
            </p:nvSpPr>
            <p:spPr>
              <a:xfrm>
                <a:off x="3313482" y="4651765"/>
                <a:ext cx="2151486" cy="7205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ú</m:t>
                              </m:r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𝑡𝑖𝑙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𝑡𝑒</m:t>
                              </m:r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ó</m:t>
                              </m:r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𝑟𝑖𝑐𝑎</m:t>
                              </m:r>
                            </m:sub>
                          </m:sSub>
                        </m:den>
                      </m:f>
                      <m:r>
                        <a:rPr lang="es-ES" sz="2000" i="1">
                          <a:latin typeface="Cambria Math" panose="02040503050406030204" pitchFamily="18" charset="0"/>
                        </a:rPr>
                        <m:t>·100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3" name="Rectá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482" y="4651765"/>
                <a:ext cx="2151486" cy="72051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016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29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Potencia y rendimiento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57200" y="885825"/>
            <a:ext cx="3457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52365" y="1309294"/>
            <a:ext cx="49868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Una grúa con un motor de 100 CV eleva un cuerpo de 10 toneladas hasta una altura de 30 m del suelo en un minuto:</a:t>
            </a:r>
          </a:p>
          <a:p>
            <a:pPr marL="342900" indent="-342900" algn="just">
              <a:buAutoNum type="alphaLcParenR"/>
            </a:pPr>
            <a:r>
              <a:rPr lang="es-ES" b="1" dirty="0" smtClean="0"/>
              <a:t>Expresa la potencia del motor en vatios.</a:t>
            </a:r>
          </a:p>
          <a:p>
            <a:pPr marL="342900" indent="-342900" algn="just">
              <a:buAutoNum type="alphaLcParenR"/>
            </a:pPr>
            <a:r>
              <a:rPr lang="es-ES" b="1" dirty="0" smtClean="0"/>
              <a:t>¿Qué trabajo realiza el motor?</a:t>
            </a:r>
          </a:p>
          <a:p>
            <a:pPr marL="342900" indent="-342900" algn="just">
              <a:buAutoNum type="alphaLcParenR"/>
            </a:pPr>
            <a:r>
              <a:rPr lang="es-ES" b="1" dirty="0" smtClean="0"/>
              <a:t>Calcula el rendimiento del motor.</a:t>
            </a:r>
            <a:endParaRPr lang="es-ES" b="1" dirty="0"/>
          </a:p>
        </p:txBody>
      </p:sp>
      <p:grpSp>
        <p:nvGrpSpPr>
          <p:cNvPr id="40" name="Grupo 39"/>
          <p:cNvGrpSpPr/>
          <p:nvPr/>
        </p:nvGrpSpPr>
        <p:grpSpPr>
          <a:xfrm>
            <a:off x="5899184" y="1070491"/>
            <a:ext cx="2659434" cy="2867270"/>
            <a:chOff x="5484846" y="1255157"/>
            <a:chExt cx="2659434" cy="2867270"/>
          </a:xfrm>
        </p:grpSpPr>
        <p:grpSp>
          <p:nvGrpSpPr>
            <p:cNvPr id="15" name="Grupo 14"/>
            <p:cNvGrpSpPr/>
            <p:nvPr/>
          </p:nvGrpSpPr>
          <p:grpSpPr>
            <a:xfrm>
              <a:off x="5484846" y="1255157"/>
              <a:ext cx="2659434" cy="2867270"/>
              <a:chOff x="905173" y="1739875"/>
              <a:chExt cx="2659434" cy="2867270"/>
            </a:xfrm>
          </p:grpSpPr>
          <p:pic>
            <p:nvPicPr>
              <p:cNvPr id="16" name="Imagen 15"/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572"/>
              <a:stretch/>
            </p:blipFill>
            <p:spPr>
              <a:xfrm>
                <a:off x="905173" y="1739875"/>
                <a:ext cx="2230139" cy="2860700"/>
              </a:xfrm>
              <a:prstGeom prst="rect">
                <a:avLst/>
              </a:prstGeom>
            </p:spPr>
          </p:pic>
          <p:cxnSp>
            <p:nvCxnSpPr>
              <p:cNvPr id="17" name="Conector recto 16"/>
              <p:cNvCxnSpPr/>
              <p:nvPr/>
            </p:nvCxnSpPr>
            <p:spPr>
              <a:xfrm>
                <a:off x="3021012" y="1897857"/>
                <a:ext cx="0" cy="75600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cto 18"/>
              <p:cNvCxnSpPr/>
              <p:nvPr/>
            </p:nvCxnSpPr>
            <p:spPr>
              <a:xfrm>
                <a:off x="3038143" y="2699145"/>
                <a:ext cx="504000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" name="Grupo 20"/>
              <p:cNvGrpSpPr/>
              <p:nvPr/>
            </p:nvGrpSpPr>
            <p:grpSpPr>
              <a:xfrm>
                <a:off x="2882104" y="2255691"/>
                <a:ext cx="300039" cy="579402"/>
                <a:chOff x="2870992" y="2267380"/>
                <a:chExt cx="300039" cy="579402"/>
              </a:xfrm>
            </p:grpSpPr>
            <p:pic>
              <p:nvPicPr>
                <p:cNvPr id="35" name="Imagen 34"/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31318" y="2267380"/>
                  <a:ext cx="179388" cy="296918"/>
                </a:xfrm>
                <a:prstGeom prst="rect">
                  <a:avLst/>
                </a:prstGeom>
              </p:spPr>
            </p:pic>
            <p:pic>
              <p:nvPicPr>
                <p:cNvPr id="36" name="Imagen 35"/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DFF"/>
                    </a:clrFrom>
                    <a:clrTo>
                      <a:srgbClr val="FFFD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70992" y="2493795"/>
                  <a:ext cx="300039" cy="352987"/>
                </a:xfrm>
                <a:prstGeom prst="rect">
                  <a:avLst/>
                </a:prstGeom>
              </p:spPr>
            </p:pic>
          </p:grpSp>
          <p:cxnSp>
            <p:nvCxnSpPr>
              <p:cNvPr id="22" name="Conector recto 21"/>
              <p:cNvCxnSpPr/>
              <p:nvPr/>
            </p:nvCxnSpPr>
            <p:spPr>
              <a:xfrm>
                <a:off x="2534143" y="4594620"/>
                <a:ext cx="1008000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cto de flecha 22"/>
              <p:cNvCxnSpPr/>
              <p:nvPr/>
            </p:nvCxnSpPr>
            <p:spPr>
              <a:xfrm flipV="1">
                <a:off x="3019422" y="2012609"/>
                <a:ext cx="0" cy="540000"/>
              </a:xfrm>
              <a:prstGeom prst="straightConnector1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cto de flecha 24"/>
              <p:cNvCxnSpPr/>
              <p:nvPr/>
            </p:nvCxnSpPr>
            <p:spPr>
              <a:xfrm>
                <a:off x="3019422" y="2699145"/>
                <a:ext cx="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cto de flecha 27"/>
              <p:cNvCxnSpPr/>
              <p:nvPr/>
            </p:nvCxnSpPr>
            <p:spPr>
              <a:xfrm flipH="1" flipV="1">
                <a:off x="3542143" y="2699145"/>
                <a:ext cx="0" cy="19080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CuadroTexto 28"/>
                  <p:cNvSpPr txBox="1"/>
                  <p:nvPr/>
                </p:nvSpPr>
                <p:spPr>
                  <a:xfrm>
                    <a:off x="2717424" y="2230125"/>
                    <a:ext cx="214226" cy="3105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6" name="CuadroTexto 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17424" y="2230125"/>
                    <a:ext cx="214226" cy="310598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l="-25714" t="-43137" r="-97143" b="-7843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CuadroTexto 30"/>
                  <p:cNvSpPr txBox="1"/>
                  <p:nvPr/>
                </p:nvSpPr>
                <p:spPr>
                  <a:xfrm>
                    <a:off x="2717424" y="2802960"/>
                    <a:ext cx="212430" cy="3105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8" name="CuadroTexto 2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17424" y="2802960"/>
                    <a:ext cx="212430" cy="310598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 l="-25714" r="-20000" b="-7843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4" name="CuadroTexto 33"/>
              <p:cNvSpPr txBox="1"/>
              <p:nvPr/>
            </p:nvSpPr>
            <p:spPr>
              <a:xfrm>
                <a:off x="3564542" y="3497082"/>
                <a:ext cx="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endParaRPr lang="es-E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CuadroTexto 38"/>
                <p:cNvSpPr txBox="1"/>
                <p:nvPr/>
              </p:nvSpPr>
              <p:spPr>
                <a:xfrm>
                  <a:off x="7791763" y="2953139"/>
                  <a:ext cx="31899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m:rPr>
                            <m:sty m:val="p"/>
                          </m:rPr>
                          <a:rPr lang="es-E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y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9" name="CuadroTexto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1763" y="2953139"/>
                  <a:ext cx="318997" cy="276999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5385" r="-17308" b="-2608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1" name="CuadroTexto 40"/>
          <p:cNvSpPr txBox="1"/>
          <p:nvPr/>
        </p:nvSpPr>
        <p:spPr>
          <a:xfrm>
            <a:off x="552365" y="3225350"/>
            <a:ext cx="400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a)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uadroTexto 41"/>
              <p:cNvSpPr txBox="1"/>
              <p:nvPr/>
            </p:nvSpPr>
            <p:spPr>
              <a:xfrm>
                <a:off x="1376498" y="3117757"/>
                <a:ext cx="3267433" cy="584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100 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𝐶𝑉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735 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𝐶𝑉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𝟕𝟑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𝟓𝟎𝟎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𝑾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42" name="CuadroTexto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498" y="3117757"/>
                <a:ext cx="3267433" cy="58451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Conector recto 43"/>
          <p:cNvCxnSpPr/>
          <p:nvPr/>
        </p:nvCxnSpPr>
        <p:spPr>
          <a:xfrm flipV="1">
            <a:off x="1966206" y="3352866"/>
            <a:ext cx="314325" cy="1143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/>
          <p:cNvCxnSpPr/>
          <p:nvPr/>
        </p:nvCxnSpPr>
        <p:spPr>
          <a:xfrm flipV="1">
            <a:off x="2695889" y="3516835"/>
            <a:ext cx="314325" cy="1143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uadroTexto 45"/>
          <p:cNvSpPr txBox="1"/>
          <p:nvPr/>
        </p:nvSpPr>
        <p:spPr>
          <a:xfrm>
            <a:off x="552365" y="3780093"/>
            <a:ext cx="400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</a:t>
            </a:r>
            <a:r>
              <a:rPr lang="es-ES" dirty="0" smtClean="0"/>
              <a:t>)  El trabajo útil de la grúa: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uadroTexto 46"/>
              <p:cNvSpPr txBox="1"/>
              <p:nvPr/>
            </p:nvSpPr>
            <p:spPr>
              <a:xfrm>
                <a:off x="902082" y="4283987"/>
                <a:ext cx="6887398" cy="345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ú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𝑡𝑖𝑙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m:rPr>
                          <m:sty m:val="p"/>
                        </m:rPr>
                        <a:rPr lang="el-G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l-G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m:rPr>
                          <m:sty m:val="p"/>
                        </m:rPr>
                        <a:rPr lang="el-G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m:rPr>
                          <m:sty m:val="p"/>
                        </m:rPr>
                        <a:rPr lang="el-G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=10 000·9,8·30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7" name="CuadroTexto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82" y="4283987"/>
                <a:ext cx="6887398" cy="345159"/>
              </a:xfrm>
              <a:prstGeom prst="rect">
                <a:avLst/>
              </a:prstGeom>
              <a:blipFill rotWithShape="0">
                <a:blip r:embed="rId11"/>
                <a:stretch>
                  <a:fillRect l="-354" t="-35714" r="-177" b="-2678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uadroTexto 48"/>
              <p:cNvSpPr txBox="1"/>
              <p:nvPr/>
            </p:nvSpPr>
            <p:spPr>
              <a:xfrm>
                <a:off x="902082" y="4815049"/>
                <a:ext cx="230236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ú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𝑡𝑖𝑙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𝟗𝟒𝟎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𝑱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49" name="CuadroTexto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82" y="4815049"/>
                <a:ext cx="2302361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1852" r="-2910" b="-34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CuadroTexto 49"/>
          <p:cNvSpPr txBox="1"/>
          <p:nvPr/>
        </p:nvSpPr>
        <p:spPr>
          <a:xfrm>
            <a:off x="552365" y="5216906"/>
            <a:ext cx="400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</a:t>
            </a:r>
            <a:r>
              <a:rPr lang="es-ES" dirty="0" smtClean="0"/>
              <a:t>) La potencia útil y el rendimiento: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uadroTexto 50"/>
              <p:cNvSpPr txBox="1"/>
              <p:nvPr/>
            </p:nvSpPr>
            <p:spPr>
              <a:xfrm>
                <a:off x="4345781" y="5079663"/>
                <a:ext cx="4443076" cy="5782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ú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𝑡𝑖𝑙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ú</m:t>
                              </m:r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𝑡𝑖𝑙</m:t>
                              </m:r>
                            </m:sub>
                          </m:sSub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2 940 000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=49 000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1" name="CuadroTexto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781" y="5079663"/>
                <a:ext cx="4443076" cy="57823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uadroTexto 51"/>
              <p:cNvSpPr txBox="1"/>
              <p:nvPr/>
            </p:nvSpPr>
            <p:spPr>
              <a:xfrm>
                <a:off x="902082" y="5696627"/>
                <a:ext cx="4861139" cy="6301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ú</m:t>
                              </m:r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𝑡𝑖𝑙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𝑡𝑒</m:t>
                              </m:r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ó</m:t>
                              </m:r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𝑟𝑖𝑐𝑎</m:t>
                              </m:r>
                            </m:sub>
                          </m:sSub>
                        </m:den>
                      </m:f>
                      <m:r>
                        <a:rPr lang="es-ES" sz="2000" i="1">
                          <a:latin typeface="Cambria Math" panose="02040503050406030204" pitchFamily="18" charset="0"/>
                        </a:rPr>
                        <m:t>·100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49 000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73 500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·100=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𝟔𝟔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%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52" name="CuadroTexto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82" y="5696627"/>
                <a:ext cx="4861139" cy="630173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960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TRABAJO Y ENERGÍA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30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Potencia y rendimiento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Redondear rectángulo de esquina del mismo lado 9"/>
          <p:cNvSpPr/>
          <p:nvPr/>
        </p:nvSpPr>
        <p:spPr>
          <a:xfrm>
            <a:off x="528638" y="1036737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528638" y="1053168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528638" y="1422500"/>
            <a:ext cx="8105538" cy="1754326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 smtClean="0"/>
              <a:t>10.	Un motor de 10 CV de potencia y un rendimiento del 30 % se utiliza para elevar 1000 L de agua desde un pozo de 25 m de profundidad:</a:t>
            </a:r>
          </a:p>
          <a:p>
            <a:pPr marL="714375" indent="-357188" algn="just"/>
            <a:r>
              <a:rPr lang="es-ES" dirty="0" smtClean="0"/>
              <a:t>a)	¿Cuánto trabajo realiza el motor?</a:t>
            </a:r>
            <a:endParaRPr lang="es-ES" dirty="0" smtClean="0">
              <a:ea typeface="Cambria Math" panose="02040503050406030204" pitchFamily="18" charset="0"/>
            </a:endParaRPr>
          </a:p>
          <a:p>
            <a:pPr marL="714375" indent="-357188" algn="just">
              <a:buAutoNum type="alphaLcParenR" startAt="2"/>
            </a:pPr>
            <a:r>
              <a:rPr lang="es-ES" dirty="0" smtClean="0">
                <a:ea typeface="Cambria Math" panose="02040503050406030204" pitchFamily="18" charset="0"/>
              </a:rPr>
              <a:t>¿Qué cantidad de energía debemos suministrar al motor? </a:t>
            </a:r>
            <a:r>
              <a:rPr lang="es-ES" dirty="0" err="1" smtClean="0">
                <a:ea typeface="Cambria Math" panose="02040503050406030204" pitchFamily="18" charset="0"/>
              </a:rPr>
              <a:t>Calculala</a:t>
            </a:r>
            <a:r>
              <a:rPr lang="es-ES" dirty="0" smtClean="0">
                <a:ea typeface="Cambria Math" panose="02040503050406030204" pitchFamily="18" charset="0"/>
              </a:rPr>
              <a:t> en J y en </a:t>
            </a:r>
            <a:r>
              <a:rPr lang="es-ES" dirty="0" err="1" smtClean="0">
                <a:ea typeface="Cambria Math" panose="02040503050406030204" pitchFamily="18" charset="0"/>
              </a:rPr>
              <a:t>kWh</a:t>
            </a:r>
            <a:r>
              <a:rPr lang="es-ES" dirty="0" smtClean="0">
                <a:ea typeface="Cambria Math" panose="02040503050406030204" pitchFamily="18" charset="0"/>
              </a:rPr>
              <a:t>.</a:t>
            </a:r>
          </a:p>
          <a:p>
            <a:pPr marL="714375" indent="-357188" algn="just">
              <a:buAutoNum type="alphaLcParenR" startAt="2"/>
            </a:pPr>
            <a:r>
              <a:rPr lang="es-ES" dirty="0" smtClean="0">
                <a:ea typeface="Cambria Math" panose="02040503050406030204" pitchFamily="18" charset="0"/>
              </a:rPr>
              <a:t>¿Cuánto tiempo emplea en subir el agua?</a:t>
            </a:r>
          </a:p>
        </p:txBody>
      </p:sp>
    </p:spTree>
    <p:extLst>
      <p:ext uri="{BB962C8B-B14F-4D97-AF65-F5344CB8AC3E}">
        <p14:creationId xmlns:p14="http://schemas.microsoft.com/office/powerpoint/2010/main" val="378807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011&quot;&gt;&lt;object type=&quot;3&quot; unique_id=&quot;10012&quot;&gt;&lt;property id=&quot;20148&quot; value=&quot;5&quot;/&gt;&lt;property id=&quot;20300&quot; value=&quot;Diapositiva 1&quot;/&gt;&lt;property id=&quot;20307&quot; value=&quot;256&quot;/&gt;&lt;/object&gt;&lt;object type=&quot;3&quot; unique_id=&quot;10013&quot;&gt;&lt;property id=&quot;20148&quot; value=&quot;5&quot;/&gt;&lt;property id=&quot;20300&quot; value=&quot;Diapositiva 2&quot;/&gt;&lt;property id=&quot;20307&quot; value=&quot;257&quot;/&gt;&lt;/object&gt;&lt;object type=&quot;3&quot; unique_id=&quot;10034&quot;&gt;&lt;property id=&quot;20148&quot; value=&quot;5&quot;/&gt;&lt;property id=&quot;20300&quot; value=&quot;Diapositiva 3&quot;/&gt;&lt;property id=&quot;20307&quot; value=&quot;258&quot;/&gt;&lt;/object&gt;&lt;object type=&quot;3&quot; unique_id=&quot;10054&quot;&gt;&lt;property id=&quot;20148&quot; value=&quot;5&quot;/&gt;&lt;property id=&quot;20300&quot; value=&quot;Diapositiva 4&quot;/&gt;&lt;property id=&quot;20307&quot; value=&quot;259&quot;/&gt;&lt;/object&gt;&lt;object type=&quot;3&quot; unique_id=&quot;10086&quot;&gt;&lt;property id=&quot;20148&quot; value=&quot;5&quot;/&gt;&lt;property id=&quot;20300&quot; value=&quot;Diapositiva 5&quot;/&gt;&lt;property id=&quot;20307&quot; value=&quot;260&quot;/&gt;&lt;/object&gt;&lt;object type=&quot;3&quot; unique_id=&quot;10087&quot;&gt;&lt;property id=&quot;20148&quot; value=&quot;5&quot;/&gt;&lt;property id=&quot;20300&quot; value=&quot;Diapositiva 6&quot;/&gt;&lt;property id=&quot;20307&quot; value=&quot;261&quot;/&gt;&lt;/object&gt;&lt;object type=&quot;3&quot; unique_id=&quot;10088&quot;&gt;&lt;property id=&quot;20148&quot; value=&quot;5&quot;/&gt;&lt;property id=&quot;20300&quot; value=&quot;Diapositiva 7&quot;/&gt;&lt;property id=&quot;20307&quot; value=&quot;262&quot;/&gt;&lt;/object&gt;&lt;object type=&quot;3&quot; unique_id=&quot;10107&quot;&gt;&lt;property id=&quot;20148&quot; value=&quot;5&quot;/&gt;&lt;property id=&quot;20300&quot; value=&quot;Diapositiva 8&quot;/&gt;&lt;property id=&quot;20307&quot; value=&quot;263&quot;/&gt;&lt;/object&gt;&lt;object type=&quot;3&quot; unique_id=&quot;10108&quot;&gt;&lt;property id=&quot;20148&quot; value=&quot;5&quot;/&gt;&lt;property id=&quot;20300&quot; value=&quot;Diapositiva 9&quot;/&gt;&lt;property id=&quot;20307&quot; value=&quot;264&quot;/&gt;&lt;/object&gt;&lt;object type=&quot;3&quot; unique_id=&quot;10109&quot;&gt;&lt;property id=&quot;20148&quot; value=&quot;5&quot;/&gt;&lt;property id=&quot;20300&quot; value=&quot;Diapositiva 10&quot;/&gt;&lt;property id=&quot;20307&quot; value=&quot;265&quot;/&gt;&lt;/object&gt;&lt;object type=&quot;3&quot; unique_id=&quot;10110&quot;&gt;&lt;property id=&quot;20148&quot; value=&quot;5&quot;/&gt;&lt;property id=&quot;20300&quot; value=&quot;Diapositiva 11&quot;/&gt;&lt;property id=&quot;20307&quot; value=&quot;266&quot;/&gt;&lt;/object&gt;&lt;object type=&quot;3&quot; unique_id=&quot;10112&quot;&gt;&lt;property id=&quot;20148&quot; value=&quot;5&quot;/&gt;&lt;property id=&quot;20300&quot; value=&quot;Diapositiva 12&quot;/&gt;&lt;property id=&quot;20307&quot; value=&quot;267&quot;/&gt;&lt;/object&gt;&lt;object type=&quot;3&quot; unique_id=&quot;10113&quot;&gt;&lt;property id=&quot;20148&quot; value=&quot;5&quot;/&gt;&lt;property id=&quot;20300&quot; value=&quot;Diapositiva 13&quot;/&gt;&lt;property id=&quot;20307&quot; value=&quot;268&quot;/&gt;&lt;/object&gt;&lt;object type=&quot;3&quot; unique_id=&quot;10114&quot;&gt;&lt;property id=&quot;20148&quot; value=&quot;5&quot;/&gt;&lt;property id=&quot;20300&quot; value=&quot;Diapositiva 14&quot;/&gt;&lt;property id=&quot;20307&quot; value=&quot;269&quot;/&gt;&lt;/object&gt;&lt;object type=&quot;3&quot; unique_id=&quot;10116&quot;&gt;&lt;property id=&quot;20148&quot; value=&quot;5&quot;/&gt;&lt;property id=&quot;20300&quot; value=&quot;Diapositiva 15&quot;/&gt;&lt;property id=&quot;20307&quot; value=&quot;270&quot;/&gt;&lt;/object&gt;&lt;object type=&quot;3&quot; unique_id=&quot;10117&quot;&gt;&lt;property id=&quot;20148&quot; value=&quot;5&quot;/&gt;&lt;property id=&quot;20300&quot; value=&quot;Diapositiva 16&quot;/&gt;&lt;property id=&quot;20307&quot; value=&quot;271&quot;/&gt;&lt;/object&gt;&lt;/object&gt;&lt;object type=&quot;8&quot; unique_id=&quot;10017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2276</Words>
  <Application>Microsoft Office PowerPoint</Application>
  <PresentationFormat>Presentación en pantalla (4:3)</PresentationFormat>
  <Paragraphs>469</Paragraphs>
  <Slides>30</Slides>
  <Notes>29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7" baseType="lpstr">
      <vt:lpstr>Arial</vt:lpstr>
      <vt:lpstr>Calibri</vt:lpstr>
      <vt:lpstr>Cambria Math</vt:lpstr>
      <vt:lpstr>Symbol</vt:lpstr>
      <vt:lpstr>Wingdings</vt:lpstr>
      <vt:lpstr>Wingdings 2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Rafael Artacho Cañadas</dc:creator>
  <cp:lastModifiedBy>Rafael Artacho Cañadas</cp:lastModifiedBy>
  <cp:revision>181</cp:revision>
  <dcterms:created xsi:type="dcterms:W3CDTF">2012-04-21T04:58:29Z</dcterms:created>
  <dcterms:modified xsi:type="dcterms:W3CDTF">2016-09-04T08:01:18Z</dcterms:modified>
</cp:coreProperties>
</file>