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8" r:id="rId3"/>
    <p:sldId id="289" r:id="rId4"/>
    <p:sldId id="258" r:id="rId5"/>
    <p:sldId id="260"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custDataLst>
    <p:tags r:id="rId35"/>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7C80"/>
    <a:srgbClr val="FFCC66"/>
    <a:srgbClr val="FFFFCC"/>
    <a:srgbClr val="99CC00"/>
    <a:srgbClr val="CCFF33"/>
    <a:srgbClr val="B3F2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hielo</c:v>
                </c:pt>
              </c:strCache>
            </c:strRef>
          </c:tx>
          <c:spPr>
            <a:ln w="38100" cap="rnd">
              <a:solidFill>
                <a:srgbClr val="FF0000"/>
              </a:solidFill>
              <a:round/>
            </a:ln>
            <a:effectLst/>
          </c:spPr>
          <c:marker>
            <c:symbol val="none"/>
          </c:marker>
          <c:cat>
            <c:numRef>
              <c:f>Hoja1!$A$2:$A$19</c:f>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cat>
          <c:val>
            <c:numRef>
              <c:f>Hoja1!$B$2:$B$19</c:f>
              <c:numCache>
                <c:formatCode>General</c:formatCode>
                <c:ptCount val="18"/>
                <c:pt idx="0">
                  <c:v>-40</c:v>
                </c:pt>
                <c:pt idx="1">
                  <c:v>-20</c:v>
                </c:pt>
                <c:pt idx="2">
                  <c:v>0</c:v>
                </c:pt>
                <c:pt idx="3">
                  <c:v>0</c:v>
                </c:pt>
                <c:pt idx="4">
                  <c:v>0</c:v>
                </c:pt>
                <c:pt idx="5">
                  <c:v>20</c:v>
                </c:pt>
                <c:pt idx="6">
                  <c:v>40</c:v>
                </c:pt>
                <c:pt idx="7">
                  <c:v>60</c:v>
                </c:pt>
                <c:pt idx="8">
                  <c:v>80</c:v>
                </c:pt>
                <c:pt idx="9">
                  <c:v>100</c:v>
                </c:pt>
                <c:pt idx="10">
                  <c:v>100</c:v>
                </c:pt>
                <c:pt idx="11">
                  <c:v>100</c:v>
                </c:pt>
                <c:pt idx="12">
                  <c:v>100</c:v>
                </c:pt>
                <c:pt idx="13">
                  <c:v>100</c:v>
                </c:pt>
                <c:pt idx="14">
                  <c:v>100</c:v>
                </c:pt>
                <c:pt idx="15">
                  <c:v>100</c:v>
                </c:pt>
                <c:pt idx="16">
                  <c:v>100</c:v>
                </c:pt>
                <c:pt idx="17">
                  <c:v>140</c:v>
                </c:pt>
              </c:numCache>
            </c:numRef>
          </c:val>
          <c:smooth val="0"/>
        </c:ser>
        <c:ser>
          <c:idx val="1"/>
          <c:order val="1"/>
          <c:tx>
            <c:strRef>
              <c:f>Hoja1!$C$1</c:f>
              <c:strCache>
                <c:ptCount val="1"/>
                <c:pt idx="0">
                  <c:v>benceno</c:v>
                </c:pt>
              </c:strCache>
            </c:strRef>
          </c:tx>
          <c:spPr>
            <a:ln w="38100" cap="rnd">
              <a:solidFill>
                <a:srgbClr val="00B050"/>
              </a:solidFill>
              <a:round/>
            </a:ln>
            <a:effectLst/>
          </c:spPr>
          <c:marker>
            <c:symbol val="none"/>
          </c:marker>
          <c:cat>
            <c:numRef>
              <c:f>Hoja1!$A$2:$A$19</c:f>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cat>
          <c:val>
            <c:numRef>
              <c:f>Hoja1!$C$2:$C$19</c:f>
              <c:numCache>
                <c:formatCode>General</c:formatCode>
                <c:ptCount val="18"/>
                <c:pt idx="0">
                  <c:v>-40</c:v>
                </c:pt>
                <c:pt idx="1">
                  <c:v>5</c:v>
                </c:pt>
                <c:pt idx="2">
                  <c:v>5</c:v>
                </c:pt>
                <c:pt idx="3">
                  <c:v>40</c:v>
                </c:pt>
                <c:pt idx="4">
                  <c:v>80</c:v>
                </c:pt>
                <c:pt idx="5">
                  <c:v>80</c:v>
                </c:pt>
                <c:pt idx="6">
                  <c:v>80</c:v>
                </c:pt>
                <c:pt idx="7">
                  <c:v>120</c:v>
                </c:pt>
              </c:numCache>
            </c:numRef>
          </c:val>
          <c:smooth val="0"/>
        </c:ser>
        <c:dLbls>
          <c:showLegendKey val="0"/>
          <c:showVal val="0"/>
          <c:showCatName val="0"/>
          <c:showSerName val="0"/>
          <c:showPercent val="0"/>
          <c:showBubbleSize val="0"/>
        </c:dLbls>
        <c:smooth val="0"/>
        <c:axId val="-1659165040"/>
        <c:axId val="-1659176464"/>
      </c:lineChart>
      <c:catAx>
        <c:axId val="-165916504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ES" dirty="0" smtClean="0"/>
                  <a:t>tiempo</a:t>
                </a:r>
                <a:endParaRPr lang="es-ES" dirty="0"/>
              </a:p>
            </c:rich>
          </c:tx>
          <c:layout>
            <c:manualLayout>
              <c:xMode val="edge"/>
              <c:yMode val="edge"/>
              <c:x val="0.87309366797900267"/>
              <c:y val="0.53583932086614172"/>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59176464"/>
        <c:crosses val="autoZero"/>
        <c:auto val="1"/>
        <c:lblAlgn val="ctr"/>
        <c:lblOffset val="100"/>
        <c:noMultiLvlLbl val="0"/>
      </c:catAx>
      <c:valAx>
        <c:axId val="-16591764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ES" dirty="0" smtClean="0"/>
                  <a:t>temperatura (</a:t>
                </a:r>
                <a:r>
                  <a:rPr lang="es-ES" dirty="0" err="1" smtClean="0"/>
                  <a:t>ºC</a:t>
                </a:r>
                <a:r>
                  <a:rPr lang="es-ES" dirty="0" smtClean="0"/>
                  <a:t>)</a:t>
                </a:r>
                <a:endParaRPr lang="es-ES" dirty="0"/>
              </a:p>
            </c:rich>
          </c:tx>
          <c:layout>
            <c:manualLayout>
              <c:xMode val="edge"/>
              <c:yMode val="edge"/>
              <c:x val="2.0833333333333333E-3"/>
              <c:y val="6.927411417322827E-3"/>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5916504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t</c:v>
                </c:pt>
              </c:strCache>
            </c:strRef>
          </c:tx>
          <c:spPr>
            <a:ln w="38100" cap="rnd">
              <a:solidFill>
                <a:srgbClr val="FF0000"/>
              </a:solidFill>
              <a:round/>
            </a:ln>
            <a:effectLst/>
          </c:spPr>
          <c:marker>
            <c:symbol val="none"/>
          </c:marker>
          <c:cat>
            <c:numRef>
              <c:f>Hoja1!$A$2:$A$12</c:f>
              <c:numCache>
                <c:formatCode>General</c:formatCode>
                <c:ptCount val="11"/>
                <c:pt idx="0">
                  <c:v>0</c:v>
                </c:pt>
                <c:pt idx="1">
                  <c:v>2</c:v>
                </c:pt>
                <c:pt idx="2">
                  <c:v>4</c:v>
                </c:pt>
                <c:pt idx="3">
                  <c:v>6</c:v>
                </c:pt>
                <c:pt idx="4">
                  <c:v>8</c:v>
                </c:pt>
                <c:pt idx="5">
                  <c:v>10</c:v>
                </c:pt>
                <c:pt idx="6">
                  <c:v>12</c:v>
                </c:pt>
                <c:pt idx="7">
                  <c:v>14</c:v>
                </c:pt>
                <c:pt idx="8">
                  <c:v>16</c:v>
                </c:pt>
                <c:pt idx="9">
                  <c:v>18</c:v>
                </c:pt>
                <c:pt idx="10">
                  <c:v>20</c:v>
                </c:pt>
              </c:numCache>
            </c:numRef>
          </c:cat>
          <c:val>
            <c:numRef>
              <c:f>Hoja1!$B$2:$B$12</c:f>
              <c:numCache>
                <c:formatCode>General</c:formatCode>
                <c:ptCount val="11"/>
                <c:pt idx="0">
                  <c:v>0.99985000000000002</c:v>
                </c:pt>
                <c:pt idx="1">
                  <c:v>0.99995000000000001</c:v>
                </c:pt>
                <c:pt idx="2">
                  <c:v>0.99997999999999998</c:v>
                </c:pt>
                <c:pt idx="3">
                  <c:v>0.99992000000000003</c:v>
                </c:pt>
                <c:pt idx="4">
                  <c:v>0.99982000000000004</c:v>
                </c:pt>
                <c:pt idx="5">
                  <c:v>0.99965000000000004</c:v>
                </c:pt>
                <c:pt idx="6">
                  <c:v>0.99944999999999995</c:v>
                </c:pt>
                <c:pt idx="7">
                  <c:v>0.99924999999999997</c:v>
                </c:pt>
                <c:pt idx="8">
                  <c:v>0.99895</c:v>
                </c:pt>
                <c:pt idx="9">
                  <c:v>0.99860000000000004</c:v>
                </c:pt>
              </c:numCache>
            </c:numRef>
          </c:val>
          <c:smooth val="0"/>
        </c:ser>
        <c:dLbls>
          <c:showLegendKey val="0"/>
          <c:showVal val="0"/>
          <c:showCatName val="0"/>
          <c:showSerName val="0"/>
          <c:showPercent val="0"/>
          <c:showBubbleSize val="0"/>
        </c:dLbls>
        <c:smooth val="0"/>
        <c:axId val="-1659163952"/>
        <c:axId val="-1659163408"/>
      </c:lineChart>
      <c:catAx>
        <c:axId val="-165916395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ES" dirty="0" smtClean="0"/>
                  <a:t>Temperatura (</a:t>
                </a:r>
                <a:r>
                  <a:rPr lang="es-ES" dirty="0" err="1" smtClean="0"/>
                  <a:t>ºC</a:t>
                </a:r>
                <a:r>
                  <a:rPr lang="es-ES" dirty="0" smtClean="0"/>
                  <a:t>)</a:t>
                </a:r>
                <a:endParaRPr lang="es-ES" dirty="0"/>
              </a:p>
            </c:rich>
          </c:tx>
          <c:layout>
            <c:manualLayout>
              <c:xMode val="edge"/>
              <c:yMode val="edge"/>
              <c:x val="0.77506955380577425"/>
              <c:y val="0.91470300196850374"/>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59163408"/>
        <c:crosses val="autoZero"/>
        <c:auto val="1"/>
        <c:lblAlgn val="ctr"/>
        <c:lblOffset val="100"/>
        <c:noMultiLvlLbl val="0"/>
      </c:catAx>
      <c:valAx>
        <c:axId val="-1659163408"/>
        <c:scaling>
          <c:orientation val="minMax"/>
          <c:max val="1"/>
          <c:min val="0.9986000000000000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ES" dirty="0" smtClean="0"/>
                  <a:t>Densidad (g/cm</a:t>
                </a:r>
                <a:r>
                  <a:rPr lang="es-ES" baseline="30000" dirty="0" smtClean="0"/>
                  <a:t>3</a:t>
                </a:r>
                <a:r>
                  <a:rPr lang="es-ES" dirty="0" smtClean="0"/>
                  <a:t>)</a:t>
                </a:r>
                <a:endParaRPr lang="es-ES" dirty="0"/>
              </a:p>
            </c:rich>
          </c:tx>
          <c:layout>
            <c:manualLayout>
              <c:xMode val="edge"/>
              <c:yMode val="edge"/>
              <c:x val="6.2500000000000003E-3"/>
              <c:y val="2.8228346456693034E-3"/>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59163952"/>
        <c:crosses val="autoZero"/>
        <c:crossBetween val="midCat"/>
        <c:majorUnit val="2.0000000000000006E-4"/>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0.25977</cdr:x>
      <cdr:y>0.61521</cdr:y>
    </cdr:from>
    <cdr:to>
      <cdr:x>0.38164</cdr:x>
      <cdr:y>0.71478</cdr:y>
    </cdr:to>
    <cdr:cxnSp macro="">
      <cdr:nvCxnSpPr>
        <cdr:cNvPr id="2" name="Conector recto de flecha 1"/>
        <cdr:cNvCxnSpPr/>
      </cdr:nvCxnSpPr>
      <cdr:spPr>
        <a:xfrm xmlns:a="http://schemas.openxmlformats.org/drawingml/2006/main">
          <a:off x="1583532" y="2500198"/>
          <a:ext cx="742950" cy="404649"/>
        </a:xfrm>
        <a:prstGeom xmlns:a="http://schemas.openxmlformats.org/drawingml/2006/main" prst="straightConnector1">
          <a:avLst/>
        </a:prstGeom>
        <a:ln xmlns:a="http://schemas.openxmlformats.org/drawingml/2006/main">
          <a:solidFill>
            <a:schemeClr val="tx1"/>
          </a:solidFill>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A3937-13FA-4BBE-9607-4FD8AD970000}" type="datetimeFigureOut">
              <a:rPr lang="es-ES" smtClean="0"/>
              <a:t>04/09/2016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FD99F-99BB-40F6-9597-7D2DF4E88EF9}" type="slidenum">
              <a:rPr lang="es-ES" smtClean="0"/>
              <a:t>‹Nº›</a:t>
            </a:fld>
            <a:endParaRPr lang="es-ES" dirty="0"/>
          </a:p>
        </p:txBody>
      </p:sp>
    </p:spTree>
    <p:extLst>
      <p:ext uri="{BB962C8B-B14F-4D97-AF65-F5344CB8AC3E}">
        <p14:creationId xmlns:p14="http://schemas.microsoft.com/office/powerpoint/2010/main" val="258685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a:t>
            </a:fld>
            <a:endParaRPr lang="es-ES" dirty="0"/>
          </a:p>
        </p:txBody>
      </p:sp>
    </p:spTree>
    <p:extLst>
      <p:ext uri="{BB962C8B-B14F-4D97-AF65-F5344CB8AC3E}">
        <p14:creationId xmlns:p14="http://schemas.microsoft.com/office/powerpoint/2010/main" val="1831884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a:t>
            </a:fld>
            <a:endParaRPr lang="es-ES" dirty="0"/>
          </a:p>
        </p:txBody>
      </p:sp>
    </p:spTree>
    <p:extLst>
      <p:ext uri="{BB962C8B-B14F-4D97-AF65-F5344CB8AC3E}">
        <p14:creationId xmlns:p14="http://schemas.microsoft.com/office/powerpoint/2010/main" val="314182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a:t>
            </a:fld>
            <a:endParaRPr lang="es-ES" dirty="0"/>
          </a:p>
        </p:txBody>
      </p:sp>
    </p:spTree>
    <p:extLst>
      <p:ext uri="{BB962C8B-B14F-4D97-AF65-F5344CB8AC3E}">
        <p14:creationId xmlns:p14="http://schemas.microsoft.com/office/powerpoint/2010/main" val="168227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a:t>
            </a:fld>
            <a:endParaRPr lang="es-ES" dirty="0"/>
          </a:p>
        </p:txBody>
      </p:sp>
    </p:spTree>
    <p:extLst>
      <p:ext uri="{BB962C8B-B14F-4D97-AF65-F5344CB8AC3E}">
        <p14:creationId xmlns:p14="http://schemas.microsoft.com/office/powerpoint/2010/main" val="1819791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6</a:t>
            </a:fld>
            <a:endParaRPr lang="es-ES" dirty="0"/>
          </a:p>
        </p:txBody>
      </p:sp>
    </p:spTree>
    <p:extLst>
      <p:ext uri="{BB962C8B-B14F-4D97-AF65-F5344CB8AC3E}">
        <p14:creationId xmlns:p14="http://schemas.microsoft.com/office/powerpoint/2010/main" val="2342889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7</a:t>
            </a:fld>
            <a:endParaRPr lang="es-ES" dirty="0"/>
          </a:p>
        </p:txBody>
      </p:sp>
    </p:spTree>
    <p:extLst>
      <p:ext uri="{BB962C8B-B14F-4D97-AF65-F5344CB8AC3E}">
        <p14:creationId xmlns:p14="http://schemas.microsoft.com/office/powerpoint/2010/main" val="1862847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8</a:t>
            </a:fld>
            <a:endParaRPr lang="es-ES" dirty="0"/>
          </a:p>
        </p:txBody>
      </p:sp>
    </p:spTree>
    <p:extLst>
      <p:ext uri="{BB962C8B-B14F-4D97-AF65-F5344CB8AC3E}">
        <p14:creationId xmlns:p14="http://schemas.microsoft.com/office/powerpoint/2010/main" val="1729289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9</a:t>
            </a:fld>
            <a:endParaRPr lang="es-ES" dirty="0"/>
          </a:p>
        </p:txBody>
      </p:sp>
    </p:spTree>
    <p:extLst>
      <p:ext uri="{BB962C8B-B14F-4D97-AF65-F5344CB8AC3E}">
        <p14:creationId xmlns:p14="http://schemas.microsoft.com/office/powerpoint/2010/main" val="191080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10</a:t>
            </a:fld>
            <a:endParaRPr lang="es-ES" dirty="0"/>
          </a:p>
        </p:txBody>
      </p:sp>
    </p:spTree>
    <p:extLst>
      <p:ext uri="{BB962C8B-B14F-4D97-AF65-F5344CB8AC3E}">
        <p14:creationId xmlns:p14="http://schemas.microsoft.com/office/powerpoint/2010/main" val="1359894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11</a:t>
            </a:fld>
            <a:endParaRPr lang="es-ES" dirty="0"/>
          </a:p>
        </p:txBody>
      </p:sp>
    </p:spTree>
    <p:extLst>
      <p:ext uri="{BB962C8B-B14F-4D97-AF65-F5344CB8AC3E}">
        <p14:creationId xmlns:p14="http://schemas.microsoft.com/office/powerpoint/2010/main" val="529385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12</a:t>
            </a:fld>
            <a:endParaRPr lang="es-ES" dirty="0"/>
          </a:p>
        </p:txBody>
      </p:sp>
    </p:spTree>
    <p:extLst>
      <p:ext uri="{BB962C8B-B14F-4D97-AF65-F5344CB8AC3E}">
        <p14:creationId xmlns:p14="http://schemas.microsoft.com/office/powerpoint/2010/main" val="1208461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13</a:t>
            </a:fld>
            <a:endParaRPr lang="es-ES" dirty="0"/>
          </a:p>
        </p:txBody>
      </p:sp>
    </p:spTree>
    <p:extLst>
      <p:ext uri="{BB962C8B-B14F-4D97-AF65-F5344CB8AC3E}">
        <p14:creationId xmlns:p14="http://schemas.microsoft.com/office/powerpoint/2010/main" val="1097636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14</a:t>
            </a:fld>
            <a:endParaRPr lang="es-ES" dirty="0"/>
          </a:p>
        </p:txBody>
      </p:sp>
    </p:spTree>
    <p:extLst>
      <p:ext uri="{BB962C8B-B14F-4D97-AF65-F5344CB8AC3E}">
        <p14:creationId xmlns:p14="http://schemas.microsoft.com/office/powerpoint/2010/main" val="3392105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15</a:t>
            </a:fld>
            <a:endParaRPr lang="es-ES" dirty="0"/>
          </a:p>
        </p:txBody>
      </p:sp>
    </p:spTree>
    <p:extLst>
      <p:ext uri="{BB962C8B-B14F-4D97-AF65-F5344CB8AC3E}">
        <p14:creationId xmlns:p14="http://schemas.microsoft.com/office/powerpoint/2010/main" val="3063953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16</a:t>
            </a:fld>
            <a:endParaRPr lang="es-ES" dirty="0"/>
          </a:p>
        </p:txBody>
      </p:sp>
    </p:spTree>
    <p:extLst>
      <p:ext uri="{BB962C8B-B14F-4D97-AF65-F5344CB8AC3E}">
        <p14:creationId xmlns:p14="http://schemas.microsoft.com/office/powerpoint/2010/main" val="2139217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17</a:t>
            </a:fld>
            <a:endParaRPr lang="es-ES" dirty="0"/>
          </a:p>
        </p:txBody>
      </p:sp>
    </p:spTree>
    <p:extLst>
      <p:ext uri="{BB962C8B-B14F-4D97-AF65-F5344CB8AC3E}">
        <p14:creationId xmlns:p14="http://schemas.microsoft.com/office/powerpoint/2010/main" val="4021443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18</a:t>
            </a:fld>
            <a:endParaRPr lang="es-ES" dirty="0"/>
          </a:p>
        </p:txBody>
      </p:sp>
    </p:spTree>
    <p:extLst>
      <p:ext uri="{BB962C8B-B14F-4D97-AF65-F5344CB8AC3E}">
        <p14:creationId xmlns:p14="http://schemas.microsoft.com/office/powerpoint/2010/main" val="3410395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19</a:t>
            </a:fld>
            <a:endParaRPr lang="es-ES" dirty="0"/>
          </a:p>
        </p:txBody>
      </p:sp>
    </p:spTree>
    <p:extLst>
      <p:ext uri="{BB962C8B-B14F-4D97-AF65-F5344CB8AC3E}">
        <p14:creationId xmlns:p14="http://schemas.microsoft.com/office/powerpoint/2010/main" val="2270594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20</a:t>
            </a:fld>
            <a:endParaRPr lang="es-ES" dirty="0"/>
          </a:p>
        </p:txBody>
      </p:sp>
    </p:spTree>
    <p:extLst>
      <p:ext uri="{BB962C8B-B14F-4D97-AF65-F5344CB8AC3E}">
        <p14:creationId xmlns:p14="http://schemas.microsoft.com/office/powerpoint/2010/main" val="3860105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21</a:t>
            </a:fld>
            <a:endParaRPr lang="es-ES" dirty="0"/>
          </a:p>
        </p:txBody>
      </p:sp>
    </p:spTree>
    <p:extLst>
      <p:ext uri="{BB962C8B-B14F-4D97-AF65-F5344CB8AC3E}">
        <p14:creationId xmlns:p14="http://schemas.microsoft.com/office/powerpoint/2010/main" val="1657439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22</a:t>
            </a:fld>
            <a:endParaRPr lang="es-ES" dirty="0"/>
          </a:p>
        </p:txBody>
      </p:sp>
    </p:spTree>
    <p:extLst>
      <p:ext uri="{BB962C8B-B14F-4D97-AF65-F5344CB8AC3E}">
        <p14:creationId xmlns:p14="http://schemas.microsoft.com/office/powerpoint/2010/main" val="1103831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23</a:t>
            </a:fld>
            <a:endParaRPr lang="es-ES" dirty="0"/>
          </a:p>
        </p:txBody>
      </p:sp>
    </p:spTree>
    <p:extLst>
      <p:ext uri="{BB962C8B-B14F-4D97-AF65-F5344CB8AC3E}">
        <p14:creationId xmlns:p14="http://schemas.microsoft.com/office/powerpoint/2010/main" val="26008156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24</a:t>
            </a:fld>
            <a:endParaRPr lang="es-ES" dirty="0"/>
          </a:p>
        </p:txBody>
      </p:sp>
    </p:spTree>
    <p:extLst>
      <p:ext uri="{BB962C8B-B14F-4D97-AF65-F5344CB8AC3E}">
        <p14:creationId xmlns:p14="http://schemas.microsoft.com/office/powerpoint/2010/main" val="2326184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25</a:t>
            </a:fld>
            <a:endParaRPr lang="es-ES" dirty="0"/>
          </a:p>
        </p:txBody>
      </p:sp>
    </p:spTree>
    <p:extLst>
      <p:ext uri="{BB962C8B-B14F-4D97-AF65-F5344CB8AC3E}">
        <p14:creationId xmlns:p14="http://schemas.microsoft.com/office/powerpoint/2010/main" val="2480304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26</a:t>
            </a:fld>
            <a:endParaRPr lang="es-ES" dirty="0"/>
          </a:p>
        </p:txBody>
      </p:sp>
    </p:spTree>
    <p:extLst>
      <p:ext uri="{BB962C8B-B14F-4D97-AF65-F5344CB8AC3E}">
        <p14:creationId xmlns:p14="http://schemas.microsoft.com/office/powerpoint/2010/main" val="3802746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27</a:t>
            </a:fld>
            <a:endParaRPr lang="es-ES" dirty="0"/>
          </a:p>
        </p:txBody>
      </p:sp>
    </p:spTree>
    <p:extLst>
      <p:ext uri="{BB962C8B-B14F-4D97-AF65-F5344CB8AC3E}">
        <p14:creationId xmlns:p14="http://schemas.microsoft.com/office/powerpoint/2010/main" val="1643162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28</a:t>
            </a:fld>
            <a:endParaRPr lang="es-ES" dirty="0"/>
          </a:p>
        </p:txBody>
      </p:sp>
    </p:spTree>
    <p:extLst>
      <p:ext uri="{BB962C8B-B14F-4D97-AF65-F5344CB8AC3E}">
        <p14:creationId xmlns:p14="http://schemas.microsoft.com/office/powerpoint/2010/main" val="2482783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29</a:t>
            </a:fld>
            <a:endParaRPr lang="es-ES" dirty="0"/>
          </a:p>
        </p:txBody>
      </p:sp>
    </p:spTree>
    <p:extLst>
      <p:ext uri="{BB962C8B-B14F-4D97-AF65-F5344CB8AC3E}">
        <p14:creationId xmlns:p14="http://schemas.microsoft.com/office/powerpoint/2010/main" val="2046521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30</a:t>
            </a:fld>
            <a:endParaRPr lang="es-ES" dirty="0"/>
          </a:p>
        </p:txBody>
      </p:sp>
    </p:spTree>
    <p:extLst>
      <p:ext uri="{BB962C8B-B14F-4D97-AF65-F5344CB8AC3E}">
        <p14:creationId xmlns:p14="http://schemas.microsoft.com/office/powerpoint/2010/main" val="1515397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31</a:t>
            </a:fld>
            <a:endParaRPr lang="es-ES" dirty="0"/>
          </a:p>
        </p:txBody>
      </p:sp>
    </p:spTree>
    <p:extLst>
      <p:ext uri="{BB962C8B-B14F-4D97-AF65-F5344CB8AC3E}">
        <p14:creationId xmlns:p14="http://schemas.microsoft.com/office/powerpoint/2010/main" val="1220663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32</a:t>
            </a:fld>
            <a:endParaRPr lang="es-ES" dirty="0"/>
          </a:p>
        </p:txBody>
      </p:sp>
    </p:spTree>
    <p:extLst>
      <p:ext uri="{BB962C8B-B14F-4D97-AF65-F5344CB8AC3E}">
        <p14:creationId xmlns:p14="http://schemas.microsoft.com/office/powerpoint/2010/main" val="3053333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688A248-2D24-4E24-B127-E3B886AA6B0C}"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36932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7FDAAA2-C65D-4B79-B05B-0D5CB129EB5E}"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32627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E0FEBE4-774C-41B9-BBAF-C022C67D8F9B}"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636207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0B9153-E2B6-4BCD-A57F-F371DA83EDAF}"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59022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429E183-9E38-4F32-8690-44BFF7B01AB7}" type="datetime1">
              <a:rPr lang="es-ES" smtClean="0"/>
              <a:t>04/09/2016</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94764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7E4EEE1-E4BC-4BC1-95D1-5883DA0DA96E}" type="datetime1">
              <a:rPr lang="es-ES" smtClean="0"/>
              <a:t>04/09/2016</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348469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562B95-909D-4C64-B95F-435602505E05}" type="datetime1">
              <a:rPr lang="es-ES" smtClean="0"/>
              <a:t>04/09/2016</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792357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4F6376-D4FB-4FE1-BF85-B81A05EEE1D5}"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350025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C911D55-E50E-4EEE-BAE6-827D110139BE}" type="datetime1">
              <a:rPr lang="es-ES" smtClean="0"/>
              <a:t>04/09/2016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89570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0AE082F-DA1E-43D4-965F-725E5233388F}"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1255367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BD194D6-3E72-4877-8C7E-B943E2E382DE}" type="datetime1">
              <a:rPr lang="es-ES" smtClean="0"/>
              <a:t>04/09/2016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60192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F59CA-C6BA-4FBD-9EAF-A43FC7668E30}" type="datetime1">
              <a:rPr lang="es-ES" smtClean="0"/>
              <a:t>04/09/2016</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4911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4.jpg"/><Relationship Id="rId7"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6.jpeg"/><Relationship Id="rId7"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47.jpe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2.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l="1000" t="-1000" b="1000"/>
          </a:stretch>
        </a:blipFill>
        <a:effectLst/>
      </p:bgPr>
    </p:bg>
    <p:spTree>
      <p:nvGrpSpPr>
        <p:cNvPr id="1" name=""/>
        <p:cNvGrpSpPr/>
        <p:nvPr/>
      </p:nvGrpSpPr>
      <p:grpSpPr>
        <a:xfrm>
          <a:off x="0" y="0"/>
          <a:ext cx="0" cy="0"/>
          <a:chOff x="0" y="0"/>
          <a:chExt cx="0" cy="0"/>
        </a:xfrm>
      </p:grpSpPr>
      <p:sp>
        <p:nvSpPr>
          <p:cNvPr id="4" name="3 Rectángulo"/>
          <p:cNvSpPr/>
          <p:nvPr/>
        </p:nvSpPr>
        <p:spPr>
          <a:xfrm>
            <a:off x="98475" y="98474"/>
            <a:ext cx="6569612" cy="6654018"/>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12542" y="1171362"/>
            <a:ext cx="6527409" cy="1015663"/>
          </a:xfrm>
          <a:prstGeom prst="rect">
            <a:avLst/>
          </a:prstGeom>
          <a:noFill/>
        </p:spPr>
        <p:txBody>
          <a:bodyPr wrap="square" rtlCol="0">
            <a:spAutoFit/>
          </a:bodyPr>
          <a:lstStyle/>
          <a:p>
            <a:pPr algn="ctr"/>
            <a:r>
              <a:rPr lang="es-ES" sz="6000" b="1" dirty="0" smtClean="0">
                <a:solidFill>
                  <a:srgbClr val="FFC000"/>
                </a:solidFill>
                <a:effectLst>
                  <a:outerShdw blurRad="38100" dist="38100" dir="2700000" algn="tl">
                    <a:srgbClr val="000000">
                      <a:alpha val="43137"/>
                    </a:srgbClr>
                  </a:outerShdw>
                </a:effectLst>
              </a:rPr>
              <a:t>4º E.S.O.</a:t>
            </a:r>
            <a:endParaRPr lang="es-ES" sz="6000" b="1" dirty="0">
              <a:solidFill>
                <a:srgbClr val="FFC000"/>
              </a:solidFill>
              <a:effectLst>
                <a:outerShdw blurRad="38100" dist="38100" dir="2700000" algn="tl">
                  <a:srgbClr val="000000">
                    <a:alpha val="43137"/>
                  </a:srgbClr>
                </a:outerShdw>
              </a:effectLst>
            </a:endParaRPr>
          </a:p>
        </p:txBody>
      </p:sp>
      <p:sp>
        <p:nvSpPr>
          <p:cNvPr id="6" name="5 CuadroTexto"/>
          <p:cNvSpPr txBox="1"/>
          <p:nvPr/>
        </p:nvSpPr>
        <p:spPr>
          <a:xfrm>
            <a:off x="619398" y="2111203"/>
            <a:ext cx="5390865" cy="707886"/>
          </a:xfrm>
          <a:prstGeom prst="rect">
            <a:avLst/>
          </a:prstGeom>
          <a:noFill/>
        </p:spPr>
        <p:txBody>
          <a:bodyPr wrap="square" rtlCol="0">
            <a:spAutoFit/>
          </a:bodyPr>
          <a:lstStyle/>
          <a:p>
            <a:pPr algn="ctr"/>
            <a:r>
              <a:rPr lang="es-ES" sz="4000" b="1" dirty="0" smtClean="0">
                <a:solidFill>
                  <a:srgbClr val="C00000"/>
                </a:solidFill>
                <a:effectLst>
                  <a:outerShdw blurRad="38100" dist="38100" dir="2700000" algn="tl">
                    <a:srgbClr val="000000">
                      <a:alpha val="43137"/>
                    </a:srgbClr>
                  </a:outerShdw>
                </a:effectLst>
              </a:rPr>
              <a:t>FÍSICA Y QUÍMICA</a:t>
            </a:r>
            <a:endParaRPr lang="es-ES" sz="4000" b="1" dirty="0">
              <a:solidFill>
                <a:srgbClr val="C00000"/>
              </a:solidFill>
              <a:effectLst>
                <a:outerShdw blurRad="38100" dist="38100" dir="2700000" algn="tl">
                  <a:srgbClr val="000000">
                    <a:alpha val="43137"/>
                  </a:srgbClr>
                </a:outerShdw>
              </a:effectLst>
            </a:endParaRPr>
          </a:p>
        </p:txBody>
      </p:sp>
      <p:sp>
        <p:nvSpPr>
          <p:cNvPr id="7" name="6 Rectángulo"/>
          <p:cNvSpPr/>
          <p:nvPr/>
        </p:nvSpPr>
        <p:spPr>
          <a:xfrm>
            <a:off x="6719374" y="99207"/>
            <a:ext cx="2367476" cy="66540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3 Marcador de texto"/>
          <p:cNvSpPr txBox="1">
            <a:spLocks/>
          </p:cNvSpPr>
          <p:nvPr/>
        </p:nvSpPr>
        <p:spPr>
          <a:xfrm>
            <a:off x="6833002" y="5259248"/>
            <a:ext cx="2068699" cy="10596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600" b="1" dirty="0" smtClean="0">
                <a:solidFill>
                  <a:schemeClr val="accent6">
                    <a:lumMod val="50000"/>
                  </a:schemeClr>
                </a:solidFill>
                <a:effectLst>
                  <a:outerShdw blurRad="38100" dist="38100" dir="2700000" algn="tl">
                    <a:srgbClr val="000000">
                      <a:alpha val="43137"/>
                    </a:srgbClr>
                  </a:outerShdw>
                </a:effectLst>
              </a:rPr>
              <a:t>R. Artacho</a:t>
            </a:r>
          </a:p>
          <a:p>
            <a:pPr marL="0" indent="0" algn="ctr">
              <a:buNone/>
            </a:pPr>
            <a:r>
              <a:rPr lang="es-ES" sz="2000" b="1" dirty="0" smtClean="0">
                <a:solidFill>
                  <a:schemeClr val="accent6">
                    <a:lumMod val="50000"/>
                  </a:schemeClr>
                </a:solidFill>
                <a:effectLst>
                  <a:outerShdw blurRad="38100" dist="38100" dir="2700000" algn="tl">
                    <a:srgbClr val="000000">
                      <a:alpha val="43137"/>
                    </a:srgbClr>
                  </a:outerShdw>
                </a:effectLst>
              </a:rPr>
              <a:t>Dpto. de Física y Química</a:t>
            </a:r>
          </a:p>
        </p:txBody>
      </p:sp>
      <p:sp>
        <p:nvSpPr>
          <p:cNvPr id="10" name="9 CuadroTexto"/>
          <p:cNvSpPr txBox="1"/>
          <p:nvPr/>
        </p:nvSpPr>
        <p:spPr>
          <a:xfrm>
            <a:off x="545911" y="3325855"/>
            <a:ext cx="5732060" cy="461665"/>
          </a:xfrm>
          <a:prstGeom prst="rect">
            <a:avLst/>
          </a:prstGeom>
          <a:noFill/>
          <a:effectLst/>
        </p:spPr>
        <p:txBody>
          <a:bodyPr wrap="square" rtlCol="0">
            <a:spAutoFit/>
          </a:bodyPr>
          <a:lstStyle/>
          <a:p>
            <a:pPr algn="ctr"/>
            <a:r>
              <a:rPr lang="es-ES" sz="2400" b="1" dirty="0" smtClean="0">
                <a:solidFill>
                  <a:srgbClr val="C00000"/>
                </a:solidFill>
                <a:effectLst/>
              </a:rPr>
              <a:t>12. ENERGÍA Y CALOR</a:t>
            </a:r>
            <a:endParaRPr lang="es-ES" sz="2400" b="1" dirty="0">
              <a:solidFill>
                <a:srgbClr val="C00000"/>
              </a:solidFill>
              <a:effectLst/>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2455" y="3141512"/>
            <a:ext cx="1439565" cy="1801549"/>
          </a:xfrm>
          <a:prstGeom prst="rect">
            <a:avLst/>
          </a:prstGeom>
        </p:spPr>
      </p:pic>
      <p:pic>
        <p:nvPicPr>
          <p:cNvPr id="12" name="Picture 2" descr="http://www.educarchile.cl/UserFiles/P0001/Image/CR_FichasTematicas/2011/Energia_calorica_sugerencia_de_docent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98" t="9669" r="2826" b="3689"/>
          <a:stretch/>
        </p:blipFill>
        <p:spPr bwMode="auto">
          <a:xfrm>
            <a:off x="1569525" y="3957919"/>
            <a:ext cx="3935589" cy="2058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90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12. ENERGÍA Y CALOR</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748908871"/>
              </p:ext>
            </p:extLst>
          </p:nvPr>
        </p:nvGraphicFramePr>
        <p:xfrm>
          <a:off x="385760" y="900472"/>
          <a:ext cx="8458204" cy="5074920"/>
        </p:xfrm>
        <a:graphic>
          <a:graphicData uri="http://schemas.openxmlformats.org/drawingml/2006/table">
            <a:tbl>
              <a:tblPr firstRow="1" bandRow="1">
                <a:tableStyleId>{93296810-A885-4BE3-A3E7-6D5BEEA58F35}</a:tableStyleId>
              </a:tblPr>
              <a:tblGrid>
                <a:gridCol w="4229102"/>
                <a:gridCol w="4229102"/>
              </a:tblGrid>
              <a:tr h="295266">
                <a:tc gridSpan="2">
                  <a:txBody>
                    <a:bodyPr/>
                    <a:lstStyle/>
                    <a:p>
                      <a:pPr algn="ctr"/>
                      <a:r>
                        <a:rPr lang="es-ES" sz="1400" dirty="0" smtClean="0"/>
                        <a:t>CONTENIDOS</a:t>
                      </a:r>
                      <a:endParaRPr lang="es-ES" sz="1400" dirty="0"/>
                    </a:p>
                  </a:txBody>
                  <a:tcPr/>
                </a:tc>
                <a:tc hMerge="1">
                  <a:txBody>
                    <a:bodyPr/>
                    <a:lstStyle/>
                    <a:p>
                      <a:endParaRPr lang="es-ES" sz="1400" dirty="0"/>
                    </a:p>
                  </a:txBody>
                  <a:tcPr/>
                </a:tc>
              </a:tr>
              <a:tr h="252053">
                <a:tc gridSpan="2">
                  <a:txBody>
                    <a:bodyPr/>
                    <a:lstStyle/>
                    <a:p>
                      <a:pPr marL="0" indent="0">
                        <a:spcAft>
                          <a:spcPts val="0"/>
                        </a:spcAft>
                        <a:buFont typeface="Wingdings" panose="05000000000000000000" pitchFamily="2" charset="2"/>
                        <a:buNone/>
                      </a:pPr>
                      <a:r>
                        <a:rPr lang="es-ES" sz="1400" dirty="0" smtClean="0">
                          <a:sym typeface="Wingdings" panose="05000000000000000000" pitchFamily="2" charset="2"/>
                        </a:rPr>
                        <a:t>1. </a:t>
                      </a:r>
                      <a:r>
                        <a:rPr lang="es-ES" sz="1400" dirty="0" smtClean="0">
                          <a:sym typeface="Wingdings" panose="05000000000000000000" pitchFamily="2" charset="2"/>
                        </a:rPr>
                        <a:t>El calor </a:t>
                      </a:r>
                      <a:r>
                        <a:rPr lang="es-ES" sz="1400" baseline="0" dirty="0" smtClean="0">
                          <a:sym typeface="Wingdings" panose="05000000000000000000" pitchFamily="2" charset="2"/>
                        </a:rPr>
                        <a:t> </a:t>
                      </a:r>
                      <a:r>
                        <a:rPr lang="es-ES" sz="1400" dirty="0" smtClean="0">
                          <a:sym typeface="Wingdings" panose="05000000000000000000" pitchFamily="2" charset="2"/>
                        </a:rPr>
                        <a:t>2.</a:t>
                      </a:r>
                      <a:r>
                        <a:rPr lang="es-ES" sz="1400" baseline="0" dirty="0" smtClean="0">
                          <a:sym typeface="Wingdings" panose="05000000000000000000" pitchFamily="2" charset="2"/>
                        </a:rPr>
                        <a:t> </a:t>
                      </a:r>
                      <a:r>
                        <a:rPr lang="es-ES" sz="1400" dirty="0" smtClean="0">
                          <a:sym typeface="Wingdings" panose="05000000000000000000" pitchFamily="2" charset="2"/>
                        </a:rPr>
                        <a:t>Efectos del calor </a:t>
                      </a:r>
                      <a:r>
                        <a:rPr lang="es-ES" sz="1400" baseline="0" dirty="0" smtClean="0">
                          <a:sym typeface="Wingdings" panose="05000000000000000000" pitchFamily="2" charset="2"/>
                        </a:rPr>
                        <a:t> </a:t>
                      </a:r>
                      <a:r>
                        <a:rPr lang="es-ES" sz="1400" baseline="0" dirty="0" smtClean="0">
                          <a:sym typeface="Wingdings" panose="05000000000000000000" pitchFamily="2" charset="2"/>
                        </a:rPr>
                        <a:t>3. </a:t>
                      </a:r>
                      <a:r>
                        <a:rPr lang="es-ES" sz="1400" dirty="0" smtClean="0">
                          <a:sym typeface="Wingdings" panose="05000000000000000000" pitchFamily="2" charset="2"/>
                        </a:rPr>
                        <a:t>Transformación entre calor y trabajo</a:t>
                      </a:r>
                      <a:endParaRPr lang="es-ES" sz="1400" baseline="0" dirty="0" smtClean="0">
                        <a:sym typeface="Wingdings" panose="05000000000000000000" pitchFamily="2" charset="2"/>
                      </a:endParaRPr>
                    </a:p>
                  </a:txBody>
                  <a:tcPr/>
                </a:tc>
                <a:tc hMerge="1">
                  <a:txBody>
                    <a:bodyPr/>
                    <a:lstStyle/>
                    <a:p>
                      <a:endParaRPr lang="es-ES" sz="1400" dirty="0"/>
                    </a:p>
                  </a:txBody>
                  <a:tcPr/>
                </a:tc>
              </a:tr>
              <a:tr h="295266">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tr>
              <a:tr h="1086802">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4. Relacionar cualitativa y cuantitativamente el calor con los efectos que produce en los cuerpos: variación de temperatura, cambios de estado y dilatación.</a:t>
                      </a:r>
                      <a:endParaRPr lang="es-ES" sz="140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4.1. Describe las transformaciones que experimenta un cuerpo al ganar o perder energía, determinando el calor necesario para que se produzca una variación de temperatura dada y para un cambio de estado, representando gráficamente dichas transformaciones.</a:t>
                      </a:r>
                    </a:p>
                    <a:p>
                      <a:pPr marL="0" indent="0">
                        <a:spcAft>
                          <a:spcPts val="600"/>
                        </a:spcAft>
                        <a:buFont typeface="Wingdings" panose="05000000000000000000" pitchFamily="2" charset="2"/>
                        <a:buNone/>
                      </a:pPr>
                      <a:r>
                        <a:rPr lang="es-ES" sz="1400" dirty="0" smtClean="0"/>
                        <a:t>4.2. Calcula la energía transferida entre cuerpos a distinta temperatura y el valor de la temperatura final aplicando el concepto de equilibrio térmico.</a:t>
                      </a:r>
                    </a:p>
                    <a:p>
                      <a:pPr marL="0" indent="0">
                        <a:spcAft>
                          <a:spcPts val="600"/>
                        </a:spcAft>
                        <a:buFont typeface="Wingdings" panose="05000000000000000000" pitchFamily="2" charset="2"/>
                        <a:buNone/>
                      </a:pPr>
                      <a:r>
                        <a:rPr lang="es-ES" sz="1400" dirty="0" smtClean="0"/>
                        <a:t>4.3. Relaciona la variación de la longitud de un objeto con la variación de su temperatura utilizando el coeficiente de dilatación lineal correspondiente.</a:t>
                      </a:r>
                    </a:p>
                    <a:p>
                      <a:pPr marL="0" indent="0">
                        <a:spcAft>
                          <a:spcPts val="600"/>
                        </a:spcAft>
                        <a:buFont typeface="Wingdings" panose="05000000000000000000" pitchFamily="2" charset="2"/>
                        <a:buNone/>
                      </a:pPr>
                      <a:r>
                        <a:rPr lang="es-ES" sz="1400" dirty="0" smtClean="0"/>
                        <a:t>4.4. Determina experimentalmente calores específicos y calores latentes de sustancias mediante un calorímetro, realizando los cálculos necesarios a partir de los datos empíricos obtenidos.</a:t>
                      </a:r>
                      <a:endParaRPr lang="es-ES" sz="1400" dirty="0"/>
                    </a:p>
                  </a:txBody>
                  <a:tcPr/>
                </a:tc>
              </a:tr>
            </a:tbl>
          </a:graphicData>
        </a:graphic>
      </p:graphicFrame>
    </p:spTree>
    <p:extLst>
      <p:ext uri="{BB962C8B-B14F-4D97-AF65-F5344CB8AC3E}">
        <p14:creationId xmlns:p14="http://schemas.microsoft.com/office/powerpoint/2010/main" val="25688878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12. ENERGÍA Y CALOR</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367230898"/>
              </p:ext>
            </p:extLst>
          </p:nvPr>
        </p:nvGraphicFramePr>
        <p:xfrm>
          <a:off x="385760" y="900472"/>
          <a:ext cx="8458204" cy="3413760"/>
        </p:xfrm>
        <a:graphic>
          <a:graphicData uri="http://schemas.openxmlformats.org/drawingml/2006/table">
            <a:tbl>
              <a:tblPr firstRow="1" bandRow="1">
                <a:tableStyleId>{93296810-A885-4BE3-A3E7-6D5BEEA58F35}</a:tableStyleId>
              </a:tblPr>
              <a:tblGrid>
                <a:gridCol w="4229102"/>
                <a:gridCol w="4229102"/>
              </a:tblGrid>
              <a:tr h="295266">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tr>
              <a:tr h="1086802">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5. Valorar la relevancia histórica de las máquinas térmicas como desencadenantes de la revolución industrial, así como su importancia actual en la industria y el transporte.</a:t>
                      </a:r>
                      <a:endParaRPr lang="es-ES" sz="140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5.1. Explica o interpreta, mediante o a partir de ilustraciones, el fundamento del funcionamiento del motor de explosión.</a:t>
                      </a:r>
                    </a:p>
                    <a:p>
                      <a:pPr marL="0" indent="0">
                        <a:spcAft>
                          <a:spcPts val="600"/>
                        </a:spcAft>
                        <a:buFont typeface="Wingdings" panose="05000000000000000000" pitchFamily="2" charset="2"/>
                        <a:buNone/>
                      </a:pPr>
                      <a:r>
                        <a:rPr lang="es-ES" sz="1400" dirty="0" smtClean="0"/>
                        <a:t>5.2. Realiza un trabajo sobre la importancia histórica del motor de explosión y lo presenta empleando las TIC.</a:t>
                      </a:r>
                      <a:endParaRPr lang="es-ES" sz="1400" dirty="0"/>
                    </a:p>
                  </a:txBody>
                  <a:tcPr/>
                </a:tc>
              </a:tr>
              <a:tr h="1086802">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6. Comprender la limitación que el fenómeno de la degradación de la energía supone para la optimización de los procesos de obtención de energía útil en las máquinas térmicas, y el reto tecnológico que supone la mejora del rendimiento de estas para la investigación, la innovación y la empresa.</a:t>
                      </a:r>
                      <a:endParaRPr lang="es-ES" sz="140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6.1. Utiliza el concepto de la degradación de la energía para relacionar la energía absorbida y el trabajo realizado por una máquina térmica.</a:t>
                      </a:r>
                    </a:p>
                    <a:p>
                      <a:pPr marL="0" indent="0">
                        <a:spcAft>
                          <a:spcPts val="600"/>
                        </a:spcAft>
                        <a:buFont typeface="Wingdings" panose="05000000000000000000" pitchFamily="2" charset="2"/>
                        <a:buNone/>
                      </a:pPr>
                      <a:r>
                        <a:rPr lang="es-ES" sz="1400" dirty="0" smtClean="0"/>
                        <a:t>6.2. Emplea simulaciones virtuales interactivas para determinar la degradación de la energía en diferentes máquinas y expone los resultados empleando las TIC.</a:t>
                      </a:r>
                      <a:endParaRPr lang="es-ES" sz="1400" dirty="0"/>
                    </a:p>
                  </a:txBody>
                  <a:tcPr/>
                </a:tc>
              </a:tr>
            </a:tbl>
          </a:graphicData>
        </a:graphic>
      </p:graphicFrame>
    </p:spTree>
    <p:extLst>
      <p:ext uri="{BB962C8B-B14F-4D97-AF65-F5344CB8AC3E}">
        <p14:creationId xmlns:p14="http://schemas.microsoft.com/office/powerpoint/2010/main" val="21931803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El calor</a:t>
            </a:r>
            <a:endParaRPr lang="es-ES" b="1" dirty="0">
              <a:solidFill>
                <a:schemeClr val="accent6">
                  <a:lumMod val="75000"/>
                </a:schemeClr>
              </a:solidFill>
            </a:endParaRPr>
          </a:p>
        </p:txBody>
      </p:sp>
      <p:sp>
        <p:nvSpPr>
          <p:cNvPr id="4" name="CuadroTexto 3"/>
          <p:cNvSpPr txBox="1"/>
          <p:nvPr/>
        </p:nvSpPr>
        <p:spPr>
          <a:xfrm>
            <a:off x="385762" y="872900"/>
            <a:ext cx="6857999" cy="369332"/>
          </a:xfrm>
          <a:prstGeom prst="rect">
            <a:avLst/>
          </a:prstGeom>
          <a:noFill/>
        </p:spPr>
        <p:txBody>
          <a:bodyPr wrap="square" rtlCol="0">
            <a:spAutoFit/>
          </a:bodyPr>
          <a:lstStyle/>
          <a:p>
            <a:r>
              <a:rPr lang="es-ES" b="1" dirty="0" smtClean="0">
                <a:solidFill>
                  <a:srgbClr val="00B050"/>
                </a:solidFill>
              </a:rPr>
              <a:t>1.1. El calor es energía transferida</a:t>
            </a:r>
            <a:endParaRPr lang="es-ES" b="1" dirty="0">
              <a:solidFill>
                <a:srgbClr val="00B050"/>
              </a:solidFill>
            </a:endParaRPr>
          </a:p>
        </p:txBody>
      </p:sp>
      <p:sp>
        <p:nvSpPr>
          <p:cNvPr id="5" name="CuadroTexto 4"/>
          <p:cNvSpPr txBox="1"/>
          <p:nvPr/>
        </p:nvSpPr>
        <p:spPr>
          <a:xfrm>
            <a:off x="385762" y="1309508"/>
            <a:ext cx="8258176" cy="923330"/>
          </a:xfrm>
          <a:prstGeom prst="rect">
            <a:avLst/>
          </a:prstGeom>
          <a:noFill/>
        </p:spPr>
        <p:txBody>
          <a:bodyPr wrap="square" rtlCol="0">
            <a:spAutoFit/>
          </a:bodyPr>
          <a:lstStyle/>
          <a:p>
            <a:pPr marL="271463" indent="-271463" algn="just"/>
            <a:r>
              <a:rPr lang="es-ES" dirty="0" smtClean="0">
                <a:sym typeface="Wingdings 2" panose="05020102010507070707" pitchFamily="18" charset="2"/>
              </a:rPr>
              <a:t> </a:t>
            </a:r>
            <a:r>
              <a:rPr lang="es-ES" dirty="0" smtClean="0"/>
              <a:t>Cuando un cuerpo a cierta temperatura se pone en contacto con otro cuerpo a menor temperatura, le cede calor, decimos que el cuerpo caliente se enfría y el frío se calienta.</a:t>
            </a:r>
            <a:endParaRPr lang="es-ES" dirty="0"/>
          </a:p>
        </p:txBody>
      </p:sp>
      <p:sp>
        <p:nvSpPr>
          <p:cNvPr id="7" name="CuadroTexto 6"/>
          <p:cNvSpPr txBox="1"/>
          <p:nvPr/>
        </p:nvSpPr>
        <p:spPr>
          <a:xfrm>
            <a:off x="526380" y="3799585"/>
            <a:ext cx="8101013"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t>calor</a:t>
            </a:r>
            <a:r>
              <a:rPr lang="es-ES" dirty="0" smtClean="0"/>
              <a:t> es la energía que se intercambia cuando se ponen en contacto dos cuerpos que están a distinta temperatura.</a:t>
            </a:r>
            <a:endParaRPr lang="es-ES" dirty="0"/>
          </a:p>
        </p:txBody>
      </p:sp>
      <p:grpSp>
        <p:nvGrpSpPr>
          <p:cNvPr id="30" name="Grupo 29"/>
          <p:cNvGrpSpPr/>
          <p:nvPr/>
        </p:nvGrpSpPr>
        <p:grpSpPr>
          <a:xfrm>
            <a:off x="1390091" y="2182861"/>
            <a:ext cx="3443974" cy="1396574"/>
            <a:chOff x="732866" y="2207781"/>
            <a:chExt cx="3443974" cy="1396574"/>
          </a:xfrm>
        </p:grpSpPr>
        <p:grpSp>
          <p:nvGrpSpPr>
            <p:cNvPr id="14" name="Grupo 13"/>
            <p:cNvGrpSpPr/>
            <p:nvPr/>
          </p:nvGrpSpPr>
          <p:grpSpPr>
            <a:xfrm>
              <a:off x="1533654" y="2207781"/>
              <a:ext cx="2643186" cy="1396574"/>
              <a:chOff x="1357314" y="4857751"/>
              <a:chExt cx="2643186" cy="1396574"/>
            </a:xfrm>
          </p:grpSpPr>
          <p:sp>
            <p:nvSpPr>
              <p:cNvPr id="8" name="Rectángulo 7"/>
              <p:cNvSpPr/>
              <p:nvPr/>
            </p:nvSpPr>
            <p:spPr>
              <a:xfrm>
                <a:off x="1357314" y="5070873"/>
                <a:ext cx="1128712" cy="1183452"/>
              </a:xfrm>
              <a:prstGeom prst="rect">
                <a:avLst/>
              </a:prstGeom>
              <a:solidFill>
                <a:srgbClr val="FF0000"/>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2486026" y="4857751"/>
                <a:ext cx="1514474" cy="1396574"/>
              </a:xfrm>
              <a:prstGeom prst="rect">
                <a:avLst/>
              </a:prstGeom>
              <a:solidFill>
                <a:schemeClr val="accent5">
                  <a:lumMod val="60000"/>
                  <a:lumOff val="40000"/>
                </a:schemeClr>
              </a:solidFill>
              <a:ln w="31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Flecha derecha 8"/>
              <p:cNvSpPr/>
              <p:nvPr/>
            </p:nvSpPr>
            <p:spPr>
              <a:xfrm>
                <a:off x="2271713" y="5576875"/>
                <a:ext cx="428625" cy="213122"/>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1" name="CuadroTexto 10"/>
                  <p:cNvSpPr txBox="1"/>
                  <p:nvPr/>
                </p:nvSpPr>
                <p:spPr>
                  <a:xfrm>
                    <a:off x="3555331" y="4932373"/>
                    <a:ext cx="25943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𝑡</m:t>
                              </m:r>
                            </m:e>
                            <m:sub>
                              <m:r>
                                <a:rPr lang="es-ES" b="0" i="1" smtClean="0">
                                  <a:latin typeface="Cambria Math" panose="02040503050406030204" pitchFamily="18" charset="0"/>
                                </a:rPr>
                                <m:t>2</m:t>
                              </m:r>
                            </m:sub>
                          </m:sSub>
                        </m:oMath>
                      </m:oMathPara>
                    </a14:m>
                    <a:endParaRPr lang="es-ES"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3555331" y="4932373"/>
                    <a:ext cx="259430" cy="276999"/>
                  </a:xfrm>
                  <a:prstGeom prst="rect">
                    <a:avLst/>
                  </a:prstGeom>
                  <a:blipFill rotWithShape="0">
                    <a:blip r:embed="rId3"/>
                    <a:stretch>
                      <a:fillRect l="-18605" r="-2326" b="-1739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2046179" y="5129510"/>
                    <a:ext cx="25410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solidFill>
                                    <a:schemeClr val="bg1"/>
                                  </a:solidFill>
                                  <a:latin typeface="Cambria Math" panose="02040503050406030204" pitchFamily="18" charset="0"/>
                                </a:rPr>
                              </m:ctrlPr>
                            </m:sSubPr>
                            <m:e>
                              <m:r>
                                <a:rPr lang="es-ES" b="0" i="1" smtClean="0">
                                  <a:solidFill>
                                    <a:schemeClr val="bg1"/>
                                  </a:solidFill>
                                  <a:latin typeface="Cambria Math" panose="02040503050406030204" pitchFamily="18" charset="0"/>
                                </a:rPr>
                                <m:t>𝑡</m:t>
                              </m:r>
                            </m:e>
                            <m:sub>
                              <m:r>
                                <a:rPr lang="es-ES" b="0" i="1" smtClean="0">
                                  <a:solidFill>
                                    <a:schemeClr val="bg1"/>
                                  </a:solidFill>
                                  <a:latin typeface="Cambria Math" panose="02040503050406030204" pitchFamily="18" charset="0"/>
                                </a:rPr>
                                <m:t>1</m:t>
                              </m:r>
                            </m:sub>
                          </m:sSub>
                        </m:oMath>
                      </m:oMathPara>
                    </a14:m>
                    <a:endParaRPr lang="es-ES" dirty="0">
                      <a:solidFill>
                        <a:schemeClr val="bg1"/>
                      </a:solidFill>
                    </a:endParaRPr>
                  </a:p>
                </p:txBody>
              </p:sp>
            </mc:Choice>
            <mc:Fallback xmlns="">
              <p:sp>
                <p:nvSpPr>
                  <p:cNvPr id="13" name="CuadroTexto 12"/>
                  <p:cNvSpPr txBox="1">
                    <a:spLocks noRot="1" noChangeAspect="1" noMove="1" noResize="1" noEditPoints="1" noAdjustHandles="1" noChangeArrowheads="1" noChangeShapeType="1" noTextEdit="1"/>
                  </p:cNvSpPr>
                  <p:nvPr/>
                </p:nvSpPr>
                <p:spPr>
                  <a:xfrm>
                    <a:off x="2046179" y="5129510"/>
                    <a:ext cx="254108" cy="276999"/>
                  </a:xfrm>
                  <a:prstGeom prst="rect">
                    <a:avLst/>
                  </a:prstGeom>
                  <a:blipFill rotWithShape="0">
                    <a:blip r:embed="rId4"/>
                    <a:stretch>
                      <a:fillRect l="-16667" r="-4762"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2514600" y="5279039"/>
                    <a:ext cx="2263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𝑄</m:t>
                          </m:r>
                        </m:oMath>
                      </m:oMathPara>
                    </a14:m>
                    <a:endParaRPr lang="es-ES"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2514600" y="5279039"/>
                    <a:ext cx="226344" cy="276999"/>
                  </a:xfrm>
                  <a:prstGeom prst="rect">
                    <a:avLst/>
                  </a:prstGeom>
                  <a:blipFill rotWithShape="0">
                    <a:blip r:embed="rId5"/>
                    <a:stretch>
                      <a:fillRect l="-32432" r="-29730" b="-30435"/>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15" name="CuadroTexto 14"/>
                <p:cNvSpPr txBox="1"/>
                <p:nvPr/>
              </p:nvSpPr>
              <p:spPr>
                <a:xfrm>
                  <a:off x="732866" y="2767568"/>
                  <a:ext cx="7507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solidFill>
                                  <a:schemeClr val="tx1"/>
                                </a:solidFill>
                                <a:latin typeface="Cambria Math" panose="02040503050406030204" pitchFamily="18" charset="0"/>
                              </a:rPr>
                            </m:ctrlPr>
                          </m:sSubPr>
                          <m:e>
                            <m:r>
                              <a:rPr lang="es-ES" i="1">
                                <a:solidFill>
                                  <a:schemeClr val="tx1"/>
                                </a:solidFill>
                                <a:latin typeface="Cambria Math" panose="02040503050406030204" pitchFamily="18" charset="0"/>
                              </a:rPr>
                              <m:t>𝑡</m:t>
                            </m:r>
                          </m:e>
                          <m:sub>
                            <m:r>
                              <a:rPr lang="es-ES" i="1">
                                <a:solidFill>
                                  <a:schemeClr val="tx1"/>
                                </a:solidFill>
                                <a:latin typeface="Cambria Math" panose="02040503050406030204" pitchFamily="18" charset="0"/>
                              </a:rPr>
                              <m:t>1</m:t>
                            </m:r>
                          </m:sub>
                        </m:sSub>
                        <m:r>
                          <a:rPr lang="es-ES" b="0" i="1" smtClean="0">
                            <a:solidFill>
                              <a:schemeClr val="tx1"/>
                            </a:solidFill>
                            <a:latin typeface="Cambria Math" panose="02040503050406030204" pitchFamily="18" charset="0"/>
                          </a:rPr>
                          <m:t>&gt;</m:t>
                        </m:r>
                        <m:sSub>
                          <m:sSubPr>
                            <m:ctrlPr>
                              <a:rPr lang="es-ES" i="1">
                                <a:solidFill>
                                  <a:schemeClr val="tx1"/>
                                </a:solidFill>
                                <a:latin typeface="Cambria Math" panose="02040503050406030204" pitchFamily="18" charset="0"/>
                              </a:rPr>
                            </m:ctrlPr>
                          </m:sSubPr>
                          <m:e>
                            <m:r>
                              <a:rPr lang="es-ES" i="1">
                                <a:solidFill>
                                  <a:schemeClr val="tx1"/>
                                </a:solidFill>
                                <a:latin typeface="Cambria Math" panose="02040503050406030204" pitchFamily="18" charset="0"/>
                              </a:rPr>
                              <m:t>𝑡</m:t>
                            </m:r>
                          </m:e>
                          <m:sub>
                            <m:r>
                              <a:rPr lang="es-ES" b="0" i="1" smtClean="0">
                                <a:solidFill>
                                  <a:schemeClr val="tx1"/>
                                </a:solidFill>
                                <a:latin typeface="Cambria Math" panose="02040503050406030204" pitchFamily="18" charset="0"/>
                              </a:rPr>
                              <m:t>2</m:t>
                            </m:r>
                          </m:sub>
                        </m:sSub>
                      </m:oMath>
                    </m:oMathPara>
                  </a14:m>
                  <a:endParaRPr lang="es-ES" dirty="0">
                    <a:solidFill>
                      <a:schemeClr val="tx1"/>
                    </a:solidFill>
                  </a:endParaRPr>
                </a:p>
              </p:txBody>
            </p:sp>
          </mc:Choice>
          <mc:Fallback xmlns="">
            <p:sp>
              <p:nvSpPr>
                <p:cNvPr id="15" name="CuadroTexto 14"/>
                <p:cNvSpPr txBox="1">
                  <a:spLocks noRot="1" noChangeAspect="1" noMove="1" noResize="1" noEditPoints="1" noAdjustHandles="1" noChangeArrowheads="1" noChangeShapeType="1" noTextEdit="1"/>
                </p:cNvSpPr>
                <p:nvPr/>
              </p:nvSpPr>
              <p:spPr>
                <a:xfrm>
                  <a:off x="732866" y="2767568"/>
                  <a:ext cx="750782" cy="276999"/>
                </a:xfrm>
                <a:prstGeom prst="rect">
                  <a:avLst/>
                </a:prstGeom>
                <a:blipFill rotWithShape="0">
                  <a:blip r:embed="rId6"/>
                  <a:stretch>
                    <a:fillRect l="-4878" r="-2439" b="-17778"/>
                  </a:stretch>
                </a:blipFill>
              </p:spPr>
              <p:txBody>
                <a:bodyPr/>
                <a:lstStyle/>
                <a:p>
                  <a:r>
                    <a:rPr lang="es-ES">
                      <a:noFill/>
                    </a:rPr>
                    <a:t> </a:t>
                  </a:r>
                </a:p>
              </p:txBody>
            </p:sp>
          </mc:Fallback>
        </mc:AlternateContent>
      </p:grpSp>
      <p:sp>
        <p:nvSpPr>
          <p:cNvPr id="26" name="CuadroTexto 25"/>
          <p:cNvSpPr txBox="1"/>
          <p:nvPr/>
        </p:nvSpPr>
        <p:spPr>
          <a:xfrm>
            <a:off x="526380" y="4628483"/>
            <a:ext cx="8101013" cy="369332"/>
          </a:xfrm>
          <a:prstGeom prst="rect">
            <a:avLst/>
          </a:prstGeom>
          <a:noFill/>
        </p:spPr>
        <p:txBody>
          <a:bodyPr wrap="square" rtlCol="0">
            <a:spAutoFit/>
          </a:bodyPr>
          <a:lstStyle/>
          <a:p>
            <a:pPr marL="285750" indent="-285750">
              <a:buFont typeface="Wingdings 2" panose="05020102010507070707" pitchFamily="18" charset="2"/>
              <a:buChar char="C"/>
            </a:pPr>
            <a:r>
              <a:rPr lang="es-ES" dirty="0" smtClean="0">
                <a:sym typeface="Wingdings 2" panose="05020102010507070707" pitchFamily="18" charset="2"/>
              </a:rPr>
              <a:t>Se mide en unidades de energía: julios (J) o calorías (cal).</a:t>
            </a:r>
          </a:p>
        </p:txBody>
      </p:sp>
      <p:sp>
        <p:nvSpPr>
          <p:cNvPr id="27" name="CuadroTexto 26"/>
          <p:cNvSpPr txBox="1"/>
          <p:nvPr/>
        </p:nvSpPr>
        <p:spPr>
          <a:xfrm>
            <a:off x="526380" y="5102305"/>
            <a:ext cx="8210425" cy="646331"/>
          </a:xfrm>
          <a:prstGeom prst="rect">
            <a:avLst/>
          </a:prstGeom>
          <a:noFill/>
        </p:spPr>
        <p:txBody>
          <a:bodyPr wrap="square" rtlCol="0">
            <a:spAutoFit/>
          </a:bodyPr>
          <a:lstStyle/>
          <a:p>
            <a:pPr algn="just"/>
            <a:r>
              <a:rPr lang="es-ES" dirty="0" smtClean="0"/>
              <a:t>Una </a:t>
            </a:r>
            <a:r>
              <a:rPr lang="es-ES" b="1" dirty="0" smtClean="0"/>
              <a:t>caloría</a:t>
            </a:r>
            <a:r>
              <a:rPr lang="es-ES" dirty="0" smtClean="0"/>
              <a:t> es la cantidad de energía que hay que comunicar a un gramo de agua para que su temperatura aumente un grado </a:t>
            </a:r>
            <a:r>
              <a:rPr lang="es-ES" dirty="0"/>
              <a:t>c</a:t>
            </a:r>
            <a:r>
              <a:rPr lang="es-ES" dirty="0" smtClean="0"/>
              <a:t>entígrado</a:t>
            </a:r>
            <a:endParaRPr lang="es-ES" dirty="0"/>
          </a:p>
        </p:txBody>
      </p:sp>
      <mc:AlternateContent xmlns:mc="http://schemas.openxmlformats.org/markup-compatibility/2006" xmlns:a14="http://schemas.microsoft.com/office/drawing/2010/main">
        <mc:Choice Requires="a14">
          <p:sp>
            <p:nvSpPr>
              <p:cNvPr id="28" name="CuadroTexto 27"/>
              <p:cNvSpPr txBox="1"/>
              <p:nvPr/>
            </p:nvSpPr>
            <p:spPr>
              <a:xfrm>
                <a:off x="3762499" y="5835372"/>
                <a:ext cx="159511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1 </m:t>
                      </m:r>
                      <m:r>
                        <a:rPr lang="es-ES" sz="2000" b="0" i="1" smtClean="0">
                          <a:latin typeface="Cambria Math" panose="02040503050406030204" pitchFamily="18" charset="0"/>
                        </a:rPr>
                        <m:t>𝑐𝑎𝑙</m:t>
                      </m:r>
                      <m:r>
                        <a:rPr lang="es-ES" sz="2000" b="0" i="1" smtClean="0">
                          <a:latin typeface="Cambria Math" panose="02040503050406030204" pitchFamily="18" charset="0"/>
                        </a:rPr>
                        <m:t>=4,18 </m:t>
                      </m:r>
                      <m:r>
                        <a:rPr lang="es-ES" sz="2000" b="0" i="1" smtClean="0">
                          <a:latin typeface="Cambria Math" panose="02040503050406030204" pitchFamily="18" charset="0"/>
                        </a:rPr>
                        <m:t>𝐽</m:t>
                      </m:r>
                    </m:oMath>
                  </m:oMathPara>
                </a14:m>
                <a:endParaRPr lang="es-ES" sz="2000" dirty="0"/>
              </a:p>
            </p:txBody>
          </p:sp>
        </mc:Choice>
        <mc:Fallback xmlns="">
          <p:sp>
            <p:nvSpPr>
              <p:cNvPr id="28" name="CuadroTexto 27"/>
              <p:cNvSpPr txBox="1">
                <a:spLocks noRot="1" noChangeAspect="1" noMove="1" noResize="1" noEditPoints="1" noAdjustHandles="1" noChangeArrowheads="1" noChangeShapeType="1" noTextEdit="1"/>
              </p:cNvSpPr>
              <p:nvPr/>
            </p:nvSpPr>
            <p:spPr>
              <a:xfrm>
                <a:off x="3762499" y="5835372"/>
                <a:ext cx="1595117" cy="307777"/>
              </a:xfrm>
              <a:prstGeom prst="rect">
                <a:avLst/>
              </a:prstGeom>
              <a:blipFill rotWithShape="0">
                <a:blip r:embed="rId7"/>
                <a:stretch>
                  <a:fillRect l="-2672" r="-4198" b="-33333"/>
                </a:stretch>
              </a:blipFill>
            </p:spPr>
            <p:txBody>
              <a:bodyPr/>
              <a:lstStyle/>
              <a:p>
                <a:r>
                  <a:rPr lang="es-ES">
                    <a:noFill/>
                  </a:rPr>
                  <a:t> </a:t>
                </a:r>
              </a:p>
            </p:txBody>
          </p:sp>
        </mc:Fallback>
      </mc:AlternateContent>
      <p:sp>
        <p:nvSpPr>
          <p:cNvPr id="29" name="CuadroTexto 28"/>
          <p:cNvSpPr txBox="1"/>
          <p:nvPr/>
        </p:nvSpPr>
        <p:spPr>
          <a:xfrm>
            <a:off x="5153282" y="2500845"/>
            <a:ext cx="3328987" cy="830997"/>
          </a:xfrm>
          <a:prstGeom prst="rect">
            <a:avLst/>
          </a:prstGeom>
          <a:noFill/>
        </p:spPr>
        <p:txBody>
          <a:bodyPr wrap="square" rtlCol="0">
            <a:spAutoFit/>
          </a:bodyPr>
          <a:lstStyle/>
          <a:p>
            <a:pPr algn="just"/>
            <a:r>
              <a:rPr lang="es-ES" sz="1600" i="1" dirty="0" smtClean="0"/>
              <a:t>Los cuerpos no tienen calor, los cuerpos </a:t>
            </a:r>
            <a:r>
              <a:rPr lang="es-ES" sz="1600" b="1" i="1" dirty="0" smtClean="0"/>
              <a:t>absorben</a:t>
            </a:r>
            <a:r>
              <a:rPr lang="es-ES" sz="1600" i="1" dirty="0" smtClean="0"/>
              <a:t> o </a:t>
            </a:r>
            <a:r>
              <a:rPr lang="es-ES" sz="1600" b="1" i="1" dirty="0" smtClean="0"/>
              <a:t>pierden</a:t>
            </a:r>
            <a:r>
              <a:rPr lang="es-ES" sz="1600" i="1" dirty="0" smtClean="0"/>
              <a:t> energía.</a:t>
            </a:r>
            <a:endParaRPr lang="es-ES" sz="1600" i="1" dirty="0"/>
          </a:p>
        </p:txBody>
      </p:sp>
    </p:spTree>
    <p:extLst>
      <p:ext uri="{BB962C8B-B14F-4D97-AF65-F5344CB8AC3E}">
        <p14:creationId xmlns:p14="http://schemas.microsoft.com/office/powerpoint/2010/main" val="2488779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51057" y="6538650"/>
            <a:ext cx="585787" cy="206038"/>
          </a:xfrm>
        </p:spPr>
        <p:txBody>
          <a:bodyPr/>
          <a:lstStyle/>
          <a:p>
            <a:fld id="{B76C2DD4-5DFD-4A95-B240-C8867DB17673}" type="slidenum">
              <a:rPr lang="es-ES" smtClean="0">
                <a:solidFill>
                  <a:schemeClr val="accent6">
                    <a:lumMod val="50000"/>
                  </a:schemeClr>
                </a:solidFill>
              </a:rPr>
              <a:t>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El calor</a:t>
            </a:r>
            <a:endParaRPr lang="es-ES" b="1" dirty="0">
              <a:solidFill>
                <a:schemeClr val="accent6">
                  <a:lumMod val="75000"/>
                </a:schemeClr>
              </a:solidFill>
            </a:endParaRPr>
          </a:p>
        </p:txBody>
      </p:sp>
      <p:sp>
        <p:nvSpPr>
          <p:cNvPr id="4" name="CuadroTexto 3"/>
          <p:cNvSpPr txBox="1"/>
          <p:nvPr/>
        </p:nvSpPr>
        <p:spPr>
          <a:xfrm>
            <a:off x="385762" y="872900"/>
            <a:ext cx="6857999" cy="369332"/>
          </a:xfrm>
          <a:prstGeom prst="rect">
            <a:avLst/>
          </a:prstGeom>
          <a:noFill/>
        </p:spPr>
        <p:txBody>
          <a:bodyPr wrap="square" rtlCol="0">
            <a:spAutoFit/>
          </a:bodyPr>
          <a:lstStyle/>
          <a:p>
            <a:r>
              <a:rPr lang="es-ES" b="1" dirty="0" smtClean="0">
                <a:solidFill>
                  <a:srgbClr val="00B050"/>
                </a:solidFill>
              </a:rPr>
              <a:t>1.2. Equilibrio térmico</a:t>
            </a:r>
            <a:endParaRPr lang="es-ES" b="1" dirty="0">
              <a:solidFill>
                <a:srgbClr val="00B050"/>
              </a:solidFill>
            </a:endParaRPr>
          </a:p>
        </p:txBody>
      </p:sp>
      <p:sp>
        <p:nvSpPr>
          <p:cNvPr id="5" name="CuadroTexto 4"/>
          <p:cNvSpPr txBox="1"/>
          <p:nvPr/>
        </p:nvSpPr>
        <p:spPr>
          <a:xfrm>
            <a:off x="385762" y="1309508"/>
            <a:ext cx="8258176" cy="646331"/>
          </a:xfrm>
          <a:prstGeom prst="rect">
            <a:avLst/>
          </a:prstGeom>
          <a:noFill/>
        </p:spPr>
        <p:txBody>
          <a:bodyPr wrap="square" rtlCol="0">
            <a:spAutoFit/>
          </a:bodyPr>
          <a:lstStyle/>
          <a:p>
            <a:pPr marL="271463" indent="-271463" algn="just"/>
            <a:r>
              <a:rPr lang="es-ES" dirty="0" smtClean="0">
                <a:sym typeface="Wingdings 2" panose="05020102010507070707" pitchFamily="18" charset="2"/>
              </a:rPr>
              <a:t> </a:t>
            </a:r>
            <a:r>
              <a:rPr lang="es-ES" dirty="0" smtClean="0"/>
              <a:t>Cuando se ponen en contacto dos cuerpos que están a distinta temperatura durante un tiempo suficiente, sus temperaturas llegan a igualarse.</a:t>
            </a:r>
            <a:endParaRPr lang="es-ES" dirty="0"/>
          </a:p>
        </p:txBody>
      </p:sp>
      <p:sp>
        <p:nvSpPr>
          <p:cNvPr id="7" name="CuadroTexto 6"/>
          <p:cNvSpPr txBox="1"/>
          <p:nvPr/>
        </p:nvSpPr>
        <p:spPr>
          <a:xfrm>
            <a:off x="542925" y="4172047"/>
            <a:ext cx="8101013"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Dos cuerpos que se encuentran en contacto y tienen la misma temperatura están en </a:t>
            </a:r>
            <a:r>
              <a:rPr lang="es-ES" b="1" dirty="0" smtClean="0"/>
              <a:t>equilibrio térmico</a:t>
            </a:r>
            <a:r>
              <a:rPr lang="es-ES" dirty="0" smtClean="0"/>
              <a:t>.</a:t>
            </a:r>
            <a:endParaRPr lang="es-ES" dirty="0"/>
          </a:p>
        </p:txBody>
      </p:sp>
      <p:sp>
        <p:nvSpPr>
          <p:cNvPr id="26" name="CuadroTexto 25"/>
          <p:cNvSpPr txBox="1"/>
          <p:nvPr/>
        </p:nvSpPr>
        <p:spPr>
          <a:xfrm>
            <a:off x="542925" y="5000945"/>
            <a:ext cx="8101013" cy="1200329"/>
          </a:xfrm>
          <a:prstGeom prst="rect">
            <a:avLst/>
          </a:prstGeom>
          <a:noFill/>
        </p:spPr>
        <p:txBody>
          <a:bodyPr wrap="square" rtlCol="0">
            <a:spAutoFit/>
          </a:bodyPr>
          <a:lstStyle/>
          <a:p>
            <a:pPr marL="285750" indent="-285750">
              <a:buFont typeface="Wingdings 2" panose="05020102010507070707" pitchFamily="18" charset="2"/>
              <a:buChar char="C"/>
            </a:pPr>
            <a:r>
              <a:rPr lang="es-ES" dirty="0" smtClean="0">
                <a:sym typeface="Wingdings 2" panose="05020102010507070707" pitchFamily="18" charset="2"/>
              </a:rPr>
              <a:t>El calor se transmite por:</a:t>
            </a:r>
          </a:p>
          <a:p>
            <a:pPr marL="628650" indent="-358775">
              <a:buFont typeface="Wingdings" panose="05000000000000000000" pitchFamily="2" charset="2"/>
              <a:buChar char=""/>
            </a:pPr>
            <a:r>
              <a:rPr lang="es-ES" dirty="0" smtClean="0">
                <a:sym typeface="Wingdings" panose="05000000000000000000" pitchFamily="2" charset="2"/>
              </a:rPr>
              <a:t>Conducción (sólidos).</a:t>
            </a:r>
          </a:p>
          <a:p>
            <a:pPr marL="628650" indent="-358775">
              <a:buFont typeface="Wingdings" panose="05000000000000000000" pitchFamily="2" charset="2"/>
              <a:buChar char=""/>
            </a:pPr>
            <a:r>
              <a:rPr lang="es-ES" dirty="0" smtClean="0">
                <a:sym typeface="Wingdings" panose="05000000000000000000" pitchFamily="2" charset="2"/>
              </a:rPr>
              <a:t>Convección (fluidos).</a:t>
            </a:r>
          </a:p>
          <a:p>
            <a:pPr marL="628650" indent="-358775">
              <a:buFont typeface="Wingdings" panose="05000000000000000000" pitchFamily="2" charset="2"/>
              <a:buChar char=""/>
            </a:pPr>
            <a:r>
              <a:rPr lang="es-ES" dirty="0" smtClean="0">
                <a:sym typeface="Wingdings" panose="05000000000000000000" pitchFamily="2" charset="2"/>
              </a:rPr>
              <a:t>Radiación (sin intervención de un medio material).</a:t>
            </a:r>
            <a:endParaRPr lang="es-ES" dirty="0" smtClean="0">
              <a:sym typeface="Wingdings 2" panose="05020102010507070707" pitchFamily="18" charset="2"/>
            </a:endParaRPr>
          </a:p>
        </p:txBody>
      </p:sp>
      <p:grpSp>
        <p:nvGrpSpPr>
          <p:cNvPr id="29" name="73 Grupo"/>
          <p:cNvGrpSpPr/>
          <p:nvPr/>
        </p:nvGrpSpPr>
        <p:grpSpPr>
          <a:xfrm>
            <a:off x="5165725" y="2216245"/>
            <a:ext cx="1629568" cy="1690687"/>
            <a:chOff x="5143500" y="3287713"/>
            <a:chExt cx="1629568" cy="1690687"/>
          </a:xfrm>
        </p:grpSpPr>
        <p:grpSp>
          <p:nvGrpSpPr>
            <p:cNvPr id="30" name="44 Grupo"/>
            <p:cNvGrpSpPr/>
            <p:nvPr/>
          </p:nvGrpSpPr>
          <p:grpSpPr>
            <a:xfrm>
              <a:off x="5143500" y="3292476"/>
              <a:ext cx="1629568" cy="1685924"/>
              <a:chOff x="1485900" y="3241676"/>
              <a:chExt cx="1629568" cy="1685924"/>
            </a:xfrm>
          </p:grpSpPr>
          <p:grpSp>
            <p:nvGrpSpPr>
              <p:cNvPr id="35" name="45 Grupo"/>
              <p:cNvGrpSpPr/>
              <p:nvPr/>
            </p:nvGrpSpPr>
            <p:grpSpPr>
              <a:xfrm>
                <a:off x="1485900" y="3241676"/>
                <a:ext cx="1629568" cy="1685924"/>
                <a:chOff x="1485900" y="3241676"/>
                <a:chExt cx="1629568" cy="1685924"/>
              </a:xfrm>
            </p:grpSpPr>
            <p:grpSp>
              <p:nvGrpSpPr>
                <p:cNvPr id="37" name="47 Grupo"/>
                <p:cNvGrpSpPr/>
                <p:nvPr/>
              </p:nvGrpSpPr>
              <p:grpSpPr>
                <a:xfrm>
                  <a:off x="1485900" y="3744914"/>
                  <a:ext cx="1629568" cy="1182686"/>
                  <a:chOff x="1536700" y="3313114"/>
                  <a:chExt cx="1629568" cy="1182686"/>
                </a:xfrm>
              </p:grpSpPr>
              <p:grpSp>
                <p:nvGrpSpPr>
                  <p:cNvPr id="42" name="56 Grupo"/>
                  <p:cNvGrpSpPr/>
                  <p:nvPr/>
                </p:nvGrpSpPr>
                <p:grpSpPr>
                  <a:xfrm>
                    <a:off x="1536700" y="3313114"/>
                    <a:ext cx="1629568" cy="1182686"/>
                    <a:chOff x="1536700" y="3313114"/>
                    <a:chExt cx="1629568" cy="1182686"/>
                  </a:xfrm>
                </p:grpSpPr>
                <p:sp>
                  <p:nvSpPr>
                    <p:cNvPr id="45" name="59 Forma en L"/>
                    <p:cNvSpPr/>
                    <p:nvPr/>
                  </p:nvSpPr>
                  <p:spPr>
                    <a:xfrm>
                      <a:off x="1536700" y="3314700"/>
                      <a:ext cx="1079500" cy="1181100"/>
                    </a:xfrm>
                    <a:prstGeom prst="corner">
                      <a:avLst>
                        <a:gd name="adj1" fmla="val 7143"/>
                        <a:gd name="adj2" fmla="val 714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6" name="60 Forma en L"/>
                    <p:cNvSpPr/>
                    <p:nvPr/>
                  </p:nvSpPr>
                  <p:spPr>
                    <a:xfrm flipH="1">
                      <a:off x="2086768" y="3313114"/>
                      <a:ext cx="1079500" cy="1181100"/>
                    </a:xfrm>
                    <a:prstGeom prst="corner">
                      <a:avLst>
                        <a:gd name="adj1" fmla="val 7143"/>
                        <a:gd name="adj2" fmla="val 714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43" name="57 Rectángulo"/>
                  <p:cNvSpPr/>
                  <p:nvPr/>
                </p:nvSpPr>
                <p:spPr>
                  <a:xfrm>
                    <a:off x="1614488" y="3581401"/>
                    <a:ext cx="738188"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4" name="58 Rectángulo"/>
                  <p:cNvSpPr/>
                  <p:nvPr/>
                </p:nvSpPr>
                <p:spPr>
                  <a:xfrm>
                    <a:off x="2352675" y="3581401"/>
                    <a:ext cx="738188"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nvGrpSpPr>
                <p:cNvPr id="38" name="49 Grupo"/>
                <p:cNvGrpSpPr/>
                <p:nvPr/>
              </p:nvGrpSpPr>
              <p:grpSpPr>
                <a:xfrm>
                  <a:off x="1860550" y="3241676"/>
                  <a:ext cx="109537" cy="1104898"/>
                  <a:chOff x="3652837" y="3052764"/>
                  <a:chExt cx="109537" cy="1104898"/>
                </a:xfrm>
              </p:grpSpPr>
              <p:sp>
                <p:nvSpPr>
                  <p:cNvPr id="39" name="50 Rectángulo"/>
                  <p:cNvSpPr/>
                  <p:nvPr/>
                </p:nvSpPr>
                <p:spPr>
                  <a:xfrm>
                    <a:off x="3686175" y="3376612"/>
                    <a:ext cx="54000" cy="684000"/>
                  </a:xfrm>
                  <a:prstGeom prst="rect">
                    <a:avLst/>
                  </a:prstGeom>
                  <a:solidFill>
                    <a:schemeClr val="bg1">
                      <a:lumMod val="6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0" name="51 Rectángulo"/>
                  <p:cNvSpPr/>
                  <p:nvPr/>
                </p:nvSpPr>
                <p:spPr>
                  <a:xfrm>
                    <a:off x="3686172" y="3052764"/>
                    <a:ext cx="54000" cy="324000"/>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1" name="52 Elipse"/>
                  <p:cNvSpPr/>
                  <p:nvPr/>
                </p:nvSpPr>
                <p:spPr>
                  <a:xfrm>
                    <a:off x="3652837" y="4045744"/>
                    <a:ext cx="109537" cy="111918"/>
                  </a:xfrm>
                  <a:prstGeom prst="ellipse">
                    <a:avLst/>
                  </a:prstGeom>
                  <a:solidFill>
                    <a:schemeClr val="bg1">
                      <a:lumMod val="6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cxnSp>
            <p:nvCxnSpPr>
              <p:cNvPr id="36" name="46 Conector recto"/>
              <p:cNvCxnSpPr/>
              <p:nvPr/>
            </p:nvCxnSpPr>
            <p:spPr>
              <a:xfrm>
                <a:off x="2301081" y="4003676"/>
                <a:ext cx="0" cy="846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61 Rectángulo"/>
            <p:cNvSpPr/>
            <p:nvPr/>
          </p:nvSpPr>
          <p:spPr>
            <a:xfrm>
              <a:off x="6323013" y="3611561"/>
              <a:ext cx="54000" cy="684000"/>
            </a:xfrm>
            <a:prstGeom prst="rect">
              <a:avLst/>
            </a:prstGeom>
            <a:solidFill>
              <a:schemeClr val="bg1">
                <a:lumMod val="6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2" name="62 Rectángulo"/>
            <p:cNvSpPr/>
            <p:nvPr/>
          </p:nvSpPr>
          <p:spPr>
            <a:xfrm>
              <a:off x="6323010" y="3287713"/>
              <a:ext cx="54000" cy="324000"/>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3" name="63 Elipse"/>
            <p:cNvSpPr/>
            <p:nvPr/>
          </p:nvSpPr>
          <p:spPr>
            <a:xfrm>
              <a:off x="6289675" y="4280693"/>
              <a:ext cx="109537" cy="111918"/>
            </a:xfrm>
            <a:prstGeom prst="ellipse">
              <a:avLst/>
            </a:prstGeom>
            <a:solidFill>
              <a:schemeClr val="bg1">
                <a:lumMod val="6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34" name="69 Conector recto"/>
            <p:cNvCxnSpPr/>
            <p:nvPr/>
          </p:nvCxnSpPr>
          <p:spPr>
            <a:xfrm>
              <a:off x="5611812" y="3616325"/>
              <a:ext cx="7200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grpSp>
        <p:nvGrpSpPr>
          <p:cNvPr id="47" name="74 Grupo"/>
          <p:cNvGrpSpPr/>
          <p:nvPr/>
        </p:nvGrpSpPr>
        <p:grpSpPr>
          <a:xfrm>
            <a:off x="2219325" y="2228946"/>
            <a:ext cx="1629568" cy="1690686"/>
            <a:chOff x="1485900" y="3236914"/>
            <a:chExt cx="1629568" cy="1690686"/>
          </a:xfrm>
        </p:grpSpPr>
        <p:grpSp>
          <p:nvGrpSpPr>
            <p:cNvPr id="48" name="43 Grupo"/>
            <p:cNvGrpSpPr/>
            <p:nvPr/>
          </p:nvGrpSpPr>
          <p:grpSpPr>
            <a:xfrm>
              <a:off x="1485900" y="3236914"/>
              <a:ext cx="1629568" cy="1690686"/>
              <a:chOff x="1485900" y="3236914"/>
              <a:chExt cx="1629568" cy="1690686"/>
            </a:xfrm>
          </p:grpSpPr>
          <p:grpSp>
            <p:nvGrpSpPr>
              <p:cNvPr id="53" name="25 Grupo"/>
              <p:cNvGrpSpPr/>
              <p:nvPr/>
            </p:nvGrpSpPr>
            <p:grpSpPr>
              <a:xfrm>
                <a:off x="1485900" y="3236914"/>
                <a:ext cx="1629568" cy="1690686"/>
                <a:chOff x="1485900" y="3236914"/>
                <a:chExt cx="1629568" cy="1690686"/>
              </a:xfrm>
            </p:grpSpPr>
            <p:grpSp>
              <p:nvGrpSpPr>
                <p:cNvPr id="55" name="10 Grupo"/>
                <p:cNvGrpSpPr/>
                <p:nvPr/>
              </p:nvGrpSpPr>
              <p:grpSpPr>
                <a:xfrm>
                  <a:off x="1485900" y="3744914"/>
                  <a:ext cx="1629568" cy="1182686"/>
                  <a:chOff x="1536700" y="3313114"/>
                  <a:chExt cx="1629568" cy="1182686"/>
                </a:xfrm>
              </p:grpSpPr>
              <p:grpSp>
                <p:nvGrpSpPr>
                  <p:cNvPr id="64" name="6 Grupo"/>
                  <p:cNvGrpSpPr/>
                  <p:nvPr/>
                </p:nvGrpSpPr>
                <p:grpSpPr>
                  <a:xfrm>
                    <a:off x="1536700" y="3313114"/>
                    <a:ext cx="1629568" cy="1182686"/>
                    <a:chOff x="1536700" y="3313114"/>
                    <a:chExt cx="1629568" cy="1182686"/>
                  </a:xfrm>
                </p:grpSpPr>
                <p:sp>
                  <p:nvSpPr>
                    <p:cNvPr id="67" name="5 Forma en L"/>
                    <p:cNvSpPr/>
                    <p:nvPr/>
                  </p:nvSpPr>
                  <p:spPr>
                    <a:xfrm>
                      <a:off x="1536700" y="3314700"/>
                      <a:ext cx="1079500" cy="1181100"/>
                    </a:xfrm>
                    <a:prstGeom prst="corner">
                      <a:avLst>
                        <a:gd name="adj1" fmla="val 7143"/>
                        <a:gd name="adj2" fmla="val 714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8" name="9 Forma en L"/>
                    <p:cNvSpPr/>
                    <p:nvPr/>
                  </p:nvSpPr>
                  <p:spPr>
                    <a:xfrm flipH="1">
                      <a:off x="2086768" y="3313114"/>
                      <a:ext cx="1079500" cy="1181100"/>
                    </a:xfrm>
                    <a:prstGeom prst="corner">
                      <a:avLst>
                        <a:gd name="adj1" fmla="val 7143"/>
                        <a:gd name="adj2" fmla="val 714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65" name="7 Rectángulo"/>
                  <p:cNvSpPr/>
                  <p:nvPr/>
                </p:nvSpPr>
                <p:spPr>
                  <a:xfrm>
                    <a:off x="1614488" y="3581401"/>
                    <a:ext cx="738188"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6" name="12 Rectángulo"/>
                  <p:cNvSpPr/>
                  <p:nvPr/>
                </p:nvSpPr>
                <p:spPr>
                  <a:xfrm>
                    <a:off x="2352675" y="3581401"/>
                    <a:ext cx="738188" cy="8382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nvGrpSpPr>
                <p:cNvPr id="56" name="15 Grupo"/>
                <p:cNvGrpSpPr/>
                <p:nvPr/>
              </p:nvGrpSpPr>
              <p:grpSpPr>
                <a:xfrm>
                  <a:off x="2646362" y="3236914"/>
                  <a:ext cx="109537" cy="1119186"/>
                  <a:chOff x="3662362" y="3148014"/>
                  <a:chExt cx="109537" cy="1119186"/>
                </a:xfrm>
              </p:grpSpPr>
              <p:sp>
                <p:nvSpPr>
                  <p:cNvPr id="61" name="11 Rectángulo"/>
                  <p:cNvSpPr/>
                  <p:nvPr/>
                </p:nvSpPr>
                <p:spPr>
                  <a:xfrm>
                    <a:off x="3690938" y="3328988"/>
                    <a:ext cx="54000" cy="852487"/>
                  </a:xfrm>
                  <a:prstGeom prst="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2" name="16 Rectángulo"/>
                  <p:cNvSpPr/>
                  <p:nvPr/>
                </p:nvSpPr>
                <p:spPr>
                  <a:xfrm>
                    <a:off x="3690936" y="3148014"/>
                    <a:ext cx="54000" cy="180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3" name="14 Elipse"/>
                  <p:cNvSpPr/>
                  <p:nvPr/>
                </p:nvSpPr>
                <p:spPr>
                  <a:xfrm>
                    <a:off x="3662362" y="4155282"/>
                    <a:ext cx="109537" cy="111918"/>
                  </a:xfrm>
                  <a:prstGeom prst="ellipse">
                    <a:avLst/>
                  </a:prstGeom>
                  <a:solidFill>
                    <a:srgbClr val="FF0000"/>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nvGrpSpPr>
                <p:cNvPr id="57" name="19 Grupo"/>
                <p:cNvGrpSpPr/>
                <p:nvPr/>
              </p:nvGrpSpPr>
              <p:grpSpPr>
                <a:xfrm>
                  <a:off x="1860550" y="3241676"/>
                  <a:ext cx="109537" cy="1104898"/>
                  <a:chOff x="3652837" y="3052764"/>
                  <a:chExt cx="109537" cy="1104898"/>
                </a:xfrm>
              </p:grpSpPr>
              <p:sp>
                <p:nvSpPr>
                  <p:cNvPr id="58" name="20 Rectángulo"/>
                  <p:cNvSpPr/>
                  <p:nvPr/>
                </p:nvSpPr>
                <p:spPr>
                  <a:xfrm>
                    <a:off x="3686175" y="3486150"/>
                    <a:ext cx="54000" cy="576000"/>
                  </a:xfrm>
                  <a:prstGeom prst="rect">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9" name="21 Rectángulo"/>
                  <p:cNvSpPr/>
                  <p:nvPr/>
                </p:nvSpPr>
                <p:spPr>
                  <a:xfrm>
                    <a:off x="3686172" y="3052764"/>
                    <a:ext cx="54000" cy="432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0" name="22 Elipse"/>
                  <p:cNvSpPr/>
                  <p:nvPr/>
                </p:nvSpPr>
                <p:spPr>
                  <a:xfrm>
                    <a:off x="3652837" y="4045744"/>
                    <a:ext cx="109537" cy="111918"/>
                  </a:xfrm>
                  <a:prstGeom prst="ellipse">
                    <a:avLst/>
                  </a:prstGeom>
                  <a:solidFill>
                    <a:schemeClr val="accent1">
                      <a:lumMod val="40000"/>
                      <a:lumOff val="60000"/>
                    </a:schemeClr>
                  </a:solidFill>
                  <a:ln w="31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cxnSp>
            <p:nvCxnSpPr>
              <p:cNvPr id="54" name="42 Conector recto"/>
              <p:cNvCxnSpPr/>
              <p:nvPr/>
            </p:nvCxnSpPr>
            <p:spPr>
              <a:xfrm>
                <a:off x="2301081" y="4003676"/>
                <a:ext cx="0" cy="846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9" name="65 Conector recto"/>
            <p:cNvCxnSpPr/>
            <p:nvPr/>
          </p:nvCxnSpPr>
          <p:spPr>
            <a:xfrm>
              <a:off x="2311400" y="3421062"/>
              <a:ext cx="3600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50" name="68 Conector recto"/>
            <p:cNvCxnSpPr/>
            <p:nvPr/>
          </p:nvCxnSpPr>
          <p:spPr>
            <a:xfrm>
              <a:off x="1949450" y="3678237"/>
              <a:ext cx="3600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51" name="70 Flecha izquierda"/>
            <p:cNvSpPr/>
            <p:nvPr/>
          </p:nvSpPr>
          <p:spPr>
            <a:xfrm>
              <a:off x="2006600" y="4254500"/>
              <a:ext cx="533400" cy="292100"/>
            </a:xfrm>
            <a:prstGeom prst="lef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mc:AlternateContent xmlns:mc="http://schemas.openxmlformats.org/markup-compatibility/2006" xmlns:a14="http://schemas.microsoft.com/office/drawing/2010/main">
          <mc:Choice Requires="a14">
            <p:sp>
              <p:nvSpPr>
                <p:cNvPr id="52" name="71 CuadroTexto"/>
                <p:cNvSpPr txBox="1"/>
                <p:nvPr/>
              </p:nvSpPr>
              <p:spPr>
                <a:xfrm>
                  <a:off x="2101850" y="4409440"/>
                  <a:ext cx="3930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1" i="1" smtClean="0">
                            <a:solidFill>
                              <a:schemeClr val="bg1"/>
                            </a:solidFill>
                            <a:latin typeface="Cambria Math"/>
                          </a:rPr>
                          <m:t>𝑸</m:t>
                        </m:r>
                      </m:oMath>
                    </m:oMathPara>
                  </a14:m>
                  <a:endParaRPr lang="es-ES" sz="1600" b="1" dirty="0">
                    <a:solidFill>
                      <a:schemeClr val="bg1"/>
                    </a:solidFill>
                  </a:endParaRPr>
                </a:p>
              </p:txBody>
            </p:sp>
          </mc:Choice>
          <mc:Fallback xmlns="">
            <p:sp>
              <p:nvSpPr>
                <p:cNvPr id="72" name="71 CuadroTexto"/>
                <p:cNvSpPr txBox="1">
                  <a:spLocks noRot="1" noChangeAspect="1" noMove="1" noResize="1" noEditPoints="1" noAdjustHandles="1" noChangeArrowheads="1" noChangeShapeType="1" noTextEdit="1"/>
                </p:cNvSpPr>
                <p:nvPr/>
              </p:nvSpPr>
              <p:spPr>
                <a:xfrm>
                  <a:off x="2101850" y="4409440"/>
                  <a:ext cx="393056" cy="338554"/>
                </a:xfrm>
                <a:prstGeom prst="rect">
                  <a:avLst/>
                </a:prstGeom>
                <a:blipFill rotWithShape="1">
                  <a:blip r:embed="rId3"/>
                  <a:stretch>
                    <a:fillRect b="-7143"/>
                  </a:stretch>
                </a:blipFill>
              </p:spPr>
              <p:txBody>
                <a:bodyPr/>
                <a:lstStyle/>
                <a:p>
                  <a:r>
                    <a:rPr lang="es-ES">
                      <a:noFill/>
                    </a:rPr>
                    <a:t> </a:t>
                  </a:r>
                </a:p>
              </p:txBody>
            </p:sp>
          </mc:Fallback>
        </mc:AlternateContent>
      </p:grpSp>
      <p:sp>
        <p:nvSpPr>
          <p:cNvPr id="69" name="72 Flecha a la derecha con bandas"/>
          <p:cNvSpPr/>
          <p:nvPr/>
        </p:nvSpPr>
        <p:spPr>
          <a:xfrm>
            <a:off x="4213225" y="3284632"/>
            <a:ext cx="723900" cy="317500"/>
          </a:xfrm>
          <a:prstGeom prst="stripedRightArrow">
            <a:avLst>
              <a:gd name="adj1" fmla="val 58000"/>
              <a:gd name="adj2" fmla="val 74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9615172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5" name="CuadroTexto 4"/>
          <p:cNvSpPr txBox="1"/>
          <p:nvPr/>
        </p:nvSpPr>
        <p:spPr>
          <a:xfrm>
            <a:off x="471488" y="857251"/>
            <a:ext cx="4186237" cy="369332"/>
          </a:xfrm>
          <a:prstGeom prst="rect">
            <a:avLst/>
          </a:prstGeom>
          <a:noFill/>
        </p:spPr>
        <p:txBody>
          <a:bodyPr wrap="square" rtlCol="0">
            <a:spAutoFit/>
          </a:bodyPr>
          <a:lstStyle/>
          <a:p>
            <a:r>
              <a:rPr lang="es-ES" b="1" dirty="0" smtClean="0">
                <a:solidFill>
                  <a:srgbClr val="00B050"/>
                </a:solidFill>
              </a:rPr>
              <a:t>2.1. Calor y cambio de temperatura</a:t>
            </a:r>
            <a:endParaRPr lang="es-ES" b="1" dirty="0">
              <a:solidFill>
                <a:srgbClr val="00B050"/>
              </a:solidFill>
            </a:endParaRPr>
          </a:p>
        </p:txBody>
      </p:sp>
      <p:sp>
        <p:nvSpPr>
          <p:cNvPr id="7" name="CuadroTexto 6"/>
          <p:cNvSpPr txBox="1"/>
          <p:nvPr/>
        </p:nvSpPr>
        <p:spPr>
          <a:xfrm>
            <a:off x="471489" y="1267482"/>
            <a:ext cx="4457700" cy="3970318"/>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Cuando un cuerpo absorbe calor y cambia su temperatura, el valor que alcanza depende de la masa  y del tipo de materia que lo forme.</a:t>
            </a:r>
          </a:p>
          <a:p>
            <a:pPr marL="285750" indent="-285750" algn="just">
              <a:buFont typeface="Wingdings 2" panose="05020102010507070707" pitchFamily="18" charset="2"/>
              <a:buChar char="C"/>
            </a:pPr>
            <a:endParaRPr lang="es-ES" dirty="0" smtClean="0">
              <a:sym typeface="Wingdings 2" panose="05020102010507070707" pitchFamily="18" charset="2"/>
            </a:endParaRP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endParaRPr lang="es-ES" dirty="0" smtClean="0">
              <a:sym typeface="Wingdings 2" panose="05020102010507070707" pitchFamily="18" charset="2"/>
            </a:endParaRP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endParaRPr lang="es-ES" dirty="0" smtClean="0">
              <a:sym typeface="Wingdings 2" panose="05020102010507070707" pitchFamily="18" charset="2"/>
            </a:endParaRP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endParaRPr lang="es-ES" dirty="0" smtClean="0">
              <a:sym typeface="Wingdings 2" panose="05020102010507070707" pitchFamily="18" charset="2"/>
            </a:endParaRP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r>
              <a:rPr lang="es-ES" dirty="0" smtClean="0">
                <a:sym typeface="Wingdings 2" panose="05020102010507070707" pitchFamily="18" charset="2"/>
              </a:rPr>
              <a:t>El calor específico es una propiedad característica de las sustancias.</a:t>
            </a:r>
          </a:p>
        </p:txBody>
      </p:sp>
      <p:sp>
        <p:nvSpPr>
          <p:cNvPr id="10" name="CuadroTexto 9"/>
          <p:cNvSpPr txBox="1"/>
          <p:nvPr/>
        </p:nvSpPr>
        <p:spPr>
          <a:xfrm>
            <a:off x="800100" y="2728913"/>
            <a:ext cx="4071939" cy="1477328"/>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denomina </a:t>
            </a:r>
            <a:r>
              <a:rPr lang="es-ES" b="1" dirty="0" smtClean="0"/>
              <a:t>calor específico </a:t>
            </a:r>
            <a:r>
              <a:rPr lang="es-ES" dirty="0" smtClean="0"/>
              <a:t>(</a:t>
            </a:r>
            <a:r>
              <a:rPr lang="es-ES" b="1" dirty="0" smtClean="0"/>
              <a:t>c</a:t>
            </a:r>
            <a:r>
              <a:rPr lang="es-ES" b="1" baseline="-25000" dirty="0" smtClean="0"/>
              <a:t>e</a:t>
            </a:r>
            <a:r>
              <a:rPr lang="es-ES" dirty="0" smtClean="0"/>
              <a:t>) de una sustancia a la cantidad de calor que hay que comunicar a 1 kg de la misma para que su temperatura aumente 1 K. Se mide en J/(</a:t>
            </a:r>
            <a:r>
              <a:rPr lang="es-ES" dirty="0" err="1" smtClean="0"/>
              <a:t>kg·K</a:t>
            </a:r>
            <a:r>
              <a:rPr lang="es-ES" dirty="0" smtClean="0"/>
              <a:t>).</a:t>
            </a:r>
            <a:endParaRPr lang="es-ES" dirty="0"/>
          </a:p>
        </p:txBody>
      </p:sp>
      <p:graphicFrame>
        <p:nvGraphicFramePr>
          <p:cNvPr id="12" name="Tabla 11"/>
          <p:cNvGraphicFramePr>
            <a:graphicFrameLocks noGrp="1"/>
          </p:cNvGraphicFramePr>
          <p:nvPr>
            <p:extLst>
              <p:ext uri="{D42A27DB-BD31-4B8C-83A1-F6EECF244321}">
                <p14:modId xmlns:p14="http://schemas.microsoft.com/office/powerpoint/2010/main" val="410959352"/>
              </p:ext>
            </p:extLst>
          </p:nvPr>
        </p:nvGraphicFramePr>
        <p:xfrm>
          <a:off x="5200651" y="857251"/>
          <a:ext cx="3536154" cy="5562600"/>
        </p:xfrm>
        <a:graphic>
          <a:graphicData uri="http://schemas.openxmlformats.org/drawingml/2006/table">
            <a:tbl>
              <a:tblPr firstRow="1" bandRow="1">
                <a:tableStyleId>{93296810-A885-4BE3-A3E7-6D5BEEA58F35}</a:tableStyleId>
              </a:tblPr>
              <a:tblGrid>
                <a:gridCol w="1768077"/>
                <a:gridCol w="1768077"/>
              </a:tblGrid>
              <a:tr h="370840">
                <a:tc>
                  <a:txBody>
                    <a:bodyPr/>
                    <a:lstStyle/>
                    <a:p>
                      <a:pPr algn="ctr"/>
                      <a:r>
                        <a:rPr lang="es-ES" sz="1600" dirty="0" smtClean="0"/>
                        <a:t>Sustancia</a:t>
                      </a:r>
                      <a:endParaRPr lang="es-ES" sz="1600" dirty="0"/>
                    </a:p>
                  </a:txBody>
                  <a:tcPr/>
                </a:tc>
                <a:tc>
                  <a:txBody>
                    <a:bodyPr/>
                    <a:lstStyle/>
                    <a:p>
                      <a:pPr algn="ctr"/>
                      <a:r>
                        <a:rPr lang="es-ES" sz="1600" dirty="0" smtClean="0"/>
                        <a:t>C.e.</a:t>
                      </a:r>
                      <a:r>
                        <a:rPr lang="es-ES" sz="1600" baseline="0" dirty="0" smtClean="0"/>
                        <a:t> [</a:t>
                      </a:r>
                      <a:r>
                        <a:rPr lang="es-ES" sz="1600" dirty="0" smtClean="0"/>
                        <a:t>J/(</a:t>
                      </a:r>
                      <a:r>
                        <a:rPr lang="es-ES" sz="1600" dirty="0" err="1" smtClean="0"/>
                        <a:t>kg·K</a:t>
                      </a:r>
                      <a:r>
                        <a:rPr lang="es-ES" sz="1600" dirty="0" smtClean="0"/>
                        <a:t>)]</a:t>
                      </a:r>
                      <a:endParaRPr lang="es-ES" sz="1600" dirty="0"/>
                    </a:p>
                  </a:txBody>
                  <a:tcPr/>
                </a:tc>
              </a:tr>
              <a:tr h="370840">
                <a:tc>
                  <a:txBody>
                    <a:bodyPr/>
                    <a:lstStyle/>
                    <a:p>
                      <a:pPr algn="ctr"/>
                      <a:r>
                        <a:rPr lang="es-ES" sz="1600" dirty="0" smtClean="0"/>
                        <a:t>Agua</a:t>
                      </a:r>
                      <a:endParaRPr lang="es-ES" sz="1600" dirty="0"/>
                    </a:p>
                  </a:txBody>
                  <a:tcPr/>
                </a:tc>
                <a:tc>
                  <a:txBody>
                    <a:bodyPr/>
                    <a:lstStyle/>
                    <a:p>
                      <a:pPr algn="ctr"/>
                      <a:r>
                        <a:rPr lang="es-ES" sz="1600" dirty="0" smtClean="0"/>
                        <a:t>4180</a:t>
                      </a:r>
                      <a:endParaRPr lang="es-ES" sz="1600" dirty="0"/>
                    </a:p>
                  </a:txBody>
                  <a:tcPr/>
                </a:tc>
              </a:tr>
              <a:tr h="370840">
                <a:tc>
                  <a:txBody>
                    <a:bodyPr/>
                    <a:lstStyle/>
                    <a:p>
                      <a:pPr algn="ctr"/>
                      <a:r>
                        <a:rPr lang="es-ES" sz="1600" dirty="0" smtClean="0"/>
                        <a:t>Vapor de agua</a:t>
                      </a:r>
                      <a:endParaRPr lang="es-ES" sz="1600" dirty="0"/>
                    </a:p>
                  </a:txBody>
                  <a:tcPr/>
                </a:tc>
                <a:tc>
                  <a:txBody>
                    <a:bodyPr/>
                    <a:lstStyle/>
                    <a:p>
                      <a:pPr algn="ctr"/>
                      <a:r>
                        <a:rPr lang="es-ES" sz="1600" dirty="0" smtClean="0"/>
                        <a:t>1920</a:t>
                      </a:r>
                      <a:endParaRPr lang="es-ES" sz="1600" dirty="0"/>
                    </a:p>
                  </a:txBody>
                  <a:tcPr/>
                </a:tc>
              </a:tr>
              <a:tr h="370840">
                <a:tc>
                  <a:txBody>
                    <a:bodyPr/>
                    <a:lstStyle/>
                    <a:p>
                      <a:pPr algn="ctr"/>
                      <a:r>
                        <a:rPr lang="es-ES" sz="1600" dirty="0" smtClean="0"/>
                        <a:t>Hielo</a:t>
                      </a:r>
                      <a:endParaRPr lang="es-ES" sz="1600" dirty="0"/>
                    </a:p>
                  </a:txBody>
                  <a:tcPr/>
                </a:tc>
                <a:tc>
                  <a:txBody>
                    <a:bodyPr/>
                    <a:lstStyle/>
                    <a:p>
                      <a:pPr algn="ctr"/>
                      <a:r>
                        <a:rPr lang="es-ES" sz="1600" dirty="0" smtClean="0"/>
                        <a:t>2090</a:t>
                      </a:r>
                      <a:endParaRPr lang="es-ES" sz="1600" dirty="0"/>
                    </a:p>
                  </a:txBody>
                  <a:tcPr/>
                </a:tc>
              </a:tr>
              <a:tr h="370840">
                <a:tc>
                  <a:txBody>
                    <a:bodyPr/>
                    <a:lstStyle/>
                    <a:p>
                      <a:pPr algn="ctr"/>
                      <a:r>
                        <a:rPr lang="es-ES" sz="1600" dirty="0" smtClean="0"/>
                        <a:t>Aire</a:t>
                      </a:r>
                      <a:endParaRPr lang="es-ES" sz="1600" dirty="0"/>
                    </a:p>
                  </a:txBody>
                  <a:tcPr/>
                </a:tc>
                <a:tc>
                  <a:txBody>
                    <a:bodyPr/>
                    <a:lstStyle/>
                    <a:p>
                      <a:pPr algn="ctr"/>
                      <a:r>
                        <a:rPr lang="es-ES" sz="1600" dirty="0" smtClean="0"/>
                        <a:t>1000</a:t>
                      </a:r>
                      <a:endParaRPr lang="es-ES" sz="1600" dirty="0"/>
                    </a:p>
                  </a:txBody>
                  <a:tcPr/>
                </a:tc>
              </a:tr>
              <a:tr h="370840">
                <a:tc>
                  <a:txBody>
                    <a:bodyPr/>
                    <a:lstStyle/>
                    <a:p>
                      <a:pPr algn="ctr"/>
                      <a:r>
                        <a:rPr lang="es-ES" sz="1600" dirty="0" smtClean="0"/>
                        <a:t>Alcohol etílico</a:t>
                      </a:r>
                      <a:endParaRPr lang="es-ES" sz="1600" dirty="0"/>
                    </a:p>
                  </a:txBody>
                  <a:tcPr/>
                </a:tc>
                <a:tc>
                  <a:txBody>
                    <a:bodyPr/>
                    <a:lstStyle/>
                    <a:p>
                      <a:pPr algn="ctr"/>
                      <a:r>
                        <a:rPr lang="es-ES" sz="1600" dirty="0" smtClean="0"/>
                        <a:t>2400</a:t>
                      </a:r>
                      <a:endParaRPr lang="es-ES" sz="1600" dirty="0"/>
                    </a:p>
                  </a:txBody>
                  <a:tcPr/>
                </a:tc>
              </a:tr>
              <a:tr h="370840">
                <a:tc>
                  <a:txBody>
                    <a:bodyPr/>
                    <a:lstStyle/>
                    <a:p>
                      <a:pPr algn="ctr"/>
                      <a:r>
                        <a:rPr lang="es-ES" sz="1600" dirty="0" smtClean="0"/>
                        <a:t>Aceite</a:t>
                      </a:r>
                      <a:endParaRPr lang="es-ES" sz="1600" dirty="0"/>
                    </a:p>
                  </a:txBody>
                  <a:tcPr/>
                </a:tc>
                <a:tc>
                  <a:txBody>
                    <a:bodyPr/>
                    <a:lstStyle/>
                    <a:p>
                      <a:pPr algn="ctr"/>
                      <a:r>
                        <a:rPr lang="es-ES" sz="1600" dirty="0" smtClean="0"/>
                        <a:t>1670</a:t>
                      </a:r>
                      <a:endParaRPr lang="es-ES" sz="1600" dirty="0"/>
                    </a:p>
                  </a:txBody>
                  <a:tcPr/>
                </a:tc>
              </a:tr>
              <a:tr h="370840">
                <a:tc>
                  <a:txBody>
                    <a:bodyPr/>
                    <a:lstStyle/>
                    <a:p>
                      <a:pPr algn="ctr"/>
                      <a:r>
                        <a:rPr lang="es-ES" sz="1600" dirty="0" smtClean="0"/>
                        <a:t>Benceno</a:t>
                      </a:r>
                      <a:endParaRPr lang="es-ES" sz="1600" dirty="0"/>
                    </a:p>
                  </a:txBody>
                  <a:tcPr/>
                </a:tc>
                <a:tc>
                  <a:txBody>
                    <a:bodyPr/>
                    <a:lstStyle/>
                    <a:p>
                      <a:pPr algn="ctr"/>
                      <a:r>
                        <a:rPr lang="es-ES" sz="1600" dirty="0" smtClean="0"/>
                        <a:t>1750</a:t>
                      </a:r>
                      <a:endParaRPr lang="es-ES" sz="1600" dirty="0"/>
                    </a:p>
                  </a:txBody>
                  <a:tcPr/>
                </a:tc>
              </a:tr>
              <a:tr h="370840">
                <a:tc>
                  <a:txBody>
                    <a:bodyPr/>
                    <a:lstStyle/>
                    <a:p>
                      <a:pPr algn="ctr"/>
                      <a:r>
                        <a:rPr lang="es-ES" sz="1600" dirty="0" smtClean="0"/>
                        <a:t>Aluminio</a:t>
                      </a:r>
                      <a:endParaRPr lang="es-ES" sz="1600" dirty="0"/>
                    </a:p>
                  </a:txBody>
                  <a:tcPr/>
                </a:tc>
                <a:tc>
                  <a:txBody>
                    <a:bodyPr/>
                    <a:lstStyle/>
                    <a:p>
                      <a:pPr algn="ctr"/>
                      <a:r>
                        <a:rPr lang="es-ES" sz="1600" dirty="0" smtClean="0"/>
                        <a:t>878</a:t>
                      </a:r>
                      <a:endParaRPr lang="es-ES" sz="1600" dirty="0"/>
                    </a:p>
                  </a:txBody>
                  <a:tcPr/>
                </a:tc>
              </a:tr>
              <a:tr h="370840">
                <a:tc>
                  <a:txBody>
                    <a:bodyPr/>
                    <a:lstStyle/>
                    <a:p>
                      <a:pPr algn="ctr"/>
                      <a:r>
                        <a:rPr lang="es-ES" sz="1600" dirty="0" smtClean="0"/>
                        <a:t>Vidrio</a:t>
                      </a:r>
                      <a:endParaRPr lang="es-ES" sz="1600" dirty="0"/>
                    </a:p>
                  </a:txBody>
                  <a:tcPr/>
                </a:tc>
                <a:tc>
                  <a:txBody>
                    <a:bodyPr/>
                    <a:lstStyle/>
                    <a:p>
                      <a:pPr algn="ctr"/>
                      <a:r>
                        <a:rPr lang="es-ES" sz="1600" dirty="0" smtClean="0"/>
                        <a:t>812</a:t>
                      </a:r>
                      <a:endParaRPr lang="es-ES" sz="1600" dirty="0"/>
                    </a:p>
                  </a:txBody>
                  <a:tcPr/>
                </a:tc>
              </a:tr>
              <a:tr h="370840">
                <a:tc>
                  <a:txBody>
                    <a:bodyPr/>
                    <a:lstStyle/>
                    <a:p>
                      <a:pPr algn="ctr"/>
                      <a:r>
                        <a:rPr lang="es-ES" sz="1600" dirty="0" smtClean="0"/>
                        <a:t>Arena</a:t>
                      </a:r>
                      <a:endParaRPr lang="es-ES" sz="1600" dirty="0"/>
                    </a:p>
                  </a:txBody>
                  <a:tcPr/>
                </a:tc>
                <a:tc>
                  <a:txBody>
                    <a:bodyPr/>
                    <a:lstStyle/>
                    <a:p>
                      <a:pPr algn="ctr"/>
                      <a:r>
                        <a:rPr lang="es-ES" sz="1600" dirty="0" smtClean="0"/>
                        <a:t>800</a:t>
                      </a:r>
                      <a:endParaRPr lang="es-ES" sz="1600" dirty="0"/>
                    </a:p>
                  </a:txBody>
                  <a:tcPr/>
                </a:tc>
              </a:tr>
              <a:tr h="370840">
                <a:tc>
                  <a:txBody>
                    <a:bodyPr/>
                    <a:lstStyle/>
                    <a:p>
                      <a:pPr algn="ctr"/>
                      <a:r>
                        <a:rPr lang="es-ES" sz="1600" dirty="0" smtClean="0"/>
                        <a:t>Hierro</a:t>
                      </a:r>
                      <a:endParaRPr lang="es-ES" sz="1600" dirty="0"/>
                    </a:p>
                  </a:txBody>
                  <a:tcPr/>
                </a:tc>
                <a:tc>
                  <a:txBody>
                    <a:bodyPr/>
                    <a:lstStyle/>
                    <a:p>
                      <a:pPr algn="ctr"/>
                      <a:r>
                        <a:rPr lang="es-ES" sz="1600" dirty="0" smtClean="0"/>
                        <a:t>460</a:t>
                      </a:r>
                      <a:endParaRPr lang="es-ES" sz="1600" dirty="0"/>
                    </a:p>
                  </a:txBody>
                  <a:tcPr/>
                </a:tc>
              </a:tr>
              <a:tr h="370840">
                <a:tc>
                  <a:txBody>
                    <a:bodyPr/>
                    <a:lstStyle/>
                    <a:p>
                      <a:pPr algn="ctr"/>
                      <a:r>
                        <a:rPr lang="es-ES" sz="1600" dirty="0" smtClean="0"/>
                        <a:t>Cobre</a:t>
                      </a:r>
                      <a:endParaRPr lang="es-ES" sz="1600" dirty="0"/>
                    </a:p>
                  </a:txBody>
                  <a:tcPr/>
                </a:tc>
                <a:tc>
                  <a:txBody>
                    <a:bodyPr/>
                    <a:lstStyle/>
                    <a:p>
                      <a:pPr algn="ctr"/>
                      <a:r>
                        <a:rPr lang="es-ES" sz="1600" dirty="0" smtClean="0"/>
                        <a:t>375</a:t>
                      </a:r>
                      <a:endParaRPr lang="es-ES" sz="1600" dirty="0"/>
                    </a:p>
                  </a:txBody>
                  <a:tcPr/>
                </a:tc>
              </a:tr>
              <a:tr h="370840">
                <a:tc>
                  <a:txBody>
                    <a:bodyPr/>
                    <a:lstStyle/>
                    <a:p>
                      <a:pPr algn="ctr"/>
                      <a:r>
                        <a:rPr lang="es-ES" sz="1600" dirty="0" smtClean="0"/>
                        <a:t>Mercurio</a:t>
                      </a:r>
                      <a:endParaRPr lang="es-ES" sz="1600" dirty="0"/>
                    </a:p>
                  </a:txBody>
                  <a:tcPr/>
                </a:tc>
                <a:tc>
                  <a:txBody>
                    <a:bodyPr/>
                    <a:lstStyle/>
                    <a:p>
                      <a:pPr algn="ctr"/>
                      <a:r>
                        <a:rPr lang="es-ES" sz="1600" dirty="0" smtClean="0"/>
                        <a:t>140</a:t>
                      </a:r>
                      <a:endParaRPr lang="es-ES" sz="1600" dirty="0"/>
                    </a:p>
                  </a:txBody>
                  <a:tcPr/>
                </a:tc>
              </a:tr>
              <a:tr h="370840">
                <a:tc>
                  <a:txBody>
                    <a:bodyPr/>
                    <a:lstStyle/>
                    <a:p>
                      <a:pPr algn="ctr"/>
                      <a:r>
                        <a:rPr lang="es-ES" sz="1600" dirty="0" smtClean="0"/>
                        <a:t>Plomo</a:t>
                      </a:r>
                      <a:endParaRPr lang="es-ES" sz="1600" dirty="0"/>
                    </a:p>
                  </a:txBody>
                  <a:tcPr/>
                </a:tc>
                <a:tc>
                  <a:txBody>
                    <a:bodyPr/>
                    <a:lstStyle/>
                    <a:p>
                      <a:pPr algn="ctr"/>
                      <a:r>
                        <a:rPr lang="es-ES" sz="1600" dirty="0" smtClean="0"/>
                        <a:t>125</a:t>
                      </a:r>
                      <a:endParaRPr lang="es-ES" sz="1600" dirty="0"/>
                    </a:p>
                  </a:txBody>
                  <a:tcPr/>
                </a:tc>
              </a:tr>
            </a:tbl>
          </a:graphicData>
        </a:graphic>
      </p:graphicFrame>
    </p:spTree>
    <p:extLst>
      <p:ext uri="{BB962C8B-B14F-4D97-AF65-F5344CB8AC3E}">
        <p14:creationId xmlns:p14="http://schemas.microsoft.com/office/powerpoint/2010/main" val="30490159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1" name="CuadroTexto 10"/>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2.1. Calor y cambio de temperatura</a:t>
            </a:r>
            <a:endParaRPr lang="es-ES" b="1" dirty="0">
              <a:solidFill>
                <a:srgbClr val="00B050"/>
              </a:solidFill>
            </a:endParaRPr>
          </a:p>
        </p:txBody>
      </p:sp>
      <p:sp>
        <p:nvSpPr>
          <p:cNvPr id="12" name="CuadroTexto 11"/>
          <p:cNvSpPr txBox="1"/>
          <p:nvPr/>
        </p:nvSpPr>
        <p:spPr>
          <a:xfrm>
            <a:off x="471487" y="1385888"/>
            <a:ext cx="8172451" cy="1200329"/>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relación entre la cantidad de calor (</a:t>
            </a:r>
            <a:r>
              <a:rPr lang="es-ES" b="1" dirty="0" smtClean="0"/>
              <a:t>Q</a:t>
            </a:r>
            <a:r>
              <a:rPr lang="es-ES" dirty="0" smtClean="0"/>
              <a:t>) que se comunica a un cuerpo y el cambio de temperatura (</a:t>
            </a:r>
            <a:r>
              <a:rPr lang="es-ES" b="1" dirty="0" smtClean="0">
                <a:ea typeface="Cambria Math" panose="02040503050406030204" pitchFamily="18" charset="0"/>
              </a:rPr>
              <a:t>△T</a:t>
            </a:r>
            <a:r>
              <a:rPr lang="es-ES" dirty="0" smtClean="0">
                <a:ea typeface="Cambria Math" panose="02040503050406030204" pitchFamily="18" charset="0"/>
              </a:rPr>
              <a:t>) que experimenta es:</a:t>
            </a:r>
          </a:p>
          <a:p>
            <a:pPr algn="just"/>
            <a:endParaRPr lang="es-ES" dirty="0">
              <a:ea typeface="Cambria Math" panose="02040503050406030204" pitchFamily="18" charset="0"/>
            </a:endParaRPr>
          </a:p>
          <a:p>
            <a:pPr algn="just"/>
            <a:endParaRPr lang="es-ES" dirty="0" smtClean="0">
              <a:ea typeface="Cambria Math" panose="02040503050406030204" pitchFamily="18" charset="0"/>
            </a:endParaRPr>
          </a:p>
        </p:txBody>
      </p:sp>
      <mc:AlternateContent xmlns:mc="http://schemas.openxmlformats.org/markup-compatibility/2006" xmlns:a14="http://schemas.microsoft.com/office/drawing/2010/main">
        <mc:Choice Requires="a14">
          <p:sp>
            <p:nvSpPr>
              <p:cNvPr id="13" name="CuadroTexto 12"/>
              <p:cNvSpPr txBox="1"/>
              <p:nvPr/>
            </p:nvSpPr>
            <p:spPr>
              <a:xfrm>
                <a:off x="2591555" y="2176238"/>
                <a:ext cx="387516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𝑄</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𝑒</m:t>
                          </m:r>
                        </m:sub>
                      </m:sSub>
                      <m:r>
                        <a:rPr lang="es-ES" sz="2000" b="0" i="1" smtClean="0">
                          <a:latin typeface="Cambria Math" panose="02040503050406030204" pitchFamily="18" charset="0"/>
                        </a:rPr>
                        <m:t>·</m:t>
                      </m:r>
                      <m:d>
                        <m:dPr>
                          <m:ctrlPr>
                            <a:rPr lang="es-ES" sz="2000" b="0" i="1" smtClean="0">
                              <a:latin typeface="Cambria Math" panose="02040503050406030204" pitchFamily="18" charset="0"/>
                            </a:rPr>
                          </m:ctrlPr>
                        </m:dPr>
                        <m:e>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𝑇</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𝑇</m:t>
                              </m:r>
                            </m:e>
                            <m:sub>
                              <m:r>
                                <a:rPr lang="es-ES" sz="2000" b="0" i="1" smtClean="0">
                                  <a:latin typeface="Cambria Math" panose="02040503050406030204" pitchFamily="18" charset="0"/>
                                </a:rPr>
                                <m:t>1</m:t>
                              </m:r>
                            </m:sub>
                          </m:sSub>
                        </m:e>
                      </m:d>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𝑐</m:t>
                          </m:r>
                        </m:e>
                        <m:sub>
                          <m:r>
                            <a:rPr lang="es-ES" sz="2000" i="1">
                              <a:latin typeface="Cambria Math" panose="02040503050406030204" pitchFamily="18" charset="0"/>
                            </a:rPr>
                            <m:t>𝑒</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𝑇</m:t>
                      </m:r>
                    </m:oMath>
                  </m:oMathPara>
                </a14:m>
                <a:endParaRPr lang="es-ES" sz="2000"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2591555" y="2176238"/>
                <a:ext cx="3875163" cy="307777"/>
              </a:xfrm>
              <a:prstGeom prst="rect">
                <a:avLst/>
              </a:prstGeom>
              <a:blipFill rotWithShape="0">
                <a:blip r:embed="rId3"/>
                <a:stretch>
                  <a:fillRect l="-1415" r="-786" b="-32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471487" y="2957513"/>
                <a:ext cx="7843837" cy="1562544"/>
              </a:xfrm>
              <a:prstGeom prst="rect">
                <a:avLst/>
              </a:prstGeom>
              <a:noFill/>
            </p:spPr>
            <p:txBody>
              <a:bodyPr wrap="square" rtlCol="0">
                <a:spAutoFit/>
              </a:bodyPr>
              <a:lstStyle/>
              <a:p>
                <a:pPr marL="285750" indent="-285750">
                  <a:buFont typeface="Wingdings 2" panose="05020102010507070707" pitchFamily="18" charset="2"/>
                  <a:buChar char="C"/>
                </a:pPr>
                <a:r>
                  <a:rPr lang="es-ES" dirty="0" smtClean="0">
                    <a:sym typeface="Wingdings 2" panose="05020102010507070707" pitchFamily="18" charset="2"/>
                  </a:rPr>
                  <a:t>Se observa que el valor de </a:t>
                </a:r>
                <a14:m>
                  <m:oMath xmlns:m="http://schemas.openxmlformats.org/officeDocument/2006/math">
                    <m:r>
                      <a:rPr lang="es-ES" sz="2000" b="1" i="1" smtClean="0">
                        <a:latin typeface="Cambria Math" panose="02040503050406030204" pitchFamily="18" charset="0"/>
                        <a:ea typeface="Cambria Math" panose="02040503050406030204" pitchFamily="18" charset="0"/>
                        <a:sym typeface="Wingdings 2" panose="05020102010507070707" pitchFamily="18" charset="2"/>
                      </a:rPr>
                      <m:t>∆</m:t>
                    </m:r>
                    <m:r>
                      <a:rPr lang="es-ES" sz="2000" b="1" i="1" smtClean="0">
                        <a:latin typeface="Cambria Math" panose="02040503050406030204" pitchFamily="18" charset="0"/>
                        <a:ea typeface="Cambria Math" panose="02040503050406030204" pitchFamily="18" charset="0"/>
                        <a:sym typeface="Wingdings 2" panose="05020102010507070707" pitchFamily="18" charset="2"/>
                      </a:rPr>
                      <m:t>𝑻</m:t>
                    </m:r>
                  </m:oMath>
                </a14:m>
                <a:r>
                  <a:rPr lang="es-ES" sz="2000" b="1" dirty="0" smtClean="0"/>
                  <a:t> </a:t>
                </a:r>
                <a:r>
                  <a:rPr lang="es-ES" dirty="0" smtClean="0"/>
                  <a:t>es el mismo si se mide en </a:t>
                </a:r>
                <a:r>
                  <a:rPr lang="es-ES" dirty="0" err="1" smtClean="0"/>
                  <a:t>ºC</a:t>
                </a:r>
                <a:r>
                  <a:rPr lang="es-ES" dirty="0" smtClean="0"/>
                  <a:t> o en K.</a:t>
                </a:r>
              </a:p>
              <a:p>
                <a:pPr marL="285750" indent="-285750">
                  <a:buFont typeface="Wingdings 2" panose="05020102010507070707" pitchFamily="18" charset="2"/>
                  <a:buChar char="C"/>
                </a:pPr>
                <a:endParaRPr lang="es-ES" dirty="0"/>
              </a:p>
              <a:p>
                <a:pPr marL="285750" indent="-285750">
                  <a:buFont typeface="Wingdings 2" panose="05020102010507070707" pitchFamily="18" charset="2"/>
                  <a:buChar char="C"/>
                </a:pPr>
                <a:r>
                  <a:rPr lang="es-ES" dirty="0" smtClean="0"/>
                  <a:t>Cuando un cuerpo </a:t>
                </a:r>
                <a:r>
                  <a:rPr lang="es-ES" b="1" dirty="0" smtClean="0"/>
                  <a:t>absorbe calor</a:t>
                </a:r>
                <a:r>
                  <a:rPr lang="es-ES" dirty="0" smtClean="0"/>
                  <a:t>, </a:t>
                </a:r>
                <a14:m>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𝑇</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&gt;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𝑇</m:t>
                        </m:r>
                      </m:e>
                      <m:sub>
                        <m:r>
                          <a:rPr lang="es-ES" sz="2000" b="0" i="1" smtClean="0">
                            <a:latin typeface="Cambria Math" panose="02040503050406030204" pitchFamily="18" charset="0"/>
                          </a:rPr>
                          <m:t>1</m:t>
                        </m:r>
                      </m:sub>
                    </m:sSub>
                  </m:oMath>
                </a14:m>
                <a:r>
                  <a:rPr lang="es-ES" dirty="0" smtClean="0"/>
                  <a:t> y </a:t>
                </a:r>
                <a14:m>
                  <m:oMath xmlns:m="http://schemas.openxmlformats.org/officeDocument/2006/math">
                    <m:r>
                      <a:rPr lang="es-ES" sz="2000" b="1" i="1" smtClean="0">
                        <a:latin typeface="Cambria Math" panose="02040503050406030204" pitchFamily="18" charset="0"/>
                      </a:rPr>
                      <m:t>𝑸</m:t>
                    </m:r>
                    <m:r>
                      <a:rPr lang="es-ES" sz="2000" b="1" i="1" smtClean="0">
                        <a:latin typeface="Cambria Math" panose="02040503050406030204" pitchFamily="18" charset="0"/>
                      </a:rPr>
                      <m:t>&gt;</m:t>
                    </m:r>
                    <m:r>
                      <a:rPr lang="es-ES" sz="2000" b="1" i="1" smtClean="0">
                        <a:latin typeface="Cambria Math" panose="02040503050406030204" pitchFamily="18" charset="0"/>
                      </a:rPr>
                      <m:t>𝟎</m:t>
                    </m:r>
                  </m:oMath>
                </a14:m>
                <a:r>
                  <a:rPr lang="es-ES" dirty="0" smtClean="0"/>
                  <a:t>.</a:t>
                </a:r>
              </a:p>
              <a:p>
                <a:pPr marL="285750" indent="-285750">
                  <a:buFont typeface="Wingdings 2" panose="05020102010507070707" pitchFamily="18" charset="2"/>
                  <a:buChar char="C"/>
                </a:pPr>
                <a:endParaRPr lang="es-ES" dirty="0"/>
              </a:p>
              <a:p>
                <a:pPr marL="285750" indent="-285750">
                  <a:buFont typeface="Wingdings 2" panose="05020102010507070707" pitchFamily="18" charset="2"/>
                  <a:buChar char="C"/>
                </a:pPr>
                <a:r>
                  <a:rPr lang="es-ES" dirty="0" smtClean="0"/>
                  <a:t>Cuando un cuerpo </a:t>
                </a:r>
                <a:r>
                  <a:rPr lang="es-ES" b="1" dirty="0" smtClean="0"/>
                  <a:t>cede calor</a:t>
                </a:r>
                <a:r>
                  <a:rPr lang="es-ES" dirty="0" smtClean="0"/>
                  <a:t>, </a:t>
                </a:r>
                <a14:m>
                  <m:oMath xmlns:m="http://schemas.openxmlformats.org/officeDocument/2006/math">
                    <m:sSub>
                      <m:sSubPr>
                        <m:ctrlPr>
                          <a:rPr lang="es-ES" sz="2000" i="1">
                            <a:latin typeface="Cambria Math" panose="02040503050406030204" pitchFamily="18" charset="0"/>
                          </a:rPr>
                        </m:ctrlPr>
                      </m:sSubPr>
                      <m:e>
                        <m:r>
                          <a:rPr lang="es-ES" sz="2000" i="1">
                            <a:latin typeface="Cambria Math" panose="02040503050406030204" pitchFamily="18" charset="0"/>
                          </a:rPr>
                          <m:t>𝑇</m:t>
                        </m:r>
                      </m:e>
                      <m:sub>
                        <m:r>
                          <a:rPr lang="es-ES" sz="2000" i="1">
                            <a:latin typeface="Cambria Math" panose="02040503050406030204" pitchFamily="18" charset="0"/>
                          </a:rPr>
                          <m:t>2</m:t>
                        </m:r>
                      </m:sub>
                    </m:sSub>
                    <m:r>
                      <a:rPr lang="es-ES" sz="2000" b="0" i="1" smtClean="0">
                        <a:latin typeface="Cambria Math" panose="02040503050406030204" pitchFamily="18" charset="0"/>
                      </a:rPr>
                      <m:t>&lt;</m:t>
                    </m:r>
                    <m:sSub>
                      <m:sSubPr>
                        <m:ctrlPr>
                          <a:rPr lang="es-ES" sz="2000" i="1">
                            <a:latin typeface="Cambria Math" panose="02040503050406030204" pitchFamily="18" charset="0"/>
                          </a:rPr>
                        </m:ctrlPr>
                      </m:sSubPr>
                      <m:e>
                        <m:r>
                          <a:rPr lang="es-ES" sz="2000" i="1">
                            <a:latin typeface="Cambria Math" panose="02040503050406030204" pitchFamily="18" charset="0"/>
                          </a:rPr>
                          <m:t>𝑇</m:t>
                        </m:r>
                      </m:e>
                      <m:sub>
                        <m:r>
                          <a:rPr lang="es-ES" sz="2000" i="1">
                            <a:latin typeface="Cambria Math" panose="02040503050406030204" pitchFamily="18" charset="0"/>
                          </a:rPr>
                          <m:t>1</m:t>
                        </m:r>
                      </m:sub>
                    </m:sSub>
                  </m:oMath>
                </a14:m>
                <a:r>
                  <a:rPr lang="es-ES" sz="2000" dirty="0"/>
                  <a:t> </a:t>
                </a:r>
                <a:r>
                  <a:rPr lang="es-ES" dirty="0"/>
                  <a:t>y</a:t>
                </a:r>
                <a:r>
                  <a:rPr lang="es-ES" sz="2000" dirty="0"/>
                  <a:t> </a:t>
                </a:r>
                <a14:m>
                  <m:oMath xmlns:m="http://schemas.openxmlformats.org/officeDocument/2006/math">
                    <m:r>
                      <a:rPr lang="es-ES" sz="2000" b="1" i="1">
                        <a:latin typeface="Cambria Math" panose="02040503050406030204" pitchFamily="18" charset="0"/>
                      </a:rPr>
                      <m:t>𝑸</m:t>
                    </m:r>
                    <m:r>
                      <a:rPr lang="es-ES" sz="2000" b="1" i="1" smtClean="0">
                        <a:latin typeface="Cambria Math" panose="02040503050406030204" pitchFamily="18" charset="0"/>
                      </a:rPr>
                      <m:t>&lt;</m:t>
                    </m:r>
                    <m:r>
                      <a:rPr lang="es-ES" sz="2000" b="1" i="1">
                        <a:latin typeface="Cambria Math" panose="02040503050406030204" pitchFamily="18" charset="0"/>
                      </a:rPr>
                      <m:t>𝟎</m:t>
                    </m:r>
                  </m:oMath>
                </a14:m>
                <a:r>
                  <a:rPr lang="es-ES" dirty="0" smtClean="0"/>
                  <a:t>.</a:t>
                </a:r>
              </a:p>
            </p:txBody>
          </p:sp>
        </mc:Choice>
        <mc:Fallback xmlns="">
          <p:sp>
            <p:nvSpPr>
              <p:cNvPr id="14" name="CuadroTexto 13"/>
              <p:cNvSpPr txBox="1">
                <a:spLocks noRot="1" noChangeAspect="1" noMove="1" noResize="1" noEditPoints="1" noAdjustHandles="1" noChangeArrowheads="1" noChangeShapeType="1" noTextEdit="1"/>
              </p:cNvSpPr>
              <p:nvPr/>
            </p:nvSpPr>
            <p:spPr>
              <a:xfrm>
                <a:off x="471487" y="2957513"/>
                <a:ext cx="7843837" cy="1562544"/>
              </a:xfrm>
              <a:prstGeom prst="rect">
                <a:avLst/>
              </a:prstGeom>
              <a:blipFill rotWithShape="0">
                <a:blip r:embed="rId4"/>
                <a:stretch>
                  <a:fillRect l="-389" b="-5078"/>
                </a:stretch>
              </a:blipFill>
            </p:spPr>
            <p:txBody>
              <a:bodyPr/>
              <a:lstStyle/>
              <a:p>
                <a:r>
                  <a:rPr lang="es-ES">
                    <a:noFill/>
                  </a:rPr>
                  <a:t> </a:t>
                </a:r>
              </a:p>
            </p:txBody>
          </p:sp>
        </mc:Fallback>
      </mc:AlternateContent>
    </p:spTree>
    <p:extLst>
      <p:ext uri="{BB962C8B-B14F-4D97-AF65-F5344CB8AC3E}">
        <p14:creationId xmlns:p14="http://schemas.microsoft.com/office/powerpoint/2010/main" val="616076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7" name="Redondear rectángulo de esquina del mismo lado 6"/>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9" name="CuadroTexto 8"/>
          <p:cNvSpPr txBox="1"/>
          <p:nvPr/>
        </p:nvSpPr>
        <p:spPr>
          <a:xfrm>
            <a:off x="538400" y="1380114"/>
            <a:ext cx="8105538" cy="2585323"/>
          </a:xfrm>
          <a:prstGeom prst="rect">
            <a:avLst/>
          </a:prstGeom>
          <a:solidFill>
            <a:srgbClr val="FFCC66"/>
          </a:solidFill>
        </p:spPr>
        <p:txBody>
          <a:bodyPr wrap="square" rtlCol="0">
            <a:spAutoFit/>
          </a:bodyPr>
          <a:lstStyle/>
          <a:p>
            <a:pPr marL="357188" indent="-357188" algn="just">
              <a:buAutoNum type="arabicPeriod"/>
            </a:pPr>
            <a:r>
              <a:rPr lang="es-ES" b="1" dirty="0" smtClean="0"/>
              <a:t>Para preparar una infusión el agua debe estar a 90 </a:t>
            </a:r>
            <a:r>
              <a:rPr lang="es-ES" b="1" dirty="0" err="1" smtClean="0"/>
              <a:t>ºC</a:t>
            </a:r>
            <a:r>
              <a:rPr lang="es-ES" b="1" dirty="0" smtClean="0"/>
              <a:t>. Calcula la cantidad de calor que hay que aportar a 150 </a:t>
            </a:r>
            <a:r>
              <a:rPr lang="es-ES" b="1" dirty="0" err="1" smtClean="0"/>
              <a:t>mL</a:t>
            </a:r>
            <a:r>
              <a:rPr lang="es-ES" b="1" dirty="0" smtClean="0"/>
              <a:t> de agua para que su temperatura pase de 20 </a:t>
            </a:r>
            <a:r>
              <a:rPr lang="es-ES" b="1" dirty="0" err="1" smtClean="0"/>
              <a:t>ºC</a:t>
            </a:r>
            <a:r>
              <a:rPr lang="es-ES" b="1" dirty="0" smtClean="0"/>
              <a:t> a 90 </a:t>
            </a:r>
            <a:r>
              <a:rPr lang="es-ES" b="1" dirty="0" err="1" smtClean="0"/>
              <a:t>ºC</a:t>
            </a:r>
            <a:r>
              <a:rPr lang="es-ES" b="1" dirty="0" smtClean="0"/>
              <a:t>.</a:t>
            </a:r>
          </a:p>
          <a:p>
            <a:pPr marL="357188" algn="just"/>
            <a:r>
              <a:rPr lang="es-ES" dirty="0" smtClean="0"/>
              <a:t>Dato: </a:t>
            </a:r>
            <a:r>
              <a:rPr lang="es-ES" dirty="0" err="1" smtClean="0"/>
              <a:t>c</a:t>
            </a:r>
            <a:r>
              <a:rPr lang="es-ES" baseline="-25000" dirty="0" err="1" smtClean="0"/>
              <a:t>agua</a:t>
            </a:r>
            <a:r>
              <a:rPr lang="es-ES" dirty="0"/>
              <a:t> </a:t>
            </a:r>
            <a:r>
              <a:rPr lang="es-ES" dirty="0" smtClean="0"/>
              <a:t>= 4180 J/(</a:t>
            </a:r>
            <a:r>
              <a:rPr lang="es-ES" dirty="0" err="1" smtClean="0"/>
              <a:t>kg·K</a:t>
            </a:r>
            <a:r>
              <a:rPr lang="es-ES" dirty="0" smtClean="0"/>
              <a:t>)</a:t>
            </a:r>
          </a:p>
          <a:p>
            <a:pPr marL="357188" indent="-357188" algn="just">
              <a:buAutoNum type="arabicPeriod"/>
            </a:pPr>
            <a:endParaRPr lang="es-ES" b="1" dirty="0"/>
          </a:p>
          <a:p>
            <a:pPr marL="357188" indent="-357188" algn="just"/>
            <a:r>
              <a:rPr lang="es-ES" b="1" dirty="0" smtClean="0"/>
              <a:t>2.	Observa la tabla de calores específicos y la relación en Q y </a:t>
            </a:r>
            <a:r>
              <a:rPr lang="es-ES" b="1" dirty="0" smtClean="0">
                <a:ea typeface="Cambria Math" panose="02040503050406030204" pitchFamily="18" charset="0"/>
              </a:rPr>
              <a:t>△T y razona si es cierto que cuando se comunica calor a un cuerpo, el aumento de su temperatura es mayor cuanto menor sea su calor específico. </a:t>
            </a:r>
            <a:endParaRPr lang="es-ES" dirty="0" smtClean="0"/>
          </a:p>
        </p:txBody>
      </p:sp>
    </p:spTree>
    <p:extLst>
      <p:ext uri="{BB962C8B-B14F-4D97-AF65-F5344CB8AC3E}">
        <p14:creationId xmlns:p14="http://schemas.microsoft.com/office/powerpoint/2010/main" val="28204739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0" name="CuadroTexto 9"/>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2.1. Calor y cambio de temperatura</a:t>
            </a:r>
            <a:endParaRPr lang="es-ES" b="1" dirty="0">
              <a:solidFill>
                <a:srgbClr val="00B050"/>
              </a:solidFill>
            </a:endParaRPr>
          </a:p>
        </p:txBody>
      </p:sp>
      <p:sp>
        <p:nvSpPr>
          <p:cNvPr id="4" name="CuadroTexto 3"/>
          <p:cNvSpPr txBox="1"/>
          <p:nvPr/>
        </p:nvSpPr>
        <p:spPr>
          <a:xfrm>
            <a:off x="471487" y="1202592"/>
            <a:ext cx="7000875" cy="369332"/>
          </a:xfrm>
          <a:prstGeom prst="rect">
            <a:avLst/>
          </a:prstGeom>
          <a:noFill/>
        </p:spPr>
        <p:txBody>
          <a:bodyPr wrap="square" rtlCol="0">
            <a:spAutoFit/>
          </a:bodyPr>
          <a:lstStyle/>
          <a:p>
            <a:r>
              <a:rPr lang="es-ES" b="1" dirty="0" smtClean="0">
                <a:solidFill>
                  <a:schemeClr val="accent3">
                    <a:lumMod val="75000"/>
                  </a:schemeClr>
                </a:solidFill>
              </a:rPr>
              <a:t>Medida del calor específico. El calorímetro</a:t>
            </a:r>
            <a:endParaRPr lang="es-ES" b="1" dirty="0">
              <a:solidFill>
                <a:schemeClr val="accent3">
                  <a:lumMod val="75000"/>
                </a:schemeClr>
              </a:solidFill>
            </a:endParaRPr>
          </a:p>
        </p:txBody>
      </p:sp>
      <p:grpSp>
        <p:nvGrpSpPr>
          <p:cNvPr id="43" name="Grupo 42"/>
          <p:cNvGrpSpPr/>
          <p:nvPr/>
        </p:nvGrpSpPr>
        <p:grpSpPr>
          <a:xfrm>
            <a:off x="5555502" y="1684649"/>
            <a:ext cx="3181303" cy="3548482"/>
            <a:chOff x="5492752" y="1577410"/>
            <a:chExt cx="3181303" cy="3548482"/>
          </a:xfrm>
        </p:grpSpPr>
        <p:grpSp>
          <p:nvGrpSpPr>
            <p:cNvPr id="28" name="Grupo 27"/>
            <p:cNvGrpSpPr/>
            <p:nvPr/>
          </p:nvGrpSpPr>
          <p:grpSpPr>
            <a:xfrm>
              <a:off x="5586411" y="1941256"/>
              <a:ext cx="2100264" cy="2828822"/>
              <a:chOff x="2714624" y="2571853"/>
              <a:chExt cx="2100264" cy="2828822"/>
            </a:xfrm>
          </p:grpSpPr>
          <p:sp>
            <p:nvSpPr>
              <p:cNvPr id="12" name="Elipse 11"/>
              <p:cNvSpPr/>
              <p:nvPr/>
            </p:nvSpPr>
            <p:spPr>
              <a:xfrm>
                <a:off x="2714624" y="4889852"/>
                <a:ext cx="2100263" cy="51082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6" name="Grupo 15"/>
              <p:cNvGrpSpPr/>
              <p:nvPr/>
            </p:nvGrpSpPr>
            <p:grpSpPr>
              <a:xfrm>
                <a:off x="3054296" y="3659282"/>
                <a:ext cx="216000" cy="1104553"/>
                <a:chOff x="5878459" y="3152776"/>
                <a:chExt cx="216000" cy="1104553"/>
              </a:xfrm>
            </p:grpSpPr>
            <p:sp>
              <p:nvSpPr>
                <p:cNvPr id="13" name="Cilindro 12"/>
                <p:cNvSpPr/>
                <p:nvPr/>
              </p:nvSpPr>
              <p:spPr>
                <a:xfrm>
                  <a:off x="5943597" y="3152776"/>
                  <a:ext cx="85725" cy="612000"/>
                </a:xfrm>
                <a:prstGeom prst="can">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ilindro 13"/>
                <p:cNvSpPr/>
                <p:nvPr/>
              </p:nvSpPr>
              <p:spPr>
                <a:xfrm>
                  <a:off x="5943599" y="3730720"/>
                  <a:ext cx="85725" cy="324000"/>
                </a:xfrm>
                <a:prstGeom prst="can">
                  <a:avLst/>
                </a:prstGeom>
                <a:solidFill>
                  <a:schemeClr val="bg1">
                    <a:lumMod val="50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Elipse 14"/>
                <p:cNvSpPr/>
                <p:nvPr/>
              </p:nvSpPr>
              <p:spPr>
                <a:xfrm>
                  <a:off x="5878459" y="4041329"/>
                  <a:ext cx="216000" cy="21600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9" name="Elipse 18"/>
              <p:cNvSpPr/>
              <p:nvPr/>
            </p:nvSpPr>
            <p:spPr>
              <a:xfrm>
                <a:off x="3629024" y="4655835"/>
                <a:ext cx="685800" cy="6120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ilindro 4"/>
              <p:cNvSpPr/>
              <p:nvPr/>
            </p:nvSpPr>
            <p:spPr>
              <a:xfrm>
                <a:off x="2714625" y="3214688"/>
                <a:ext cx="2100263" cy="2185987"/>
              </a:xfrm>
              <a:prstGeom prst="can">
                <a:avLst/>
              </a:prstGeom>
              <a:solidFill>
                <a:schemeClr val="bg1">
                  <a:alpha val="3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7" name="Grupo 26"/>
              <p:cNvGrpSpPr/>
              <p:nvPr/>
            </p:nvGrpSpPr>
            <p:grpSpPr>
              <a:xfrm>
                <a:off x="4037060" y="3416271"/>
                <a:ext cx="525414" cy="1159132"/>
                <a:chOff x="4037060" y="3416271"/>
                <a:chExt cx="525414" cy="1159132"/>
              </a:xfrm>
            </p:grpSpPr>
            <p:sp>
              <p:nvSpPr>
                <p:cNvPr id="24" name="Forma en L 23"/>
                <p:cNvSpPr/>
                <p:nvPr/>
              </p:nvSpPr>
              <p:spPr>
                <a:xfrm>
                  <a:off x="4257677" y="3416271"/>
                  <a:ext cx="304797" cy="1159132"/>
                </a:xfrm>
                <a:prstGeom prst="corner">
                  <a:avLst>
                    <a:gd name="adj1" fmla="val 65447"/>
                    <a:gd name="adj2" fmla="val 25508"/>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p:cNvSpPr/>
                <p:nvPr/>
              </p:nvSpPr>
              <p:spPr>
                <a:xfrm>
                  <a:off x="4037060" y="4381500"/>
                  <a:ext cx="285752" cy="19390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8" name="Cilindro 17"/>
              <p:cNvSpPr/>
              <p:nvPr/>
            </p:nvSpPr>
            <p:spPr>
              <a:xfrm>
                <a:off x="2714624" y="3457356"/>
                <a:ext cx="2100263" cy="1943319"/>
              </a:xfrm>
              <a:prstGeom prst="can">
                <a:avLst>
                  <a:gd name="adj" fmla="val 30272"/>
                </a:avLst>
              </a:prstGeom>
              <a:solidFill>
                <a:srgbClr val="0070C0">
                  <a:alpha val="35000"/>
                </a:srgb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ilindro 10"/>
              <p:cNvSpPr/>
              <p:nvPr/>
            </p:nvSpPr>
            <p:spPr>
              <a:xfrm>
                <a:off x="2714624" y="2845356"/>
                <a:ext cx="2100263" cy="885364"/>
              </a:xfrm>
              <a:prstGeom prst="can">
                <a:avLst>
                  <a:gd name="adj" fmla="val 50000"/>
                </a:avLst>
              </a:prstGeom>
              <a:solidFill>
                <a:srgbClr val="FF0000"/>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Cilindro 16"/>
              <p:cNvSpPr/>
              <p:nvPr/>
            </p:nvSpPr>
            <p:spPr>
              <a:xfrm>
                <a:off x="3119434" y="2571853"/>
                <a:ext cx="85725" cy="612000"/>
              </a:xfrm>
              <a:prstGeom prst="can">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Forma en L 22"/>
              <p:cNvSpPr/>
              <p:nvPr/>
            </p:nvSpPr>
            <p:spPr>
              <a:xfrm flipV="1">
                <a:off x="4257677" y="2660863"/>
                <a:ext cx="442912" cy="497803"/>
              </a:xfrm>
              <a:prstGeom prst="corner">
                <a:avLst>
                  <a:gd name="adj1" fmla="val 15217"/>
                  <a:gd name="adj2" fmla="val 17391"/>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9" name="CuadroTexto 28"/>
            <p:cNvSpPr txBox="1"/>
            <p:nvPr/>
          </p:nvSpPr>
          <p:spPr>
            <a:xfrm>
              <a:off x="5492752" y="1577410"/>
              <a:ext cx="1098378" cy="307777"/>
            </a:xfrm>
            <a:prstGeom prst="rect">
              <a:avLst/>
            </a:prstGeom>
            <a:noFill/>
          </p:spPr>
          <p:txBody>
            <a:bodyPr wrap="none" rtlCol="0">
              <a:spAutoFit/>
            </a:bodyPr>
            <a:lstStyle/>
            <a:p>
              <a:r>
                <a:rPr lang="es-ES" sz="1400" dirty="0" smtClean="0"/>
                <a:t>termómetro</a:t>
              </a:r>
              <a:endParaRPr lang="es-ES" sz="1400" dirty="0"/>
            </a:p>
          </p:txBody>
        </p:sp>
        <p:sp>
          <p:nvSpPr>
            <p:cNvPr id="30" name="CuadroTexto 29"/>
            <p:cNvSpPr txBox="1"/>
            <p:nvPr/>
          </p:nvSpPr>
          <p:spPr>
            <a:xfrm>
              <a:off x="6957010" y="1727477"/>
              <a:ext cx="830677" cy="307777"/>
            </a:xfrm>
            <a:prstGeom prst="rect">
              <a:avLst/>
            </a:prstGeom>
            <a:noFill/>
          </p:spPr>
          <p:txBody>
            <a:bodyPr wrap="none" rtlCol="0">
              <a:spAutoFit/>
            </a:bodyPr>
            <a:lstStyle/>
            <a:p>
              <a:r>
                <a:rPr lang="es-ES" sz="1400" dirty="0" smtClean="0"/>
                <a:t>agitador</a:t>
              </a:r>
              <a:endParaRPr lang="es-ES" sz="1400" dirty="0"/>
            </a:p>
          </p:txBody>
        </p:sp>
        <p:sp>
          <p:nvSpPr>
            <p:cNvPr id="31" name="CuadroTexto 30"/>
            <p:cNvSpPr txBox="1"/>
            <p:nvPr/>
          </p:nvSpPr>
          <p:spPr>
            <a:xfrm>
              <a:off x="7782464" y="2885644"/>
              <a:ext cx="891591" cy="523220"/>
            </a:xfrm>
            <a:prstGeom prst="rect">
              <a:avLst/>
            </a:prstGeom>
            <a:noFill/>
          </p:spPr>
          <p:txBody>
            <a:bodyPr wrap="none" rtlCol="0">
              <a:spAutoFit/>
            </a:bodyPr>
            <a:lstStyle/>
            <a:p>
              <a:r>
                <a:rPr lang="es-ES" sz="1400" dirty="0"/>
                <a:t>p</a:t>
              </a:r>
              <a:r>
                <a:rPr lang="es-ES" sz="1400" dirty="0" smtClean="0"/>
                <a:t>aredes </a:t>
              </a:r>
            </a:p>
            <a:p>
              <a:r>
                <a:rPr lang="es-ES" sz="1400" dirty="0" smtClean="0"/>
                <a:t>aislantes</a:t>
              </a:r>
              <a:endParaRPr lang="es-ES" sz="1400" dirty="0"/>
            </a:p>
          </p:txBody>
        </p:sp>
        <p:sp>
          <p:nvSpPr>
            <p:cNvPr id="32" name="CuadroTexto 31"/>
            <p:cNvSpPr txBox="1"/>
            <p:nvPr/>
          </p:nvSpPr>
          <p:spPr>
            <a:xfrm>
              <a:off x="5926083" y="4818115"/>
              <a:ext cx="582211" cy="307777"/>
            </a:xfrm>
            <a:prstGeom prst="rect">
              <a:avLst/>
            </a:prstGeom>
            <a:noFill/>
          </p:spPr>
          <p:txBody>
            <a:bodyPr wrap="none" rtlCol="0">
              <a:spAutoFit/>
            </a:bodyPr>
            <a:lstStyle/>
            <a:p>
              <a:r>
                <a:rPr lang="es-ES" sz="1400" dirty="0" smtClean="0"/>
                <a:t>agua</a:t>
              </a:r>
              <a:endParaRPr lang="es-ES" sz="1400" dirty="0"/>
            </a:p>
          </p:txBody>
        </p:sp>
        <p:sp>
          <p:nvSpPr>
            <p:cNvPr id="33" name="CuadroTexto 32"/>
            <p:cNvSpPr txBox="1"/>
            <p:nvPr/>
          </p:nvSpPr>
          <p:spPr>
            <a:xfrm>
              <a:off x="7715333" y="4005549"/>
              <a:ext cx="930063" cy="523220"/>
            </a:xfrm>
            <a:prstGeom prst="rect">
              <a:avLst/>
            </a:prstGeom>
            <a:noFill/>
          </p:spPr>
          <p:txBody>
            <a:bodyPr wrap="none" rtlCol="0">
              <a:spAutoFit/>
            </a:bodyPr>
            <a:lstStyle/>
            <a:p>
              <a:r>
                <a:rPr lang="es-ES" sz="1400" dirty="0"/>
                <a:t>c</a:t>
              </a:r>
              <a:r>
                <a:rPr lang="es-ES" sz="1400" dirty="0" smtClean="0"/>
                <a:t>uerpo</a:t>
              </a:r>
            </a:p>
            <a:p>
              <a:r>
                <a:rPr lang="es-ES" sz="1400" dirty="0" smtClean="0"/>
                <a:t>problema</a:t>
              </a:r>
              <a:endParaRPr lang="es-ES" sz="1400" dirty="0"/>
            </a:p>
          </p:txBody>
        </p:sp>
        <p:cxnSp>
          <p:nvCxnSpPr>
            <p:cNvPr id="35" name="Conector recto de flecha 34"/>
            <p:cNvCxnSpPr>
              <a:stCxn id="32" idx="0"/>
            </p:cNvCxnSpPr>
            <p:nvPr/>
          </p:nvCxnSpPr>
          <p:spPr>
            <a:xfrm flipV="1">
              <a:off x="6217189" y="4133238"/>
              <a:ext cx="130768" cy="684877"/>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36" name="Conector recto de flecha 35"/>
            <p:cNvCxnSpPr/>
            <p:nvPr/>
          </p:nvCxnSpPr>
          <p:spPr>
            <a:xfrm flipH="1">
              <a:off x="6957010" y="4291067"/>
              <a:ext cx="788716" cy="40171"/>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38" name="Conector recto de flecha 37"/>
            <p:cNvCxnSpPr/>
            <p:nvPr/>
          </p:nvCxnSpPr>
          <p:spPr>
            <a:xfrm flipH="1">
              <a:off x="7686674" y="3360272"/>
              <a:ext cx="220617" cy="166008"/>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grpSp>
      <p:sp>
        <p:nvSpPr>
          <p:cNvPr id="47" name="CuadroTexto 46"/>
          <p:cNvSpPr txBox="1"/>
          <p:nvPr/>
        </p:nvSpPr>
        <p:spPr>
          <a:xfrm>
            <a:off x="502876" y="1700884"/>
            <a:ext cx="4693898" cy="313932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Para conocer el calor específico de un cuerpo, este se calienta hasta una temperatura conocida.</a:t>
            </a:r>
          </a:p>
          <a:p>
            <a:pPr marL="285750" indent="-285750" algn="just">
              <a:buFont typeface="Wingdings 2" panose="05020102010507070707" pitchFamily="18" charset="2"/>
              <a:buChar char="C"/>
            </a:pPr>
            <a:r>
              <a:rPr lang="es-ES" dirty="0" smtClean="0">
                <a:sym typeface="Wingdings 2" panose="05020102010507070707" pitchFamily="18" charset="2"/>
              </a:rPr>
              <a:t>Se pone en contacto con otro de calor específico conocido que esté a diferente temperatura (agua, por ejemplo).</a:t>
            </a:r>
          </a:p>
          <a:p>
            <a:pPr marL="285750" indent="-285750" algn="just">
              <a:buFont typeface="Wingdings 2" panose="05020102010507070707" pitchFamily="18" charset="2"/>
              <a:buChar char="C"/>
            </a:pPr>
            <a:r>
              <a:rPr lang="es-ES" dirty="0" smtClean="0">
                <a:sym typeface="Wingdings 2" panose="05020102010507070707" pitchFamily="18" charset="2"/>
              </a:rPr>
              <a:t>La temperatura del equilibrio permite conocer el calor intercambiado.</a:t>
            </a:r>
          </a:p>
          <a:p>
            <a:pPr marL="285750" indent="-285750" algn="just">
              <a:buFont typeface="Wingdings 2" panose="05020102010507070707" pitchFamily="18" charset="2"/>
              <a:buChar char="C"/>
            </a:pPr>
            <a:r>
              <a:rPr lang="es-ES" dirty="0" smtClean="0">
                <a:sym typeface="Wingdings 2" panose="05020102010507070707" pitchFamily="18" charset="2"/>
              </a:rPr>
              <a:t>Se usa el </a:t>
            </a:r>
            <a:r>
              <a:rPr lang="es-ES" b="1" dirty="0" smtClean="0">
                <a:sym typeface="Wingdings 2" panose="05020102010507070707" pitchFamily="18" charset="2"/>
              </a:rPr>
              <a:t>calorímetro</a:t>
            </a:r>
            <a:r>
              <a:rPr lang="es-ES" dirty="0" smtClean="0">
                <a:sym typeface="Wingdings 2" panose="05020102010507070707" pitchFamily="18" charset="2"/>
              </a:rPr>
              <a:t>.</a:t>
            </a:r>
          </a:p>
          <a:p>
            <a:pPr marL="285750" indent="-285750" algn="just">
              <a:buFont typeface="Wingdings 2" panose="05020102010507070707" pitchFamily="18" charset="2"/>
              <a:buChar char="C"/>
            </a:pPr>
            <a:r>
              <a:rPr lang="es-ES" dirty="0" smtClean="0">
                <a:sym typeface="Wingdings 2" panose="05020102010507070707" pitchFamily="18" charset="2"/>
              </a:rPr>
              <a:t>El balance de energía de un calorímetro es:</a:t>
            </a:r>
          </a:p>
        </p:txBody>
      </p:sp>
      <mc:AlternateContent xmlns:mc="http://schemas.openxmlformats.org/markup-compatibility/2006" xmlns:a14="http://schemas.microsoft.com/office/drawing/2010/main">
        <mc:Choice Requires="a14">
          <p:sp>
            <p:nvSpPr>
              <p:cNvPr id="48" name="CuadroTexto 47"/>
              <p:cNvSpPr txBox="1"/>
              <p:nvPr/>
            </p:nvSpPr>
            <p:spPr>
              <a:xfrm>
                <a:off x="986056" y="5428938"/>
                <a:ext cx="3931782"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𝑐𝑎𝑙𝑜𝑟</m:t>
                          </m:r>
                          <m:r>
                            <a:rPr lang="es-ES" sz="2000" b="0" i="1" smtClean="0">
                              <a:latin typeface="Cambria Math" panose="02040503050406030204" pitchFamily="18" charset="0"/>
                            </a:rPr>
                            <m:t>í</m:t>
                          </m:r>
                          <m:r>
                            <a:rPr lang="es-ES" sz="2000" b="0" i="1" smtClean="0">
                              <a:latin typeface="Cambria Math" panose="02040503050406030204" pitchFamily="18" charset="0"/>
                            </a:rPr>
                            <m:t>𝑚𝑒𝑡𝑟𝑜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𝑐𝑢𝑒𝑟𝑝𝑜</m:t>
                          </m:r>
                        </m:sub>
                      </m:sSub>
                      <m:r>
                        <a:rPr lang="es-ES" sz="2000" b="0" i="1" smtClean="0">
                          <a:latin typeface="Cambria Math" panose="02040503050406030204" pitchFamily="18" charset="0"/>
                        </a:rPr>
                        <m:t>=0</m:t>
                      </m:r>
                    </m:oMath>
                  </m:oMathPara>
                </a14:m>
                <a:endParaRPr lang="es-ES" sz="2000" dirty="0"/>
              </a:p>
            </p:txBody>
          </p:sp>
        </mc:Choice>
        <mc:Fallback xmlns="">
          <p:sp>
            <p:nvSpPr>
              <p:cNvPr id="48" name="CuadroTexto 47"/>
              <p:cNvSpPr txBox="1">
                <a:spLocks noRot="1" noChangeAspect="1" noMove="1" noResize="1" noEditPoints="1" noAdjustHandles="1" noChangeArrowheads="1" noChangeShapeType="1" noTextEdit="1"/>
              </p:cNvSpPr>
              <p:nvPr/>
            </p:nvSpPr>
            <p:spPr>
              <a:xfrm>
                <a:off x="986056" y="5428938"/>
                <a:ext cx="3931782" cy="332720"/>
              </a:xfrm>
              <a:prstGeom prst="rect">
                <a:avLst/>
              </a:prstGeom>
              <a:blipFill rotWithShape="0">
                <a:blip r:embed="rId3"/>
                <a:stretch>
                  <a:fillRect l="-1395" r="-775" b="-2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9" name="CuadroTexto 48"/>
              <p:cNvSpPr txBox="1"/>
              <p:nvPr/>
            </p:nvSpPr>
            <p:spPr>
              <a:xfrm>
                <a:off x="1676117" y="4855803"/>
                <a:ext cx="255166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𝑎𝑏𝑠𝑜𝑟𝑏𝑖𝑑𝑜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𝑐𝑒𝑑𝑖𝑑𝑜</m:t>
                          </m:r>
                        </m:sub>
                      </m:sSub>
                      <m:r>
                        <a:rPr lang="es-ES" sz="2000" b="0" i="1" smtClean="0">
                          <a:latin typeface="Cambria Math" panose="02040503050406030204" pitchFamily="18" charset="0"/>
                        </a:rPr>
                        <m:t>=</m:t>
                      </m:r>
                    </m:oMath>
                  </m:oMathPara>
                </a14:m>
                <a:endParaRPr lang="es-ES" sz="2000" dirty="0"/>
              </a:p>
            </p:txBody>
          </p:sp>
        </mc:Choice>
        <mc:Fallback xmlns="">
          <p:sp>
            <p:nvSpPr>
              <p:cNvPr id="49" name="CuadroTexto 48"/>
              <p:cNvSpPr txBox="1">
                <a:spLocks noRot="1" noChangeAspect="1" noMove="1" noResize="1" noEditPoints="1" noAdjustHandles="1" noChangeArrowheads="1" noChangeShapeType="1" noTextEdit="1"/>
              </p:cNvSpPr>
              <p:nvPr/>
            </p:nvSpPr>
            <p:spPr>
              <a:xfrm>
                <a:off x="1676117" y="4855803"/>
                <a:ext cx="2551661" cy="307777"/>
              </a:xfrm>
              <a:prstGeom prst="rect">
                <a:avLst/>
              </a:prstGeom>
              <a:blipFill rotWithShape="0">
                <a:blip r:embed="rId4"/>
                <a:stretch>
                  <a:fillRect l="-2387" r="-239" b="-32000"/>
                </a:stretch>
              </a:blipFill>
            </p:spPr>
            <p:txBody>
              <a:bodyPr/>
              <a:lstStyle/>
              <a:p>
                <a:r>
                  <a:rPr lang="es-ES">
                    <a:noFill/>
                  </a:rPr>
                  <a:t> </a:t>
                </a:r>
              </a:p>
            </p:txBody>
          </p:sp>
        </mc:Fallback>
      </mc:AlternateContent>
    </p:spTree>
    <p:extLst>
      <p:ext uri="{BB962C8B-B14F-4D97-AF65-F5344CB8AC3E}">
        <p14:creationId xmlns:p14="http://schemas.microsoft.com/office/powerpoint/2010/main" val="23282642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0" name="CuadroTexto 9"/>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2.1. Calor y cambio de temperatura</a:t>
            </a:r>
            <a:endParaRPr lang="es-ES" b="1" dirty="0">
              <a:solidFill>
                <a:srgbClr val="00B050"/>
              </a:solidFill>
            </a:endParaRPr>
          </a:p>
        </p:txBody>
      </p:sp>
      <p:sp>
        <p:nvSpPr>
          <p:cNvPr id="4" name="CuadroTexto 3"/>
          <p:cNvSpPr txBox="1"/>
          <p:nvPr/>
        </p:nvSpPr>
        <p:spPr>
          <a:xfrm>
            <a:off x="471487" y="1202592"/>
            <a:ext cx="7000875" cy="369332"/>
          </a:xfrm>
          <a:prstGeom prst="rect">
            <a:avLst/>
          </a:prstGeom>
          <a:noFill/>
        </p:spPr>
        <p:txBody>
          <a:bodyPr wrap="square" rtlCol="0">
            <a:spAutoFit/>
          </a:bodyPr>
          <a:lstStyle/>
          <a:p>
            <a:r>
              <a:rPr lang="es-ES" b="1" dirty="0" smtClean="0">
                <a:solidFill>
                  <a:schemeClr val="accent3">
                    <a:lumMod val="75000"/>
                  </a:schemeClr>
                </a:solidFill>
              </a:rPr>
              <a:t>Medida del calor específico. El calorímetro</a:t>
            </a:r>
            <a:endParaRPr lang="es-ES" b="1" dirty="0">
              <a:solidFill>
                <a:schemeClr val="accent3">
                  <a:lumMod val="75000"/>
                </a:schemeClr>
              </a:solidFill>
            </a:endParaRPr>
          </a:p>
        </p:txBody>
      </p:sp>
      <p:sp>
        <p:nvSpPr>
          <p:cNvPr id="37" name="CuadroTexto 36"/>
          <p:cNvSpPr txBox="1"/>
          <p:nvPr/>
        </p:nvSpPr>
        <p:spPr>
          <a:xfrm>
            <a:off x="471487" y="1691893"/>
            <a:ext cx="8186739"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t>equivalente en agua de un calorímetro</a:t>
            </a:r>
            <a:r>
              <a:rPr lang="es-ES" dirty="0" smtClean="0"/>
              <a:t>, </a:t>
            </a:r>
            <a:r>
              <a:rPr lang="es-ES" b="1" dirty="0" err="1" smtClean="0"/>
              <a:t>m</a:t>
            </a:r>
            <a:r>
              <a:rPr lang="es-ES" b="1" baseline="-25000" dirty="0" err="1" smtClean="0"/>
              <a:t>eq</a:t>
            </a:r>
            <a:r>
              <a:rPr lang="es-ES" b="1" baseline="-25000" dirty="0" smtClean="0"/>
              <a:t> agua</a:t>
            </a:r>
            <a:r>
              <a:rPr lang="es-ES" dirty="0" smtClean="0"/>
              <a:t>, es la cantidad de agua que absorbe la misma cantidad de calor que el calorímetro. Se expresa en gramos de agua.</a:t>
            </a:r>
          </a:p>
          <a:p>
            <a:pPr algn="just"/>
            <a:r>
              <a:rPr lang="es-ES" dirty="0" smtClean="0"/>
              <a:t>El calor que absorbe un calorímetro viene dado por:</a:t>
            </a:r>
          </a:p>
          <a:p>
            <a:pPr algn="just"/>
            <a:endParaRPr lang="es-ES" dirty="0"/>
          </a:p>
          <a:p>
            <a:pPr algn="just"/>
            <a:endParaRPr lang="es-ES" dirty="0" smtClean="0"/>
          </a:p>
        </p:txBody>
      </p:sp>
      <mc:AlternateContent xmlns:mc="http://schemas.openxmlformats.org/markup-compatibility/2006" xmlns:a14="http://schemas.microsoft.com/office/drawing/2010/main">
        <mc:Choice Requires="a14">
          <p:sp>
            <p:nvSpPr>
              <p:cNvPr id="7" name="CuadroTexto 6"/>
              <p:cNvSpPr txBox="1"/>
              <p:nvPr/>
            </p:nvSpPr>
            <p:spPr>
              <a:xfrm>
                <a:off x="2401529" y="2951286"/>
                <a:ext cx="4512389"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𝑐𝑎𝑙𝑜𝑟</m:t>
                          </m:r>
                          <m:r>
                            <a:rPr lang="es-ES" sz="2000" b="0" i="1" smtClean="0">
                              <a:latin typeface="Cambria Math" panose="02040503050406030204" pitchFamily="18" charset="0"/>
                            </a:rPr>
                            <m:t>í</m:t>
                          </m:r>
                          <m:r>
                            <a:rPr lang="es-ES" sz="2000" b="0" i="1" smtClean="0">
                              <a:latin typeface="Cambria Math" panose="02040503050406030204" pitchFamily="18" charset="0"/>
                            </a:rPr>
                            <m:t>𝑚𝑒𝑡𝑟𝑜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𝑒𝑞</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𝑇</m:t>
                          </m:r>
                        </m:e>
                        <m:sub>
                          <m:r>
                            <a:rPr lang="es-ES" sz="2000" b="0" i="1" smtClean="0">
                              <a:latin typeface="Cambria Math" panose="02040503050406030204" pitchFamily="18" charset="0"/>
                              <a:ea typeface="Cambria Math" panose="02040503050406030204" pitchFamily="18" charset="0"/>
                            </a:rPr>
                            <m:t>𝑐𝑎𝑙𝑜𝑟</m:t>
                          </m:r>
                          <m:r>
                            <a:rPr lang="es-ES" sz="2000" b="0" i="1" smtClean="0">
                              <a:latin typeface="Cambria Math" panose="02040503050406030204" pitchFamily="18" charset="0"/>
                              <a:ea typeface="Cambria Math" panose="02040503050406030204" pitchFamily="18" charset="0"/>
                            </a:rPr>
                            <m:t>í</m:t>
                          </m:r>
                          <m:r>
                            <a:rPr lang="es-ES" sz="2000" b="0" i="1" smtClean="0">
                              <a:latin typeface="Cambria Math" panose="02040503050406030204" pitchFamily="18" charset="0"/>
                              <a:ea typeface="Cambria Math" panose="02040503050406030204" pitchFamily="18" charset="0"/>
                            </a:rPr>
                            <m:t>𝑚𝑒𝑡𝑟𝑜</m:t>
                          </m:r>
                        </m:sub>
                      </m:sSub>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2401529" y="2951286"/>
                <a:ext cx="4512389" cy="332720"/>
              </a:xfrm>
              <a:prstGeom prst="rect">
                <a:avLst/>
              </a:prstGeom>
              <a:blipFill rotWithShape="0">
                <a:blip r:embed="rId3"/>
                <a:stretch>
                  <a:fillRect l="-1216" b="-20000"/>
                </a:stretch>
              </a:blipFill>
            </p:spPr>
            <p:txBody>
              <a:bodyPr/>
              <a:lstStyle/>
              <a:p>
                <a:r>
                  <a:rPr lang="es-ES">
                    <a:noFill/>
                  </a:rPr>
                  <a:t> </a:t>
                </a:r>
              </a:p>
            </p:txBody>
          </p:sp>
        </mc:Fallback>
      </mc:AlternateContent>
    </p:spTree>
    <p:extLst>
      <p:ext uri="{BB962C8B-B14F-4D97-AF65-F5344CB8AC3E}">
        <p14:creationId xmlns:p14="http://schemas.microsoft.com/office/powerpoint/2010/main" val="32681261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0" name="CuadroTexto 9"/>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2.1. Calor y cambio de temperatura</a:t>
            </a:r>
            <a:endParaRPr lang="es-ES" b="1" dirty="0">
              <a:solidFill>
                <a:srgbClr val="00B050"/>
              </a:solidFill>
            </a:endParaRPr>
          </a:p>
        </p:txBody>
      </p:sp>
      <p:sp>
        <p:nvSpPr>
          <p:cNvPr id="4" name="CuadroTexto 3"/>
          <p:cNvSpPr txBox="1"/>
          <p:nvPr/>
        </p:nvSpPr>
        <p:spPr>
          <a:xfrm>
            <a:off x="471487" y="1202592"/>
            <a:ext cx="7000875" cy="369332"/>
          </a:xfrm>
          <a:prstGeom prst="rect">
            <a:avLst/>
          </a:prstGeom>
          <a:noFill/>
        </p:spPr>
        <p:txBody>
          <a:bodyPr wrap="square" rtlCol="0">
            <a:spAutoFit/>
          </a:bodyPr>
          <a:lstStyle/>
          <a:p>
            <a:r>
              <a:rPr lang="es-ES" b="1" dirty="0" smtClean="0">
                <a:solidFill>
                  <a:schemeClr val="accent3">
                    <a:lumMod val="75000"/>
                  </a:schemeClr>
                </a:solidFill>
              </a:rPr>
              <a:t>Medida del calor específico. El calorímetro</a:t>
            </a:r>
            <a:endParaRPr lang="es-ES" b="1" dirty="0">
              <a:solidFill>
                <a:schemeClr val="accent3">
                  <a:lumMod val="75000"/>
                </a:schemeClr>
              </a:solidFill>
            </a:endParaRPr>
          </a:p>
        </p:txBody>
      </p:sp>
      <p:sp>
        <p:nvSpPr>
          <p:cNvPr id="5" name="CuadroTexto 4"/>
          <p:cNvSpPr txBox="1"/>
          <p:nvPr/>
        </p:nvSpPr>
        <p:spPr>
          <a:xfrm>
            <a:off x="471487" y="1571924"/>
            <a:ext cx="5614988" cy="369332"/>
          </a:xfrm>
          <a:prstGeom prst="rect">
            <a:avLst/>
          </a:prstGeom>
          <a:noFill/>
        </p:spPr>
        <p:txBody>
          <a:bodyPr wrap="square" rtlCol="0">
            <a:spAutoFit/>
          </a:bodyPr>
          <a:lstStyle/>
          <a:p>
            <a:r>
              <a:rPr lang="es-ES" dirty="0" smtClean="0">
                <a:solidFill>
                  <a:schemeClr val="accent3">
                    <a:lumMod val="75000"/>
                  </a:schemeClr>
                </a:solidFill>
              </a:rPr>
              <a:t>Medida del equivalente en agua de un calorímetro</a:t>
            </a:r>
            <a:endParaRPr lang="es-ES" dirty="0">
              <a:solidFill>
                <a:schemeClr val="accent3">
                  <a:lumMod val="75000"/>
                </a:schemeClr>
              </a:solidFill>
            </a:endParaRPr>
          </a:p>
        </p:txBody>
      </p:sp>
      <p:sp>
        <p:nvSpPr>
          <p:cNvPr id="8" name="CuadroTexto 7"/>
          <p:cNvSpPr txBox="1"/>
          <p:nvPr/>
        </p:nvSpPr>
        <p:spPr>
          <a:xfrm>
            <a:off x="471487" y="2015326"/>
            <a:ext cx="8165305" cy="1754326"/>
          </a:xfrm>
          <a:prstGeom prst="rect">
            <a:avLst/>
          </a:prstGeom>
          <a:noFill/>
        </p:spPr>
        <p:txBody>
          <a:bodyPr wrap="square" rtlCol="0">
            <a:spAutoFit/>
          </a:bodyPr>
          <a:lstStyle/>
          <a:p>
            <a:pPr marL="342900" indent="-342900" algn="just">
              <a:buAutoNum type="arabicPeriod"/>
            </a:pPr>
            <a:r>
              <a:rPr lang="es-ES" dirty="0" smtClean="0"/>
              <a:t>Se calientan 50 g de agua hasta que empiece a hervir (100 </a:t>
            </a:r>
            <a:r>
              <a:rPr lang="es-ES" dirty="0" err="1" smtClean="0"/>
              <a:t>ºC</a:t>
            </a:r>
            <a:r>
              <a:rPr lang="es-ES" dirty="0" smtClean="0"/>
              <a:t>).</a:t>
            </a:r>
          </a:p>
          <a:p>
            <a:pPr marL="342900" indent="-342900" algn="just">
              <a:buAutoNum type="arabicPeriod"/>
            </a:pPr>
            <a:r>
              <a:rPr lang="es-ES" dirty="0" smtClean="0"/>
              <a:t>Se cogen 100 g de agua a temperatura ambiente, la colocamos en el calorímetro y medimos su temperatura (</a:t>
            </a:r>
            <a:r>
              <a:rPr lang="es-ES" dirty="0" err="1" smtClean="0"/>
              <a:t>p.e</a:t>
            </a:r>
            <a:r>
              <a:rPr lang="es-ES" dirty="0" smtClean="0"/>
              <a:t>., 27 </a:t>
            </a:r>
            <a:r>
              <a:rPr lang="es-ES" dirty="0" err="1" smtClean="0"/>
              <a:t>ºC</a:t>
            </a:r>
            <a:r>
              <a:rPr lang="es-ES" dirty="0" smtClean="0"/>
              <a:t>).</a:t>
            </a:r>
          </a:p>
          <a:p>
            <a:pPr marL="342900" indent="-342900" algn="just">
              <a:buAutoNum type="arabicPeriod"/>
            </a:pPr>
            <a:r>
              <a:rPr lang="es-ES" dirty="0" smtClean="0"/>
              <a:t>Introducimos el agua caliente en el calorímetro, cerramos, removemos y esperamos a que se estabilice la temperatura (</a:t>
            </a:r>
            <a:r>
              <a:rPr lang="es-ES" dirty="0" err="1" smtClean="0"/>
              <a:t>p.e</a:t>
            </a:r>
            <a:r>
              <a:rPr lang="es-ES" dirty="0" smtClean="0"/>
              <a:t>., </a:t>
            </a:r>
            <a:r>
              <a:rPr lang="es-ES" dirty="0" err="1" smtClean="0"/>
              <a:t>T</a:t>
            </a:r>
            <a:r>
              <a:rPr lang="es-ES" baseline="-25000" dirty="0" err="1" smtClean="0"/>
              <a:t>eq</a:t>
            </a:r>
            <a:r>
              <a:rPr lang="es-ES" dirty="0" smtClean="0"/>
              <a:t> = 42 </a:t>
            </a:r>
            <a:r>
              <a:rPr lang="es-ES" dirty="0" err="1" smtClean="0"/>
              <a:t>ºC</a:t>
            </a:r>
            <a:r>
              <a:rPr lang="es-ES" dirty="0" smtClean="0"/>
              <a:t>).</a:t>
            </a:r>
          </a:p>
          <a:p>
            <a:pPr marL="342900" indent="-342900" algn="just">
              <a:buAutoNum type="arabicPeriod"/>
            </a:pPr>
            <a:r>
              <a:rPr lang="es-ES" dirty="0" smtClean="0"/>
              <a:t>Hacemos el balance de energías:</a:t>
            </a:r>
            <a:endParaRPr lang="es-ES" dirty="0"/>
          </a:p>
        </p:txBody>
      </p:sp>
      <mc:AlternateContent xmlns:mc="http://schemas.openxmlformats.org/markup-compatibility/2006" xmlns:a14="http://schemas.microsoft.com/office/drawing/2010/main">
        <mc:Choice Requires="a14">
          <p:sp>
            <p:nvSpPr>
              <p:cNvPr id="11" name="CuadroTexto 10"/>
              <p:cNvSpPr txBox="1"/>
              <p:nvPr/>
            </p:nvSpPr>
            <p:spPr>
              <a:xfrm>
                <a:off x="2027335" y="3843722"/>
                <a:ext cx="5484001"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𝑎𝑔𝑢𝑎</m:t>
                          </m:r>
                          <m:r>
                            <a:rPr lang="es-ES" sz="2000" b="0" i="1" smtClean="0">
                              <a:latin typeface="Cambria Math" panose="02040503050406030204" pitchFamily="18" charset="0"/>
                            </a:rPr>
                            <m:t> </m:t>
                          </m:r>
                          <m:r>
                            <a:rPr lang="es-ES" sz="2000" b="0" i="1" smtClean="0">
                              <a:latin typeface="Cambria Math" panose="02040503050406030204" pitchFamily="18" charset="0"/>
                            </a:rPr>
                            <m:t>𝑎𝑚𝑏𝑖𝑒𝑛𝑡𝑒</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𝑐𝑎𝑙𝑜𝑟</m:t>
                          </m:r>
                          <m:r>
                            <a:rPr lang="es-ES" sz="2000" b="0" i="1" smtClean="0">
                              <a:latin typeface="Cambria Math" panose="02040503050406030204" pitchFamily="18" charset="0"/>
                            </a:rPr>
                            <m:t>í</m:t>
                          </m:r>
                          <m:r>
                            <a:rPr lang="es-ES" sz="2000" b="0" i="1" smtClean="0">
                              <a:latin typeface="Cambria Math" panose="02040503050406030204" pitchFamily="18" charset="0"/>
                            </a:rPr>
                            <m:t>𝑚𝑒𝑡𝑟𝑜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𝑎𝑔𝑢𝑎</m:t>
                          </m:r>
                          <m:r>
                            <a:rPr lang="es-ES" sz="2000" b="0" i="1" smtClean="0">
                              <a:latin typeface="Cambria Math" panose="02040503050406030204" pitchFamily="18" charset="0"/>
                            </a:rPr>
                            <m:t> </m:t>
                          </m:r>
                          <m:r>
                            <a:rPr lang="es-ES" sz="2000" b="0" i="1" smtClean="0">
                              <a:latin typeface="Cambria Math" panose="02040503050406030204" pitchFamily="18" charset="0"/>
                            </a:rPr>
                            <m:t>𝑐𝑎𝑙𝑖𝑒𝑛𝑡𝑒</m:t>
                          </m:r>
                        </m:sub>
                      </m:sSub>
                      <m:r>
                        <a:rPr lang="es-ES" sz="2000" b="0" i="1" smtClean="0">
                          <a:latin typeface="Cambria Math" panose="02040503050406030204" pitchFamily="18" charset="0"/>
                        </a:rPr>
                        <m:t>=0</m:t>
                      </m:r>
                    </m:oMath>
                  </m:oMathPara>
                </a14:m>
                <a:endParaRPr lang="es-ES" sz="2000"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2027335" y="3843722"/>
                <a:ext cx="5484001" cy="332720"/>
              </a:xfrm>
              <a:prstGeom prst="rect">
                <a:avLst/>
              </a:prstGeom>
              <a:blipFill rotWithShape="0">
                <a:blip r:embed="rId3"/>
                <a:stretch>
                  <a:fillRect l="-890" r="-445" b="-2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320573" y="4250512"/>
                <a:ext cx="8467132" cy="126034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0,1 </m:t>
                      </m:r>
                      <m:r>
                        <a:rPr lang="es-ES" sz="2000" b="0" i="1" smtClean="0">
                          <a:latin typeface="Cambria Math" panose="02040503050406030204" pitchFamily="18" charset="0"/>
                        </a:rPr>
                        <m:t>𝑘𝑔</m:t>
                      </m:r>
                      <m:r>
                        <a:rPr lang="es-ES" sz="2000" b="0" i="1" smtClean="0">
                          <a:latin typeface="Cambria Math" panose="02040503050406030204" pitchFamily="18" charset="0"/>
                        </a:rPr>
                        <m:t>·4180 </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𝐽</m:t>
                          </m:r>
                        </m:num>
                        <m:den>
                          <m:r>
                            <a:rPr lang="es-ES" sz="2000" b="0" i="1" smtClean="0">
                              <a:latin typeface="Cambria Math" panose="02040503050406030204" pitchFamily="18" charset="0"/>
                            </a:rPr>
                            <m:t>𝑘𝑔</m:t>
                          </m:r>
                          <m:r>
                            <a:rPr lang="es-ES" sz="2000" b="0" i="1" smtClean="0">
                              <a:latin typeface="Cambria Math" panose="02040503050406030204" pitchFamily="18" charset="0"/>
                            </a:rPr>
                            <m:t>·</m:t>
                          </m:r>
                          <m:r>
                            <a:rPr lang="es-ES" sz="2000" b="0" i="1" smtClean="0">
                              <a:latin typeface="Cambria Math" panose="02040503050406030204" pitchFamily="18" charset="0"/>
                            </a:rPr>
                            <m:t>𝐾</m:t>
                          </m:r>
                        </m:den>
                      </m:f>
                      <m:r>
                        <a:rPr lang="es-ES" sz="2000" b="0" i="1" smtClean="0">
                          <a:latin typeface="Cambria Math" panose="02040503050406030204" pitchFamily="18" charset="0"/>
                        </a:rPr>
                        <m:t>·</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42−20</m:t>
                          </m:r>
                        </m:e>
                      </m:d>
                      <m:r>
                        <a:rPr lang="es-ES" sz="2000" b="0" i="1" smtClean="0">
                          <a:latin typeface="Cambria Math" panose="02040503050406030204" pitchFamily="18" charset="0"/>
                        </a:rPr>
                        <m:t>𝐾</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𝑒𝑞</m:t>
                          </m:r>
                          <m:r>
                            <a:rPr lang="es-ES" sz="2000" b="0" i="1" smtClean="0">
                              <a:latin typeface="Cambria Math" panose="02040503050406030204" pitchFamily="18" charset="0"/>
                            </a:rPr>
                            <m:t> </m:t>
                          </m:r>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·4180</m:t>
                      </m:r>
                      <m:f>
                        <m:fPr>
                          <m:ctrlPr>
                            <a:rPr lang="es-ES" sz="2000" i="1">
                              <a:latin typeface="Cambria Math" panose="02040503050406030204" pitchFamily="18" charset="0"/>
                            </a:rPr>
                          </m:ctrlPr>
                        </m:fPr>
                        <m:num>
                          <m:r>
                            <a:rPr lang="es-ES" sz="2000" i="1">
                              <a:latin typeface="Cambria Math" panose="02040503050406030204" pitchFamily="18" charset="0"/>
                            </a:rPr>
                            <m:t>𝐽</m:t>
                          </m:r>
                        </m:num>
                        <m:den>
                          <m:r>
                            <a:rPr lang="es-ES" sz="2000" i="1">
                              <a:latin typeface="Cambria Math" panose="02040503050406030204" pitchFamily="18" charset="0"/>
                            </a:rPr>
                            <m:t>𝑘𝑔</m:t>
                          </m:r>
                          <m:r>
                            <a:rPr lang="es-ES" sz="2000" i="1">
                              <a:latin typeface="Cambria Math" panose="02040503050406030204" pitchFamily="18" charset="0"/>
                            </a:rPr>
                            <m:t>·</m:t>
                          </m:r>
                          <m:r>
                            <a:rPr lang="es-ES" sz="2000" i="1">
                              <a:latin typeface="Cambria Math" panose="02040503050406030204" pitchFamily="18" charset="0"/>
                            </a:rPr>
                            <m:t>𝐾</m:t>
                          </m:r>
                        </m:den>
                      </m:f>
                      <m:r>
                        <a:rPr lang="es-ES" sz="2000" b="0" i="1" smtClean="0">
                          <a:latin typeface="Cambria Math" panose="02040503050406030204" pitchFamily="18" charset="0"/>
                        </a:rPr>
                        <m:t>·</m:t>
                      </m:r>
                      <m:d>
                        <m:dPr>
                          <m:ctrlPr>
                            <a:rPr lang="es-ES" sz="2000" i="1">
                              <a:latin typeface="Cambria Math" panose="02040503050406030204" pitchFamily="18" charset="0"/>
                            </a:rPr>
                          </m:ctrlPr>
                        </m:dPr>
                        <m:e>
                          <m:r>
                            <a:rPr lang="es-ES" sz="2000" i="1">
                              <a:latin typeface="Cambria Math" panose="02040503050406030204" pitchFamily="18" charset="0"/>
                            </a:rPr>
                            <m:t>42−20</m:t>
                          </m:r>
                        </m:e>
                      </m:d>
                      <m:r>
                        <a:rPr lang="es-ES" sz="2000" b="0" i="1" smtClean="0">
                          <a:latin typeface="Cambria Math" panose="02040503050406030204" pitchFamily="18" charset="0"/>
                        </a:rPr>
                        <m:t>𝐾</m:t>
                      </m:r>
                      <m:r>
                        <a:rPr lang="es-ES" sz="2000" b="0" i="1" smtClean="0">
                          <a:latin typeface="Cambria Math" panose="02040503050406030204" pitchFamily="18" charset="0"/>
                        </a:rPr>
                        <m:t>+0,05 </m:t>
                      </m:r>
                      <m:r>
                        <a:rPr lang="es-ES" sz="2000" b="0" i="1" smtClean="0">
                          <a:latin typeface="Cambria Math" panose="02040503050406030204" pitchFamily="18" charset="0"/>
                        </a:rPr>
                        <m:t>𝑘𝑔</m:t>
                      </m:r>
                      <m:r>
                        <a:rPr lang="es-ES" sz="2000" b="0" i="1" smtClean="0">
                          <a:latin typeface="Cambria Math" panose="02040503050406030204" pitchFamily="18" charset="0"/>
                        </a:rPr>
                        <m:t>·4180</m:t>
                      </m:r>
                      <m:f>
                        <m:fPr>
                          <m:ctrlPr>
                            <a:rPr lang="es-ES" sz="2000" i="1">
                              <a:latin typeface="Cambria Math" panose="02040503050406030204" pitchFamily="18" charset="0"/>
                            </a:rPr>
                          </m:ctrlPr>
                        </m:fPr>
                        <m:num>
                          <m:r>
                            <a:rPr lang="es-ES" sz="2000" i="1">
                              <a:latin typeface="Cambria Math" panose="02040503050406030204" pitchFamily="18" charset="0"/>
                            </a:rPr>
                            <m:t>𝐽</m:t>
                          </m:r>
                        </m:num>
                        <m:den>
                          <m:r>
                            <a:rPr lang="es-ES" sz="2000" i="1">
                              <a:latin typeface="Cambria Math" panose="02040503050406030204" pitchFamily="18" charset="0"/>
                            </a:rPr>
                            <m:t>𝑘𝑔</m:t>
                          </m:r>
                          <m:r>
                            <a:rPr lang="es-ES" sz="2000" i="1">
                              <a:latin typeface="Cambria Math" panose="02040503050406030204" pitchFamily="18" charset="0"/>
                            </a:rPr>
                            <m:t>·</m:t>
                          </m:r>
                          <m:r>
                            <a:rPr lang="es-ES" sz="2000" i="1">
                              <a:latin typeface="Cambria Math" panose="02040503050406030204" pitchFamily="18" charset="0"/>
                            </a:rPr>
                            <m:t>𝐾</m:t>
                          </m:r>
                        </m:den>
                      </m:f>
                      <m:r>
                        <a:rPr lang="es-ES" sz="2000" b="0" i="1" smtClean="0">
                          <a:latin typeface="Cambria Math" panose="02040503050406030204" pitchFamily="18" charset="0"/>
                        </a:rPr>
                        <m:t>·</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42−100</m:t>
                          </m:r>
                        </m:e>
                      </m:d>
                      <m:r>
                        <a:rPr lang="es-ES" sz="2000" b="0" i="1" smtClean="0">
                          <a:latin typeface="Cambria Math" panose="02040503050406030204" pitchFamily="18" charset="0"/>
                        </a:rPr>
                        <m:t>𝐾</m:t>
                      </m:r>
                      <m:r>
                        <a:rPr lang="es-ES" sz="2000" b="0" i="1" smtClean="0">
                          <a:latin typeface="Cambria Math" panose="02040503050406030204" pitchFamily="18" charset="0"/>
                        </a:rPr>
                        <m:t>=0</m:t>
                      </m:r>
                    </m:oMath>
                  </m:oMathPara>
                </a14:m>
                <a:endParaRPr lang="es-ES" sz="20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320573" y="4250512"/>
                <a:ext cx="8467132" cy="1260345"/>
              </a:xfrm>
              <a:prstGeom prst="rect">
                <a:avLst/>
              </a:prstGeom>
              <a:blipFill rotWithShape="0">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Rectángulo 11"/>
              <p:cNvSpPr/>
              <p:nvPr/>
            </p:nvSpPr>
            <p:spPr>
              <a:xfrm>
                <a:off x="2864253" y="5653855"/>
                <a:ext cx="3379771" cy="4250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i="1">
                              <a:latin typeface="Cambria Math" panose="02040503050406030204" pitchFamily="18" charset="0"/>
                            </a:rPr>
                            <m:t>𝑚</m:t>
                          </m:r>
                        </m:e>
                        <m:sub>
                          <m:r>
                            <a:rPr lang="es-ES" sz="2000" i="1">
                              <a:latin typeface="Cambria Math" panose="02040503050406030204" pitchFamily="18" charset="0"/>
                            </a:rPr>
                            <m:t>𝑒𝑞</m:t>
                          </m:r>
                          <m:r>
                            <a:rPr lang="es-ES" sz="2000" i="1">
                              <a:latin typeface="Cambria Math" panose="02040503050406030204" pitchFamily="18" charset="0"/>
                            </a:rPr>
                            <m:t> </m:t>
                          </m:r>
                          <m:r>
                            <a:rPr lang="es-ES" sz="2000" i="1">
                              <a:latin typeface="Cambria Math" panose="02040503050406030204" pitchFamily="18" charset="0"/>
                            </a:rPr>
                            <m:t>𝑎𝑔𝑢𝑎</m:t>
                          </m:r>
                        </m:sub>
                      </m:sSub>
                      <m:r>
                        <a:rPr lang="es-ES" sz="2000" b="0" i="1" smtClean="0">
                          <a:latin typeface="Cambria Math" panose="02040503050406030204" pitchFamily="18" charset="0"/>
                        </a:rPr>
                        <m:t>=0,032 </m:t>
                      </m:r>
                      <m:r>
                        <a:rPr lang="es-ES" sz="2000" b="0" i="1" smtClean="0">
                          <a:latin typeface="Cambria Math" panose="02040503050406030204" pitchFamily="18" charset="0"/>
                        </a:rPr>
                        <m:t>𝑘𝑔</m:t>
                      </m:r>
                      <m:r>
                        <a:rPr lang="es-ES" sz="2000" b="0" i="1" smtClean="0">
                          <a:latin typeface="Cambria Math" panose="02040503050406030204" pitchFamily="18" charset="0"/>
                        </a:rPr>
                        <m:t>=32 </m:t>
                      </m:r>
                      <m:r>
                        <a:rPr lang="es-ES" sz="2000" b="0" i="1" smtClean="0">
                          <a:latin typeface="Cambria Math" panose="02040503050406030204" pitchFamily="18" charset="0"/>
                        </a:rPr>
                        <m:t>𝑔</m:t>
                      </m:r>
                    </m:oMath>
                  </m:oMathPara>
                </a14:m>
                <a:endParaRPr lang="es-ES" sz="2000" dirty="0"/>
              </a:p>
            </p:txBody>
          </p:sp>
        </mc:Choice>
        <mc:Fallback xmlns="">
          <p:sp>
            <p:nvSpPr>
              <p:cNvPr id="12" name="Rectángulo 11"/>
              <p:cNvSpPr>
                <a:spLocks noRot="1" noChangeAspect="1" noMove="1" noResize="1" noEditPoints="1" noAdjustHandles="1" noChangeArrowheads="1" noChangeShapeType="1" noTextEdit="1"/>
              </p:cNvSpPr>
              <p:nvPr/>
            </p:nvSpPr>
            <p:spPr>
              <a:xfrm>
                <a:off x="2864253" y="5653855"/>
                <a:ext cx="3379771" cy="425053"/>
              </a:xfrm>
              <a:prstGeom prst="rect">
                <a:avLst/>
              </a:prstGeom>
              <a:blipFill rotWithShape="0">
                <a:blip r:embed="rId5"/>
                <a:stretch>
                  <a:fillRect b="-8571"/>
                </a:stretch>
              </a:blipFill>
            </p:spPr>
            <p:txBody>
              <a:bodyPr/>
              <a:lstStyle/>
              <a:p>
                <a:r>
                  <a:rPr lang="es-ES">
                    <a:noFill/>
                  </a:rPr>
                  <a:t> </a:t>
                </a:r>
              </a:p>
            </p:txBody>
          </p:sp>
        </mc:Fallback>
      </mc:AlternateContent>
    </p:spTree>
    <p:extLst>
      <p:ext uri="{BB962C8B-B14F-4D97-AF65-F5344CB8AC3E}">
        <p14:creationId xmlns:p14="http://schemas.microsoft.com/office/powerpoint/2010/main" val="876348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7" name="CuadroTexto 6"/>
          <p:cNvSpPr txBox="1"/>
          <p:nvPr/>
        </p:nvSpPr>
        <p:spPr>
          <a:xfrm>
            <a:off x="428625" y="871538"/>
            <a:ext cx="4614863"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3" name="CuadroTexto 12"/>
          <p:cNvSpPr txBox="1"/>
          <p:nvPr/>
        </p:nvSpPr>
        <p:spPr>
          <a:xfrm>
            <a:off x="428625" y="1306784"/>
            <a:ext cx="8058150" cy="923330"/>
          </a:xfrm>
          <a:prstGeom prst="rect">
            <a:avLst/>
          </a:prstGeom>
          <a:noFill/>
        </p:spPr>
        <p:txBody>
          <a:bodyPr wrap="square" rtlCol="0">
            <a:spAutoFit/>
          </a:bodyPr>
          <a:lstStyle/>
          <a:p>
            <a:pPr algn="just"/>
            <a:r>
              <a:rPr lang="es-ES" b="1" dirty="0" smtClean="0"/>
              <a:t>Echamos 100 g de agua a 20 </a:t>
            </a:r>
            <a:r>
              <a:rPr lang="es-ES" b="1" dirty="0" err="1" smtClean="0"/>
              <a:t>ºC</a:t>
            </a:r>
            <a:r>
              <a:rPr lang="es-ES" b="1" dirty="0" smtClean="0"/>
              <a:t> en el calorímetro del caso anterior. Introducimos un cilindro de aluminio de 50 g de masa a 100 </a:t>
            </a:r>
            <a:r>
              <a:rPr lang="es-ES" b="1" dirty="0" err="1" smtClean="0"/>
              <a:t>ºC</a:t>
            </a:r>
            <a:r>
              <a:rPr lang="es-ES" b="1" dirty="0" smtClean="0"/>
              <a:t>. Si la </a:t>
            </a:r>
            <a:r>
              <a:rPr lang="es-ES" b="1" dirty="0" err="1" smtClean="0"/>
              <a:t>T</a:t>
            </a:r>
            <a:r>
              <a:rPr lang="es-ES" b="1" baseline="-25000" dirty="0" err="1" smtClean="0"/>
              <a:t>eq</a:t>
            </a:r>
            <a:r>
              <a:rPr lang="es-ES" b="1" dirty="0" smtClean="0"/>
              <a:t> = 26 </a:t>
            </a:r>
            <a:r>
              <a:rPr lang="es-ES" b="1" dirty="0" err="1" smtClean="0"/>
              <a:t>ºC</a:t>
            </a:r>
            <a:r>
              <a:rPr lang="es-ES" b="1" dirty="0" smtClean="0"/>
              <a:t>, calcula el calor específico del aluminio.</a:t>
            </a:r>
            <a:endParaRPr lang="es-ES" b="1" dirty="0"/>
          </a:p>
        </p:txBody>
      </p:sp>
      <mc:AlternateContent xmlns:mc="http://schemas.openxmlformats.org/markup-compatibility/2006" xmlns:a14="http://schemas.microsoft.com/office/drawing/2010/main">
        <mc:Choice Requires="a14">
          <p:sp>
            <p:nvSpPr>
              <p:cNvPr id="14" name="CuadroTexto 13"/>
              <p:cNvSpPr txBox="1"/>
              <p:nvPr/>
            </p:nvSpPr>
            <p:spPr>
              <a:xfrm>
                <a:off x="2393224" y="2337643"/>
                <a:ext cx="4128951"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𝑐𝑎𝑙𝑜𝑟</m:t>
                          </m:r>
                          <m:r>
                            <a:rPr lang="es-ES" sz="2000" b="0" i="1" smtClean="0">
                              <a:latin typeface="Cambria Math" panose="02040503050406030204" pitchFamily="18" charset="0"/>
                            </a:rPr>
                            <m:t>í</m:t>
                          </m:r>
                          <m:r>
                            <a:rPr lang="es-ES" sz="2000" b="0" i="1" smtClean="0">
                              <a:latin typeface="Cambria Math" panose="02040503050406030204" pitchFamily="18" charset="0"/>
                            </a:rPr>
                            <m:t>𝑚𝑒𝑡𝑟𝑜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𝑎𝑙𝑢𝑚𝑖𝑛𝑖𝑜</m:t>
                          </m:r>
                        </m:sub>
                      </m:sSub>
                      <m:r>
                        <a:rPr lang="es-ES" sz="2000" b="0" i="1" smtClean="0">
                          <a:latin typeface="Cambria Math" panose="02040503050406030204" pitchFamily="18" charset="0"/>
                        </a:rPr>
                        <m:t>=0</m:t>
                      </m:r>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2393224" y="2337643"/>
                <a:ext cx="4128951" cy="332720"/>
              </a:xfrm>
              <a:prstGeom prst="rect">
                <a:avLst/>
              </a:prstGeom>
              <a:blipFill rotWithShape="0">
                <a:blip r:embed="rId3"/>
                <a:stretch>
                  <a:fillRect l="-1329" r="-739"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p:cNvSpPr txBox="1"/>
              <p:nvPr/>
            </p:nvSpPr>
            <p:spPr>
              <a:xfrm>
                <a:off x="211308" y="2858359"/>
                <a:ext cx="5918027" cy="62051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rPr>
                        <m:t>0</m:t>
                      </m:r>
                      <m:r>
                        <a:rPr lang="es-ES" sz="2000" b="0" i="1" smtClean="0">
                          <a:latin typeface="Cambria Math" panose="02040503050406030204" pitchFamily="18" charset="0"/>
                        </a:rPr>
                        <m:t>,1·4180·</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26−20</m:t>
                          </m:r>
                        </m:e>
                      </m:d>
                      <m:r>
                        <a:rPr lang="es-ES" sz="2000" b="0" i="1" smtClean="0">
                          <a:latin typeface="Cambria Math" panose="02040503050406030204" pitchFamily="18" charset="0"/>
                        </a:rPr>
                        <m:t>+0,032·4180·</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26−20</m:t>
                          </m:r>
                        </m:e>
                      </m:d>
                      <m:r>
                        <a:rPr lang="es-ES" sz="2000" b="0" i="1" smtClean="0">
                          <a:latin typeface="Cambria Math" panose="02040503050406030204" pitchFamily="18" charset="0"/>
                        </a:rPr>
                        <m:t>+0,05·</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𝐴𝑙</m:t>
                          </m:r>
                        </m:sub>
                      </m:sSub>
                      <m:r>
                        <a:rPr lang="es-ES" sz="2000" b="0" i="1" smtClean="0">
                          <a:latin typeface="Cambria Math" panose="02040503050406030204" pitchFamily="18" charset="0"/>
                        </a:rPr>
                        <m:t>·(26−100)=0</m:t>
                      </m:r>
                    </m:oMath>
                  </m:oMathPara>
                </a14:m>
                <a:endParaRPr lang="es-ES" sz="2000"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211308" y="2858359"/>
                <a:ext cx="5918027" cy="620511"/>
              </a:xfrm>
              <a:prstGeom prst="rect">
                <a:avLst/>
              </a:prstGeom>
              <a:blipFill rotWithShape="0">
                <a:blip r:embed="rId4"/>
                <a:stretch>
                  <a:fillRect b="-1568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Rectángulo 15"/>
              <p:cNvSpPr/>
              <p:nvPr/>
            </p:nvSpPr>
            <p:spPr>
              <a:xfrm>
                <a:off x="6638218" y="2756365"/>
                <a:ext cx="2098587" cy="72250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𝐴𝑙</m:t>
                          </m:r>
                        </m:sub>
                      </m:sSub>
                      <m:r>
                        <a:rPr lang="es-ES" sz="2000" b="0" i="1" smtClean="0">
                          <a:latin typeface="Cambria Math" panose="02040503050406030204" pitchFamily="18" charset="0"/>
                        </a:rPr>
                        <m:t>=</m:t>
                      </m:r>
                      <m:r>
                        <a:rPr lang="es-ES" sz="2000" b="1" i="1" smtClean="0">
                          <a:latin typeface="Cambria Math" panose="02040503050406030204" pitchFamily="18" charset="0"/>
                        </a:rPr>
                        <m:t>𝟖𝟗𝟓</m:t>
                      </m:r>
                      <m:r>
                        <a:rPr lang="es-ES" sz="2000" b="1" i="1" smtClean="0">
                          <a:latin typeface="Cambria Math" panose="02040503050406030204" pitchFamily="18" charset="0"/>
                        </a:rPr>
                        <m:t> </m:t>
                      </m:r>
                      <m:f>
                        <m:fPr>
                          <m:ctrlPr>
                            <a:rPr lang="es-ES" sz="2000" b="1" i="1" smtClean="0">
                              <a:latin typeface="Cambria Math" panose="02040503050406030204" pitchFamily="18" charset="0"/>
                            </a:rPr>
                          </m:ctrlPr>
                        </m:fPr>
                        <m:num>
                          <m:r>
                            <a:rPr lang="es-ES" sz="2000" b="1" i="1" smtClean="0">
                              <a:latin typeface="Cambria Math" panose="02040503050406030204" pitchFamily="18" charset="0"/>
                            </a:rPr>
                            <m:t>𝑱</m:t>
                          </m:r>
                        </m:num>
                        <m:den>
                          <m:r>
                            <a:rPr lang="es-ES" sz="2000" b="1" i="1" smtClean="0">
                              <a:latin typeface="Cambria Math" panose="02040503050406030204" pitchFamily="18" charset="0"/>
                            </a:rPr>
                            <m:t>𝒌𝒈</m:t>
                          </m:r>
                          <m:r>
                            <a:rPr lang="es-ES" sz="2000" b="1" i="1" smtClean="0">
                              <a:latin typeface="Cambria Math" panose="02040503050406030204" pitchFamily="18" charset="0"/>
                            </a:rPr>
                            <m:t>·</m:t>
                          </m:r>
                          <m:r>
                            <a:rPr lang="es-ES" sz="2000" b="1" i="1" smtClean="0">
                              <a:latin typeface="Cambria Math" panose="02040503050406030204" pitchFamily="18" charset="0"/>
                            </a:rPr>
                            <m:t>𝑲</m:t>
                          </m:r>
                        </m:den>
                      </m:f>
                    </m:oMath>
                  </m:oMathPara>
                </a14:m>
                <a:endParaRPr lang="es-ES" sz="2000" b="1" dirty="0"/>
              </a:p>
            </p:txBody>
          </p:sp>
        </mc:Choice>
        <mc:Fallback xmlns="">
          <p:sp>
            <p:nvSpPr>
              <p:cNvPr id="16" name="Rectángulo 15"/>
              <p:cNvSpPr>
                <a:spLocks noRot="1" noChangeAspect="1" noMove="1" noResize="1" noEditPoints="1" noAdjustHandles="1" noChangeArrowheads="1" noChangeShapeType="1" noTextEdit="1"/>
              </p:cNvSpPr>
              <p:nvPr/>
            </p:nvSpPr>
            <p:spPr>
              <a:xfrm>
                <a:off x="6638218" y="2756365"/>
                <a:ext cx="2098587" cy="722505"/>
              </a:xfrm>
              <a:prstGeom prst="rect">
                <a:avLst/>
              </a:prstGeom>
              <a:blipFill rotWithShape="0">
                <a:blip r:embed="rId5"/>
                <a:stretch>
                  <a:fillRect/>
                </a:stretch>
              </a:blipFill>
            </p:spPr>
            <p:txBody>
              <a:bodyPr/>
              <a:lstStyle/>
              <a:p>
                <a:r>
                  <a:rPr lang="es-ES">
                    <a:noFill/>
                  </a:rPr>
                  <a:t> </a:t>
                </a:r>
              </a:p>
            </p:txBody>
          </p:sp>
        </mc:Fallback>
      </mc:AlternateContent>
      <p:sp>
        <p:nvSpPr>
          <p:cNvPr id="17" name="Flecha derecha 16"/>
          <p:cNvSpPr/>
          <p:nvPr/>
        </p:nvSpPr>
        <p:spPr>
          <a:xfrm>
            <a:off x="6129335" y="3071814"/>
            <a:ext cx="392840" cy="21431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dondear rectángulo de esquina del mismo lado 17"/>
          <p:cNvSpPr/>
          <p:nvPr/>
        </p:nvSpPr>
        <p:spPr>
          <a:xfrm>
            <a:off x="631267" y="4451707"/>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CuadroTexto 18"/>
          <p:cNvSpPr txBox="1"/>
          <p:nvPr/>
        </p:nvSpPr>
        <p:spPr>
          <a:xfrm>
            <a:off x="631267" y="4468138"/>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0" name="CuadroTexto 19"/>
          <p:cNvSpPr txBox="1"/>
          <p:nvPr/>
        </p:nvSpPr>
        <p:spPr>
          <a:xfrm>
            <a:off x="631267" y="4837470"/>
            <a:ext cx="8105538" cy="1200329"/>
          </a:xfrm>
          <a:prstGeom prst="rect">
            <a:avLst/>
          </a:prstGeom>
          <a:solidFill>
            <a:srgbClr val="FFCC66"/>
          </a:solidFill>
        </p:spPr>
        <p:txBody>
          <a:bodyPr wrap="square" rtlCol="0">
            <a:spAutoFit/>
          </a:bodyPr>
          <a:lstStyle/>
          <a:p>
            <a:pPr marL="357188" indent="-357188" algn="just"/>
            <a:r>
              <a:rPr lang="es-ES" b="1" dirty="0" smtClean="0"/>
              <a:t>3.	Calcula el calor específico del aluminio a partir de los datos del ejemplo anterior resuelto, pero despreciando el calor absorbido por el calorímetro. Compáralo con el resultado obtenido en el ejemplo resuelto y halla el porcentaje de error en este cálculo. </a:t>
            </a:r>
          </a:p>
        </p:txBody>
      </p:sp>
    </p:spTree>
    <p:extLst>
      <p:ext uri="{BB962C8B-B14F-4D97-AF65-F5344CB8AC3E}">
        <p14:creationId xmlns:p14="http://schemas.microsoft.com/office/powerpoint/2010/main" val="3260066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21" name="CuadroTexto 20"/>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2.2. Calor y cambio de estado</a:t>
            </a:r>
            <a:endParaRPr lang="es-ES" b="1" dirty="0">
              <a:solidFill>
                <a:srgbClr val="00B050"/>
              </a:solidFill>
            </a:endParaRPr>
          </a:p>
        </p:txBody>
      </p:sp>
      <p:sp>
        <p:nvSpPr>
          <p:cNvPr id="4" name="CuadroTexto 3"/>
          <p:cNvSpPr txBox="1"/>
          <p:nvPr/>
        </p:nvSpPr>
        <p:spPr>
          <a:xfrm>
            <a:off x="471487" y="1357313"/>
            <a:ext cx="8101013" cy="64633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Cuando un cuerpo intercambia energía en forma de calor puede sufrir un cambio de estado.</a:t>
            </a:r>
          </a:p>
        </p:txBody>
      </p:sp>
      <p:grpSp>
        <p:nvGrpSpPr>
          <p:cNvPr id="29" name="Grupo 28"/>
          <p:cNvGrpSpPr/>
          <p:nvPr/>
        </p:nvGrpSpPr>
        <p:grpSpPr>
          <a:xfrm>
            <a:off x="333375" y="2158365"/>
            <a:ext cx="6096000" cy="4064000"/>
            <a:chOff x="1473993" y="2238653"/>
            <a:chExt cx="6096000" cy="4064000"/>
          </a:xfrm>
        </p:grpSpPr>
        <p:graphicFrame>
          <p:nvGraphicFramePr>
            <p:cNvPr id="10" name="Gráfico 9"/>
            <p:cNvGraphicFramePr/>
            <p:nvPr>
              <p:extLst>
                <p:ext uri="{D42A27DB-BD31-4B8C-83A1-F6EECF244321}">
                  <p14:modId xmlns:p14="http://schemas.microsoft.com/office/powerpoint/2010/main" val="2116321528"/>
                </p:ext>
              </p:extLst>
            </p:nvPr>
          </p:nvGraphicFramePr>
          <p:xfrm>
            <a:off x="1473993" y="2238653"/>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CuadroTexto 10"/>
            <p:cNvSpPr txBox="1"/>
            <p:nvPr/>
          </p:nvSpPr>
          <p:spPr>
            <a:xfrm>
              <a:off x="3386136" y="5143500"/>
              <a:ext cx="1271588" cy="307777"/>
            </a:xfrm>
            <a:prstGeom prst="rect">
              <a:avLst/>
            </a:prstGeom>
            <a:noFill/>
          </p:spPr>
          <p:txBody>
            <a:bodyPr wrap="square" rtlCol="0">
              <a:spAutoFit/>
            </a:bodyPr>
            <a:lstStyle/>
            <a:p>
              <a:r>
                <a:rPr lang="es-ES" sz="1400" dirty="0"/>
                <a:t>s</a:t>
              </a:r>
              <a:r>
                <a:rPr lang="es-ES" sz="1400" dirty="0" smtClean="0"/>
                <a:t>ólido-líquido</a:t>
              </a:r>
              <a:endParaRPr lang="es-ES" sz="1400" dirty="0"/>
            </a:p>
          </p:txBody>
        </p:sp>
        <p:sp>
          <p:nvSpPr>
            <p:cNvPr id="22" name="CuadroTexto 21"/>
            <p:cNvSpPr txBox="1"/>
            <p:nvPr/>
          </p:nvSpPr>
          <p:spPr>
            <a:xfrm>
              <a:off x="2921793" y="2637771"/>
              <a:ext cx="1271588" cy="307777"/>
            </a:xfrm>
            <a:prstGeom prst="rect">
              <a:avLst/>
            </a:prstGeom>
            <a:noFill/>
          </p:spPr>
          <p:txBody>
            <a:bodyPr wrap="square" rtlCol="0">
              <a:spAutoFit/>
            </a:bodyPr>
            <a:lstStyle/>
            <a:p>
              <a:r>
                <a:rPr lang="es-ES" sz="1400" dirty="0"/>
                <a:t>l</a:t>
              </a:r>
              <a:r>
                <a:rPr lang="es-ES" sz="1400" dirty="0" smtClean="0"/>
                <a:t>íquido-gas</a:t>
              </a:r>
              <a:endParaRPr lang="es-ES" sz="1400" dirty="0"/>
            </a:p>
          </p:txBody>
        </p:sp>
        <p:sp>
          <p:nvSpPr>
            <p:cNvPr id="23" name="CuadroTexto 22"/>
            <p:cNvSpPr txBox="1"/>
            <p:nvPr/>
          </p:nvSpPr>
          <p:spPr>
            <a:xfrm>
              <a:off x="2285998" y="3747433"/>
              <a:ext cx="771527" cy="523220"/>
            </a:xfrm>
            <a:prstGeom prst="rect">
              <a:avLst/>
            </a:prstGeom>
            <a:noFill/>
          </p:spPr>
          <p:txBody>
            <a:bodyPr wrap="square" rtlCol="0">
              <a:spAutoFit/>
            </a:bodyPr>
            <a:lstStyle/>
            <a:p>
              <a:r>
                <a:rPr lang="es-ES" sz="1400" dirty="0"/>
                <a:t>s</a:t>
              </a:r>
              <a:r>
                <a:rPr lang="es-ES" sz="1400" dirty="0" smtClean="0"/>
                <a:t>ólido</a:t>
              </a:r>
            </a:p>
            <a:p>
              <a:r>
                <a:rPr lang="es-ES" sz="1400" dirty="0" smtClean="0"/>
                <a:t>-líquido</a:t>
              </a:r>
              <a:endParaRPr lang="es-ES" sz="1400" dirty="0"/>
            </a:p>
          </p:txBody>
        </p:sp>
        <p:sp>
          <p:nvSpPr>
            <p:cNvPr id="24" name="CuadroTexto 23"/>
            <p:cNvSpPr txBox="1"/>
            <p:nvPr/>
          </p:nvSpPr>
          <p:spPr>
            <a:xfrm>
              <a:off x="5403056" y="3304521"/>
              <a:ext cx="1271588" cy="307777"/>
            </a:xfrm>
            <a:prstGeom prst="rect">
              <a:avLst/>
            </a:prstGeom>
            <a:noFill/>
          </p:spPr>
          <p:txBody>
            <a:bodyPr wrap="square" rtlCol="0">
              <a:spAutoFit/>
            </a:bodyPr>
            <a:lstStyle/>
            <a:p>
              <a:r>
                <a:rPr lang="es-ES" sz="1400" dirty="0"/>
                <a:t>l</a:t>
              </a:r>
              <a:r>
                <a:rPr lang="es-ES" sz="1400" dirty="0" smtClean="0"/>
                <a:t>íquido-gas</a:t>
              </a:r>
              <a:endParaRPr lang="es-ES" sz="1400" dirty="0"/>
            </a:p>
          </p:txBody>
        </p:sp>
        <p:cxnSp>
          <p:nvCxnSpPr>
            <p:cNvPr id="25" name="Conector recto de flecha 24"/>
            <p:cNvCxnSpPr/>
            <p:nvPr/>
          </p:nvCxnSpPr>
          <p:spPr>
            <a:xfrm>
              <a:off x="3386136" y="2876491"/>
              <a:ext cx="271464" cy="667373"/>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a:off x="2564605" y="4256193"/>
              <a:ext cx="107156" cy="372957"/>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30" name="CuadroTexto 29"/>
          <p:cNvSpPr txBox="1"/>
          <p:nvPr/>
        </p:nvSpPr>
        <p:spPr>
          <a:xfrm>
            <a:off x="6250783" y="2158365"/>
            <a:ext cx="2321717" cy="3293209"/>
          </a:xfrm>
          <a:prstGeom prst="rect">
            <a:avLst/>
          </a:prstGeom>
          <a:noFill/>
        </p:spPr>
        <p:txBody>
          <a:bodyPr wrap="square" rtlCol="0">
            <a:spAutoFit/>
          </a:bodyPr>
          <a:lstStyle/>
          <a:p>
            <a:pPr marL="285750" indent="-285750" algn="just">
              <a:buFont typeface="Wingdings 2" panose="05020102010507070707" pitchFamily="18" charset="2"/>
              <a:buChar char="C"/>
            </a:pPr>
            <a:r>
              <a:rPr lang="es-ES" sz="1600" dirty="0" smtClean="0">
                <a:sym typeface="Wingdings 2" panose="05020102010507070707" pitchFamily="18" charset="2"/>
              </a:rPr>
              <a:t>Los cambios de estado se producen a una temperatura determinada que es característica para cada tipo de materia.</a:t>
            </a:r>
          </a:p>
          <a:p>
            <a:pPr marL="285750" indent="-285750" algn="just">
              <a:buFont typeface="Wingdings 2" panose="05020102010507070707" pitchFamily="18" charset="2"/>
              <a:buChar char="C"/>
            </a:pPr>
            <a:r>
              <a:rPr lang="es-ES" sz="1600" dirty="0" smtClean="0">
                <a:sym typeface="Wingdings 2" panose="05020102010507070707" pitchFamily="18" charset="2"/>
              </a:rPr>
              <a:t>Mientras se produce el cambio de estado, la temperatura permanece constante.</a:t>
            </a:r>
            <a:endParaRPr lang="es-ES" sz="1600" dirty="0"/>
          </a:p>
        </p:txBody>
      </p:sp>
    </p:spTree>
    <p:extLst>
      <p:ext uri="{BB962C8B-B14F-4D97-AF65-F5344CB8AC3E}">
        <p14:creationId xmlns:p14="http://schemas.microsoft.com/office/powerpoint/2010/main" val="27665230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21" name="CuadroTexto 20"/>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2.2. Calor y cambio de estado</a:t>
            </a:r>
            <a:endParaRPr lang="es-ES" b="1" dirty="0">
              <a:solidFill>
                <a:srgbClr val="00B050"/>
              </a:solidFill>
            </a:endParaRPr>
          </a:p>
        </p:txBody>
      </p:sp>
      <p:sp>
        <p:nvSpPr>
          <p:cNvPr id="5" name="CuadroTexto 4"/>
          <p:cNvSpPr txBox="1"/>
          <p:nvPr/>
        </p:nvSpPr>
        <p:spPr>
          <a:xfrm>
            <a:off x="471487" y="1357313"/>
            <a:ext cx="8201026"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llama </a:t>
            </a:r>
            <a:r>
              <a:rPr lang="es-ES" b="1" dirty="0" smtClean="0"/>
              <a:t>calor latente de cambio de estado </a:t>
            </a:r>
            <a:r>
              <a:rPr lang="es-ES" dirty="0" smtClean="0"/>
              <a:t>(</a:t>
            </a:r>
            <a:r>
              <a:rPr lang="es-ES" b="1" dirty="0" smtClean="0"/>
              <a:t>L</a:t>
            </a:r>
            <a:r>
              <a:rPr lang="es-ES" dirty="0" smtClean="0"/>
              <a:t>) a la cantidad de calor que hay que comunicar a la unidad de masa de una sustancia para que experimente el cambio de estado, a la temperatura de ese cambio de estado. Se mide en J/kg.</a:t>
            </a:r>
          </a:p>
          <a:p>
            <a:pPr algn="just"/>
            <a:endParaRPr lang="es-ES" dirty="0"/>
          </a:p>
          <a:p>
            <a:pPr algn="just"/>
            <a:endParaRPr lang="es-ES" dirty="0"/>
          </a:p>
        </p:txBody>
      </p:sp>
      <mc:AlternateContent xmlns:mc="http://schemas.openxmlformats.org/markup-compatibility/2006" xmlns:a14="http://schemas.microsoft.com/office/drawing/2010/main">
        <mc:Choice Requires="a14">
          <p:sp>
            <p:nvSpPr>
              <p:cNvPr id="7" name="CuadroTexto 6"/>
              <p:cNvSpPr txBox="1"/>
              <p:nvPr/>
            </p:nvSpPr>
            <p:spPr>
              <a:xfrm>
                <a:off x="3771900" y="2607826"/>
                <a:ext cx="11328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𝑄</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𝐿</m:t>
                      </m:r>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3771900" y="2607826"/>
                <a:ext cx="1132811" cy="307777"/>
              </a:xfrm>
              <a:prstGeom prst="rect">
                <a:avLst/>
              </a:prstGeom>
              <a:blipFill rotWithShape="0">
                <a:blip r:embed="rId3"/>
                <a:stretch>
                  <a:fillRect l="-5914" r="-3226" b="-32000"/>
                </a:stretch>
              </a:blipFill>
            </p:spPr>
            <p:txBody>
              <a:bodyPr/>
              <a:lstStyle/>
              <a:p>
                <a:r>
                  <a:rPr lang="es-ES">
                    <a:noFill/>
                  </a:rPr>
                  <a:t> </a:t>
                </a:r>
              </a:p>
            </p:txBody>
          </p:sp>
        </mc:Fallback>
      </mc:AlternateContent>
      <p:sp>
        <p:nvSpPr>
          <p:cNvPr id="8" name="CuadroTexto 7"/>
          <p:cNvSpPr txBox="1"/>
          <p:nvPr/>
        </p:nvSpPr>
        <p:spPr>
          <a:xfrm>
            <a:off x="471487" y="3190248"/>
            <a:ext cx="8101013" cy="1200329"/>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Hablaremos del </a:t>
            </a:r>
            <a:r>
              <a:rPr lang="es-ES" b="1" dirty="0" smtClean="0">
                <a:sym typeface="Wingdings 2" panose="05020102010507070707" pitchFamily="18" charset="2"/>
              </a:rPr>
              <a:t>calor latente de fusión </a:t>
            </a:r>
            <a:r>
              <a:rPr lang="es-ES" dirty="0" smtClean="0">
                <a:sym typeface="Wingdings 2" panose="05020102010507070707" pitchFamily="18" charset="2"/>
              </a:rPr>
              <a:t>(</a:t>
            </a:r>
            <a:r>
              <a:rPr lang="es-ES" b="1" dirty="0" smtClean="0">
                <a:sym typeface="Wingdings 2" panose="05020102010507070707" pitchFamily="18" charset="2"/>
              </a:rPr>
              <a:t>L</a:t>
            </a:r>
            <a:r>
              <a:rPr lang="es-ES" b="1" baseline="-25000" dirty="0" smtClean="0">
                <a:sym typeface="Wingdings 2" panose="05020102010507070707" pitchFamily="18" charset="2"/>
              </a:rPr>
              <a:t>F</a:t>
            </a:r>
            <a:r>
              <a:rPr lang="es-ES" dirty="0" smtClean="0">
                <a:sym typeface="Wingdings 2" panose="05020102010507070707" pitchFamily="18" charset="2"/>
              </a:rPr>
              <a:t>) o del </a:t>
            </a:r>
            <a:r>
              <a:rPr lang="es-ES" b="1" dirty="0" smtClean="0">
                <a:sym typeface="Wingdings 2" panose="05020102010507070707" pitchFamily="18" charset="2"/>
              </a:rPr>
              <a:t>calor latente de vaporización</a:t>
            </a:r>
            <a:r>
              <a:rPr lang="es-ES" dirty="0" smtClean="0">
                <a:sym typeface="Wingdings 2" panose="05020102010507070707" pitchFamily="18" charset="2"/>
              </a:rPr>
              <a:t> (</a:t>
            </a:r>
            <a:r>
              <a:rPr lang="es-ES" b="1" dirty="0" smtClean="0">
                <a:sym typeface="Wingdings 2" panose="05020102010507070707" pitchFamily="18" charset="2"/>
              </a:rPr>
              <a:t>L</a:t>
            </a:r>
            <a:r>
              <a:rPr lang="es-ES" b="1" baseline="-25000" dirty="0" smtClean="0">
                <a:sym typeface="Wingdings 2" panose="05020102010507070707" pitchFamily="18" charset="2"/>
              </a:rPr>
              <a:t>V</a:t>
            </a:r>
            <a:r>
              <a:rPr lang="es-ES" dirty="0" smtClean="0">
                <a:sym typeface="Wingdings 2" panose="05020102010507070707" pitchFamily="18" charset="2"/>
              </a:rPr>
              <a:t>).</a:t>
            </a:r>
          </a:p>
          <a:p>
            <a:pPr marL="285750" indent="-285750" algn="just">
              <a:buFont typeface="Wingdings 2" panose="05020102010507070707" pitchFamily="18" charset="2"/>
              <a:buChar char="C"/>
            </a:pPr>
            <a:r>
              <a:rPr lang="es-ES" dirty="0" smtClean="0">
                <a:sym typeface="Wingdings 2" panose="05020102010507070707" pitchFamily="18" charset="2"/>
              </a:rPr>
              <a:t>Los calores latentes de solidificación y condensación son opuestos a los de fusión y vaporización.</a:t>
            </a:r>
            <a:endParaRPr lang="es-ES" dirty="0"/>
          </a:p>
        </p:txBody>
      </p:sp>
      <p:graphicFrame>
        <p:nvGraphicFramePr>
          <p:cNvPr id="9" name="Tabla 8"/>
          <p:cNvGraphicFramePr>
            <a:graphicFrameLocks noGrp="1"/>
          </p:cNvGraphicFramePr>
          <p:nvPr>
            <p:extLst>
              <p:ext uri="{D42A27DB-BD31-4B8C-83A1-F6EECF244321}">
                <p14:modId xmlns:p14="http://schemas.microsoft.com/office/powerpoint/2010/main" val="2477359137"/>
              </p:ext>
            </p:extLst>
          </p:nvPr>
        </p:nvGraphicFramePr>
        <p:xfrm>
          <a:off x="619124" y="4469186"/>
          <a:ext cx="3890961" cy="1854200"/>
        </p:xfrm>
        <a:graphic>
          <a:graphicData uri="http://schemas.openxmlformats.org/drawingml/2006/table">
            <a:tbl>
              <a:tblPr firstRow="1" bandRow="1">
                <a:tableStyleId>{93296810-A885-4BE3-A3E7-6D5BEEA58F35}</a:tableStyleId>
              </a:tblPr>
              <a:tblGrid>
                <a:gridCol w="1296987"/>
                <a:gridCol w="1296987"/>
                <a:gridCol w="1296987"/>
              </a:tblGrid>
              <a:tr h="370840">
                <a:tc>
                  <a:txBody>
                    <a:bodyPr/>
                    <a:lstStyle/>
                    <a:p>
                      <a:pPr algn="ctr"/>
                      <a:r>
                        <a:rPr lang="es-ES" sz="1600" dirty="0" smtClean="0"/>
                        <a:t>Sustancia</a:t>
                      </a:r>
                      <a:endParaRPr lang="es-ES" sz="1600" dirty="0"/>
                    </a:p>
                  </a:txBody>
                  <a:tcPr/>
                </a:tc>
                <a:tc>
                  <a:txBody>
                    <a:bodyPr/>
                    <a:lstStyle/>
                    <a:p>
                      <a:pPr algn="ctr"/>
                      <a:r>
                        <a:rPr lang="es-ES" sz="1600" dirty="0" smtClean="0"/>
                        <a:t>L</a:t>
                      </a:r>
                      <a:r>
                        <a:rPr lang="es-ES" sz="1600" baseline="-25000" dirty="0" smtClean="0"/>
                        <a:t>F</a:t>
                      </a:r>
                      <a:r>
                        <a:rPr lang="es-ES" sz="1600" dirty="0" smtClean="0"/>
                        <a:t> (kJ/kg)</a:t>
                      </a:r>
                      <a:endParaRPr lang="es-ES" sz="1600" dirty="0"/>
                    </a:p>
                  </a:txBody>
                  <a:tcPr/>
                </a:tc>
                <a:tc>
                  <a:txBody>
                    <a:bodyPr/>
                    <a:lstStyle/>
                    <a:p>
                      <a:pPr algn="ctr"/>
                      <a:r>
                        <a:rPr lang="es-ES" sz="1600" dirty="0" smtClean="0"/>
                        <a:t>T</a:t>
                      </a:r>
                      <a:r>
                        <a:rPr lang="es-ES" sz="1600" baseline="-25000" dirty="0" smtClean="0"/>
                        <a:t>F</a:t>
                      </a:r>
                      <a:r>
                        <a:rPr lang="es-ES" sz="1600" dirty="0" smtClean="0"/>
                        <a:t> (</a:t>
                      </a:r>
                      <a:r>
                        <a:rPr lang="es-ES" sz="1600" dirty="0" err="1" smtClean="0"/>
                        <a:t>ºC</a:t>
                      </a:r>
                      <a:r>
                        <a:rPr lang="es-ES" sz="1600" dirty="0" smtClean="0"/>
                        <a:t>)</a:t>
                      </a:r>
                      <a:endParaRPr lang="es-ES" sz="1600" dirty="0"/>
                    </a:p>
                  </a:txBody>
                  <a:tcPr/>
                </a:tc>
              </a:tr>
              <a:tr h="370840">
                <a:tc>
                  <a:txBody>
                    <a:bodyPr/>
                    <a:lstStyle/>
                    <a:p>
                      <a:r>
                        <a:rPr lang="es-ES" sz="1600" dirty="0" smtClean="0"/>
                        <a:t>Agua</a:t>
                      </a:r>
                      <a:endParaRPr lang="es-ES" sz="1600" dirty="0"/>
                    </a:p>
                  </a:txBody>
                  <a:tcPr/>
                </a:tc>
                <a:tc>
                  <a:txBody>
                    <a:bodyPr/>
                    <a:lstStyle/>
                    <a:p>
                      <a:pPr algn="ctr"/>
                      <a:r>
                        <a:rPr lang="es-ES" sz="1600" dirty="0" smtClean="0"/>
                        <a:t>334,4</a:t>
                      </a:r>
                      <a:endParaRPr lang="es-ES" sz="1600" dirty="0"/>
                    </a:p>
                  </a:txBody>
                  <a:tcPr/>
                </a:tc>
                <a:tc>
                  <a:txBody>
                    <a:bodyPr/>
                    <a:lstStyle/>
                    <a:p>
                      <a:pPr algn="ctr"/>
                      <a:r>
                        <a:rPr lang="es-ES" sz="1600" dirty="0" smtClean="0"/>
                        <a:t>0</a:t>
                      </a:r>
                      <a:endParaRPr lang="es-ES" sz="1600" dirty="0"/>
                    </a:p>
                  </a:txBody>
                  <a:tcPr/>
                </a:tc>
              </a:tr>
              <a:tr h="370840">
                <a:tc>
                  <a:txBody>
                    <a:bodyPr/>
                    <a:lstStyle/>
                    <a:p>
                      <a:r>
                        <a:rPr lang="es-ES" sz="1600" dirty="0" smtClean="0"/>
                        <a:t>Benceno</a:t>
                      </a:r>
                      <a:endParaRPr lang="es-ES" sz="1600" dirty="0"/>
                    </a:p>
                  </a:txBody>
                  <a:tcPr/>
                </a:tc>
                <a:tc>
                  <a:txBody>
                    <a:bodyPr/>
                    <a:lstStyle/>
                    <a:p>
                      <a:pPr algn="ctr"/>
                      <a:r>
                        <a:rPr lang="es-ES" sz="1600" dirty="0" smtClean="0"/>
                        <a:t>127,0</a:t>
                      </a:r>
                      <a:endParaRPr lang="es-ES" sz="1600" dirty="0"/>
                    </a:p>
                  </a:txBody>
                  <a:tcPr/>
                </a:tc>
                <a:tc>
                  <a:txBody>
                    <a:bodyPr/>
                    <a:lstStyle/>
                    <a:p>
                      <a:pPr algn="ctr"/>
                      <a:r>
                        <a:rPr lang="es-ES" sz="1600" dirty="0" smtClean="0"/>
                        <a:t>5</a:t>
                      </a:r>
                      <a:endParaRPr lang="es-ES" sz="1600" dirty="0"/>
                    </a:p>
                  </a:txBody>
                  <a:tcPr/>
                </a:tc>
              </a:tr>
              <a:tr h="370840">
                <a:tc>
                  <a:txBody>
                    <a:bodyPr/>
                    <a:lstStyle/>
                    <a:p>
                      <a:r>
                        <a:rPr lang="es-ES" sz="1600" dirty="0" smtClean="0"/>
                        <a:t>Aluminio</a:t>
                      </a:r>
                      <a:endParaRPr lang="es-ES" sz="1600" dirty="0"/>
                    </a:p>
                  </a:txBody>
                  <a:tcPr/>
                </a:tc>
                <a:tc>
                  <a:txBody>
                    <a:bodyPr/>
                    <a:lstStyle/>
                    <a:p>
                      <a:pPr algn="ctr"/>
                      <a:r>
                        <a:rPr lang="es-ES" sz="1600" dirty="0" smtClean="0"/>
                        <a:t>321,0</a:t>
                      </a:r>
                      <a:endParaRPr lang="es-ES" sz="1600" dirty="0"/>
                    </a:p>
                  </a:txBody>
                  <a:tcPr/>
                </a:tc>
                <a:tc>
                  <a:txBody>
                    <a:bodyPr/>
                    <a:lstStyle/>
                    <a:p>
                      <a:pPr algn="ctr"/>
                      <a:r>
                        <a:rPr lang="es-ES" sz="1600" dirty="0" smtClean="0"/>
                        <a:t>657</a:t>
                      </a:r>
                      <a:endParaRPr lang="es-ES" sz="1600" dirty="0"/>
                    </a:p>
                  </a:txBody>
                  <a:tcPr/>
                </a:tc>
              </a:tr>
              <a:tr h="370840">
                <a:tc>
                  <a:txBody>
                    <a:bodyPr/>
                    <a:lstStyle/>
                    <a:p>
                      <a:r>
                        <a:rPr lang="es-ES" sz="1600" dirty="0" smtClean="0"/>
                        <a:t>Cobre</a:t>
                      </a:r>
                      <a:endParaRPr lang="es-ES" sz="1600" dirty="0"/>
                    </a:p>
                  </a:txBody>
                  <a:tcPr/>
                </a:tc>
                <a:tc>
                  <a:txBody>
                    <a:bodyPr/>
                    <a:lstStyle/>
                    <a:p>
                      <a:pPr algn="ctr"/>
                      <a:r>
                        <a:rPr lang="es-ES" sz="1600" dirty="0" smtClean="0"/>
                        <a:t>175,6</a:t>
                      </a:r>
                      <a:endParaRPr lang="es-ES" sz="1600" dirty="0"/>
                    </a:p>
                  </a:txBody>
                  <a:tcPr/>
                </a:tc>
                <a:tc>
                  <a:txBody>
                    <a:bodyPr/>
                    <a:lstStyle/>
                    <a:p>
                      <a:pPr algn="ctr"/>
                      <a:r>
                        <a:rPr lang="es-ES" sz="1600" dirty="0" smtClean="0"/>
                        <a:t>1083</a:t>
                      </a:r>
                      <a:endParaRPr lang="es-ES" sz="1600" dirty="0"/>
                    </a:p>
                  </a:txBody>
                  <a:tcPr/>
                </a:tc>
              </a:tr>
            </a:tbl>
          </a:graphicData>
        </a:graphic>
      </p:graphicFrame>
      <p:graphicFrame>
        <p:nvGraphicFramePr>
          <p:cNvPr id="20" name="Tabla 19"/>
          <p:cNvGraphicFramePr>
            <a:graphicFrameLocks noGrp="1"/>
          </p:cNvGraphicFramePr>
          <p:nvPr>
            <p:extLst>
              <p:ext uri="{D42A27DB-BD31-4B8C-83A1-F6EECF244321}">
                <p14:modId xmlns:p14="http://schemas.microsoft.com/office/powerpoint/2010/main" val="1363662789"/>
              </p:ext>
            </p:extLst>
          </p:nvPr>
        </p:nvGraphicFramePr>
        <p:xfrm>
          <a:off x="4657724" y="4473465"/>
          <a:ext cx="3890961" cy="1854200"/>
        </p:xfrm>
        <a:graphic>
          <a:graphicData uri="http://schemas.openxmlformats.org/drawingml/2006/table">
            <a:tbl>
              <a:tblPr firstRow="1" bandRow="1">
                <a:tableStyleId>{93296810-A885-4BE3-A3E7-6D5BEEA58F35}</a:tableStyleId>
              </a:tblPr>
              <a:tblGrid>
                <a:gridCol w="1296987"/>
                <a:gridCol w="1296987"/>
                <a:gridCol w="1296987"/>
              </a:tblGrid>
              <a:tr h="370840">
                <a:tc>
                  <a:txBody>
                    <a:bodyPr/>
                    <a:lstStyle/>
                    <a:p>
                      <a:pPr algn="ctr"/>
                      <a:r>
                        <a:rPr lang="es-ES" sz="1600" dirty="0" smtClean="0"/>
                        <a:t>Sustancia</a:t>
                      </a:r>
                      <a:endParaRPr lang="es-ES" sz="1600" dirty="0"/>
                    </a:p>
                  </a:txBody>
                  <a:tcPr/>
                </a:tc>
                <a:tc>
                  <a:txBody>
                    <a:bodyPr/>
                    <a:lstStyle/>
                    <a:p>
                      <a:pPr algn="ctr"/>
                      <a:r>
                        <a:rPr lang="es-ES" sz="1600" dirty="0" smtClean="0"/>
                        <a:t>L</a:t>
                      </a:r>
                      <a:r>
                        <a:rPr lang="es-ES" sz="1600" baseline="-25000" dirty="0" smtClean="0"/>
                        <a:t>V</a:t>
                      </a:r>
                      <a:r>
                        <a:rPr lang="es-ES" sz="1600" dirty="0" smtClean="0"/>
                        <a:t> (kJ/kg)</a:t>
                      </a:r>
                      <a:endParaRPr lang="es-ES" sz="1600" dirty="0"/>
                    </a:p>
                  </a:txBody>
                  <a:tcPr/>
                </a:tc>
                <a:tc>
                  <a:txBody>
                    <a:bodyPr/>
                    <a:lstStyle/>
                    <a:p>
                      <a:pPr algn="ctr"/>
                      <a:r>
                        <a:rPr lang="es-ES" sz="1600" dirty="0" smtClean="0"/>
                        <a:t>T</a:t>
                      </a:r>
                      <a:r>
                        <a:rPr lang="es-ES" sz="1600" baseline="-25000" dirty="0" smtClean="0"/>
                        <a:t>E</a:t>
                      </a:r>
                      <a:r>
                        <a:rPr lang="es-ES" sz="1600" dirty="0" smtClean="0"/>
                        <a:t> (</a:t>
                      </a:r>
                      <a:r>
                        <a:rPr lang="es-ES" sz="1600" dirty="0" err="1" smtClean="0"/>
                        <a:t>ºC</a:t>
                      </a:r>
                      <a:r>
                        <a:rPr lang="es-ES" sz="1600" dirty="0" smtClean="0"/>
                        <a:t>)</a:t>
                      </a:r>
                      <a:endParaRPr lang="es-ES" sz="1600" dirty="0"/>
                    </a:p>
                  </a:txBody>
                  <a:tcPr/>
                </a:tc>
              </a:tr>
              <a:tr h="370840">
                <a:tc>
                  <a:txBody>
                    <a:bodyPr/>
                    <a:lstStyle/>
                    <a:p>
                      <a:r>
                        <a:rPr lang="es-ES" sz="1600" dirty="0" smtClean="0"/>
                        <a:t>Agua</a:t>
                      </a:r>
                      <a:endParaRPr lang="es-ES" sz="1600" dirty="0"/>
                    </a:p>
                  </a:txBody>
                  <a:tcPr/>
                </a:tc>
                <a:tc>
                  <a:txBody>
                    <a:bodyPr/>
                    <a:lstStyle/>
                    <a:p>
                      <a:pPr algn="ctr"/>
                      <a:r>
                        <a:rPr lang="es-ES" sz="1600" dirty="0" smtClean="0"/>
                        <a:t>2248,8</a:t>
                      </a:r>
                      <a:endParaRPr lang="es-ES" sz="1600" dirty="0"/>
                    </a:p>
                  </a:txBody>
                  <a:tcPr/>
                </a:tc>
                <a:tc>
                  <a:txBody>
                    <a:bodyPr/>
                    <a:lstStyle/>
                    <a:p>
                      <a:pPr algn="ctr"/>
                      <a:r>
                        <a:rPr lang="es-ES" sz="1600" dirty="0" smtClean="0"/>
                        <a:t>100</a:t>
                      </a:r>
                      <a:endParaRPr lang="es-ES" sz="1600" dirty="0"/>
                    </a:p>
                  </a:txBody>
                  <a:tcPr/>
                </a:tc>
              </a:tr>
              <a:tr h="370840">
                <a:tc>
                  <a:txBody>
                    <a:bodyPr/>
                    <a:lstStyle/>
                    <a:p>
                      <a:r>
                        <a:rPr lang="es-ES" sz="1600" dirty="0" smtClean="0"/>
                        <a:t>Benceno</a:t>
                      </a:r>
                      <a:endParaRPr lang="es-ES" sz="1600" dirty="0"/>
                    </a:p>
                  </a:txBody>
                  <a:tcPr/>
                </a:tc>
                <a:tc>
                  <a:txBody>
                    <a:bodyPr/>
                    <a:lstStyle/>
                    <a:p>
                      <a:pPr algn="ctr"/>
                      <a:r>
                        <a:rPr lang="es-ES" sz="1600" dirty="0" smtClean="0"/>
                        <a:t>396</a:t>
                      </a:r>
                      <a:endParaRPr lang="es-ES" sz="1600" dirty="0"/>
                    </a:p>
                  </a:txBody>
                  <a:tcPr/>
                </a:tc>
                <a:tc>
                  <a:txBody>
                    <a:bodyPr/>
                    <a:lstStyle/>
                    <a:p>
                      <a:pPr algn="ctr"/>
                      <a:r>
                        <a:rPr lang="es-ES" sz="1600" dirty="0" smtClean="0"/>
                        <a:t>80</a:t>
                      </a:r>
                      <a:endParaRPr lang="es-ES" sz="1600" dirty="0"/>
                    </a:p>
                  </a:txBody>
                  <a:tcPr/>
                </a:tc>
              </a:tr>
              <a:tr h="370840">
                <a:tc>
                  <a:txBody>
                    <a:bodyPr/>
                    <a:lstStyle/>
                    <a:p>
                      <a:r>
                        <a:rPr lang="es-ES" sz="1600" dirty="0" smtClean="0"/>
                        <a:t>Mercurio</a:t>
                      </a:r>
                      <a:endParaRPr lang="es-ES" sz="1600" dirty="0"/>
                    </a:p>
                  </a:txBody>
                  <a:tcPr/>
                </a:tc>
                <a:tc>
                  <a:txBody>
                    <a:bodyPr/>
                    <a:lstStyle/>
                    <a:p>
                      <a:pPr algn="ctr"/>
                      <a:r>
                        <a:rPr lang="es-ES" sz="1600" dirty="0" smtClean="0"/>
                        <a:t>248,2</a:t>
                      </a:r>
                      <a:endParaRPr lang="es-ES" sz="1600" dirty="0"/>
                    </a:p>
                  </a:txBody>
                  <a:tcPr/>
                </a:tc>
                <a:tc>
                  <a:txBody>
                    <a:bodyPr/>
                    <a:lstStyle/>
                    <a:p>
                      <a:pPr algn="ctr"/>
                      <a:r>
                        <a:rPr lang="es-ES" sz="1600" dirty="0" smtClean="0"/>
                        <a:t>357</a:t>
                      </a:r>
                      <a:endParaRPr lang="es-ES" sz="1600" dirty="0"/>
                    </a:p>
                  </a:txBody>
                  <a:tcPr/>
                </a:tc>
              </a:tr>
              <a:tr h="370840">
                <a:tc>
                  <a:txBody>
                    <a:bodyPr/>
                    <a:lstStyle/>
                    <a:p>
                      <a:r>
                        <a:rPr lang="es-ES" sz="1600" dirty="0" smtClean="0"/>
                        <a:t>Amoniaco</a:t>
                      </a:r>
                      <a:endParaRPr lang="es-ES" sz="1600" dirty="0"/>
                    </a:p>
                  </a:txBody>
                  <a:tcPr/>
                </a:tc>
                <a:tc>
                  <a:txBody>
                    <a:bodyPr/>
                    <a:lstStyle/>
                    <a:p>
                      <a:pPr algn="ctr"/>
                      <a:r>
                        <a:rPr lang="es-ES" sz="1600" dirty="0" smtClean="0"/>
                        <a:t>1369</a:t>
                      </a:r>
                      <a:endParaRPr lang="es-ES" sz="1600" dirty="0"/>
                    </a:p>
                  </a:txBody>
                  <a:tcPr/>
                </a:tc>
                <a:tc>
                  <a:txBody>
                    <a:bodyPr/>
                    <a:lstStyle/>
                    <a:p>
                      <a:pPr algn="ctr"/>
                      <a:r>
                        <a:rPr lang="es-ES" sz="1600" dirty="0" smtClean="0"/>
                        <a:t>–</a:t>
                      </a:r>
                      <a:r>
                        <a:rPr lang="es-ES" sz="1600" baseline="0" dirty="0" smtClean="0"/>
                        <a:t> 33,0</a:t>
                      </a:r>
                      <a:endParaRPr lang="es-ES" sz="1600" dirty="0"/>
                    </a:p>
                  </a:txBody>
                  <a:tcPr/>
                </a:tc>
              </a:tr>
            </a:tbl>
          </a:graphicData>
        </a:graphic>
      </p:graphicFrame>
    </p:spTree>
    <p:extLst>
      <p:ext uri="{BB962C8B-B14F-4D97-AF65-F5344CB8AC3E}">
        <p14:creationId xmlns:p14="http://schemas.microsoft.com/office/powerpoint/2010/main" val="1531613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4" name="CuadroTexto 3"/>
          <p:cNvSpPr txBox="1"/>
          <p:nvPr/>
        </p:nvSpPr>
        <p:spPr>
          <a:xfrm>
            <a:off x="414338" y="857251"/>
            <a:ext cx="3128962"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0" name="CuadroTexto 9"/>
          <p:cNvSpPr txBox="1"/>
          <p:nvPr/>
        </p:nvSpPr>
        <p:spPr>
          <a:xfrm>
            <a:off x="453628" y="1226583"/>
            <a:ext cx="8322467" cy="2585323"/>
          </a:xfrm>
          <a:prstGeom prst="rect">
            <a:avLst/>
          </a:prstGeom>
          <a:noFill/>
        </p:spPr>
        <p:txBody>
          <a:bodyPr wrap="square" rtlCol="0">
            <a:spAutoFit/>
          </a:bodyPr>
          <a:lstStyle/>
          <a:p>
            <a:pPr algn="just"/>
            <a:r>
              <a:rPr lang="es-ES" b="1" dirty="0" smtClean="0"/>
              <a:t>Calcula el calor necesario para derretir completamente 90 g de hielo que se encuentra a – 5 </a:t>
            </a:r>
            <a:r>
              <a:rPr lang="es-ES" b="1" dirty="0" err="1" smtClean="0"/>
              <a:t>ºC</a:t>
            </a:r>
            <a:r>
              <a:rPr lang="es-ES" b="1" dirty="0" smtClean="0"/>
              <a:t>.</a:t>
            </a:r>
          </a:p>
          <a:p>
            <a:pPr marL="342900" indent="-342900" algn="just">
              <a:buAutoNum type="alphaLcParenR"/>
            </a:pPr>
            <a:r>
              <a:rPr lang="es-ES" b="1" dirty="0" smtClean="0"/>
              <a:t>Si introducimos el hielo en un calorímetro que contiene 100 g de agua a 50 </a:t>
            </a:r>
            <a:r>
              <a:rPr lang="es-ES" b="1" dirty="0" err="1" smtClean="0"/>
              <a:t>ºC</a:t>
            </a:r>
            <a:r>
              <a:rPr lang="es-ES" b="1" dirty="0" smtClean="0"/>
              <a:t>, ¿se derretirán completamente? El equivalente del calorímetro es 35 g.</a:t>
            </a:r>
          </a:p>
          <a:p>
            <a:pPr marL="342900" indent="-342900" algn="just">
              <a:buAutoNum type="alphaLcParenR"/>
            </a:pPr>
            <a:r>
              <a:rPr lang="es-ES" b="1" dirty="0" smtClean="0"/>
              <a:t>Haz los cálculos precisos para determinar la composición de lo que hay dentro del calorímetro cuando se alcance el equilibrio entre los 100 g de agua a 50 </a:t>
            </a:r>
            <a:r>
              <a:rPr lang="es-ES" b="1" dirty="0" err="1" smtClean="0"/>
              <a:t>ºC</a:t>
            </a:r>
            <a:r>
              <a:rPr lang="es-ES" b="1" dirty="0" smtClean="0"/>
              <a:t> y el hielo a – 5 </a:t>
            </a:r>
            <a:r>
              <a:rPr lang="es-ES" b="1" dirty="0" err="1" smtClean="0"/>
              <a:t>ºC</a:t>
            </a:r>
            <a:r>
              <a:rPr lang="es-ES" b="1" dirty="0" smtClean="0"/>
              <a:t> que se ha introducido.</a:t>
            </a:r>
          </a:p>
          <a:p>
            <a:pPr algn="just"/>
            <a:r>
              <a:rPr lang="es-ES" b="1" dirty="0" smtClean="0"/>
              <a:t>Datos: Los datos se pueden tomar de las tablas anteriores.</a:t>
            </a:r>
            <a:endParaRPr lang="es-ES" b="1" dirty="0"/>
          </a:p>
        </p:txBody>
      </p:sp>
      <p:sp>
        <p:nvSpPr>
          <p:cNvPr id="11" name="CuadroTexto 10"/>
          <p:cNvSpPr txBox="1"/>
          <p:nvPr/>
        </p:nvSpPr>
        <p:spPr>
          <a:xfrm>
            <a:off x="453628" y="3892868"/>
            <a:ext cx="7872412" cy="369332"/>
          </a:xfrm>
          <a:prstGeom prst="rect">
            <a:avLst/>
          </a:prstGeom>
          <a:noFill/>
        </p:spPr>
        <p:txBody>
          <a:bodyPr wrap="square" rtlCol="0">
            <a:spAutoFit/>
          </a:bodyPr>
          <a:lstStyle/>
          <a:p>
            <a:r>
              <a:rPr lang="es-ES" dirty="0" smtClean="0"/>
              <a:t>Para que el hielo se derrita completamente:</a:t>
            </a:r>
            <a:endParaRPr lang="es-ES" dirty="0"/>
          </a:p>
        </p:txBody>
      </p:sp>
      <mc:AlternateContent xmlns:mc="http://schemas.openxmlformats.org/markup-compatibility/2006" xmlns:a14="http://schemas.microsoft.com/office/drawing/2010/main">
        <mc:Choice Requires="a14">
          <p:sp>
            <p:nvSpPr>
              <p:cNvPr id="12" name="CuadroTexto 11"/>
              <p:cNvSpPr txBox="1"/>
              <p:nvPr/>
            </p:nvSpPr>
            <p:spPr>
              <a:xfrm>
                <a:off x="453628" y="4386753"/>
                <a:ext cx="7912038"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𝑑𝑒𝑟𝑟𝑒𝑡𝑖𝑟</m:t>
                          </m:r>
                          <m:r>
                            <a:rPr lang="es-ES" sz="2000" b="0" i="1" smtClean="0">
                              <a:latin typeface="Cambria Math" panose="02040503050406030204" pitchFamily="18" charset="0"/>
                            </a:rPr>
                            <m:t> </m:t>
                          </m:r>
                          <m:r>
                            <a:rPr lang="es-ES" sz="2000" b="0" i="1" smtClean="0">
                              <a:latin typeface="Cambria Math" panose="02040503050406030204" pitchFamily="18" charset="0"/>
                            </a:rPr>
                            <m:t>h𝑖𝑒𝑙𝑜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−5</m:t>
                          </m:r>
                          <m:r>
                            <a:rPr lang="es-ES" sz="2000" b="0" i="1" smtClean="0">
                              <a:latin typeface="Cambria Math" panose="02040503050406030204" pitchFamily="18" charset="0"/>
                              <a:ea typeface="Cambria Math" panose="02040503050406030204" pitchFamily="18" charset="0"/>
                            </a:rPr>
                            <m:t>→0</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h𝑖𝑒𝑙𝑜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h𝑖𝑒𝑙𝑜</m:t>
                          </m:r>
                        </m:sub>
                      </m:sSub>
                      <m:r>
                        <a:rPr lang="es-ES" sz="2000" b="0" i="1" smtClean="0">
                          <a:latin typeface="Cambria Math" panose="02040503050406030204" pitchFamily="18" charset="0"/>
                        </a:rPr>
                        <m:t>·</m:t>
                      </m:r>
                      <m:d>
                        <m:dPr>
                          <m:begChr m:val="["/>
                          <m:endChr m:val="]"/>
                          <m:ctrlPr>
                            <a:rPr lang="es-ES" sz="2000" b="0" i="1" smtClean="0">
                              <a:latin typeface="Cambria Math" panose="02040503050406030204" pitchFamily="18" charset="0"/>
                            </a:rPr>
                          </m:ctrlPr>
                        </m:dPr>
                        <m:e>
                          <m:r>
                            <a:rPr lang="es-ES" sz="2000" b="0" i="1" smtClean="0">
                              <a:latin typeface="Cambria Math" panose="02040503050406030204" pitchFamily="18" charset="0"/>
                            </a:rPr>
                            <m:t>0−(−5)</m:t>
                          </m:r>
                        </m:e>
                      </m:d>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h𝑖𝑒𝑙𝑜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𝐿</m:t>
                          </m:r>
                        </m:e>
                        <m:sub>
                          <m:r>
                            <a:rPr lang="es-ES" sz="2000" b="0" i="1" smtClean="0">
                              <a:latin typeface="Cambria Math" panose="02040503050406030204" pitchFamily="18" charset="0"/>
                            </a:rPr>
                            <m:t>𝐹</m:t>
                          </m:r>
                        </m:sub>
                      </m:sSub>
                    </m:oMath>
                  </m:oMathPara>
                </a14:m>
                <a:endParaRPr lang="es-ES" sz="2000"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453628" y="4386753"/>
                <a:ext cx="7912038" cy="307777"/>
              </a:xfrm>
              <a:prstGeom prst="rect">
                <a:avLst/>
              </a:prstGeom>
              <a:blipFill rotWithShape="0">
                <a:blip r:embed="rId3"/>
                <a:stretch>
                  <a:fillRect b="-4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p:cNvSpPr txBox="1"/>
              <p:nvPr/>
            </p:nvSpPr>
            <p:spPr>
              <a:xfrm>
                <a:off x="796510" y="5003898"/>
                <a:ext cx="657583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𝑑𝑒𝑟𝑟𝑒𝑡𝑖𝑟</m:t>
                          </m:r>
                          <m:r>
                            <a:rPr lang="es-ES" sz="2000" b="0" i="1" smtClean="0">
                              <a:latin typeface="Cambria Math" panose="02040503050406030204" pitchFamily="18" charset="0"/>
                            </a:rPr>
                            <m:t> </m:t>
                          </m:r>
                          <m:r>
                            <a:rPr lang="es-ES" sz="2000" b="0" i="1" smtClean="0">
                              <a:latin typeface="Cambria Math" panose="02040503050406030204" pitchFamily="18" charset="0"/>
                            </a:rPr>
                            <m:t>h𝑖𝑒𝑙𝑜</m:t>
                          </m:r>
                        </m:sub>
                      </m:sSub>
                      <m:r>
                        <a:rPr lang="es-ES" sz="2000" b="0" i="1" smtClean="0">
                          <a:latin typeface="Cambria Math" panose="02040503050406030204" pitchFamily="18" charset="0"/>
                        </a:rPr>
                        <m:t>=0,09·2090·5+0,09·334 400=</m:t>
                      </m:r>
                      <m:r>
                        <a:rPr lang="es-ES" sz="2000" b="1" i="1" smtClean="0">
                          <a:latin typeface="Cambria Math" panose="02040503050406030204" pitchFamily="18" charset="0"/>
                        </a:rPr>
                        <m:t>𝟑𝟎</m:t>
                      </m:r>
                      <m:r>
                        <a:rPr lang="es-ES" sz="2000" b="1" i="1" smtClean="0">
                          <a:latin typeface="Cambria Math" panose="02040503050406030204" pitchFamily="18" charset="0"/>
                        </a:rPr>
                        <m:t> </m:t>
                      </m:r>
                      <m:r>
                        <a:rPr lang="es-ES" sz="2000" b="1" i="1" smtClean="0">
                          <a:latin typeface="Cambria Math" panose="02040503050406030204" pitchFamily="18" charset="0"/>
                        </a:rPr>
                        <m:t>𝟐𝟖𝟒</m:t>
                      </m:r>
                      <m:r>
                        <a:rPr lang="es-ES" sz="2000" b="1" i="1" smtClean="0">
                          <a:latin typeface="Cambria Math" panose="02040503050406030204" pitchFamily="18" charset="0"/>
                        </a:rPr>
                        <m:t> </m:t>
                      </m:r>
                      <m:r>
                        <a:rPr lang="es-ES" sz="2000" b="1" i="1" smtClean="0">
                          <a:latin typeface="Cambria Math" panose="02040503050406030204" pitchFamily="18" charset="0"/>
                        </a:rPr>
                        <m:t>𝑱</m:t>
                      </m:r>
                    </m:oMath>
                  </m:oMathPara>
                </a14:m>
                <a:endParaRPr lang="es-ES" sz="2000" b="1"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796510" y="5003898"/>
                <a:ext cx="6575839" cy="307777"/>
              </a:xfrm>
              <a:prstGeom prst="rect">
                <a:avLst/>
              </a:prstGeom>
              <a:blipFill rotWithShape="0">
                <a:blip r:embed="rId4"/>
                <a:stretch>
                  <a:fillRect l="-1113" r="-1206" b="-34000"/>
                </a:stretch>
              </a:blipFill>
            </p:spPr>
            <p:txBody>
              <a:bodyPr/>
              <a:lstStyle/>
              <a:p>
                <a:r>
                  <a:rPr lang="es-ES">
                    <a:noFill/>
                  </a:rPr>
                  <a:t> </a:t>
                </a:r>
              </a:p>
            </p:txBody>
          </p:sp>
        </mc:Fallback>
      </mc:AlternateContent>
    </p:spTree>
    <p:extLst>
      <p:ext uri="{BB962C8B-B14F-4D97-AF65-F5344CB8AC3E}">
        <p14:creationId xmlns:p14="http://schemas.microsoft.com/office/powerpoint/2010/main" val="10164556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4" name="CuadroTexto 3"/>
          <p:cNvSpPr txBox="1"/>
          <p:nvPr/>
        </p:nvSpPr>
        <p:spPr>
          <a:xfrm>
            <a:off x="414338" y="857251"/>
            <a:ext cx="3128962"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5" name="CuadroTexto 4"/>
          <p:cNvSpPr txBox="1"/>
          <p:nvPr/>
        </p:nvSpPr>
        <p:spPr>
          <a:xfrm>
            <a:off x="414338" y="1278210"/>
            <a:ext cx="8158162" cy="3693319"/>
          </a:xfrm>
          <a:prstGeom prst="rect">
            <a:avLst/>
          </a:prstGeom>
          <a:noFill/>
        </p:spPr>
        <p:txBody>
          <a:bodyPr wrap="square" rtlCol="0">
            <a:spAutoFit/>
          </a:bodyPr>
          <a:lstStyle/>
          <a:p>
            <a:pPr marL="342900" indent="-342900" algn="just">
              <a:buAutoNum type="alphaLcParenR"/>
            </a:pPr>
            <a:r>
              <a:rPr lang="es-ES" dirty="0" smtClean="0"/>
              <a:t>El agua del calorímetro se puede enfriar hasta alcanzar 0 </a:t>
            </a:r>
            <a:r>
              <a:rPr lang="es-ES" dirty="0" err="1" smtClean="0"/>
              <a:t>ºC</a:t>
            </a:r>
            <a:r>
              <a:rPr lang="es-ES" dirty="0" smtClean="0"/>
              <a:t>. Calcula el calor liberado en este proceso para comprobar si es suficiente para derretir el hielo:</a:t>
            </a:r>
          </a:p>
          <a:p>
            <a:pPr marL="342900" indent="-342900" algn="just">
              <a:buAutoNum type="alphaLcParenR"/>
            </a:pPr>
            <a:endParaRPr lang="es-ES" dirty="0"/>
          </a:p>
          <a:p>
            <a:pPr marL="342900" indent="-342900" algn="just">
              <a:buAutoNum type="alphaLcParenR"/>
            </a:pPr>
            <a:endParaRPr lang="es-ES" dirty="0" smtClean="0"/>
          </a:p>
          <a:p>
            <a:pPr marL="342900" indent="-342900" algn="just">
              <a:buAutoNum type="alphaLcParenR"/>
            </a:pPr>
            <a:endParaRPr lang="es-ES" dirty="0"/>
          </a:p>
          <a:p>
            <a:pPr marL="342900" indent="-342900" algn="just">
              <a:buAutoNum type="alphaLcParenR"/>
            </a:pPr>
            <a:endParaRPr lang="es-ES" dirty="0" smtClean="0"/>
          </a:p>
          <a:p>
            <a:pPr marL="342900" indent="-342900" algn="just">
              <a:buAutoNum type="alphaLcParenR"/>
            </a:pPr>
            <a:endParaRPr lang="es-ES" dirty="0"/>
          </a:p>
          <a:p>
            <a:pPr marL="342900" indent="-342900" algn="just">
              <a:buAutoNum type="alphaLcParenR"/>
            </a:pPr>
            <a:endParaRPr lang="es-ES" dirty="0" smtClean="0"/>
          </a:p>
          <a:p>
            <a:pPr marL="342900" indent="-342900" algn="just">
              <a:buAutoNum type="alphaLcParenR"/>
            </a:pPr>
            <a:endParaRPr lang="es-ES" dirty="0"/>
          </a:p>
          <a:p>
            <a:pPr marL="342900" indent="-342900" algn="just">
              <a:buAutoNum type="alphaLcParenR"/>
            </a:pPr>
            <a:r>
              <a:rPr lang="es-ES" dirty="0" smtClean="0"/>
              <a:t>Dentro del calorímetro quedará agua en estado líquido y parte en estado sólido. Hacemos el balance de calor admitiendo que la mezcla estará a 0 </a:t>
            </a:r>
            <a:r>
              <a:rPr lang="es-ES" dirty="0" err="1" smtClean="0"/>
              <a:t>ºC</a:t>
            </a:r>
            <a:r>
              <a:rPr lang="es-ES" dirty="0" smtClean="0"/>
              <a:t>.</a:t>
            </a:r>
          </a:p>
        </p:txBody>
      </p:sp>
      <mc:AlternateContent xmlns:mc="http://schemas.openxmlformats.org/markup-compatibility/2006" xmlns:a14="http://schemas.microsoft.com/office/drawing/2010/main">
        <mc:Choice Requires="a14">
          <p:sp>
            <p:nvSpPr>
              <p:cNvPr id="7" name="CuadroTexto 6"/>
              <p:cNvSpPr txBox="1"/>
              <p:nvPr/>
            </p:nvSpPr>
            <p:spPr>
              <a:xfrm>
                <a:off x="768406" y="2285741"/>
                <a:ext cx="7968399"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𝑐𝑎𝑙𝑜𝑟</m:t>
                          </m:r>
                          <m:r>
                            <a:rPr lang="es-ES" sz="2000" b="0" i="1" smtClean="0">
                              <a:latin typeface="Cambria Math" panose="02040503050406030204" pitchFamily="18" charset="0"/>
                            </a:rPr>
                            <m:t>í</m:t>
                          </m:r>
                          <m:r>
                            <a:rPr lang="es-ES" sz="2000" b="0" i="1" smtClean="0">
                              <a:latin typeface="Cambria Math" panose="02040503050406030204" pitchFamily="18" charset="0"/>
                            </a:rPr>
                            <m:t>𝑚𝑒𝑡𝑟𝑜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0−50</m:t>
                          </m:r>
                        </m:e>
                      </m:d>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𝑒𝑞</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·(0−50)</m:t>
                      </m:r>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768406" y="2285741"/>
                <a:ext cx="7968399" cy="332720"/>
              </a:xfrm>
              <a:prstGeom prst="rect">
                <a:avLst/>
              </a:prstGeom>
              <a:blipFill rotWithShape="0">
                <a:blip r:embed="rId3"/>
                <a:stretch>
                  <a:fillRect l="-459" r="-612" b="-2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604101" y="2822500"/>
                <a:ext cx="7968399" cy="6404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𝑐𝑎𝑙𝑜𝑟</m:t>
                          </m:r>
                          <m:r>
                            <a:rPr lang="es-ES" sz="2000" b="0" i="1" smtClean="0">
                              <a:latin typeface="Cambria Math" panose="02040503050406030204" pitchFamily="18" charset="0"/>
                            </a:rPr>
                            <m:t>í</m:t>
                          </m:r>
                          <m:r>
                            <a:rPr lang="es-ES" sz="2000" b="0" i="1" smtClean="0">
                              <a:latin typeface="Cambria Math" panose="02040503050406030204" pitchFamily="18" charset="0"/>
                            </a:rPr>
                            <m:t>𝑚𝑒𝑡𝑟𝑜</m:t>
                          </m:r>
                        </m:sub>
                      </m:sSub>
                      <m:r>
                        <a:rPr lang="es-ES" sz="2000" b="0" i="1" smtClean="0">
                          <a:latin typeface="Cambria Math" panose="02040503050406030204" pitchFamily="18" charset="0"/>
                        </a:rPr>
                        <m:t>=0,1·4180·</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0−50</m:t>
                          </m:r>
                        </m:e>
                      </m:d>
                      <m:r>
                        <a:rPr lang="es-ES" sz="2000" b="0" i="1" smtClean="0">
                          <a:latin typeface="Cambria Math" panose="02040503050406030204" pitchFamily="18" charset="0"/>
                        </a:rPr>
                        <m:t>+0,035·4180·</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0−50</m:t>
                          </m:r>
                        </m:e>
                      </m:d>
                      <m:r>
                        <a:rPr lang="es-ES" sz="2000" b="0" i="1" smtClean="0">
                          <a:latin typeface="Cambria Math" panose="02040503050406030204" pitchFamily="18" charset="0"/>
                        </a:rPr>
                        <m:t>=</m:t>
                      </m:r>
                      <m:r>
                        <a:rPr lang="es-ES" sz="2000" b="1" i="1" smtClean="0">
                          <a:latin typeface="Cambria Math" panose="02040503050406030204" pitchFamily="18" charset="0"/>
                        </a:rPr>
                        <m:t>−</m:t>
                      </m:r>
                      <m:r>
                        <a:rPr lang="es-ES" sz="2000" b="1" i="1" smtClean="0">
                          <a:latin typeface="Cambria Math" panose="02040503050406030204" pitchFamily="18" charset="0"/>
                        </a:rPr>
                        <m:t>𝟐𝟖</m:t>
                      </m:r>
                      <m:r>
                        <a:rPr lang="es-ES" sz="2000" b="1" i="1" smtClean="0">
                          <a:latin typeface="Cambria Math" panose="02040503050406030204" pitchFamily="18" charset="0"/>
                        </a:rPr>
                        <m:t> </m:t>
                      </m:r>
                      <m:r>
                        <a:rPr lang="es-ES" sz="2000" b="1" i="1" smtClean="0">
                          <a:latin typeface="Cambria Math" panose="02040503050406030204" pitchFamily="18" charset="0"/>
                        </a:rPr>
                        <m:t>𝟐𝟏𝟓</m:t>
                      </m:r>
                      <m:r>
                        <a:rPr lang="es-ES" sz="2000" b="1" i="1" smtClean="0">
                          <a:latin typeface="Cambria Math" panose="02040503050406030204" pitchFamily="18" charset="0"/>
                        </a:rPr>
                        <m:t> </m:t>
                      </m:r>
                      <m:r>
                        <a:rPr lang="es-ES" sz="2000" b="1" i="1" smtClean="0">
                          <a:latin typeface="Cambria Math" panose="02040503050406030204" pitchFamily="18" charset="0"/>
                        </a:rPr>
                        <m:t>𝑱</m:t>
                      </m:r>
                    </m:oMath>
                  </m:oMathPara>
                </a14:m>
                <a:endParaRPr lang="es-ES" sz="2000" b="1"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604101" y="2822500"/>
                <a:ext cx="7968399" cy="640496"/>
              </a:xfrm>
              <a:prstGeom prst="rect">
                <a:avLst/>
              </a:prstGeom>
              <a:blipFill rotWithShape="0">
                <a:blip r:embed="rId4"/>
                <a:stretch>
                  <a:fillRect b="-16190"/>
                </a:stretch>
              </a:blipFill>
            </p:spPr>
            <p:txBody>
              <a:bodyPr/>
              <a:lstStyle/>
              <a:p>
                <a:r>
                  <a:rPr lang="es-ES">
                    <a:noFill/>
                  </a:rPr>
                  <a:t> </a:t>
                </a:r>
              </a:p>
            </p:txBody>
          </p:sp>
        </mc:Fallback>
      </mc:AlternateContent>
      <p:sp>
        <p:nvSpPr>
          <p:cNvPr id="8" name="CuadroTexto 7"/>
          <p:cNvSpPr txBox="1"/>
          <p:nvPr/>
        </p:nvSpPr>
        <p:spPr>
          <a:xfrm>
            <a:off x="768406" y="3601796"/>
            <a:ext cx="6946844" cy="369332"/>
          </a:xfrm>
          <a:prstGeom prst="rect">
            <a:avLst/>
          </a:prstGeom>
          <a:noFill/>
        </p:spPr>
        <p:txBody>
          <a:bodyPr wrap="square" rtlCol="0">
            <a:spAutoFit/>
          </a:bodyPr>
          <a:lstStyle/>
          <a:p>
            <a:r>
              <a:rPr lang="es-ES" dirty="0" smtClean="0"/>
              <a:t>No es suficiente para derretir completamente los 90 g de hielo.</a:t>
            </a:r>
            <a:endParaRPr lang="es-ES" dirty="0"/>
          </a:p>
        </p:txBody>
      </p:sp>
      <mc:AlternateContent xmlns:mc="http://schemas.openxmlformats.org/markup-compatibility/2006" xmlns:a14="http://schemas.microsoft.com/office/drawing/2010/main">
        <mc:Choice Requires="a14">
          <p:sp>
            <p:nvSpPr>
              <p:cNvPr id="9" name="CuadroTexto 8"/>
              <p:cNvSpPr txBox="1"/>
              <p:nvPr/>
            </p:nvSpPr>
            <p:spPr>
              <a:xfrm>
                <a:off x="1452535" y="4943969"/>
                <a:ext cx="6600140" cy="332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𝑎𝑔𝑢𝑎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𝑐𝑎𝑙𝑜𝑟</m:t>
                          </m:r>
                          <m:r>
                            <a:rPr lang="es-ES" sz="2000" b="0" i="1" smtClean="0">
                              <a:latin typeface="Cambria Math" panose="02040503050406030204" pitchFamily="18" charset="0"/>
                            </a:rPr>
                            <m:t>í</m:t>
                          </m:r>
                          <m:r>
                            <a:rPr lang="es-ES" sz="2000" b="0" i="1" smtClean="0">
                              <a:latin typeface="Cambria Math" panose="02040503050406030204" pitchFamily="18" charset="0"/>
                            </a:rPr>
                            <m:t>𝑚𝑒𝑡𝑟𝑜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𝑐𝑎𝑚𝑏𝑖𝑜</m:t>
                          </m:r>
                          <m:r>
                            <a:rPr lang="es-ES" sz="2000" b="0" i="1" smtClean="0">
                              <a:latin typeface="Cambria Math" panose="02040503050406030204" pitchFamily="18" charset="0"/>
                            </a:rPr>
                            <m:t> </m:t>
                          </m:r>
                          <m:r>
                            <a:rPr lang="es-ES" sz="2000" b="0" i="1" smtClean="0">
                              <a:latin typeface="Cambria Math" panose="02040503050406030204" pitchFamily="18" charset="0"/>
                            </a:rPr>
                            <m:t>𝑑𝑒</m:t>
                          </m:r>
                          <m:r>
                            <a:rPr lang="es-ES" sz="2000" b="0" i="1" smtClean="0">
                              <a:latin typeface="Cambria Math" panose="02040503050406030204" pitchFamily="18" charset="0"/>
                            </a:rPr>
                            <m:t> </m:t>
                          </m:r>
                          <m:r>
                            <a:rPr lang="es-ES" sz="2000" b="0" i="1" smtClean="0">
                              <a:latin typeface="Cambria Math" panose="02040503050406030204" pitchFamily="18" charset="0"/>
                            </a:rPr>
                            <m:t>𝑡𝑒𝑚𝑝𝑒𝑟𝑎𝑡𝑢𝑟𝑎</m:t>
                          </m:r>
                          <m:r>
                            <a:rPr lang="es-ES" sz="2000" b="0" i="1" smtClean="0">
                              <a:latin typeface="Cambria Math" panose="02040503050406030204" pitchFamily="18" charset="0"/>
                            </a:rPr>
                            <m:t> </m:t>
                          </m:r>
                          <m:r>
                            <a:rPr lang="es-ES" sz="2000" b="0" i="1" smtClean="0">
                              <a:latin typeface="Cambria Math" panose="02040503050406030204" pitchFamily="18" charset="0"/>
                            </a:rPr>
                            <m:t>h𝑖𝑒𝑙𝑜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=0</m:t>
                      </m:r>
                    </m:oMath>
                  </m:oMathPara>
                </a14:m>
                <a:endParaRPr lang="es-ES" sz="20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1452535" y="4943969"/>
                <a:ext cx="6600140" cy="332720"/>
              </a:xfrm>
              <a:prstGeom prst="rect">
                <a:avLst/>
              </a:prstGeom>
              <a:blipFill rotWithShape="0">
                <a:blip r:embed="rId5"/>
                <a:stretch>
                  <a:fillRect l="-646" r="-277" b="-236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p:cNvSpPr txBox="1"/>
              <p:nvPr/>
            </p:nvSpPr>
            <p:spPr>
              <a:xfrm>
                <a:off x="1111305" y="5514293"/>
                <a:ext cx="7282599" cy="6638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𝑎</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𝑎</m:t>
                          </m:r>
                        </m:sub>
                      </m:sSub>
                      <m:r>
                        <a:rPr lang="es-ES" sz="2000" b="0" i="1" smtClean="0">
                          <a:latin typeface="Cambria Math" panose="02040503050406030204" pitchFamily="18" charset="0"/>
                        </a:rPr>
                        <m:t>·</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0−50</m:t>
                          </m:r>
                        </m:e>
                      </m:d>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𝑒𝑞</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𝑎</m:t>
                          </m:r>
                        </m:sub>
                      </m:sSub>
                      <m:r>
                        <a:rPr lang="es-ES" sz="2000" b="0" i="1" smtClean="0">
                          <a:latin typeface="Cambria Math" panose="02040503050406030204" pitchFamily="18" charset="0"/>
                        </a:rPr>
                        <m:t>·</m:t>
                      </m:r>
                      <m:d>
                        <m:dPr>
                          <m:ctrlPr>
                            <a:rPr lang="es-ES" sz="2000" b="0" i="1" smtClean="0">
                              <a:latin typeface="Cambria Math" panose="02040503050406030204" pitchFamily="18" charset="0"/>
                            </a:rPr>
                          </m:ctrlPr>
                        </m:dPr>
                        <m:e>
                          <m:r>
                            <a:rPr lang="es-ES" sz="2000" b="0" i="1" smtClean="0">
                              <a:latin typeface="Cambria Math" panose="02040503050406030204" pitchFamily="18" charset="0"/>
                            </a:rPr>
                            <m:t>0−50</m:t>
                          </m:r>
                        </m:e>
                      </m:d>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h</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h</m:t>
                          </m:r>
                        </m:sub>
                      </m:sSub>
                      <m:r>
                        <a:rPr lang="es-ES" sz="2000" b="0" i="1" smtClean="0">
                          <a:latin typeface="Cambria Math" panose="02040503050406030204" pitchFamily="18" charset="0"/>
                        </a:rPr>
                        <m:t>·</m:t>
                      </m:r>
                      <m:d>
                        <m:dPr>
                          <m:begChr m:val="["/>
                          <m:endChr m:val="]"/>
                          <m:ctrlPr>
                            <a:rPr lang="es-ES" sz="2000" b="0" i="1" smtClean="0">
                              <a:latin typeface="Cambria Math" panose="02040503050406030204" pitchFamily="18" charset="0"/>
                            </a:rPr>
                          </m:ctrlPr>
                        </m:dPr>
                        <m:e>
                          <m:r>
                            <a:rPr lang="es-ES" sz="2000" b="0" i="1" smtClean="0">
                              <a:latin typeface="Cambria Math" panose="02040503050406030204" pitchFamily="18" charset="0"/>
                            </a:rPr>
                            <m:t>0−(−5)</m:t>
                          </m:r>
                        </m:e>
                      </m:d>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h</m:t>
                          </m:r>
                          <m:r>
                            <a:rPr lang="es-ES" sz="2000" b="0" i="1" smtClean="0">
                              <a:latin typeface="Cambria Math" panose="02040503050406030204" pitchFamily="18" charset="0"/>
                            </a:rPr>
                            <m:t> </m:t>
                          </m:r>
                          <m:r>
                            <a:rPr lang="es-ES" sz="2000" b="0" i="1" smtClean="0">
                              <a:latin typeface="Cambria Math" panose="02040503050406030204" pitchFamily="18" charset="0"/>
                            </a:rPr>
                            <m:t>𝑓𝑢𝑛𝑑𝑖𝑑𝑜</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𝐿</m:t>
                          </m:r>
                        </m:e>
                        <m:sub>
                          <m:r>
                            <a:rPr lang="es-ES" sz="2000" b="0" i="1" smtClean="0">
                              <a:latin typeface="Cambria Math" panose="02040503050406030204" pitchFamily="18" charset="0"/>
                            </a:rPr>
                            <m:t>𝐹</m:t>
                          </m:r>
                        </m:sub>
                      </m:sSub>
                      <m:r>
                        <a:rPr lang="es-ES" sz="2000" b="0" i="1" smtClean="0">
                          <a:latin typeface="Cambria Math" panose="02040503050406030204" pitchFamily="18" charset="0"/>
                        </a:rPr>
                        <m:t>=0</m:t>
                      </m:r>
                    </m:oMath>
                  </m:oMathPara>
                </a14:m>
                <a:endParaRPr lang="es-ES" sz="2000"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1111305" y="5514293"/>
                <a:ext cx="7282599" cy="663836"/>
              </a:xfrm>
              <a:prstGeom prst="rect">
                <a:avLst/>
              </a:prstGeom>
              <a:blipFill rotWithShape="0">
                <a:blip r:embed="rId6"/>
                <a:stretch>
                  <a:fillRect t="-926" b="-13889"/>
                </a:stretch>
              </a:blipFill>
            </p:spPr>
            <p:txBody>
              <a:bodyPr/>
              <a:lstStyle/>
              <a:p>
                <a:r>
                  <a:rPr lang="es-ES">
                    <a:noFill/>
                  </a:rPr>
                  <a:t> </a:t>
                </a:r>
              </a:p>
            </p:txBody>
          </p:sp>
        </mc:Fallback>
      </mc:AlternateContent>
    </p:spTree>
    <p:extLst>
      <p:ext uri="{BB962C8B-B14F-4D97-AF65-F5344CB8AC3E}">
        <p14:creationId xmlns:p14="http://schemas.microsoft.com/office/powerpoint/2010/main" val="2126352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4" name="CuadroTexto 3"/>
          <p:cNvSpPr txBox="1"/>
          <p:nvPr/>
        </p:nvSpPr>
        <p:spPr>
          <a:xfrm>
            <a:off x="414338" y="857251"/>
            <a:ext cx="3128962"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0" name="CuadroTexto 9"/>
          <p:cNvSpPr txBox="1"/>
          <p:nvPr/>
        </p:nvSpPr>
        <p:spPr>
          <a:xfrm>
            <a:off x="414338" y="1226583"/>
            <a:ext cx="5214937" cy="369332"/>
          </a:xfrm>
          <a:prstGeom prst="rect">
            <a:avLst/>
          </a:prstGeom>
          <a:noFill/>
        </p:spPr>
        <p:txBody>
          <a:bodyPr wrap="square" rtlCol="0">
            <a:spAutoFit/>
          </a:bodyPr>
          <a:lstStyle/>
          <a:p>
            <a:r>
              <a:rPr lang="es-ES" dirty="0" smtClean="0"/>
              <a:t>Despejamos y sustituimos:</a:t>
            </a:r>
            <a:endParaRPr lang="es-ES" dirty="0"/>
          </a:p>
        </p:txBody>
      </p:sp>
      <mc:AlternateContent xmlns:mc="http://schemas.openxmlformats.org/markup-compatibility/2006" xmlns:a14="http://schemas.microsoft.com/office/drawing/2010/main">
        <mc:Choice Requires="a14">
          <p:sp>
            <p:nvSpPr>
              <p:cNvPr id="11" name="CuadroTexto 10"/>
              <p:cNvSpPr txBox="1"/>
              <p:nvPr/>
            </p:nvSpPr>
            <p:spPr>
              <a:xfrm>
                <a:off x="2328862" y="1824736"/>
                <a:ext cx="4344844" cy="638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h</m:t>
                          </m:r>
                          <m:r>
                            <a:rPr lang="es-ES" sz="2000" b="0" i="1" smtClean="0">
                              <a:latin typeface="Cambria Math" panose="02040503050406030204" pitchFamily="18" charset="0"/>
                            </a:rPr>
                            <m:t> </m:t>
                          </m:r>
                          <m:r>
                            <a:rPr lang="es-ES" sz="2000" b="0" i="1" smtClean="0">
                              <a:latin typeface="Cambria Math" panose="02040503050406030204" pitchFamily="18" charset="0"/>
                            </a:rPr>
                            <m:t>𝑓𝑢𝑛𝑑𝑖𝑑𝑜</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27 310,5 </m:t>
                          </m:r>
                          <m:r>
                            <a:rPr lang="es-ES" sz="2000" b="0" i="1" smtClean="0">
                              <a:latin typeface="Cambria Math" panose="02040503050406030204" pitchFamily="18" charset="0"/>
                            </a:rPr>
                            <m:t>𝐽</m:t>
                          </m:r>
                        </m:num>
                        <m:den>
                          <m:r>
                            <a:rPr lang="es-ES" sz="2000" b="0" i="1" smtClean="0">
                              <a:latin typeface="Cambria Math" panose="02040503050406030204" pitchFamily="18" charset="0"/>
                            </a:rPr>
                            <m:t>334 400 </m:t>
                          </m:r>
                          <m:r>
                            <a:rPr lang="es-ES" sz="2000" b="0" i="1" smtClean="0">
                              <a:latin typeface="Cambria Math" panose="02040503050406030204" pitchFamily="18" charset="0"/>
                            </a:rPr>
                            <m:t>𝐽</m:t>
                          </m:r>
                          <m:r>
                            <a:rPr lang="es-ES" sz="2000" b="0" i="1" smtClean="0">
                              <a:latin typeface="Cambria Math" panose="02040503050406030204" pitchFamily="18" charset="0"/>
                            </a:rPr>
                            <m:t>/</m:t>
                          </m:r>
                          <m:r>
                            <a:rPr lang="es-ES" sz="2000" b="0" i="1" smtClean="0">
                              <a:latin typeface="Cambria Math" panose="02040503050406030204" pitchFamily="18" charset="0"/>
                            </a:rPr>
                            <m:t>𝑘𝑔</m:t>
                          </m:r>
                        </m:den>
                      </m:f>
                      <m:r>
                        <a:rPr lang="es-ES" sz="2000" b="0" i="1" smtClean="0">
                          <a:latin typeface="Cambria Math" panose="02040503050406030204" pitchFamily="18" charset="0"/>
                        </a:rPr>
                        <m:t>=</m:t>
                      </m:r>
                      <m:r>
                        <a:rPr lang="es-ES" sz="2000" b="1" i="1" smtClean="0">
                          <a:latin typeface="Cambria Math" panose="02040503050406030204" pitchFamily="18" charset="0"/>
                        </a:rPr>
                        <m:t>𝟖𝟏</m:t>
                      </m:r>
                      <m:r>
                        <a:rPr lang="es-ES" sz="2000" b="1" i="1" smtClean="0">
                          <a:latin typeface="Cambria Math" panose="02040503050406030204" pitchFamily="18" charset="0"/>
                        </a:rPr>
                        <m:t>,</m:t>
                      </m:r>
                      <m:r>
                        <a:rPr lang="es-ES" sz="2000" b="1" i="1" smtClean="0">
                          <a:latin typeface="Cambria Math" panose="02040503050406030204" pitchFamily="18" charset="0"/>
                        </a:rPr>
                        <m:t>𝟔𝟕</m:t>
                      </m:r>
                      <m:r>
                        <a:rPr lang="es-ES" sz="2000" b="1" i="1" smtClean="0">
                          <a:latin typeface="Cambria Math" panose="02040503050406030204" pitchFamily="18" charset="0"/>
                        </a:rPr>
                        <m:t> </m:t>
                      </m:r>
                      <m:r>
                        <a:rPr lang="es-ES" sz="2000" b="1" i="1" smtClean="0">
                          <a:latin typeface="Cambria Math" panose="02040503050406030204" pitchFamily="18" charset="0"/>
                        </a:rPr>
                        <m:t>𝒈</m:t>
                      </m:r>
                    </m:oMath>
                  </m:oMathPara>
                </a14:m>
                <a:endParaRPr lang="es-ES" sz="2000" b="1"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2328862" y="1824736"/>
                <a:ext cx="4344844" cy="638445"/>
              </a:xfrm>
              <a:prstGeom prst="rect">
                <a:avLst/>
              </a:prstGeom>
              <a:blipFill rotWithShape="0">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571500" y="2928938"/>
                <a:ext cx="7872412" cy="1538883"/>
              </a:xfrm>
              <a:prstGeom prst="rect">
                <a:avLst/>
              </a:prstGeom>
              <a:noFill/>
            </p:spPr>
            <p:txBody>
              <a:bodyPr wrap="square" rtlCol="0">
                <a:spAutoFit/>
              </a:bodyPr>
              <a:lstStyle/>
              <a:p>
                <a:r>
                  <a:rPr lang="es-ES" dirty="0" smtClean="0"/>
                  <a:t>En el equilibrio, habrá:</a:t>
                </a:r>
              </a:p>
              <a:p>
                <a:endParaRPr lang="es-ES" dirty="0"/>
              </a:p>
              <a:p>
                <a:pPr marL="285750" indent="-285750">
                  <a:buFont typeface="Wingdings" panose="05000000000000000000" pitchFamily="2" charset="2"/>
                  <a:buChar char=""/>
                </a:pPr>
                <a14:m>
                  <m:oMath xmlns:m="http://schemas.openxmlformats.org/officeDocument/2006/math">
                    <m:r>
                      <a:rPr lang="es-ES" sz="2000" b="0" i="1" smtClean="0">
                        <a:latin typeface="Cambria Math" panose="02040503050406030204" pitchFamily="18" charset="0"/>
                        <a:sym typeface="Wingdings" panose="05000000000000000000" pitchFamily="2" charset="2"/>
                      </a:rPr>
                      <m:t>100 </m:t>
                    </m:r>
                    <m:r>
                      <a:rPr lang="es-ES" sz="2000" b="0" i="1" smtClean="0">
                        <a:latin typeface="Cambria Math" panose="02040503050406030204" pitchFamily="18" charset="0"/>
                        <a:sym typeface="Wingdings" panose="05000000000000000000" pitchFamily="2" charset="2"/>
                      </a:rPr>
                      <m:t>𝑔</m:t>
                    </m:r>
                    <m:r>
                      <a:rPr lang="es-ES" sz="2000" b="0" i="1" smtClean="0">
                        <a:latin typeface="Cambria Math" panose="02040503050406030204" pitchFamily="18" charset="0"/>
                        <a:sym typeface="Wingdings" panose="05000000000000000000" pitchFamily="2" charset="2"/>
                      </a:rPr>
                      <m:t>+81,67</m:t>
                    </m:r>
                    <m:r>
                      <a:rPr lang="es-ES" sz="2000" b="0" i="1" smtClean="0">
                        <a:latin typeface="Cambria Math" panose="02040503050406030204" pitchFamily="18" charset="0"/>
                        <a:sym typeface="Wingdings" panose="05000000000000000000" pitchFamily="2" charset="2"/>
                      </a:rPr>
                      <m:t>𝑔</m:t>
                    </m:r>
                    <m:r>
                      <a:rPr lang="es-ES" sz="2000" b="0" i="1" smtClean="0">
                        <a:latin typeface="Cambria Math" panose="02040503050406030204" pitchFamily="18" charset="0"/>
                        <a:sym typeface="Wingdings" panose="05000000000000000000" pitchFamily="2" charset="2"/>
                      </a:rPr>
                      <m:t>=</m:t>
                    </m:r>
                    <m:r>
                      <a:rPr lang="es-ES" sz="2000" b="1" i="1" smtClean="0">
                        <a:latin typeface="Cambria Math" panose="02040503050406030204" pitchFamily="18" charset="0"/>
                        <a:sym typeface="Wingdings" panose="05000000000000000000" pitchFamily="2" charset="2"/>
                      </a:rPr>
                      <m:t>𝟏𝟖𝟏</m:t>
                    </m:r>
                    <m:r>
                      <a:rPr lang="es-ES" sz="2000" b="1" i="1" smtClean="0">
                        <a:latin typeface="Cambria Math" panose="02040503050406030204" pitchFamily="18" charset="0"/>
                        <a:sym typeface="Wingdings" panose="05000000000000000000" pitchFamily="2" charset="2"/>
                      </a:rPr>
                      <m:t>,</m:t>
                    </m:r>
                    <m:r>
                      <a:rPr lang="es-ES" sz="2000" b="1" i="1" smtClean="0">
                        <a:latin typeface="Cambria Math" panose="02040503050406030204" pitchFamily="18" charset="0"/>
                        <a:sym typeface="Wingdings" panose="05000000000000000000" pitchFamily="2" charset="2"/>
                      </a:rPr>
                      <m:t>𝟔𝟕</m:t>
                    </m:r>
                    <m:r>
                      <a:rPr lang="es-ES" sz="2000" b="1" i="1" smtClean="0">
                        <a:latin typeface="Cambria Math" panose="02040503050406030204" pitchFamily="18" charset="0"/>
                        <a:sym typeface="Wingdings" panose="05000000000000000000" pitchFamily="2" charset="2"/>
                      </a:rPr>
                      <m:t> </m:t>
                    </m:r>
                    <m:r>
                      <a:rPr lang="es-ES" sz="2000" b="1" i="1" smtClean="0">
                        <a:latin typeface="Cambria Math" panose="02040503050406030204" pitchFamily="18" charset="0"/>
                        <a:sym typeface="Wingdings" panose="05000000000000000000" pitchFamily="2" charset="2"/>
                      </a:rPr>
                      <m:t>𝒈</m:t>
                    </m:r>
                  </m:oMath>
                </a14:m>
                <a:r>
                  <a:rPr lang="es-ES" sz="2000" b="1" dirty="0" smtClean="0"/>
                  <a:t> </a:t>
                </a:r>
                <a:r>
                  <a:rPr lang="es-ES" b="1" dirty="0" smtClean="0"/>
                  <a:t>de agua a 0 </a:t>
                </a:r>
                <a:r>
                  <a:rPr lang="es-ES" b="1" dirty="0" err="1" smtClean="0"/>
                  <a:t>ºC</a:t>
                </a:r>
                <a:r>
                  <a:rPr lang="es-ES" b="1" dirty="0" smtClean="0"/>
                  <a:t>.</a:t>
                </a:r>
              </a:p>
              <a:p>
                <a:pPr marL="285750" indent="-285750">
                  <a:buFont typeface="Wingdings" panose="05000000000000000000" pitchFamily="2" charset="2"/>
                  <a:buChar char=""/>
                </a:pPr>
                <a:endParaRPr lang="es-ES" dirty="0"/>
              </a:p>
              <a:p>
                <a:pPr marL="285750" indent="-285750">
                  <a:buFont typeface="Wingdings" panose="05000000000000000000" pitchFamily="2" charset="2"/>
                  <a:buChar char=""/>
                </a:pPr>
                <a14:m>
                  <m:oMath xmlns:m="http://schemas.openxmlformats.org/officeDocument/2006/math">
                    <m:r>
                      <a:rPr lang="es-ES" sz="2000" b="0" i="1" smtClean="0">
                        <a:latin typeface="Cambria Math" panose="02040503050406030204" pitchFamily="18" charset="0"/>
                      </a:rPr>
                      <m:t>90 </m:t>
                    </m:r>
                    <m:r>
                      <a:rPr lang="es-ES" sz="2000" b="0" i="1" smtClean="0">
                        <a:latin typeface="Cambria Math" panose="02040503050406030204" pitchFamily="18" charset="0"/>
                      </a:rPr>
                      <m:t>𝑔</m:t>
                    </m:r>
                    <m:r>
                      <a:rPr lang="es-ES" sz="2000" b="0" i="1" smtClean="0">
                        <a:latin typeface="Cambria Math" panose="02040503050406030204" pitchFamily="18" charset="0"/>
                      </a:rPr>
                      <m:t>−81,67 </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1" i="1" smtClean="0">
                        <a:latin typeface="Cambria Math" panose="02040503050406030204" pitchFamily="18" charset="0"/>
                      </a:rPr>
                      <m:t>𝟖</m:t>
                    </m:r>
                    <m:r>
                      <a:rPr lang="es-ES" sz="2000" b="1" i="1" smtClean="0">
                        <a:latin typeface="Cambria Math" panose="02040503050406030204" pitchFamily="18" charset="0"/>
                      </a:rPr>
                      <m:t>,</m:t>
                    </m:r>
                    <m:r>
                      <a:rPr lang="es-ES" sz="2000" b="1" i="1" smtClean="0">
                        <a:latin typeface="Cambria Math" panose="02040503050406030204" pitchFamily="18" charset="0"/>
                      </a:rPr>
                      <m:t>𝟑𝟑</m:t>
                    </m:r>
                    <m:r>
                      <a:rPr lang="es-ES" sz="2000" b="1" i="1" smtClean="0">
                        <a:latin typeface="Cambria Math" panose="02040503050406030204" pitchFamily="18" charset="0"/>
                      </a:rPr>
                      <m:t> </m:t>
                    </m:r>
                    <m:r>
                      <a:rPr lang="es-ES" sz="2000" b="1" i="1" smtClean="0">
                        <a:latin typeface="Cambria Math" panose="02040503050406030204" pitchFamily="18" charset="0"/>
                      </a:rPr>
                      <m:t>𝒈</m:t>
                    </m:r>
                  </m:oMath>
                </a14:m>
                <a:r>
                  <a:rPr lang="es-ES" sz="2000" b="1" dirty="0" smtClean="0"/>
                  <a:t> </a:t>
                </a:r>
                <a:r>
                  <a:rPr lang="es-ES" b="1" dirty="0" smtClean="0"/>
                  <a:t>de hielo a 0 </a:t>
                </a:r>
                <a:r>
                  <a:rPr lang="es-ES" b="1" dirty="0" err="1" smtClean="0"/>
                  <a:t>ºC</a:t>
                </a:r>
                <a:r>
                  <a:rPr lang="es-ES" b="1" dirty="0" smtClean="0"/>
                  <a:t>.</a:t>
                </a:r>
                <a:endParaRPr lang="es-ES" b="1"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571500" y="2928938"/>
                <a:ext cx="7872412" cy="1538883"/>
              </a:xfrm>
              <a:prstGeom prst="rect">
                <a:avLst/>
              </a:prstGeom>
              <a:blipFill rotWithShape="0">
                <a:blip r:embed="rId4"/>
                <a:stretch>
                  <a:fillRect l="-697" t="-1976" b="-5534"/>
                </a:stretch>
              </a:blipFill>
            </p:spPr>
            <p:txBody>
              <a:bodyPr/>
              <a:lstStyle/>
              <a:p>
                <a:r>
                  <a:rPr lang="es-ES">
                    <a:noFill/>
                  </a:rPr>
                  <a:t> </a:t>
                </a:r>
              </a:p>
            </p:txBody>
          </p:sp>
        </mc:Fallback>
      </mc:AlternateContent>
    </p:spTree>
    <p:extLst>
      <p:ext uri="{BB962C8B-B14F-4D97-AF65-F5344CB8AC3E}">
        <p14:creationId xmlns:p14="http://schemas.microsoft.com/office/powerpoint/2010/main" val="1505182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9" name="Redondear rectángulo de esquina del mismo lado 8"/>
          <p:cNvSpPr/>
          <p:nvPr/>
        </p:nvSpPr>
        <p:spPr>
          <a:xfrm>
            <a:off x="516967" y="979845"/>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516967" y="996276"/>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4" name="CuadroTexto 13"/>
          <p:cNvSpPr txBox="1"/>
          <p:nvPr/>
        </p:nvSpPr>
        <p:spPr>
          <a:xfrm>
            <a:off x="516967" y="1365608"/>
            <a:ext cx="8105538" cy="4801314"/>
          </a:xfrm>
          <a:prstGeom prst="rect">
            <a:avLst/>
          </a:prstGeom>
          <a:solidFill>
            <a:srgbClr val="FFCC66"/>
          </a:solidFill>
        </p:spPr>
        <p:txBody>
          <a:bodyPr wrap="square" rtlCol="0">
            <a:spAutoFit/>
          </a:bodyPr>
          <a:lstStyle/>
          <a:p>
            <a:pPr marL="357188" indent="-357188" algn="just">
              <a:buAutoNum type="arabicPeriod" startAt="4"/>
            </a:pPr>
            <a:r>
              <a:rPr lang="es-ES" b="1" dirty="0" smtClean="0"/>
              <a:t>Calcula la cantidad de calor que tienen que perder 5 kg de agua a 0 </a:t>
            </a:r>
            <a:r>
              <a:rPr lang="es-ES" b="1" dirty="0" err="1" smtClean="0"/>
              <a:t>ºC</a:t>
            </a:r>
            <a:r>
              <a:rPr lang="es-ES" b="1" dirty="0" smtClean="0"/>
              <a:t> para que se congelen.</a:t>
            </a:r>
          </a:p>
          <a:p>
            <a:pPr marL="357188" indent="-357188" algn="just">
              <a:buAutoNum type="arabicPeriod" startAt="4"/>
            </a:pPr>
            <a:endParaRPr lang="es-ES" b="1" dirty="0"/>
          </a:p>
          <a:p>
            <a:pPr marL="357188" indent="-357188" algn="just">
              <a:buAutoNum type="arabicPeriod" startAt="4"/>
            </a:pPr>
            <a:r>
              <a:rPr lang="es-ES" b="1" dirty="0" smtClean="0"/>
              <a:t>¿Qué cantidad de hielo a 0 </a:t>
            </a:r>
            <a:r>
              <a:rPr lang="es-ES" b="1" dirty="0" err="1" smtClean="0"/>
              <a:t>ºC</a:t>
            </a:r>
            <a:r>
              <a:rPr lang="es-ES" b="1" dirty="0" smtClean="0"/>
              <a:t> podremos derretir si disponemos de 100 kJ?</a:t>
            </a:r>
          </a:p>
          <a:p>
            <a:pPr marL="357188" indent="-357188" algn="just">
              <a:buAutoNum type="arabicPeriod" startAt="4"/>
            </a:pPr>
            <a:endParaRPr lang="es-ES" b="1" dirty="0"/>
          </a:p>
          <a:p>
            <a:pPr marL="357188" indent="-357188" algn="just">
              <a:buAutoNum type="arabicPeriod" startAt="4"/>
            </a:pPr>
            <a:r>
              <a:rPr lang="es-ES" b="1" dirty="0" smtClean="0"/>
              <a:t>¿Cuál será la temperatura final tras mezclar 200 g de hielo a –10 </a:t>
            </a:r>
            <a:r>
              <a:rPr lang="es-ES" b="1" dirty="0" err="1" smtClean="0"/>
              <a:t>ºC</a:t>
            </a:r>
            <a:r>
              <a:rPr lang="es-ES" b="1" dirty="0" smtClean="0"/>
              <a:t> con 0,5 kg de agua a 40 </a:t>
            </a:r>
            <a:r>
              <a:rPr lang="es-ES" b="1" dirty="0" err="1" smtClean="0"/>
              <a:t>ºC</a:t>
            </a:r>
            <a:r>
              <a:rPr lang="es-ES" b="1" dirty="0" smtClean="0"/>
              <a:t>?</a:t>
            </a:r>
          </a:p>
          <a:p>
            <a:pPr marL="357188" indent="-357188" algn="just">
              <a:buAutoNum type="arabicPeriod" startAt="4"/>
            </a:pPr>
            <a:endParaRPr lang="es-ES" b="1" dirty="0"/>
          </a:p>
          <a:p>
            <a:pPr marL="357188" indent="-357188" algn="just">
              <a:buAutoNum type="arabicPeriod" startAt="4"/>
            </a:pPr>
            <a:r>
              <a:rPr lang="es-ES" b="1" dirty="0" smtClean="0"/>
              <a:t>¿Qué cantidad de hielo fundirá si se mezclan 1 kg de hielo a –10 </a:t>
            </a:r>
            <a:r>
              <a:rPr lang="es-ES" b="1" dirty="0" err="1" smtClean="0"/>
              <a:t>ºC</a:t>
            </a:r>
            <a:r>
              <a:rPr lang="es-ES" b="1" dirty="0" smtClean="0"/>
              <a:t> y 1 kg de agua a 80 </a:t>
            </a:r>
            <a:r>
              <a:rPr lang="es-ES" b="1" dirty="0" err="1" smtClean="0"/>
              <a:t>ºC</a:t>
            </a:r>
            <a:r>
              <a:rPr lang="es-ES" b="1" dirty="0" smtClean="0"/>
              <a:t>?</a:t>
            </a:r>
          </a:p>
          <a:p>
            <a:pPr marL="357188" indent="-357188" algn="just">
              <a:buAutoNum type="arabicPeriod" startAt="4"/>
            </a:pPr>
            <a:endParaRPr lang="es-ES" b="1" dirty="0"/>
          </a:p>
          <a:p>
            <a:pPr marL="357188" indent="-357188" algn="just">
              <a:buAutoNum type="arabicPeriod" startAt="4"/>
            </a:pPr>
            <a:r>
              <a:rPr lang="es-ES" b="1" dirty="0" smtClean="0"/>
              <a:t>Si mezclamos 30 g de vapor de agua a 110 </a:t>
            </a:r>
            <a:r>
              <a:rPr lang="es-ES" b="1" dirty="0" err="1" smtClean="0"/>
              <a:t>ºC</a:t>
            </a:r>
            <a:r>
              <a:rPr lang="es-ES" b="1" dirty="0" smtClean="0"/>
              <a:t> con medio litro de agua a 20 </a:t>
            </a:r>
            <a:r>
              <a:rPr lang="es-ES" b="1" dirty="0" err="1" smtClean="0"/>
              <a:t>ºC</a:t>
            </a:r>
            <a:r>
              <a:rPr lang="es-ES" b="1" dirty="0" smtClean="0"/>
              <a:t>, ¿cuál será el resultado de la mezcla?</a:t>
            </a:r>
          </a:p>
          <a:p>
            <a:pPr marL="357188" indent="-357188" algn="just">
              <a:buAutoNum type="arabicPeriod" startAt="4"/>
            </a:pPr>
            <a:endParaRPr lang="es-ES" b="1" dirty="0"/>
          </a:p>
          <a:p>
            <a:pPr marL="357188" indent="-357188" algn="just">
              <a:buAutoNum type="arabicPeriod" startAt="4"/>
            </a:pPr>
            <a:r>
              <a:rPr lang="es-ES" b="1" dirty="0" smtClean="0"/>
              <a:t>Si mezclamos 10 kg de hielo a –5 </a:t>
            </a:r>
            <a:r>
              <a:rPr lang="es-ES" b="1" dirty="0" err="1" smtClean="0"/>
              <a:t>ºC</a:t>
            </a:r>
            <a:r>
              <a:rPr lang="es-ES" b="1" dirty="0" smtClean="0"/>
              <a:t> y 10 kg de gua a 5 </a:t>
            </a:r>
            <a:r>
              <a:rPr lang="es-ES" b="1" dirty="0" err="1" smtClean="0"/>
              <a:t>ºC</a:t>
            </a:r>
            <a:r>
              <a:rPr lang="es-ES" b="1" dirty="0" smtClean="0"/>
              <a:t>, ¿cuál será el resultado de la mezcla?</a:t>
            </a:r>
          </a:p>
        </p:txBody>
      </p:sp>
    </p:spTree>
    <p:extLst>
      <p:ext uri="{BB962C8B-B14F-4D97-AF65-F5344CB8AC3E}">
        <p14:creationId xmlns:p14="http://schemas.microsoft.com/office/powerpoint/2010/main" val="28347850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8" name="CuadroTexto 7"/>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2.3. Calor y cambio de tamaño</a:t>
            </a:r>
            <a:endParaRPr lang="es-ES" b="1" dirty="0">
              <a:solidFill>
                <a:srgbClr val="00B050"/>
              </a:solidFill>
            </a:endParaRPr>
          </a:p>
        </p:txBody>
      </p:sp>
      <p:sp>
        <p:nvSpPr>
          <p:cNvPr id="4" name="CuadroTexto 3"/>
          <p:cNvSpPr txBox="1"/>
          <p:nvPr/>
        </p:nvSpPr>
        <p:spPr>
          <a:xfrm>
            <a:off x="471487" y="1357313"/>
            <a:ext cx="8201026" cy="923330"/>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Casi todos los cuerpos cambian de tamaño cuando se calientan (</a:t>
            </a:r>
            <a:r>
              <a:rPr lang="es-ES" b="1" dirty="0" smtClean="0">
                <a:sym typeface="Wingdings 2" panose="05020102010507070707" pitchFamily="18" charset="2"/>
              </a:rPr>
              <a:t>dilatación</a:t>
            </a:r>
            <a:r>
              <a:rPr lang="es-ES" dirty="0" smtClean="0">
                <a:sym typeface="Wingdings 2" panose="05020102010507070707" pitchFamily="18" charset="2"/>
              </a:rPr>
              <a:t>).</a:t>
            </a:r>
          </a:p>
          <a:p>
            <a:pPr marL="285750" indent="-285750" algn="just">
              <a:buFont typeface="Wingdings 2" panose="05020102010507070707" pitchFamily="18" charset="2"/>
              <a:buChar char="C"/>
            </a:pPr>
            <a:r>
              <a:rPr lang="es-ES" dirty="0" smtClean="0">
                <a:sym typeface="Wingdings 2" panose="05020102010507070707" pitchFamily="18" charset="2"/>
              </a:rPr>
              <a:t>Se explica a partir de la teoría cinética.</a:t>
            </a:r>
          </a:p>
        </p:txBody>
      </p:sp>
      <p:sp>
        <p:nvSpPr>
          <p:cNvPr id="5" name="CuadroTexto 4"/>
          <p:cNvSpPr txBox="1"/>
          <p:nvPr/>
        </p:nvSpPr>
        <p:spPr>
          <a:xfrm>
            <a:off x="471487" y="2437717"/>
            <a:ext cx="5786438" cy="369332"/>
          </a:xfrm>
          <a:prstGeom prst="rect">
            <a:avLst/>
          </a:prstGeom>
          <a:noFill/>
        </p:spPr>
        <p:txBody>
          <a:bodyPr wrap="square" rtlCol="0">
            <a:spAutoFit/>
          </a:bodyPr>
          <a:lstStyle/>
          <a:p>
            <a:r>
              <a:rPr lang="es-ES" b="1" dirty="0" smtClean="0">
                <a:solidFill>
                  <a:schemeClr val="accent3">
                    <a:lumMod val="75000"/>
                  </a:schemeClr>
                </a:solidFill>
              </a:rPr>
              <a:t>Dilatación de los sólidos</a:t>
            </a:r>
            <a:endParaRPr lang="es-ES" b="1" dirty="0">
              <a:solidFill>
                <a:schemeClr val="accent3">
                  <a:lumMod val="75000"/>
                </a:schemeClr>
              </a:solidFill>
            </a:endParaRPr>
          </a:p>
        </p:txBody>
      </p:sp>
      <mc:AlternateContent xmlns:mc="http://schemas.openxmlformats.org/markup-compatibility/2006" xmlns:a14="http://schemas.microsoft.com/office/drawing/2010/main">
        <mc:Choice Requires="a14">
          <p:graphicFrame>
            <p:nvGraphicFramePr>
              <p:cNvPr id="7" name="Tabla 6"/>
              <p:cNvGraphicFramePr>
                <a:graphicFrameLocks noGrp="1"/>
              </p:cNvGraphicFramePr>
              <p:nvPr>
                <p:extLst>
                  <p:ext uri="{D42A27DB-BD31-4B8C-83A1-F6EECF244321}">
                    <p14:modId xmlns:p14="http://schemas.microsoft.com/office/powerpoint/2010/main" val="2512865103"/>
                  </p:ext>
                </p:extLst>
              </p:nvPr>
            </p:nvGraphicFramePr>
            <p:xfrm>
              <a:off x="581025" y="2959417"/>
              <a:ext cx="8091489" cy="3467227"/>
            </p:xfrm>
            <a:graphic>
              <a:graphicData uri="http://schemas.openxmlformats.org/drawingml/2006/table">
                <a:tbl>
                  <a:tblPr firstRow="1" bandRow="1">
                    <a:tableStyleId>{93296810-A885-4BE3-A3E7-6D5BEEA58F35}</a:tableStyleId>
                  </a:tblPr>
                  <a:tblGrid>
                    <a:gridCol w="2697163"/>
                    <a:gridCol w="2697163"/>
                    <a:gridCol w="2697163"/>
                  </a:tblGrid>
                  <a:tr h="370840">
                    <a:tc>
                      <a:txBody>
                        <a:bodyPr/>
                        <a:lstStyle/>
                        <a:p>
                          <a:pPr algn="ctr"/>
                          <a:r>
                            <a:rPr lang="es-ES" sz="1600" dirty="0" smtClean="0"/>
                            <a:t>Dilatación lineal</a:t>
                          </a:r>
                          <a:endParaRPr lang="es-ES" sz="1600" dirty="0"/>
                        </a:p>
                      </a:txBody>
                      <a:tcPr/>
                    </a:tc>
                    <a:tc>
                      <a:txBody>
                        <a:bodyPr/>
                        <a:lstStyle/>
                        <a:p>
                          <a:pPr algn="ctr"/>
                          <a:r>
                            <a:rPr lang="es-ES" sz="1600" dirty="0" smtClean="0"/>
                            <a:t>Dilatación superficial</a:t>
                          </a:r>
                          <a:endParaRPr lang="es-ES" sz="1600" dirty="0"/>
                        </a:p>
                      </a:txBody>
                      <a:tcPr/>
                    </a:tc>
                    <a:tc>
                      <a:txBody>
                        <a:bodyPr/>
                        <a:lstStyle/>
                        <a:p>
                          <a:pPr algn="ctr"/>
                          <a:r>
                            <a:rPr lang="es-ES" sz="1600" dirty="0" smtClean="0"/>
                            <a:t>Dilatación cúbica</a:t>
                          </a:r>
                          <a:endParaRPr lang="es-ES" sz="1600" dirty="0"/>
                        </a:p>
                      </a:txBody>
                      <a:tcPr/>
                    </a:tc>
                  </a:tr>
                  <a:tr h="370840">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14:m>
                            <m:oMath xmlns:m="http://schemas.openxmlformats.org/officeDocument/2006/math">
                              <m:sSub>
                                <m:sSubPr>
                                  <m:ctrlPr>
                                    <a:rPr lang="es-ES" sz="1800" i="1" smtClean="0">
                                      <a:latin typeface="Cambria Math" panose="02040503050406030204" pitchFamily="18" charset="0"/>
                                    </a:rPr>
                                  </m:ctrlPr>
                                </m:sSubPr>
                                <m:e>
                                  <m:r>
                                    <a:rPr lang="es-ES" sz="1800" b="0" i="1" smtClean="0">
                                      <a:latin typeface="Cambria Math" panose="02040503050406030204" pitchFamily="18" charset="0"/>
                                    </a:rPr>
                                    <m:t>𝑙</m:t>
                                  </m:r>
                                </m:e>
                                <m:sub>
                                  <m:r>
                                    <a:rPr lang="es-ES" sz="1800" b="0" i="1" smtClean="0">
                                      <a:latin typeface="Cambria Math" panose="02040503050406030204" pitchFamily="18" charset="0"/>
                                    </a:rPr>
                                    <m:t>0</m:t>
                                  </m:r>
                                </m:sub>
                              </m:sSub>
                            </m:oMath>
                          </a14:m>
                          <a:r>
                            <a:rPr lang="es-ES" sz="1600" dirty="0" smtClean="0"/>
                            <a:t> longitud inicial.</a:t>
                          </a:r>
                        </a:p>
                        <a:p>
                          <a14:m>
                            <m:oMath xmlns:m="http://schemas.openxmlformats.org/officeDocument/2006/math">
                              <m:r>
                                <a:rPr lang="es-ES" sz="1800" i="1" smtClean="0">
                                  <a:latin typeface="Cambria Math" panose="02040503050406030204" pitchFamily="18" charset="0"/>
                                  <a:ea typeface="Cambria Math" panose="02040503050406030204" pitchFamily="18" charset="0"/>
                                </a:rPr>
                                <m:t>𝜆</m:t>
                              </m:r>
                            </m:oMath>
                          </a14:m>
                          <a:r>
                            <a:rPr lang="es-ES" sz="1600" dirty="0" smtClean="0"/>
                            <a:t> es el coeficiente de dilatación lineal.</a:t>
                          </a:r>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14:m>
                            <m:oMath xmlns:m="http://schemas.openxmlformats.org/officeDocument/2006/math">
                              <m:sSub>
                                <m:sSubPr>
                                  <m:ctrlPr>
                                    <a:rPr lang="es-ES" sz="1800" i="1" smtClean="0">
                                      <a:latin typeface="Cambria Math" panose="02040503050406030204" pitchFamily="18" charset="0"/>
                                    </a:rPr>
                                  </m:ctrlPr>
                                </m:sSubPr>
                                <m:e>
                                  <m:r>
                                    <a:rPr lang="es-ES" sz="1800" b="0" i="1" smtClean="0">
                                      <a:latin typeface="Cambria Math" panose="02040503050406030204" pitchFamily="18" charset="0"/>
                                    </a:rPr>
                                    <m:t>𝑆</m:t>
                                  </m:r>
                                </m:e>
                                <m:sub>
                                  <m:r>
                                    <a:rPr lang="es-ES" sz="1800" b="0" i="1" smtClean="0">
                                      <a:latin typeface="Cambria Math" panose="02040503050406030204" pitchFamily="18" charset="0"/>
                                    </a:rPr>
                                    <m:t>0</m:t>
                                  </m:r>
                                </m:sub>
                              </m:sSub>
                            </m:oMath>
                          </a14:m>
                          <a:r>
                            <a:rPr lang="es-ES" sz="1600" dirty="0" smtClean="0"/>
                            <a:t> superficie inicial.</a:t>
                          </a:r>
                        </a:p>
                        <a:p>
                          <a14:m>
                            <m:oMath xmlns:m="http://schemas.openxmlformats.org/officeDocument/2006/math">
                              <m:r>
                                <a:rPr lang="es-ES" sz="1800" i="1" smtClean="0">
                                  <a:latin typeface="Cambria Math" panose="02040503050406030204" pitchFamily="18" charset="0"/>
                                  <a:ea typeface="Cambria Math" panose="02040503050406030204" pitchFamily="18" charset="0"/>
                                </a:rPr>
                                <m:t>𝜎</m:t>
                              </m:r>
                            </m:oMath>
                          </a14:m>
                          <a:r>
                            <a:rPr lang="es-ES" sz="1600" dirty="0" smtClean="0"/>
                            <a:t> es el coeficiente de dilatación superficial. </a:t>
                          </a:r>
                        </a:p>
                        <a:p>
                          <a:pPr/>
                          <a14:m>
                            <m:oMathPara xmlns:m="http://schemas.openxmlformats.org/officeDocument/2006/math">
                              <m:oMathParaPr>
                                <m:jc m:val="left"/>
                              </m:oMathParaPr>
                              <m:oMath xmlns:m="http://schemas.openxmlformats.org/officeDocument/2006/math">
                                <m:r>
                                  <a:rPr lang="es-ES" sz="1800" i="1" smtClean="0">
                                    <a:latin typeface="Cambria Math" panose="02040503050406030204" pitchFamily="18" charset="0"/>
                                    <a:ea typeface="Cambria Math" panose="02040503050406030204" pitchFamily="18" charset="0"/>
                                  </a:rPr>
                                  <m:t>𝜎</m:t>
                                </m:r>
                                <m:r>
                                  <a:rPr lang="es-ES" sz="1800" b="0" i="1" smtClean="0">
                                    <a:latin typeface="Cambria Math" panose="02040503050406030204" pitchFamily="18" charset="0"/>
                                    <a:ea typeface="Cambria Math" panose="02040503050406030204" pitchFamily="18" charset="0"/>
                                  </a:rPr>
                                  <m:t>=2</m:t>
                                </m:r>
                                <m:r>
                                  <a:rPr lang="es-ES" sz="1800" b="0" i="1" smtClean="0">
                                    <a:latin typeface="Cambria Math" panose="02040503050406030204" pitchFamily="18" charset="0"/>
                                    <a:ea typeface="Cambria Math" panose="02040503050406030204" pitchFamily="18" charset="0"/>
                                  </a:rPr>
                                  <m:t>𝜆</m:t>
                                </m:r>
                              </m:oMath>
                            </m:oMathPara>
                          </a14:m>
                          <a:endParaRPr lang="es-ES" sz="1800" dirty="0" smtClean="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14:m>
                            <m:oMath xmlns:m="http://schemas.openxmlformats.org/officeDocument/2006/math">
                              <m:sSub>
                                <m:sSubPr>
                                  <m:ctrlPr>
                                    <a:rPr lang="es-ES" sz="1800" i="1" smtClean="0">
                                      <a:latin typeface="Cambria Math" panose="02040503050406030204" pitchFamily="18" charset="0"/>
                                    </a:rPr>
                                  </m:ctrlPr>
                                </m:sSubPr>
                                <m:e>
                                  <m:r>
                                    <a:rPr lang="es-ES" sz="1800" b="0" i="1" smtClean="0">
                                      <a:latin typeface="Cambria Math" panose="02040503050406030204" pitchFamily="18" charset="0"/>
                                    </a:rPr>
                                    <m:t>𝑉</m:t>
                                  </m:r>
                                </m:e>
                                <m:sub>
                                  <m:r>
                                    <a:rPr lang="es-ES" sz="1800" b="0" i="1" smtClean="0">
                                      <a:latin typeface="Cambria Math" panose="02040503050406030204" pitchFamily="18" charset="0"/>
                                    </a:rPr>
                                    <m:t>0</m:t>
                                  </m:r>
                                </m:sub>
                              </m:sSub>
                            </m:oMath>
                          </a14:m>
                          <a:r>
                            <a:rPr lang="es-ES" sz="1600" dirty="0" smtClean="0"/>
                            <a:t> superficie inicial.</a:t>
                          </a:r>
                        </a:p>
                        <a:p>
                          <a14:m>
                            <m:oMath xmlns:m="http://schemas.openxmlformats.org/officeDocument/2006/math">
                              <m:r>
                                <a:rPr lang="es-ES" sz="1800" i="1" smtClean="0">
                                  <a:latin typeface="Cambria Math" panose="02040503050406030204" pitchFamily="18" charset="0"/>
                                  <a:ea typeface="Cambria Math" panose="02040503050406030204" pitchFamily="18" charset="0"/>
                                </a:rPr>
                                <m:t>𝛼</m:t>
                              </m:r>
                            </m:oMath>
                          </a14:m>
                          <a:r>
                            <a:rPr lang="es-ES" sz="1600" dirty="0" smtClean="0"/>
                            <a:t> es el coeficiente de dilatación superficial. </a:t>
                          </a:r>
                        </a:p>
                        <a:p>
                          <a:pPr/>
                          <a14:m>
                            <m:oMathPara xmlns:m="http://schemas.openxmlformats.org/officeDocument/2006/math">
                              <m:oMathParaPr>
                                <m:jc m:val="left"/>
                              </m:oMathParaPr>
                              <m:oMath xmlns:m="http://schemas.openxmlformats.org/officeDocument/2006/math">
                                <m:r>
                                  <a:rPr lang="es-ES" sz="1800" i="1" smtClean="0">
                                    <a:latin typeface="Cambria Math" panose="02040503050406030204" pitchFamily="18" charset="0"/>
                                    <a:ea typeface="Cambria Math" panose="02040503050406030204" pitchFamily="18" charset="0"/>
                                  </a:rPr>
                                  <m:t>𝛼</m:t>
                                </m:r>
                                <m:r>
                                  <a:rPr lang="es-ES" sz="1800" b="0" i="1" smtClean="0">
                                    <a:latin typeface="Cambria Math" panose="02040503050406030204" pitchFamily="18" charset="0"/>
                                    <a:ea typeface="Cambria Math" panose="02040503050406030204" pitchFamily="18" charset="0"/>
                                  </a:rPr>
                                  <m:t>=3</m:t>
                                </m:r>
                                <m:r>
                                  <a:rPr lang="es-ES" sz="1800" b="0" i="1" smtClean="0">
                                    <a:latin typeface="Cambria Math" panose="02040503050406030204" pitchFamily="18" charset="0"/>
                                    <a:ea typeface="Cambria Math" panose="02040503050406030204" pitchFamily="18" charset="0"/>
                                  </a:rPr>
                                  <m:t>𝜆</m:t>
                                </m:r>
                              </m:oMath>
                            </m:oMathPara>
                          </a14:m>
                          <a:endParaRPr lang="es-ES" sz="1800" dirty="0" smtClean="0"/>
                        </a:p>
                      </a:txBody>
                      <a:tcPr/>
                    </a:tc>
                  </a:tr>
                </a:tbl>
              </a:graphicData>
            </a:graphic>
          </p:graphicFrame>
        </mc:Choice>
        <mc:Fallback xmlns="">
          <p:graphicFrame>
            <p:nvGraphicFramePr>
              <p:cNvPr id="7" name="Tabla 6"/>
              <p:cNvGraphicFramePr>
                <a:graphicFrameLocks noGrp="1"/>
              </p:cNvGraphicFramePr>
              <p:nvPr>
                <p:extLst>
                  <p:ext uri="{D42A27DB-BD31-4B8C-83A1-F6EECF244321}">
                    <p14:modId xmlns:p14="http://schemas.microsoft.com/office/powerpoint/2010/main" val="2512865103"/>
                  </p:ext>
                </p:extLst>
              </p:nvPr>
            </p:nvGraphicFramePr>
            <p:xfrm>
              <a:off x="581025" y="2959417"/>
              <a:ext cx="8091489" cy="3467227"/>
            </p:xfrm>
            <a:graphic>
              <a:graphicData uri="http://schemas.openxmlformats.org/drawingml/2006/table">
                <a:tbl>
                  <a:tblPr firstRow="1" bandRow="1">
                    <a:tableStyleId>{93296810-A885-4BE3-A3E7-6D5BEEA58F35}</a:tableStyleId>
                  </a:tblPr>
                  <a:tblGrid>
                    <a:gridCol w="2697163"/>
                    <a:gridCol w="2697163"/>
                    <a:gridCol w="2697163"/>
                  </a:tblGrid>
                  <a:tr h="370840">
                    <a:tc>
                      <a:txBody>
                        <a:bodyPr/>
                        <a:lstStyle/>
                        <a:p>
                          <a:pPr algn="ctr"/>
                          <a:r>
                            <a:rPr lang="es-ES" sz="1600" dirty="0" smtClean="0"/>
                            <a:t>Dilatación lineal</a:t>
                          </a:r>
                          <a:endParaRPr lang="es-ES" sz="1600" dirty="0"/>
                        </a:p>
                      </a:txBody>
                      <a:tcPr/>
                    </a:tc>
                    <a:tc>
                      <a:txBody>
                        <a:bodyPr/>
                        <a:lstStyle/>
                        <a:p>
                          <a:pPr algn="ctr"/>
                          <a:r>
                            <a:rPr lang="es-ES" sz="1600" dirty="0" smtClean="0"/>
                            <a:t>Dilatación superficial</a:t>
                          </a:r>
                          <a:endParaRPr lang="es-ES" sz="1600" dirty="0"/>
                        </a:p>
                      </a:txBody>
                      <a:tcPr/>
                    </a:tc>
                    <a:tc>
                      <a:txBody>
                        <a:bodyPr/>
                        <a:lstStyle/>
                        <a:p>
                          <a:pPr algn="ctr"/>
                          <a:r>
                            <a:rPr lang="es-ES" sz="1600" dirty="0" smtClean="0"/>
                            <a:t>Dilatación cúbica</a:t>
                          </a:r>
                          <a:endParaRPr lang="es-ES" sz="1600" dirty="0"/>
                        </a:p>
                      </a:txBody>
                      <a:tcPr/>
                    </a:tc>
                  </a:tr>
                  <a:tr h="3096387">
                    <a:tc>
                      <a:txBody>
                        <a:bodyPr/>
                        <a:lstStyle/>
                        <a:p>
                          <a:endParaRPr lang="es-ES"/>
                        </a:p>
                      </a:txBody>
                      <a:tcPr>
                        <a:blipFill rotWithShape="0">
                          <a:blip r:embed="rId3"/>
                          <a:stretch>
                            <a:fillRect l="-226" t="-12574" r="-200677" b="-393"/>
                          </a:stretch>
                        </a:blipFill>
                      </a:tcPr>
                    </a:tc>
                    <a:tc>
                      <a:txBody>
                        <a:bodyPr/>
                        <a:lstStyle/>
                        <a:p>
                          <a:endParaRPr lang="es-ES"/>
                        </a:p>
                      </a:txBody>
                      <a:tcPr>
                        <a:blipFill rotWithShape="0">
                          <a:blip r:embed="rId3"/>
                          <a:stretch>
                            <a:fillRect l="-100452" t="-12574" r="-101131" b="-393"/>
                          </a:stretch>
                        </a:blipFill>
                      </a:tcPr>
                    </a:tc>
                    <a:tc>
                      <a:txBody>
                        <a:bodyPr/>
                        <a:lstStyle/>
                        <a:p>
                          <a:endParaRPr lang="es-ES"/>
                        </a:p>
                      </a:txBody>
                      <a:tcPr>
                        <a:blipFill rotWithShape="0">
                          <a:blip r:embed="rId3"/>
                          <a:stretch>
                            <a:fillRect l="-200000" t="-12574" r="-903" b="-393"/>
                          </a:stretch>
                        </a:blipFill>
                      </a:tcPr>
                    </a:tc>
                  </a:tr>
                </a:tbl>
              </a:graphicData>
            </a:graphic>
          </p:graphicFrame>
        </mc:Fallback>
      </mc:AlternateContent>
      <p:grpSp>
        <p:nvGrpSpPr>
          <p:cNvPr id="26" name="Grupo 25"/>
          <p:cNvGrpSpPr/>
          <p:nvPr/>
        </p:nvGrpSpPr>
        <p:grpSpPr>
          <a:xfrm>
            <a:off x="765873" y="3485821"/>
            <a:ext cx="2088604" cy="1184301"/>
            <a:chOff x="765873" y="3485821"/>
            <a:chExt cx="2088604" cy="1184301"/>
          </a:xfrm>
        </p:grpSpPr>
        <p:sp>
          <p:nvSpPr>
            <p:cNvPr id="10" name="Cilindro 9"/>
            <p:cNvSpPr/>
            <p:nvPr/>
          </p:nvSpPr>
          <p:spPr>
            <a:xfrm rot="5400000">
              <a:off x="1579514" y="2686877"/>
              <a:ext cx="171450" cy="1779239"/>
            </a:xfrm>
            <a:prstGeom prst="can">
              <a:avLst/>
            </a:prstGeom>
            <a:solidFill>
              <a:schemeClr val="bg1">
                <a:lumMod val="6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ilindro 14"/>
            <p:cNvSpPr/>
            <p:nvPr/>
          </p:nvSpPr>
          <p:spPr>
            <a:xfrm rot="5400000">
              <a:off x="1712096" y="3193604"/>
              <a:ext cx="171450" cy="2052000"/>
            </a:xfrm>
            <a:prstGeom prst="can">
              <a:avLst/>
            </a:prstGeom>
            <a:solidFill>
              <a:schemeClr val="bg1">
                <a:lumMod val="6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2" name="Conector recto 11"/>
            <p:cNvCxnSpPr/>
            <p:nvPr/>
          </p:nvCxnSpPr>
          <p:spPr>
            <a:xfrm>
              <a:off x="785368" y="3485821"/>
              <a:ext cx="0" cy="10080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2545110" y="3485821"/>
              <a:ext cx="0" cy="3960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2814916" y="3845879"/>
              <a:ext cx="0" cy="6480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a:off x="765873" y="3787397"/>
              <a:ext cx="1779237"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775619" y="4405313"/>
              <a:ext cx="20340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a:off x="2526916" y="3878268"/>
              <a:ext cx="2880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CuadroTexto 21"/>
                <p:cNvSpPr txBox="1"/>
                <p:nvPr/>
              </p:nvSpPr>
              <p:spPr>
                <a:xfrm>
                  <a:off x="1566281" y="3769184"/>
                  <a:ext cx="2435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𝑙</m:t>
                            </m:r>
                          </m:e>
                          <m:sub>
                            <m:r>
                              <a:rPr lang="es-ES" b="0" i="1" smtClean="0">
                                <a:latin typeface="Cambria Math" panose="02040503050406030204" pitchFamily="18" charset="0"/>
                              </a:rPr>
                              <m:t>0</m:t>
                            </m:r>
                          </m:sub>
                        </m:sSub>
                      </m:oMath>
                    </m:oMathPara>
                  </a14:m>
                  <a:endParaRPr lang="es-ES"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1566281" y="3769184"/>
                  <a:ext cx="243592" cy="276999"/>
                </a:xfrm>
                <a:prstGeom prst="rect">
                  <a:avLst/>
                </a:prstGeom>
                <a:blipFill rotWithShape="0">
                  <a:blip r:embed="rId4"/>
                  <a:stretch>
                    <a:fillRect l="-22500" r="-5000" b="-1739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p:cNvSpPr txBox="1"/>
                <p:nvPr/>
              </p:nvSpPr>
              <p:spPr>
                <a:xfrm>
                  <a:off x="2573053" y="3552685"/>
                  <a:ext cx="2814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𝑙</m:t>
                        </m:r>
                      </m:oMath>
                    </m:oMathPara>
                  </a14:m>
                  <a:endParaRPr lang="es-ES" dirty="0"/>
                </a:p>
              </p:txBody>
            </p:sp>
          </mc:Choice>
          <mc:Fallback xmlns="">
            <p:sp>
              <p:nvSpPr>
                <p:cNvPr id="24" name="CuadroTexto 23"/>
                <p:cNvSpPr txBox="1">
                  <a:spLocks noRot="1" noChangeAspect="1" noMove="1" noResize="1" noEditPoints="1" noAdjustHandles="1" noChangeArrowheads="1" noChangeShapeType="1" noTextEdit="1"/>
                </p:cNvSpPr>
                <p:nvPr/>
              </p:nvSpPr>
              <p:spPr>
                <a:xfrm>
                  <a:off x="2573053" y="3552685"/>
                  <a:ext cx="281424" cy="276999"/>
                </a:xfrm>
                <a:prstGeom prst="rect">
                  <a:avLst/>
                </a:prstGeom>
                <a:blipFill rotWithShape="0">
                  <a:blip r:embed="rId5"/>
                  <a:stretch>
                    <a:fillRect l="-17391" r="-17391"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p:cNvSpPr txBox="1"/>
                <p:nvPr/>
              </p:nvSpPr>
              <p:spPr>
                <a:xfrm>
                  <a:off x="1710570" y="4393123"/>
                  <a:ext cx="1435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ea typeface="Cambria Math" panose="02040503050406030204" pitchFamily="18" charset="0"/>
                          </a:rPr>
                          <m:t>𝑙</m:t>
                        </m:r>
                      </m:oMath>
                    </m:oMathPara>
                  </a14:m>
                  <a:endParaRPr lang="es-ES"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1710570" y="4393123"/>
                  <a:ext cx="143564" cy="276999"/>
                </a:xfrm>
                <a:prstGeom prst="rect">
                  <a:avLst/>
                </a:prstGeom>
                <a:blipFill rotWithShape="0">
                  <a:blip r:embed="rId6"/>
                  <a:stretch>
                    <a:fillRect l="-39130" r="-34783" b="-11111"/>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7" name="CuadroTexto 26"/>
              <p:cNvSpPr txBox="1"/>
              <p:nvPr/>
            </p:nvSpPr>
            <p:spPr>
              <a:xfrm>
                <a:off x="964852" y="4797120"/>
                <a:ext cx="19164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𝑙</m:t>
                      </m:r>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𝑙</m:t>
                          </m:r>
                        </m:e>
                        <m:sub>
                          <m:r>
                            <a:rPr lang="es-ES" b="0" i="1" smtClean="0">
                              <a:latin typeface="Cambria Math" panose="02040503050406030204" pitchFamily="18" charset="0"/>
                            </a:rPr>
                            <m:t>0</m:t>
                          </m:r>
                        </m:sub>
                      </m:sSub>
                      <m:r>
                        <a:rPr lang="es-ES" b="0" i="1" smtClean="0">
                          <a:latin typeface="Cambria Math" panose="02040503050406030204" pitchFamily="18" charset="0"/>
                        </a:rPr>
                        <m:t>·(1+</m:t>
                      </m:r>
                      <m:r>
                        <a:rPr lang="es-ES" b="0" i="1" smtClean="0">
                          <a:latin typeface="Cambria Math" panose="02040503050406030204" pitchFamily="18" charset="0"/>
                          <a:ea typeface="Cambria Math" panose="02040503050406030204" pitchFamily="18" charset="0"/>
                        </a:rPr>
                        <m:t>𝜆</m:t>
                      </m:r>
                      <m:r>
                        <a:rPr lang="es-ES" b="0" i="1" smtClean="0">
                          <a:latin typeface="Cambria Math" panose="02040503050406030204" pitchFamily="18" charset="0"/>
                          <a:ea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Δ</m:t>
                      </m:r>
                      <m:r>
                        <a:rPr lang="es-ES" b="0" i="1" smtClean="0">
                          <a:latin typeface="Cambria Math" panose="02040503050406030204" pitchFamily="18" charset="0"/>
                          <a:ea typeface="Cambria Math" panose="02040503050406030204" pitchFamily="18" charset="0"/>
                        </a:rPr>
                        <m:t>𝑡</m:t>
                      </m:r>
                      <m:r>
                        <a:rPr lang="es-ES" b="0" i="1" smtClean="0">
                          <a:latin typeface="Cambria Math" panose="02040503050406030204" pitchFamily="18" charset="0"/>
                          <a:ea typeface="Cambria Math" panose="02040503050406030204" pitchFamily="18" charset="0"/>
                        </a:rPr>
                        <m:t>)</m:t>
                      </m:r>
                    </m:oMath>
                  </m:oMathPara>
                </a14:m>
                <a:endParaRPr lang="es-ES" dirty="0"/>
              </a:p>
            </p:txBody>
          </p:sp>
        </mc:Choice>
        <mc:Fallback xmlns="">
          <p:sp>
            <p:nvSpPr>
              <p:cNvPr id="27" name="CuadroTexto 26"/>
              <p:cNvSpPr txBox="1">
                <a:spLocks noRot="1" noChangeAspect="1" noMove="1" noResize="1" noEditPoints="1" noAdjustHandles="1" noChangeArrowheads="1" noChangeShapeType="1" noTextEdit="1"/>
              </p:cNvSpPr>
              <p:nvPr/>
            </p:nvSpPr>
            <p:spPr>
              <a:xfrm>
                <a:off x="964852" y="4797120"/>
                <a:ext cx="1916422" cy="276999"/>
              </a:xfrm>
              <a:prstGeom prst="rect">
                <a:avLst/>
              </a:prstGeom>
              <a:blipFill rotWithShape="0">
                <a:blip r:embed="rId7"/>
                <a:stretch>
                  <a:fillRect l="-2222" r="-3492" b="-37778"/>
                </a:stretch>
              </a:blipFill>
            </p:spPr>
            <p:txBody>
              <a:bodyPr/>
              <a:lstStyle/>
              <a:p>
                <a:r>
                  <a:rPr lang="es-ES">
                    <a:noFill/>
                  </a:rPr>
                  <a:t> </a:t>
                </a:r>
              </a:p>
            </p:txBody>
          </p:sp>
        </mc:Fallback>
      </mc:AlternateContent>
      <p:sp>
        <p:nvSpPr>
          <p:cNvPr id="29" name="Rectángulo 28"/>
          <p:cNvSpPr/>
          <p:nvPr/>
        </p:nvSpPr>
        <p:spPr>
          <a:xfrm>
            <a:off x="4632104" y="3396727"/>
            <a:ext cx="813950" cy="908601"/>
          </a:xfrm>
          <a:prstGeom prst="rect">
            <a:avLst/>
          </a:prstGeom>
          <a:solidFill>
            <a:schemeClr val="bg1">
              <a:lumMod val="6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p:cNvSpPr/>
          <p:nvPr/>
        </p:nvSpPr>
        <p:spPr>
          <a:xfrm>
            <a:off x="4622453" y="3641586"/>
            <a:ext cx="618537" cy="663742"/>
          </a:xfrm>
          <a:prstGeom prst="rect">
            <a:avLst/>
          </a:prstGeom>
          <a:solidFill>
            <a:schemeClr val="bg1">
              <a:lumMod val="65000"/>
            </a:schemeClr>
          </a:solidFill>
          <a:ln w="3175">
            <a:solidFill>
              <a:schemeClr val="bg1">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29"/>
          <p:cNvSpPr/>
          <p:nvPr/>
        </p:nvSpPr>
        <p:spPr>
          <a:xfrm>
            <a:off x="3651672" y="3641586"/>
            <a:ext cx="618537" cy="663742"/>
          </a:xfrm>
          <a:prstGeom prst="rect">
            <a:avLst/>
          </a:prstGeom>
          <a:solidFill>
            <a:schemeClr val="bg1">
              <a:lumMod val="65000"/>
            </a:schemeClr>
          </a:solidFill>
          <a:ln w="317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31" name="CuadroTexto 30"/>
              <p:cNvSpPr txBox="1"/>
              <p:nvPr/>
            </p:nvSpPr>
            <p:spPr>
              <a:xfrm>
                <a:off x="3815259" y="3787607"/>
                <a:ext cx="2831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𝑆</m:t>
                          </m:r>
                        </m:e>
                        <m:sub>
                          <m:r>
                            <a:rPr lang="es-ES" b="0" i="1" smtClean="0">
                              <a:latin typeface="Cambria Math" panose="02040503050406030204" pitchFamily="18" charset="0"/>
                            </a:rPr>
                            <m:t>0</m:t>
                          </m:r>
                        </m:sub>
                      </m:sSub>
                    </m:oMath>
                  </m:oMathPara>
                </a14:m>
                <a:endParaRPr lang="es-ES" dirty="0"/>
              </a:p>
            </p:txBody>
          </p:sp>
        </mc:Choice>
        <mc:Fallback xmlns="">
          <p:sp>
            <p:nvSpPr>
              <p:cNvPr id="31" name="CuadroTexto 30"/>
              <p:cNvSpPr txBox="1">
                <a:spLocks noRot="1" noChangeAspect="1" noMove="1" noResize="1" noEditPoints="1" noAdjustHandles="1" noChangeArrowheads="1" noChangeShapeType="1" noTextEdit="1"/>
              </p:cNvSpPr>
              <p:nvPr/>
            </p:nvSpPr>
            <p:spPr>
              <a:xfrm>
                <a:off x="3815259" y="3787607"/>
                <a:ext cx="283154" cy="276999"/>
              </a:xfrm>
              <a:prstGeom prst="rect">
                <a:avLst/>
              </a:prstGeom>
              <a:blipFill rotWithShape="0">
                <a:blip r:embed="rId8"/>
                <a:stretch>
                  <a:fillRect l="-19565" r="-4348" b="-1739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p:cNvSpPr txBox="1"/>
              <p:nvPr/>
            </p:nvSpPr>
            <p:spPr>
              <a:xfrm>
                <a:off x="4915680" y="3712822"/>
                <a:ext cx="1904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𝑆</m:t>
                      </m:r>
                    </m:oMath>
                  </m:oMathPara>
                </a14:m>
                <a:endParaRPr lang="es-ES" dirty="0"/>
              </a:p>
            </p:txBody>
          </p:sp>
        </mc:Choice>
        <mc:Fallback xmlns="">
          <p:sp>
            <p:nvSpPr>
              <p:cNvPr id="32" name="CuadroTexto 31"/>
              <p:cNvSpPr txBox="1">
                <a:spLocks noRot="1" noChangeAspect="1" noMove="1" noResize="1" noEditPoints="1" noAdjustHandles="1" noChangeArrowheads="1" noChangeShapeType="1" noTextEdit="1"/>
              </p:cNvSpPr>
              <p:nvPr/>
            </p:nvSpPr>
            <p:spPr>
              <a:xfrm>
                <a:off x="4915680" y="3712822"/>
                <a:ext cx="190437" cy="276999"/>
              </a:xfrm>
              <a:prstGeom prst="rect">
                <a:avLst/>
              </a:prstGeom>
              <a:blipFill rotWithShape="0">
                <a:blip r:embed="rId9"/>
                <a:stretch>
                  <a:fillRect l="-25000" r="-21875"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CuadroTexto 32"/>
              <p:cNvSpPr txBox="1"/>
              <p:nvPr/>
            </p:nvSpPr>
            <p:spPr>
              <a:xfrm>
                <a:off x="3613789" y="4796301"/>
                <a:ext cx="201895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𝑆</m:t>
                      </m:r>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𝑆</m:t>
                          </m:r>
                        </m:e>
                        <m:sub>
                          <m:r>
                            <a:rPr lang="es-ES" b="0" i="1" smtClean="0">
                              <a:latin typeface="Cambria Math" panose="02040503050406030204" pitchFamily="18" charset="0"/>
                            </a:rPr>
                            <m:t>0</m:t>
                          </m:r>
                        </m:sub>
                      </m:sSub>
                      <m:r>
                        <a:rPr lang="es-ES" b="0" i="1" smtClean="0">
                          <a:latin typeface="Cambria Math" panose="02040503050406030204" pitchFamily="18" charset="0"/>
                        </a:rPr>
                        <m:t>·(1+</m:t>
                      </m:r>
                      <m:r>
                        <a:rPr lang="es-ES" b="0" i="1" smtClean="0">
                          <a:latin typeface="Cambria Math" panose="02040503050406030204" pitchFamily="18" charset="0"/>
                          <a:ea typeface="Cambria Math" panose="02040503050406030204" pitchFamily="18" charset="0"/>
                        </a:rPr>
                        <m:t>𝜎</m:t>
                      </m:r>
                      <m:r>
                        <a:rPr lang="es-ES" b="0" i="1" smtClean="0">
                          <a:latin typeface="Cambria Math" panose="02040503050406030204" pitchFamily="18" charset="0"/>
                          <a:ea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Δ</m:t>
                      </m:r>
                      <m:r>
                        <a:rPr lang="es-ES" b="0" i="1" smtClean="0">
                          <a:latin typeface="Cambria Math" panose="02040503050406030204" pitchFamily="18" charset="0"/>
                          <a:ea typeface="Cambria Math" panose="02040503050406030204" pitchFamily="18" charset="0"/>
                        </a:rPr>
                        <m:t>𝑡</m:t>
                      </m:r>
                      <m:r>
                        <a:rPr lang="es-ES" b="0" i="1" smtClean="0">
                          <a:latin typeface="Cambria Math" panose="02040503050406030204" pitchFamily="18" charset="0"/>
                          <a:ea typeface="Cambria Math" panose="02040503050406030204" pitchFamily="18" charset="0"/>
                        </a:rPr>
                        <m:t>)</m:t>
                      </m:r>
                    </m:oMath>
                  </m:oMathPara>
                </a14:m>
                <a:endParaRPr lang="es-ES" dirty="0"/>
              </a:p>
            </p:txBody>
          </p:sp>
        </mc:Choice>
        <mc:Fallback xmlns="">
          <p:sp>
            <p:nvSpPr>
              <p:cNvPr id="33" name="CuadroTexto 32"/>
              <p:cNvSpPr txBox="1">
                <a:spLocks noRot="1" noChangeAspect="1" noMove="1" noResize="1" noEditPoints="1" noAdjustHandles="1" noChangeArrowheads="1" noChangeShapeType="1" noTextEdit="1"/>
              </p:cNvSpPr>
              <p:nvPr/>
            </p:nvSpPr>
            <p:spPr>
              <a:xfrm>
                <a:off x="3613789" y="4796301"/>
                <a:ext cx="2018951" cy="276999"/>
              </a:xfrm>
              <a:prstGeom prst="rect">
                <a:avLst/>
              </a:prstGeom>
              <a:blipFill rotWithShape="0">
                <a:blip r:embed="rId10"/>
                <a:stretch>
                  <a:fillRect l="-2115" r="-3625" b="-37778"/>
                </a:stretch>
              </a:blipFill>
            </p:spPr>
            <p:txBody>
              <a:bodyPr/>
              <a:lstStyle/>
              <a:p>
                <a:r>
                  <a:rPr lang="es-ES">
                    <a:noFill/>
                  </a:rPr>
                  <a:t> </a:t>
                </a:r>
              </a:p>
            </p:txBody>
          </p:sp>
        </mc:Fallback>
      </mc:AlternateContent>
      <p:sp>
        <p:nvSpPr>
          <p:cNvPr id="34" name="Cubo 33"/>
          <p:cNvSpPr/>
          <p:nvPr/>
        </p:nvSpPr>
        <p:spPr>
          <a:xfrm>
            <a:off x="6257925" y="3496614"/>
            <a:ext cx="760692" cy="997207"/>
          </a:xfrm>
          <a:prstGeom prst="cube">
            <a:avLst/>
          </a:prstGeom>
          <a:solidFill>
            <a:schemeClr val="bg1">
              <a:lumMod val="6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Cubo 34"/>
          <p:cNvSpPr/>
          <p:nvPr/>
        </p:nvSpPr>
        <p:spPr>
          <a:xfrm>
            <a:off x="7269998" y="3412064"/>
            <a:ext cx="1051290" cy="1305084"/>
          </a:xfrm>
          <a:prstGeom prst="cube">
            <a:avLst/>
          </a:prstGeom>
          <a:solidFill>
            <a:schemeClr val="bg1">
              <a:lumMod val="6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37" name="CuadroTexto 36"/>
              <p:cNvSpPr txBox="1"/>
              <p:nvPr/>
            </p:nvSpPr>
            <p:spPr>
              <a:xfrm>
                <a:off x="6430860" y="3897670"/>
                <a:ext cx="28507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𝑉</m:t>
                          </m:r>
                        </m:e>
                        <m:sub>
                          <m:r>
                            <a:rPr lang="es-ES" b="0" i="1" smtClean="0">
                              <a:latin typeface="Cambria Math" panose="02040503050406030204" pitchFamily="18" charset="0"/>
                            </a:rPr>
                            <m:t>0</m:t>
                          </m:r>
                        </m:sub>
                      </m:sSub>
                    </m:oMath>
                  </m:oMathPara>
                </a14:m>
                <a:endParaRPr lang="es-ES" dirty="0"/>
              </a:p>
            </p:txBody>
          </p:sp>
        </mc:Choice>
        <mc:Fallback xmlns="">
          <p:sp>
            <p:nvSpPr>
              <p:cNvPr id="37" name="CuadroTexto 36"/>
              <p:cNvSpPr txBox="1">
                <a:spLocks noRot="1" noChangeAspect="1" noMove="1" noResize="1" noEditPoints="1" noAdjustHandles="1" noChangeArrowheads="1" noChangeShapeType="1" noTextEdit="1"/>
              </p:cNvSpPr>
              <p:nvPr/>
            </p:nvSpPr>
            <p:spPr>
              <a:xfrm>
                <a:off x="6430860" y="3897670"/>
                <a:ext cx="285078" cy="276999"/>
              </a:xfrm>
              <a:prstGeom prst="rect">
                <a:avLst/>
              </a:prstGeom>
              <a:blipFill rotWithShape="0">
                <a:blip r:embed="rId11"/>
                <a:stretch>
                  <a:fillRect l="-19149" r="-4255" b="-1739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p:cNvSpPr txBox="1"/>
              <p:nvPr/>
            </p:nvSpPr>
            <p:spPr>
              <a:xfrm>
                <a:off x="7614788" y="3995379"/>
                <a:ext cx="2157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𝑉</m:t>
                      </m:r>
                    </m:oMath>
                  </m:oMathPara>
                </a14:m>
                <a:endParaRPr lang="es-ES" dirty="0"/>
              </a:p>
            </p:txBody>
          </p:sp>
        </mc:Choice>
        <mc:Fallback xmlns="">
          <p:sp>
            <p:nvSpPr>
              <p:cNvPr id="38" name="CuadroTexto 37"/>
              <p:cNvSpPr txBox="1">
                <a:spLocks noRot="1" noChangeAspect="1" noMove="1" noResize="1" noEditPoints="1" noAdjustHandles="1" noChangeArrowheads="1" noChangeShapeType="1" noTextEdit="1"/>
              </p:cNvSpPr>
              <p:nvPr/>
            </p:nvSpPr>
            <p:spPr>
              <a:xfrm>
                <a:off x="7614788" y="3995379"/>
                <a:ext cx="215700" cy="276999"/>
              </a:xfrm>
              <a:prstGeom prst="rect">
                <a:avLst/>
              </a:prstGeom>
              <a:blipFill rotWithShape="0">
                <a:blip r:embed="rId12"/>
                <a:stretch>
                  <a:fillRect l="-22222" r="-19444"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CuadroTexto 38"/>
              <p:cNvSpPr txBox="1"/>
              <p:nvPr/>
            </p:nvSpPr>
            <p:spPr>
              <a:xfrm>
                <a:off x="6234829" y="4796300"/>
                <a:ext cx="20506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𝑉</m:t>
                      </m:r>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𝑉</m:t>
                          </m:r>
                        </m:e>
                        <m:sub>
                          <m:r>
                            <a:rPr lang="es-ES" b="0" i="1" smtClean="0">
                              <a:latin typeface="Cambria Math" panose="02040503050406030204" pitchFamily="18" charset="0"/>
                            </a:rPr>
                            <m:t>0</m:t>
                          </m:r>
                        </m:sub>
                      </m:sSub>
                      <m:r>
                        <a:rPr lang="es-ES" b="0" i="1" smtClean="0">
                          <a:latin typeface="Cambria Math" panose="02040503050406030204" pitchFamily="18" charset="0"/>
                        </a:rPr>
                        <m:t>·(1+</m:t>
                      </m:r>
                      <m:r>
                        <a:rPr lang="es-ES" b="0" i="1" smtClean="0">
                          <a:latin typeface="Cambria Math" panose="02040503050406030204" pitchFamily="18" charset="0"/>
                          <a:ea typeface="Cambria Math" panose="02040503050406030204" pitchFamily="18" charset="0"/>
                        </a:rPr>
                        <m:t>𝛼</m:t>
                      </m:r>
                      <m:r>
                        <a:rPr lang="es-ES" b="0" i="1" smtClean="0">
                          <a:latin typeface="Cambria Math" panose="02040503050406030204" pitchFamily="18" charset="0"/>
                          <a:ea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Δ</m:t>
                      </m:r>
                      <m:r>
                        <a:rPr lang="es-ES" b="0" i="1" smtClean="0">
                          <a:latin typeface="Cambria Math" panose="02040503050406030204" pitchFamily="18" charset="0"/>
                          <a:ea typeface="Cambria Math" panose="02040503050406030204" pitchFamily="18" charset="0"/>
                        </a:rPr>
                        <m:t>𝑡</m:t>
                      </m:r>
                      <m:r>
                        <a:rPr lang="es-ES" b="0" i="1" smtClean="0">
                          <a:latin typeface="Cambria Math" panose="02040503050406030204" pitchFamily="18" charset="0"/>
                          <a:ea typeface="Cambria Math" panose="02040503050406030204" pitchFamily="18" charset="0"/>
                        </a:rPr>
                        <m:t>)</m:t>
                      </m:r>
                    </m:oMath>
                  </m:oMathPara>
                </a14:m>
                <a:endParaRPr lang="es-ES" dirty="0"/>
              </a:p>
            </p:txBody>
          </p:sp>
        </mc:Choice>
        <mc:Fallback xmlns="">
          <p:sp>
            <p:nvSpPr>
              <p:cNvPr id="39" name="CuadroTexto 38"/>
              <p:cNvSpPr txBox="1">
                <a:spLocks noRot="1" noChangeAspect="1" noMove="1" noResize="1" noEditPoints="1" noAdjustHandles="1" noChangeArrowheads="1" noChangeShapeType="1" noTextEdit="1"/>
              </p:cNvSpPr>
              <p:nvPr/>
            </p:nvSpPr>
            <p:spPr>
              <a:xfrm>
                <a:off x="6234829" y="4796300"/>
                <a:ext cx="2050690" cy="276999"/>
              </a:xfrm>
              <a:prstGeom prst="rect">
                <a:avLst/>
              </a:prstGeom>
              <a:blipFill rotWithShape="0">
                <a:blip r:embed="rId13"/>
                <a:stretch>
                  <a:fillRect l="-2083" r="-3571" b="-37778"/>
                </a:stretch>
              </a:blipFill>
            </p:spPr>
            <p:txBody>
              <a:bodyPr/>
              <a:lstStyle/>
              <a:p>
                <a:r>
                  <a:rPr lang="es-ES">
                    <a:noFill/>
                  </a:rPr>
                  <a:t> </a:t>
                </a:r>
              </a:p>
            </p:txBody>
          </p:sp>
        </mc:Fallback>
      </mc:AlternateContent>
    </p:spTree>
    <p:extLst>
      <p:ext uri="{BB962C8B-B14F-4D97-AF65-F5344CB8AC3E}">
        <p14:creationId xmlns:p14="http://schemas.microsoft.com/office/powerpoint/2010/main" val="2045763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mc:AlternateContent xmlns:mc="http://schemas.openxmlformats.org/markup-compatibility/2006" xmlns:a14="http://schemas.microsoft.com/office/drawing/2010/main">
        <mc:Choice Requires="a14">
          <p:graphicFrame>
            <p:nvGraphicFramePr>
              <p:cNvPr id="9" name="Tabla 8"/>
              <p:cNvGraphicFramePr>
                <a:graphicFrameLocks noGrp="1"/>
              </p:cNvGraphicFramePr>
              <p:nvPr>
                <p:extLst>
                  <p:ext uri="{D42A27DB-BD31-4B8C-83A1-F6EECF244321}">
                    <p14:modId xmlns:p14="http://schemas.microsoft.com/office/powerpoint/2010/main" val="3554978603"/>
                  </p:ext>
                </p:extLst>
              </p:nvPr>
            </p:nvGraphicFramePr>
            <p:xfrm>
              <a:off x="2681288" y="996950"/>
              <a:ext cx="3305175" cy="2225040"/>
            </p:xfrm>
            <a:graphic>
              <a:graphicData uri="http://schemas.openxmlformats.org/drawingml/2006/table">
                <a:tbl>
                  <a:tblPr firstRow="1" bandRow="1">
                    <a:tableStyleId>{93296810-A885-4BE3-A3E7-6D5BEEA58F35}</a:tableStyleId>
                  </a:tblPr>
                  <a:tblGrid>
                    <a:gridCol w="1576388"/>
                    <a:gridCol w="1728787"/>
                  </a:tblGrid>
                  <a:tr h="370840">
                    <a:tc>
                      <a:txBody>
                        <a:bodyPr/>
                        <a:lstStyle/>
                        <a:p>
                          <a:pPr algn="ctr"/>
                          <a:r>
                            <a:rPr lang="es-ES" sz="1600" dirty="0" smtClean="0"/>
                            <a:t>Sustancia</a:t>
                          </a:r>
                          <a:endParaRPr lang="es-ES" sz="1600" dirty="0"/>
                        </a:p>
                      </a:txBody>
                      <a:tcPr/>
                    </a:tc>
                    <a:tc>
                      <a:txBody>
                        <a:bodyPr/>
                        <a:lstStyle/>
                        <a:p>
                          <a:pPr algn="ctr"/>
                          <a14:m>
                            <m:oMath xmlns:m="http://schemas.openxmlformats.org/officeDocument/2006/math">
                              <m:r>
                                <a:rPr lang="es-ES" sz="1600" i="1" smtClean="0">
                                  <a:latin typeface="Cambria Math" panose="02040503050406030204" pitchFamily="18" charset="0"/>
                                  <a:ea typeface="Cambria Math" panose="02040503050406030204" pitchFamily="18" charset="0"/>
                                </a:rPr>
                                <m:t>𝝀</m:t>
                              </m:r>
                            </m:oMath>
                          </a14:m>
                          <a:r>
                            <a:rPr lang="es-ES" sz="1600" dirty="0" smtClean="0"/>
                            <a:t> (ºC</a:t>
                          </a:r>
                          <a:r>
                            <a:rPr lang="es-ES" sz="1600" baseline="30000" dirty="0" smtClean="0"/>
                            <a:t>–1</a:t>
                          </a:r>
                          <a:r>
                            <a:rPr lang="es-ES" sz="1600" dirty="0" smtClean="0"/>
                            <a:t>)</a:t>
                          </a:r>
                          <a:endParaRPr lang="es-ES" sz="1600" dirty="0"/>
                        </a:p>
                      </a:txBody>
                      <a:tcPr/>
                    </a:tc>
                  </a:tr>
                  <a:tr h="370840">
                    <a:tc>
                      <a:txBody>
                        <a:bodyPr/>
                        <a:lstStyle/>
                        <a:p>
                          <a:r>
                            <a:rPr lang="es-ES" sz="1600" dirty="0" smtClean="0"/>
                            <a:t>Acero</a:t>
                          </a:r>
                          <a:endParaRPr lang="es-ES" sz="1600" dirty="0"/>
                        </a:p>
                      </a:txBody>
                      <a:tcPr/>
                    </a:tc>
                    <a:tc>
                      <a:txBody>
                        <a:bodyPr/>
                        <a:lstStyle/>
                        <a:p>
                          <a:pPr algn="ctr"/>
                          <a14:m>
                            <m:oMathPara xmlns:m="http://schemas.openxmlformats.org/officeDocument/2006/math">
                              <m:oMathParaPr>
                                <m:jc m:val="centerGroup"/>
                              </m:oMathParaPr>
                              <m:oMath xmlns:m="http://schemas.openxmlformats.org/officeDocument/2006/math">
                                <m:r>
                                  <a:rPr lang="es-ES" sz="1800" b="0" i="1" smtClean="0">
                                    <a:latin typeface="Cambria Math" panose="02040503050406030204" pitchFamily="18" charset="0"/>
                                  </a:rPr>
                                  <m:t>1,05·</m:t>
                                </m:r>
                                <m:sSup>
                                  <m:sSupPr>
                                    <m:ctrlPr>
                                      <a:rPr lang="es-ES" sz="1800" b="0" i="1" smtClean="0">
                                        <a:latin typeface="Cambria Math" panose="02040503050406030204" pitchFamily="18" charset="0"/>
                                      </a:rPr>
                                    </m:ctrlPr>
                                  </m:sSupPr>
                                  <m:e>
                                    <m:r>
                                      <a:rPr lang="es-ES" sz="1800" b="0" i="1" smtClean="0">
                                        <a:latin typeface="Cambria Math" panose="02040503050406030204" pitchFamily="18" charset="0"/>
                                      </a:rPr>
                                      <m:t>10</m:t>
                                    </m:r>
                                  </m:e>
                                  <m:sup>
                                    <m:r>
                                      <a:rPr lang="es-ES" sz="1800" b="0" i="1" smtClean="0">
                                        <a:latin typeface="Cambria Math" panose="02040503050406030204" pitchFamily="18" charset="0"/>
                                      </a:rPr>
                                      <m:t>−5</m:t>
                                    </m:r>
                                  </m:sup>
                                </m:sSup>
                              </m:oMath>
                            </m:oMathPara>
                          </a14:m>
                          <a:endParaRPr lang="es-ES" sz="1800" dirty="0"/>
                        </a:p>
                      </a:txBody>
                      <a:tcPr/>
                    </a:tc>
                  </a:tr>
                  <a:tr h="370840">
                    <a:tc>
                      <a:txBody>
                        <a:bodyPr/>
                        <a:lstStyle/>
                        <a:p>
                          <a:r>
                            <a:rPr lang="es-ES" sz="1600" dirty="0" smtClean="0"/>
                            <a:t>Hierro</a:t>
                          </a:r>
                          <a:endParaRPr lang="es-ES" sz="1600" dirty="0"/>
                        </a:p>
                      </a:txBody>
                      <a:tcPr/>
                    </a:tc>
                    <a:tc>
                      <a:txBody>
                        <a:bodyPr/>
                        <a:lstStyle/>
                        <a:p>
                          <a:pPr algn="ctr"/>
                          <a14:m>
                            <m:oMathPara xmlns:m="http://schemas.openxmlformats.org/officeDocument/2006/math">
                              <m:oMathParaPr>
                                <m:jc m:val="centerGroup"/>
                              </m:oMathParaPr>
                              <m:oMath xmlns:m="http://schemas.openxmlformats.org/officeDocument/2006/math">
                                <m:r>
                                  <a:rPr lang="es-ES" sz="1800" b="0" i="1" smtClean="0">
                                    <a:latin typeface="Cambria Math" panose="02040503050406030204" pitchFamily="18" charset="0"/>
                                  </a:rPr>
                                  <m:t>1,2·</m:t>
                                </m:r>
                                <m:sSup>
                                  <m:sSupPr>
                                    <m:ctrlPr>
                                      <a:rPr lang="es-ES" sz="1800" b="0" i="1" smtClean="0">
                                        <a:latin typeface="Cambria Math" panose="02040503050406030204" pitchFamily="18" charset="0"/>
                                      </a:rPr>
                                    </m:ctrlPr>
                                  </m:sSupPr>
                                  <m:e>
                                    <m:r>
                                      <a:rPr lang="es-ES" sz="1800" b="0" i="1" smtClean="0">
                                        <a:latin typeface="Cambria Math" panose="02040503050406030204" pitchFamily="18" charset="0"/>
                                      </a:rPr>
                                      <m:t>10</m:t>
                                    </m:r>
                                  </m:e>
                                  <m:sup>
                                    <m:r>
                                      <a:rPr lang="es-ES" sz="1800" b="0" i="1" smtClean="0">
                                        <a:latin typeface="Cambria Math" panose="02040503050406030204" pitchFamily="18" charset="0"/>
                                      </a:rPr>
                                      <m:t>−5</m:t>
                                    </m:r>
                                  </m:sup>
                                </m:sSup>
                              </m:oMath>
                            </m:oMathPara>
                          </a14:m>
                          <a:endParaRPr lang="es-ES" sz="1800" dirty="0"/>
                        </a:p>
                      </a:txBody>
                      <a:tcPr/>
                    </a:tc>
                  </a:tr>
                  <a:tr h="370840">
                    <a:tc>
                      <a:txBody>
                        <a:bodyPr/>
                        <a:lstStyle/>
                        <a:p>
                          <a:r>
                            <a:rPr lang="es-ES" sz="1600" dirty="0" smtClean="0"/>
                            <a:t>Aluminio</a:t>
                          </a:r>
                          <a:endParaRPr lang="es-ES" sz="1600" dirty="0"/>
                        </a:p>
                      </a:txBody>
                      <a:tcPr/>
                    </a:tc>
                    <a:tc>
                      <a:txBody>
                        <a:bodyPr/>
                        <a:lstStyle/>
                        <a:p>
                          <a:pPr algn="ctr"/>
                          <a14:m>
                            <m:oMathPara xmlns:m="http://schemas.openxmlformats.org/officeDocument/2006/math">
                              <m:oMathParaPr>
                                <m:jc m:val="centerGroup"/>
                              </m:oMathParaPr>
                              <m:oMath xmlns:m="http://schemas.openxmlformats.org/officeDocument/2006/math">
                                <m:r>
                                  <a:rPr lang="es-ES" sz="1800" b="0" i="1" smtClean="0">
                                    <a:latin typeface="Cambria Math" panose="02040503050406030204" pitchFamily="18" charset="0"/>
                                  </a:rPr>
                                  <m:t>2,4·</m:t>
                                </m:r>
                                <m:sSup>
                                  <m:sSupPr>
                                    <m:ctrlPr>
                                      <a:rPr lang="es-ES" sz="1800" b="0" i="1" smtClean="0">
                                        <a:latin typeface="Cambria Math" panose="02040503050406030204" pitchFamily="18" charset="0"/>
                                      </a:rPr>
                                    </m:ctrlPr>
                                  </m:sSupPr>
                                  <m:e>
                                    <m:r>
                                      <a:rPr lang="es-ES" sz="1800" b="0" i="1" smtClean="0">
                                        <a:latin typeface="Cambria Math" panose="02040503050406030204" pitchFamily="18" charset="0"/>
                                      </a:rPr>
                                      <m:t>10</m:t>
                                    </m:r>
                                  </m:e>
                                  <m:sup>
                                    <m:r>
                                      <a:rPr lang="es-ES" sz="1800" b="0" i="1" smtClean="0">
                                        <a:latin typeface="Cambria Math" panose="02040503050406030204" pitchFamily="18" charset="0"/>
                                      </a:rPr>
                                      <m:t>−5</m:t>
                                    </m:r>
                                  </m:sup>
                                </m:sSup>
                              </m:oMath>
                            </m:oMathPara>
                          </a14:m>
                          <a:endParaRPr lang="es-ES" sz="1800" dirty="0"/>
                        </a:p>
                      </a:txBody>
                      <a:tcPr/>
                    </a:tc>
                  </a:tr>
                  <a:tr h="370840">
                    <a:tc>
                      <a:txBody>
                        <a:bodyPr/>
                        <a:lstStyle/>
                        <a:p>
                          <a:r>
                            <a:rPr lang="es-ES" sz="1600" dirty="0" smtClean="0"/>
                            <a:t>Cobre</a:t>
                          </a:r>
                          <a:endParaRPr lang="es-ES" sz="1600" dirty="0"/>
                        </a:p>
                      </a:txBody>
                      <a:tcPr/>
                    </a:tc>
                    <a:tc>
                      <a:txBody>
                        <a:bodyPr/>
                        <a:lstStyle/>
                        <a:p>
                          <a:pPr algn="ctr"/>
                          <a14:m>
                            <m:oMathPara xmlns:m="http://schemas.openxmlformats.org/officeDocument/2006/math">
                              <m:oMathParaPr>
                                <m:jc m:val="centerGroup"/>
                              </m:oMathParaPr>
                              <m:oMath xmlns:m="http://schemas.openxmlformats.org/officeDocument/2006/math">
                                <m:r>
                                  <a:rPr lang="es-ES" sz="1800" b="0" i="1" smtClean="0">
                                    <a:latin typeface="Cambria Math" panose="02040503050406030204" pitchFamily="18" charset="0"/>
                                  </a:rPr>
                                  <m:t>1,6·</m:t>
                                </m:r>
                                <m:sSup>
                                  <m:sSupPr>
                                    <m:ctrlPr>
                                      <a:rPr lang="es-ES" sz="1800" b="0" i="1" smtClean="0">
                                        <a:latin typeface="Cambria Math" panose="02040503050406030204" pitchFamily="18" charset="0"/>
                                      </a:rPr>
                                    </m:ctrlPr>
                                  </m:sSupPr>
                                  <m:e>
                                    <m:r>
                                      <a:rPr lang="es-ES" sz="1800" b="0" i="1" smtClean="0">
                                        <a:latin typeface="Cambria Math" panose="02040503050406030204" pitchFamily="18" charset="0"/>
                                      </a:rPr>
                                      <m:t>10</m:t>
                                    </m:r>
                                  </m:e>
                                  <m:sup>
                                    <m:r>
                                      <a:rPr lang="es-ES" sz="1800" b="0" i="1" smtClean="0">
                                        <a:latin typeface="Cambria Math" panose="02040503050406030204" pitchFamily="18" charset="0"/>
                                      </a:rPr>
                                      <m:t>−5</m:t>
                                    </m:r>
                                  </m:sup>
                                </m:sSup>
                              </m:oMath>
                            </m:oMathPara>
                          </a14:m>
                          <a:endParaRPr lang="es-ES" sz="1800" dirty="0"/>
                        </a:p>
                      </a:txBody>
                      <a:tcPr/>
                    </a:tc>
                  </a:tr>
                  <a:tr h="370840">
                    <a:tc>
                      <a:txBody>
                        <a:bodyPr/>
                        <a:lstStyle/>
                        <a:p>
                          <a:r>
                            <a:rPr lang="es-ES" sz="1600" dirty="0" smtClean="0"/>
                            <a:t>Vidrio</a:t>
                          </a:r>
                          <a:endParaRPr lang="es-ES" sz="1600" dirty="0"/>
                        </a:p>
                      </a:txBody>
                      <a:tcPr/>
                    </a:tc>
                    <a:tc>
                      <a:txBody>
                        <a:bodyPr/>
                        <a:lstStyle/>
                        <a:p>
                          <a:pPr algn="ctr"/>
                          <a14:m>
                            <m:oMathPara xmlns:m="http://schemas.openxmlformats.org/officeDocument/2006/math">
                              <m:oMathParaPr>
                                <m:jc m:val="centerGroup"/>
                              </m:oMathParaPr>
                              <m:oMath xmlns:m="http://schemas.openxmlformats.org/officeDocument/2006/math">
                                <m:r>
                                  <a:rPr lang="es-ES" sz="1800" b="0" i="1" smtClean="0">
                                    <a:latin typeface="Cambria Math" panose="02040503050406030204" pitchFamily="18" charset="0"/>
                                  </a:rPr>
                                  <m:t>8·</m:t>
                                </m:r>
                                <m:sSup>
                                  <m:sSupPr>
                                    <m:ctrlPr>
                                      <a:rPr lang="es-ES" sz="1800" b="0" i="1" smtClean="0">
                                        <a:latin typeface="Cambria Math" panose="02040503050406030204" pitchFamily="18" charset="0"/>
                                      </a:rPr>
                                    </m:ctrlPr>
                                  </m:sSupPr>
                                  <m:e>
                                    <m:r>
                                      <a:rPr lang="es-ES" sz="1800" b="0" i="1" smtClean="0">
                                        <a:latin typeface="Cambria Math" panose="02040503050406030204" pitchFamily="18" charset="0"/>
                                      </a:rPr>
                                      <m:t>10</m:t>
                                    </m:r>
                                  </m:e>
                                  <m:sup>
                                    <m:r>
                                      <a:rPr lang="es-ES" sz="1800" b="0" i="1" smtClean="0">
                                        <a:latin typeface="Cambria Math" panose="02040503050406030204" pitchFamily="18" charset="0"/>
                                      </a:rPr>
                                      <m:t>−6</m:t>
                                    </m:r>
                                  </m:sup>
                                </m:sSup>
                              </m:oMath>
                            </m:oMathPara>
                          </a14:m>
                          <a:endParaRPr lang="es-ES" sz="1800" dirty="0"/>
                        </a:p>
                      </a:txBody>
                      <a:tcPr/>
                    </a:tc>
                  </a:tr>
                </a:tbl>
              </a:graphicData>
            </a:graphic>
          </p:graphicFrame>
        </mc:Choice>
        <mc:Fallback xmlns="">
          <p:graphicFrame>
            <p:nvGraphicFramePr>
              <p:cNvPr id="9" name="Tabla 8"/>
              <p:cNvGraphicFramePr>
                <a:graphicFrameLocks noGrp="1"/>
              </p:cNvGraphicFramePr>
              <p:nvPr>
                <p:extLst>
                  <p:ext uri="{D42A27DB-BD31-4B8C-83A1-F6EECF244321}">
                    <p14:modId xmlns:p14="http://schemas.microsoft.com/office/powerpoint/2010/main" val="3554978603"/>
                  </p:ext>
                </p:extLst>
              </p:nvPr>
            </p:nvGraphicFramePr>
            <p:xfrm>
              <a:off x="2681288" y="996950"/>
              <a:ext cx="3305175" cy="2225040"/>
            </p:xfrm>
            <a:graphic>
              <a:graphicData uri="http://schemas.openxmlformats.org/drawingml/2006/table">
                <a:tbl>
                  <a:tblPr firstRow="1" bandRow="1">
                    <a:tableStyleId>{93296810-A885-4BE3-A3E7-6D5BEEA58F35}</a:tableStyleId>
                  </a:tblPr>
                  <a:tblGrid>
                    <a:gridCol w="1576388"/>
                    <a:gridCol w="1728787"/>
                  </a:tblGrid>
                  <a:tr h="370840">
                    <a:tc>
                      <a:txBody>
                        <a:bodyPr/>
                        <a:lstStyle/>
                        <a:p>
                          <a:pPr algn="ctr"/>
                          <a:r>
                            <a:rPr lang="es-ES" sz="1600" dirty="0" smtClean="0"/>
                            <a:t>Sustancia</a:t>
                          </a:r>
                          <a:endParaRPr lang="es-ES" sz="1600" dirty="0"/>
                        </a:p>
                      </a:txBody>
                      <a:tcPr/>
                    </a:tc>
                    <a:tc>
                      <a:txBody>
                        <a:bodyPr/>
                        <a:lstStyle/>
                        <a:p>
                          <a:endParaRPr lang="es-ES"/>
                        </a:p>
                      </a:txBody>
                      <a:tcPr>
                        <a:blipFill rotWithShape="0">
                          <a:blip r:embed="rId3"/>
                          <a:stretch>
                            <a:fillRect l="-91228" t="-3279" r="-1404" b="-511475"/>
                          </a:stretch>
                        </a:blipFill>
                      </a:tcPr>
                    </a:tc>
                  </a:tr>
                  <a:tr h="370840">
                    <a:tc>
                      <a:txBody>
                        <a:bodyPr/>
                        <a:lstStyle/>
                        <a:p>
                          <a:r>
                            <a:rPr lang="es-ES" sz="1600" dirty="0" smtClean="0"/>
                            <a:t>Acero</a:t>
                          </a:r>
                          <a:endParaRPr lang="es-ES" sz="1600" dirty="0"/>
                        </a:p>
                      </a:txBody>
                      <a:tcPr/>
                    </a:tc>
                    <a:tc>
                      <a:txBody>
                        <a:bodyPr/>
                        <a:lstStyle/>
                        <a:p>
                          <a:endParaRPr lang="es-ES"/>
                        </a:p>
                      </a:txBody>
                      <a:tcPr>
                        <a:blipFill rotWithShape="0">
                          <a:blip r:embed="rId3"/>
                          <a:stretch>
                            <a:fillRect l="-91228" t="-103279" r="-1404" b="-411475"/>
                          </a:stretch>
                        </a:blipFill>
                      </a:tcPr>
                    </a:tc>
                  </a:tr>
                  <a:tr h="370840">
                    <a:tc>
                      <a:txBody>
                        <a:bodyPr/>
                        <a:lstStyle/>
                        <a:p>
                          <a:r>
                            <a:rPr lang="es-ES" sz="1600" dirty="0" smtClean="0"/>
                            <a:t>Hierro</a:t>
                          </a:r>
                          <a:endParaRPr lang="es-ES" sz="1600" dirty="0"/>
                        </a:p>
                      </a:txBody>
                      <a:tcPr/>
                    </a:tc>
                    <a:tc>
                      <a:txBody>
                        <a:bodyPr/>
                        <a:lstStyle/>
                        <a:p>
                          <a:endParaRPr lang="es-ES"/>
                        </a:p>
                      </a:txBody>
                      <a:tcPr>
                        <a:blipFill rotWithShape="0">
                          <a:blip r:embed="rId3"/>
                          <a:stretch>
                            <a:fillRect l="-91228" t="-203279" r="-1404" b="-311475"/>
                          </a:stretch>
                        </a:blipFill>
                      </a:tcPr>
                    </a:tc>
                  </a:tr>
                  <a:tr h="370840">
                    <a:tc>
                      <a:txBody>
                        <a:bodyPr/>
                        <a:lstStyle/>
                        <a:p>
                          <a:r>
                            <a:rPr lang="es-ES" sz="1600" dirty="0" smtClean="0"/>
                            <a:t>Aluminio</a:t>
                          </a:r>
                          <a:endParaRPr lang="es-ES" sz="1600" dirty="0"/>
                        </a:p>
                      </a:txBody>
                      <a:tcPr/>
                    </a:tc>
                    <a:tc>
                      <a:txBody>
                        <a:bodyPr/>
                        <a:lstStyle/>
                        <a:p>
                          <a:endParaRPr lang="es-ES"/>
                        </a:p>
                      </a:txBody>
                      <a:tcPr>
                        <a:blipFill rotWithShape="0">
                          <a:blip r:embed="rId3"/>
                          <a:stretch>
                            <a:fillRect l="-91228" t="-303279" r="-1404" b="-211475"/>
                          </a:stretch>
                        </a:blipFill>
                      </a:tcPr>
                    </a:tc>
                  </a:tr>
                  <a:tr h="370840">
                    <a:tc>
                      <a:txBody>
                        <a:bodyPr/>
                        <a:lstStyle/>
                        <a:p>
                          <a:r>
                            <a:rPr lang="es-ES" sz="1600" dirty="0" smtClean="0"/>
                            <a:t>Cobre</a:t>
                          </a:r>
                          <a:endParaRPr lang="es-ES" sz="1600" dirty="0"/>
                        </a:p>
                      </a:txBody>
                      <a:tcPr/>
                    </a:tc>
                    <a:tc>
                      <a:txBody>
                        <a:bodyPr/>
                        <a:lstStyle/>
                        <a:p>
                          <a:endParaRPr lang="es-ES"/>
                        </a:p>
                      </a:txBody>
                      <a:tcPr>
                        <a:blipFill rotWithShape="0">
                          <a:blip r:embed="rId3"/>
                          <a:stretch>
                            <a:fillRect l="-91228" t="-403279" r="-1404" b="-111475"/>
                          </a:stretch>
                        </a:blipFill>
                      </a:tcPr>
                    </a:tc>
                  </a:tr>
                  <a:tr h="370840">
                    <a:tc>
                      <a:txBody>
                        <a:bodyPr/>
                        <a:lstStyle/>
                        <a:p>
                          <a:r>
                            <a:rPr lang="es-ES" sz="1600" dirty="0" smtClean="0"/>
                            <a:t>Vidrio</a:t>
                          </a:r>
                          <a:endParaRPr lang="es-ES" sz="1600" dirty="0"/>
                        </a:p>
                      </a:txBody>
                      <a:tcPr/>
                    </a:tc>
                    <a:tc>
                      <a:txBody>
                        <a:bodyPr/>
                        <a:lstStyle/>
                        <a:p>
                          <a:endParaRPr lang="es-ES"/>
                        </a:p>
                      </a:txBody>
                      <a:tcPr>
                        <a:blipFill rotWithShape="0">
                          <a:blip r:embed="rId3"/>
                          <a:stretch>
                            <a:fillRect l="-91228" t="-503279" r="-1404" b="-11475"/>
                          </a:stretch>
                        </a:blipFill>
                      </a:tcPr>
                    </a:tc>
                  </a:tr>
                </a:tbl>
              </a:graphicData>
            </a:graphic>
          </p:graphicFrame>
        </mc:Fallback>
      </mc:AlternateContent>
      <p:sp>
        <p:nvSpPr>
          <p:cNvPr id="36" name="Redondear rectángulo de esquina del mismo lado 35"/>
          <p:cNvSpPr/>
          <p:nvPr/>
        </p:nvSpPr>
        <p:spPr>
          <a:xfrm>
            <a:off x="545543" y="3723995"/>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CuadroTexto 39"/>
          <p:cNvSpPr txBox="1"/>
          <p:nvPr/>
        </p:nvSpPr>
        <p:spPr>
          <a:xfrm>
            <a:off x="545543" y="3740426"/>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41" name="CuadroTexto 40"/>
          <p:cNvSpPr txBox="1"/>
          <p:nvPr/>
        </p:nvSpPr>
        <p:spPr>
          <a:xfrm>
            <a:off x="545543" y="4109758"/>
            <a:ext cx="8105538" cy="2031325"/>
          </a:xfrm>
          <a:prstGeom prst="rect">
            <a:avLst/>
          </a:prstGeom>
          <a:solidFill>
            <a:srgbClr val="FFCC66"/>
          </a:solidFill>
        </p:spPr>
        <p:txBody>
          <a:bodyPr wrap="square" rtlCol="0">
            <a:spAutoFit/>
          </a:bodyPr>
          <a:lstStyle/>
          <a:p>
            <a:pPr marL="357188" indent="-357188" algn="just"/>
            <a:r>
              <a:rPr lang="es-ES" b="1" dirty="0" smtClean="0"/>
              <a:t>10. ¿Qué tamaño alcanzará una barra de aluminio de 5 m de longitud y 2 kg de masa si su temperatura aumenta 50 </a:t>
            </a:r>
            <a:r>
              <a:rPr lang="es-ES" b="1" dirty="0" err="1" smtClean="0"/>
              <a:t>ºC</a:t>
            </a:r>
            <a:r>
              <a:rPr lang="es-ES" b="1" dirty="0" smtClean="0"/>
              <a:t>? ¿Qué calor hubo que comunicar a la barra para ello?</a:t>
            </a:r>
          </a:p>
          <a:p>
            <a:pPr marL="357188" indent="-357188" algn="just">
              <a:buAutoNum type="arabicPeriod" startAt="4"/>
            </a:pPr>
            <a:endParaRPr lang="es-ES" b="1" dirty="0"/>
          </a:p>
          <a:p>
            <a:pPr marL="357188" indent="-357188" algn="just"/>
            <a:r>
              <a:rPr lang="es-ES" b="1" dirty="0" smtClean="0"/>
              <a:t>11.	Zamora puede alcanzar –12 </a:t>
            </a:r>
            <a:r>
              <a:rPr lang="es-ES" b="1" dirty="0" err="1" smtClean="0"/>
              <a:t>ºC</a:t>
            </a:r>
            <a:r>
              <a:rPr lang="es-ES" b="1" dirty="0" smtClean="0"/>
              <a:t> en invierno y 42 </a:t>
            </a:r>
            <a:r>
              <a:rPr lang="es-ES" b="1" dirty="0" err="1" smtClean="0"/>
              <a:t>ºC</a:t>
            </a:r>
            <a:r>
              <a:rPr lang="es-ES" b="1" dirty="0" smtClean="0"/>
              <a:t> en verano. ¿Cuál es la máxima variación de longitud que pueden experimentar los raíles de una vía si miden 15 m de longitud y son de hierro?</a:t>
            </a:r>
          </a:p>
        </p:txBody>
      </p:sp>
    </p:spTree>
    <p:extLst>
      <p:ext uri="{BB962C8B-B14F-4D97-AF65-F5344CB8AC3E}">
        <p14:creationId xmlns:p14="http://schemas.microsoft.com/office/powerpoint/2010/main" val="42572762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0" name="CuadroTexto 9"/>
          <p:cNvSpPr txBox="1"/>
          <p:nvPr/>
        </p:nvSpPr>
        <p:spPr>
          <a:xfrm>
            <a:off x="471487" y="1202592"/>
            <a:ext cx="5786438" cy="369332"/>
          </a:xfrm>
          <a:prstGeom prst="rect">
            <a:avLst/>
          </a:prstGeom>
          <a:noFill/>
        </p:spPr>
        <p:txBody>
          <a:bodyPr wrap="square" rtlCol="0">
            <a:spAutoFit/>
          </a:bodyPr>
          <a:lstStyle/>
          <a:p>
            <a:r>
              <a:rPr lang="es-ES" b="1" dirty="0" smtClean="0">
                <a:solidFill>
                  <a:schemeClr val="accent3">
                    <a:lumMod val="75000"/>
                  </a:schemeClr>
                </a:solidFill>
              </a:rPr>
              <a:t>Dilatación de los líquidos</a:t>
            </a:r>
            <a:endParaRPr lang="es-ES" b="1" dirty="0">
              <a:solidFill>
                <a:schemeClr val="accent3">
                  <a:lumMod val="75000"/>
                </a:schemeClr>
              </a:solidFill>
            </a:endParaRPr>
          </a:p>
        </p:txBody>
      </p:sp>
      <p:sp>
        <p:nvSpPr>
          <p:cNvPr id="11" name="CuadroTexto 10"/>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2.3. Calor y cambio de tamaño</a:t>
            </a:r>
            <a:endParaRPr lang="es-ES" b="1" dirty="0">
              <a:solidFill>
                <a:srgbClr val="00B050"/>
              </a:solidFill>
            </a:endParaRPr>
          </a:p>
        </p:txBody>
      </p:sp>
      <p:sp>
        <p:nvSpPr>
          <p:cNvPr id="4" name="CuadroTexto 3"/>
          <p:cNvSpPr txBox="1"/>
          <p:nvPr/>
        </p:nvSpPr>
        <p:spPr>
          <a:xfrm>
            <a:off x="471487" y="1618090"/>
            <a:ext cx="8151017" cy="64633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En general, los líquidos se dilatan más que los sólidos.</a:t>
            </a:r>
          </a:p>
          <a:p>
            <a:pPr marL="285750" indent="-285750" algn="just">
              <a:buFont typeface="Wingdings 2" panose="05020102010507070707" pitchFamily="18" charset="2"/>
              <a:buChar char="C"/>
            </a:pPr>
            <a:r>
              <a:rPr lang="es-ES" dirty="0" smtClean="0">
                <a:sym typeface="Wingdings 2" panose="05020102010507070707" pitchFamily="18" charset="2"/>
              </a:rPr>
              <a:t>Su dilatación es difícil de medir por que el recipiente también se dilata.</a:t>
            </a:r>
            <a:endParaRPr lang="es-ES" dirty="0"/>
          </a:p>
        </p:txBody>
      </p:sp>
      <p:graphicFrame>
        <p:nvGraphicFramePr>
          <p:cNvPr id="5" name="Tabla 4"/>
          <p:cNvGraphicFramePr>
            <a:graphicFrameLocks noGrp="1"/>
          </p:cNvGraphicFramePr>
          <p:nvPr>
            <p:extLst>
              <p:ext uri="{D42A27DB-BD31-4B8C-83A1-F6EECF244321}">
                <p14:modId xmlns:p14="http://schemas.microsoft.com/office/powerpoint/2010/main" val="3323130422"/>
              </p:ext>
            </p:extLst>
          </p:nvPr>
        </p:nvGraphicFramePr>
        <p:xfrm>
          <a:off x="629840" y="2702154"/>
          <a:ext cx="7970045" cy="3505200"/>
        </p:xfrm>
        <a:graphic>
          <a:graphicData uri="http://schemas.openxmlformats.org/drawingml/2006/table">
            <a:tbl>
              <a:tblPr firstRow="1" bandRow="1">
                <a:tableStyleId>{5C22544A-7EE6-4342-B048-85BDC9FD1C3A}</a:tableStyleId>
              </a:tblPr>
              <a:tblGrid>
                <a:gridCol w="2156223"/>
                <a:gridCol w="2871787"/>
                <a:gridCol w="2942035"/>
              </a:tblGrid>
              <a:tr h="370840">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txBody>
                  <a:tcPr>
                    <a:solidFill>
                      <a:schemeClr val="accent6">
                        <a:lumMod val="40000"/>
                        <a:lumOff val="60000"/>
                      </a:schemeClr>
                    </a:solidFill>
                  </a:tcPr>
                </a:tc>
              </a:tr>
            </a:tbl>
          </a:graphicData>
        </a:graphic>
      </p:graphicFrame>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t="31358" r="79276"/>
          <a:stretch/>
        </p:blipFill>
        <p:spPr>
          <a:xfrm>
            <a:off x="1171574" y="2846055"/>
            <a:ext cx="1100139" cy="2121882"/>
          </a:xfrm>
          <a:prstGeom prst="rect">
            <a:avLst/>
          </a:prstGeom>
        </p:spPr>
      </p:pic>
      <p:pic>
        <p:nvPicPr>
          <p:cNvPr id="8" name="Imagen 7"/>
          <p:cNvPicPr>
            <a:picLocks noChangeAspect="1"/>
          </p:cNvPicPr>
          <p:nvPr/>
        </p:nvPicPr>
        <p:blipFill rotWithShape="1">
          <a:blip r:embed="rId3">
            <a:extLst>
              <a:ext uri="{28A0092B-C50C-407E-A947-70E740481C1C}">
                <a14:useLocalDpi xmlns:a14="http://schemas.microsoft.com/office/drawing/2010/main" val="0"/>
              </a:ext>
            </a:extLst>
          </a:blip>
          <a:srcRect l="27467" t="27404" r="37007"/>
          <a:stretch/>
        </p:blipFill>
        <p:spPr>
          <a:xfrm>
            <a:off x="3328988" y="2846055"/>
            <a:ext cx="1828800" cy="2176112"/>
          </a:xfrm>
          <a:prstGeom prst="rect">
            <a:avLst/>
          </a:prstGeom>
        </p:spPr>
      </p:pic>
      <p:pic>
        <p:nvPicPr>
          <p:cNvPr id="9" name="Imagen 8"/>
          <p:cNvPicPr>
            <a:picLocks noChangeAspect="1"/>
          </p:cNvPicPr>
          <p:nvPr/>
        </p:nvPicPr>
        <p:blipFill rotWithShape="1">
          <a:blip r:embed="rId3">
            <a:extLst>
              <a:ext uri="{28A0092B-C50C-407E-A947-70E740481C1C}">
                <a14:useLocalDpi xmlns:a14="http://schemas.microsoft.com/office/drawing/2010/main" val="0"/>
              </a:ext>
            </a:extLst>
          </a:blip>
          <a:srcRect l="60754" t="22314" r="494" b="853"/>
          <a:stretch/>
        </p:blipFill>
        <p:spPr>
          <a:xfrm>
            <a:off x="6229350" y="2846055"/>
            <a:ext cx="1918166" cy="2214562"/>
          </a:xfrm>
          <a:prstGeom prst="rect">
            <a:avLst/>
          </a:prstGeom>
        </p:spPr>
      </p:pic>
      <p:pic>
        <p:nvPicPr>
          <p:cNvPr id="12" name="Imagen 11"/>
          <p:cNvPicPr>
            <a:picLocks noChangeAspect="1"/>
          </p:cNvPicPr>
          <p:nvPr/>
        </p:nvPicPr>
        <p:blipFill rotWithShape="1">
          <a:blip r:embed="rId3">
            <a:extLst>
              <a:ext uri="{28A0092B-C50C-407E-A947-70E740481C1C}">
                <a14:useLocalDpi xmlns:a14="http://schemas.microsoft.com/office/drawing/2010/main" val="0"/>
              </a:ext>
            </a:extLst>
          </a:blip>
          <a:srcRect r="77631" b="84177"/>
          <a:stretch/>
        </p:blipFill>
        <p:spPr>
          <a:xfrm>
            <a:off x="750093" y="5216317"/>
            <a:ext cx="1943100" cy="800405"/>
          </a:xfrm>
          <a:prstGeom prst="rect">
            <a:avLst/>
          </a:prstGeom>
        </p:spPr>
      </p:pic>
      <p:pic>
        <p:nvPicPr>
          <p:cNvPr id="13" name="Imagen 12"/>
          <p:cNvPicPr>
            <a:picLocks noChangeAspect="1"/>
          </p:cNvPicPr>
          <p:nvPr/>
        </p:nvPicPr>
        <p:blipFill rotWithShape="1">
          <a:blip r:embed="rId3">
            <a:extLst>
              <a:ext uri="{28A0092B-C50C-407E-A947-70E740481C1C}">
                <a14:useLocalDpi xmlns:a14="http://schemas.microsoft.com/office/drawing/2010/main" val="0"/>
              </a:ext>
            </a:extLst>
          </a:blip>
          <a:srcRect l="27139" t="571" r="40296" b="79657"/>
          <a:stretch/>
        </p:blipFill>
        <p:spPr>
          <a:xfrm>
            <a:off x="2828925" y="5203350"/>
            <a:ext cx="2828925" cy="1000125"/>
          </a:xfrm>
          <a:prstGeom prst="rect">
            <a:avLst/>
          </a:prstGeom>
        </p:spPr>
      </p:pic>
      <p:pic>
        <p:nvPicPr>
          <p:cNvPr id="14" name="Imagen 13"/>
          <p:cNvPicPr>
            <a:picLocks noChangeAspect="1"/>
          </p:cNvPicPr>
          <p:nvPr/>
        </p:nvPicPr>
        <p:blipFill rotWithShape="1">
          <a:blip r:embed="rId3">
            <a:extLst>
              <a:ext uri="{28A0092B-C50C-407E-A947-70E740481C1C}">
                <a14:useLocalDpi xmlns:a14="http://schemas.microsoft.com/office/drawing/2010/main" val="0"/>
              </a:ext>
            </a:extLst>
          </a:blip>
          <a:srcRect l="66941" t="6" r="2303" b="83894"/>
          <a:stretch/>
        </p:blipFill>
        <p:spPr>
          <a:xfrm>
            <a:off x="5792986" y="5150928"/>
            <a:ext cx="2671762" cy="814387"/>
          </a:xfrm>
          <a:prstGeom prst="rect">
            <a:avLst/>
          </a:prstGeom>
        </p:spPr>
      </p:pic>
      <p:sp>
        <p:nvSpPr>
          <p:cNvPr id="15" name="Rectángulo 14"/>
          <p:cNvSpPr/>
          <p:nvPr/>
        </p:nvSpPr>
        <p:spPr>
          <a:xfrm>
            <a:off x="6229350" y="2971800"/>
            <a:ext cx="142875" cy="171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450749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0" name="CuadroTexto 9"/>
          <p:cNvSpPr txBox="1"/>
          <p:nvPr/>
        </p:nvSpPr>
        <p:spPr>
          <a:xfrm>
            <a:off x="471487" y="1202592"/>
            <a:ext cx="5786438" cy="369332"/>
          </a:xfrm>
          <a:prstGeom prst="rect">
            <a:avLst/>
          </a:prstGeom>
          <a:noFill/>
        </p:spPr>
        <p:txBody>
          <a:bodyPr wrap="square" rtlCol="0">
            <a:spAutoFit/>
          </a:bodyPr>
          <a:lstStyle/>
          <a:p>
            <a:r>
              <a:rPr lang="es-ES" b="1" dirty="0" smtClean="0">
                <a:solidFill>
                  <a:schemeClr val="accent3">
                    <a:lumMod val="75000"/>
                  </a:schemeClr>
                </a:solidFill>
              </a:rPr>
              <a:t>Dilatación de los líquidos</a:t>
            </a:r>
            <a:endParaRPr lang="es-ES" b="1" dirty="0">
              <a:solidFill>
                <a:schemeClr val="accent3">
                  <a:lumMod val="75000"/>
                </a:schemeClr>
              </a:solidFill>
            </a:endParaRPr>
          </a:p>
        </p:txBody>
      </p:sp>
      <p:sp>
        <p:nvSpPr>
          <p:cNvPr id="11" name="CuadroTexto 10"/>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2.3. Calor y cambio de tamaño</a:t>
            </a:r>
            <a:endParaRPr lang="es-ES" b="1" dirty="0">
              <a:solidFill>
                <a:srgbClr val="00B050"/>
              </a:solidFill>
            </a:endParaRPr>
          </a:p>
        </p:txBody>
      </p:sp>
      <p:graphicFrame>
        <p:nvGraphicFramePr>
          <p:cNvPr id="12" name="Gráfico 11"/>
          <p:cNvGraphicFramePr/>
          <p:nvPr>
            <p:extLst>
              <p:ext uri="{D42A27DB-BD31-4B8C-83A1-F6EECF244321}">
                <p14:modId xmlns:p14="http://schemas.microsoft.com/office/powerpoint/2010/main" val="3458135053"/>
              </p:ext>
            </p:extLst>
          </p:nvPr>
        </p:nvGraphicFramePr>
        <p:xfrm>
          <a:off x="4386263" y="1941256"/>
          <a:ext cx="4057649"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3" name="CuadroTexto 12"/>
          <p:cNvSpPr txBox="1"/>
          <p:nvPr/>
        </p:nvSpPr>
        <p:spPr>
          <a:xfrm>
            <a:off x="471487" y="1726645"/>
            <a:ext cx="3500437" cy="2031325"/>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El agua presenta un comportamiento anómalo.</a:t>
            </a: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r>
              <a:rPr lang="es-ES" dirty="0" smtClean="0">
                <a:sym typeface="Wingdings 2" panose="05020102010507070707" pitchFamily="18" charset="2"/>
              </a:rPr>
              <a:t>El que la densidad del agua sea mayor a los 4 </a:t>
            </a:r>
            <a:r>
              <a:rPr lang="es-ES" dirty="0" err="1" smtClean="0">
                <a:sym typeface="Wingdings 2" panose="05020102010507070707" pitchFamily="18" charset="2"/>
              </a:rPr>
              <a:t>ºC</a:t>
            </a:r>
            <a:r>
              <a:rPr lang="es-ES" dirty="0" smtClean="0">
                <a:sym typeface="Wingdings 2" panose="05020102010507070707" pitchFamily="18" charset="2"/>
              </a:rPr>
              <a:t>, hace que el hielo flote, permitiendo la vida submarina.</a:t>
            </a:r>
            <a:endParaRPr lang="es-ES" dirty="0"/>
          </a:p>
        </p:txBody>
      </p:sp>
    </p:spTree>
    <p:extLst>
      <p:ext uri="{BB962C8B-B14F-4D97-AF65-F5344CB8AC3E}">
        <p14:creationId xmlns:p14="http://schemas.microsoft.com/office/powerpoint/2010/main" val="4190792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0" name="CuadroTexto 9"/>
          <p:cNvSpPr txBox="1"/>
          <p:nvPr/>
        </p:nvSpPr>
        <p:spPr>
          <a:xfrm>
            <a:off x="471487" y="1202592"/>
            <a:ext cx="5786438" cy="369332"/>
          </a:xfrm>
          <a:prstGeom prst="rect">
            <a:avLst/>
          </a:prstGeom>
          <a:noFill/>
        </p:spPr>
        <p:txBody>
          <a:bodyPr wrap="square" rtlCol="0">
            <a:spAutoFit/>
          </a:bodyPr>
          <a:lstStyle/>
          <a:p>
            <a:r>
              <a:rPr lang="es-ES" b="1" dirty="0" smtClean="0">
                <a:solidFill>
                  <a:schemeClr val="accent3">
                    <a:lumMod val="75000"/>
                  </a:schemeClr>
                </a:solidFill>
              </a:rPr>
              <a:t>Dilatación de los gases</a:t>
            </a:r>
            <a:endParaRPr lang="es-ES" b="1" dirty="0">
              <a:solidFill>
                <a:schemeClr val="accent3">
                  <a:lumMod val="75000"/>
                </a:schemeClr>
              </a:solidFill>
            </a:endParaRPr>
          </a:p>
        </p:txBody>
      </p:sp>
      <p:sp>
        <p:nvSpPr>
          <p:cNvPr id="11" name="CuadroTexto 10"/>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2.3. Calor y cambio de tamaño</a:t>
            </a:r>
            <a:endParaRPr lang="es-ES" b="1" dirty="0">
              <a:solidFill>
                <a:srgbClr val="00B050"/>
              </a:solidFill>
            </a:endParaRPr>
          </a:p>
        </p:txBody>
      </p:sp>
      <p:sp>
        <p:nvSpPr>
          <p:cNvPr id="5" name="CuadroTexto 4"/>
          <p:cNvSpPr txBox="1"/>
          <p:nvPr/>
        </p:nvSpPr>
        <p:spPr>
          <a:xfrm>
            <a:off x="471487" y="1577892"/>
            <a:ext cx="8172451" cy="1200329"/>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Los gases se dilatan mucho más que los sólidos y los líquidos.</a:t>
            </a:r>
          </a:p>
          <a:p>
            <a:pPr marL="285750" indent="-285750" algn="just">
              <a:buFont typeface="Wingdings 2" panose="05020102010507070707" pitchFamily="18" charset="2"/>
              <a:buChar char="C"/>
            </a:pPr>
            <a:r>
              <a:rPr lang="es-ES" dirty="0" smtClean="0">
                <a:sym typeface="Wingdings 2" panose="05020102010507070707" pitchFamily="18" charset="2"/>
              </a:rPr>
              <a:t>Si el gas está en un recipiente de paredes fijas, su volumen permanece constante y un aumento de la temperatura supone un incremento proporcional de la presión:</a:t>
            </a:r>
          </a:p>
        </p:txBody>
      </p:sp>
      <p:pic>
        <p:nvPicPr>
          <p:cNvPr id="1030" name="Picture 6" descr="http://fisicayquimica5.blogdiario.com/cache/media/files/00/348/429/2014/06/1403736264_ley-de-gay-lussac.png"/>
          <p:cNvPicPr>
            <a:picLocks noChangeAspect="1" noChangeArrowheads="1"/>
          </p:cNvPicPr>
          <p:nvPr/>
        </p:nvPicPr>
        <p:blipFill rotWithShape="1">
          <a:blip r:embed="rId3">
            <a:clrChange>
              <a:clrFrom>
                <a:srgbClr val="EEEEEE"/>
              </a:clrFrom>
              <a:clrTo>
                <a:srgbClr val="EEEEEE">
                  <a:alpha val="0"/>
                </a:srgbClr>
              </a:clrTo>
            </a:clrChange>
            <a:extLst>
              <a:ext uri="{28A0092B-C50C-407E-A947-70E740481C1C}">
                <a14:useLocalDpi xmlns:a14="http://schemas.microsoft.com/office/drawing/2010/main" val="0"/>
              </a:ext>
            </a:extLst>
          </a:blip>
          <a:srcRect l="9391" t="1192" r="12867" b="21154"/>
          <a:stretch/>
        </p:blipFill>
        <p:spPr bwMode="auto">
          <a:xfrm>
            <a:off x="2384704" y="3007627"/>
            <a:ext cx="4546040" cy="3300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0821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2</a:t>
            </a:r>
            <a:r>
              <a:rPr lang="es-ES" b="1" dirty="0" smtClean="0">
                <a:solidFill>
                  <a:schemeClr val="accent6">
                    <a:lumMod val="75000"/>
                  </a:schemeClr>
                </a:solidFill>
              </a:rPr>
              <a:t>. Efectos del calor</a:t>
            </a:r>
            <a:endParaRPr lang="es-ES" b="1" dirty="0">
              <a:solidFill>
                <a:schemeClr val="accent6">
                  <a:lumMod val="75000"/>
                </a:schemeClr>
              </a:solidFill>
            </a:endParaRPr>
          </a:p>
        </p:txBody>
      </p:sp>
      <p:sp>
        <p:nvSpPr>
          <p:cNvPr id="10" name="CuadroTexto 9"/>
          <p:cNvSpPr txBox="1"/>
          <p:nvPr/>
        </p:nvSpPr>
        <p:spPr>
          <a:xfrm>
            <a:off x="471487" y="1202592"/>
            <a:ext cx="5786438" cy="369332"/>
          </a:xfrm>
          <a:prstGeom prst="rect">
            <a:avLst/>
          </a:prstGeom>
          <a:noFill/>
        </p:spPr>
        <p:txBody>
          <a:bodyPr wrap="square" rtlCol="0">
            <a:spAutoFit/>
          </a:bodyPr>
          <a:lstStyle/>
          <a:p>
            <a:r>
              <a:rPr lang="es-ES" b="1" dirty="0" smtClean="0">
                <a:solidFill>
                  <a:schemeClr val="accent3">
                    <a:lumMod val="75000"/>
                  </a:schemeClr>
                </a:solidFill>
              </a:rPr>
              <a:t>Dilatación de los gases</a:t>
            </a:r>
            <a:endParaRPr lang="es-ES" b="1" dirty="0">
              <a:solidFill>
                <a:schemeClr val="accent3">
                  <a:lumMod val="75000"/>
                </a:schemeClr>
              </a:solidFill>
            </a:endParaRPr>
          </a:p>
        </p:txBody>
      </p:sp>
      <p:sp>
        <p:nvSpPr>
          <p:cNvPr id="11" name="CuadroTexto 10"/>
          <p:cNvSpPr txBox="1"/>
          <p:nvPr/>
        </p:nvSpPr>
        <p:spPr>
          <a:xfrm>
            <a:off x="471487" y="833260"/>
            <a:ext cx="4186237" cy="369332"/>
          </a:xfrm>
          <a:prstGeom prst="rect">
            <a:avLst/>
          </a:prstGeom>
          <a:noFill/>
        </p:spPr>
        <p:txBody>
          <a:bodyPr wrap="square" rtlCol="0">
            <a:spAutoFit/>
          </a:bodyPr>
          <a:lstStyle/>
          <a:p>
            <a:r>
              <a:rPr lang="es-ES" b="1" dirty="0" smtClean="0">
                <a:solidFill>
                  <a:srgbClr val="00B050"/>
                </a:solidFill>
              </a:rPr>
              <a:t>2.3. Calor y cambio de tamaño</a:t>
            </a:r>
            <a:endParaRPr lang="es-ES" b="1" dirty="0">
              <a:solidFill>
                <a:srgbClr val="00B050"/>
              </a:solidFill>
            </a:endParaRPr>
          </a:p>
        </p:txBody>
      </p:sp>
      <p:sp>
        <p:nvSpPr>
          <p:cNvPr id="5" name="CuadroTexto 4"/>
          <p:cNvSpPr txBox="1"/>
          <p:nvPr/>
        </p:nvSpPr>
        <p:spPr>
          <a:xfrm>
            <a:off x="471487" y="1577892"/>
            <a:ext cx="8172451" cy="1200329"/>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Si el gas está en un recipiente cuyo volumen puede variar, al aumentar la temperatura, aumenta el volumen. Si la presión permanece constante, durante el proceso, el aumento de volumen es proporcional al de la temperatura.</a:t>
            </a:r>
            <a:endParaRPr lang="es-ES" dirty="0"/>
          </a:p>
        </p:txBody>
      </p:sp>
      <p:pic>
        <p:nvPicPr>
          <p:cNvPr id="1028" name="Picture 4" descr="https://i1.wp.com/laplace.us.es/wiki/images/1/12/Ley-de-charles.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666998" y="2918348"/>
            <a:ext cx="4191507" cy="3168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297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4" name="CuadroTexto 3"/>
          <p:cNvSpPr txBox="1"/>
          <p:nvPr/>
        </p:nvSpPr>
        <p:spPr>
          <a:xfrm>
            <a:off x="328612" y="885825"/>
            <a:ext cx="8372476" cy="64633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Además de los efectos que acabamos de ver, el calor también puede producir trabajo.</a:t>
            </a:r>
          </a:p>
        </p:txBody>
      </p:sp>
      <p:pic>
        <p:nvPicPr>
          <p:cNvPr id="12" name="Picture 2" descr="http://www.educarchile.cl/UserFiles/P0001/Image/CR_FichasTematicas/2011/Energia_calorica_sugerencia_de_docente.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998" t="9669" r="2826" b="3689"/>
          <a:stretch/>
        </p:blipFill>
        <p:spPr bwMode="auto">
          <a:xfrm>
            <a:off x="1236230" y="2074022"/>
            <a:ext cx="6977567" cy="3898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2031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5" name="CuadroTexto 4"/>
          <p:cNvSpPr txBox="1"/>
          <p:nvPr/>
        </p:nvSpPr>
        <p:spPr>
          <a:xfrm>
            <a:off x="414337" y="871538"/>
            <a:ext cx="8143875" cy="369332"/>
          </a:xfrm>
          <a:prstGeom prst="rect">
            <a:avLst/>
          </a:prstGeom>
          <a:noFill/>
        </p:spPr>
        <p:txBody>
          <a:bodyPr wrap="square" rtlCol="0">
            <a:spAutoFit/>
          </a:bodyPr>
          <a:lstStyle/>
          <a:p>
            <a:r>
              <a:rPr lang="es-ES" b="1" dirty="0" smtClean="0">
                <a:solidFill>
                  <a:srgbClr val="00B050"/>
                </a:solidFill>
              </a:rPr>
              <a:t>3.1. Conservación y degradación de la energía</a:t>
            </a:r>
            <a:endParaRPr lang="es-ES" b="1" dirty="0">
              <a:solidFill>
                <a:srgbClr val="00B050"/>
              </a:solidFill>
            </a:endParaRPr>
          </a:p>
        </p:txBody>
      </p:sp>
      <p:sp>
        <p:nvSpPr>
          <p:cNvPr id="7" name="CuadroTexto 6"/>
          <p:cNvSpPr txBox="1"/>
          <p:nvPr/>
        </p:nvSpPr>
        <p:spPr>
          <a:xfrm>
            <a:off x="428625" y="1306784"/>
            <a:ext cx="8315325" cy="923330"/>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En cualquier proceso en el que se realiza trabajo mecánico, una parte se transforma en calor por el rozamiento.</a:t>
            </a:r>
          </a:p>
          <a:p>
            <a:pPr marL="285750" indent="-285750" algn="just">
              <a:buFont typeface="Wingdings 2" panose="05020102010507070707" pitchFamily="18" charset="2"/>
              <a:buChar char="C"/>
            </a:pPr>
            <a:endParaRPr lang="es-ES" dirty="0"/>
          </a:p>
        </p:txBody>
      </p:sp>
      <p:pic>
        <p:nvPicPr>
          <p:cNvPr id="3074" name="Picture 2" descr="http://images.slideplayer.es/3/1075742/slides/slide_14.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8448" t="48982" r="14949" b="10941"/>
          <a:stretch/>
        </p:blipFill>
        <p:spPr bwMode="auto">
          <a:xfrm>
            <a:off x="969857" y="2296028"/>
            <a:ext cx="1775035" cy="3213424"/>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3429000" y="2230114"/>
            <a:ext cx="5129212" cy="1477328"/>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Aunque la energía se conserva, una parte se transforma en calor.</a:t>
            </a: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r>
              <a:rPr lang="es-ES" dirty="0" smtClean="0">
                <a:sym typeface="Wingdings 2" panose="05020102010507070707" pitchFamily="18" charset="2"/>
              </a:rPr>
              <a:t>Se dice que se </a:t>
            </a:r>
            <a:r>
              <a:rPr lang="es-ES" b="1" dirty="0" smtClean="0">
                <a:sym typeface="Wingdings 2" panose="05020102010507070707" pitchFamily="18" charset="2"/>
              </a:rPr>
              <a:t>degrada</a:t>
            </a:r>
            <a:r>
              <a:rPr lang="es-ES" dirty="0" smtClean="0">
                <a:sym typeface="Wingdings 2" panose="05020102010507070707" pitchFamily="18" charset="2"/>
              </a:rPr>
              <a:t> por no se puede aprovechar para realzar trabajo.</a:t>
            </a:r>
            <a:endParaRPr lang="es-ES" dirty="0"/>
          </a:p>
        </p:txBody>
      </p:sp>
      <p:sp>
        <p:nvSpPr>
          <p:cNvPr id="9" name="Flecha derecha 8"/>
          <p:cNvSpPr/>
          <p:nvPr/>
        </p:nvSpPr>
        <p:spPr>
          <a:xfrm rot="20566590">
            <a:off x="2550096" y="4262765"/>
            <a:ext cx="716224" cy="2422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0" name="CuadroTexto 9"/>
              <p:cNvSpPr txBox="1"/>
              <p:nvPr/>
            </p:nvSpPr>
            <p:spPr>
              <a:xfrm>
                <a:off x="2789165" y="3885160"/>
                <a:ext cx="2263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𝑄</m:t>
                      </m:r>
                    </m:oMath>
                  </m:oMathPara>
                </a14:m>
                <a:endParaRPr lang="es-ES"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2789165" y="3885160"/>
                <a:ext cx="226344" cy="276999"/>
              </a:xfrm>
              <a:prstGeom prst="rect">
                <a:avLst/>
              </a:prstGeom>
              <a:blipFill rotWithShape="0">
                <a:blip r:embed="rId4"/>
                <a:stretch>
                  <a:fillRect l="-32432" r="-29730" b="-30435"/>
                </a:stretch>
              </a:blipFill>
            </p:spPr>
            <p:txBody>
              <a:bodyPr/>
              <a:lstStyle/>
              <a:p>
                <a:r>
                  <a:rPr lang="es-ES">
                    <a:noFill/>
                  </a:rPr>
                  <a:t> </a:t>
                </a:r>
              </a:p>
            </p:txBody>
          </p:sp>
        </mc:Fallback>
      </mc:AlternateContent>
    </p:spTree>
    <p:extLst>
      <p:ext uri="{BB962C8B-B14F-4D97-AF65-F5344CB8AC3E}">
        <p14:creationId xmlns:p14="http://schemas.microsoft.com/office/powerpoint/2010/main" val="7319155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5" name="CuadroTexto 4"/>
          <p:cNvSpPr txBox="1"/>
          <p:nvPr/>
        </p:nvSpPr>
        <p:spPr>
          <a:xfrm>
            <a:off x="414337" y="871538"/>
            <a:ext cx="8143875" cy="369332"/>
          </a:xfrm>
          <a:prstGeom prst="rect">
            <a:avLst/>
          </a:prstGeom>
          <a:noFill/>
        </p:spPr>
        <p:txBody>
          <a:bodyPr wrap="square" rtlCol="0">
            <a:spAutoFit/>
          </a:bodyPr>
          <a:lstStyle/>
          <a:p>
            <a:r>
              <a:rPr lang="es-ES" b="1" dirty="0" smtClean="0">
                <a:solidFill>
                  <a:srgbClr val="00B050"/>
                </a:solidFill>
              </a:rPr>
              <a:t>3.2. Equivalencia entre calor y trabajo</a:t>
            </a:r>
            <a:endParaRPr lang="es-ES" b="1" dirty="0">
              <a:solidFill>
                <a:srgbClr val="00B050"/>
              </a:solidFill>
            </a:endParaRPr>
          </a:p>
        </p:txBody>
      </p:sp>
      <p:grpSp>
        <p:nvGrpSpPr>
          <p:cNvPr id="39" name="Grupo 38"/>
          <p:cNvGrpSpPr/>
          <p:nvPr/>
        </p:nvGrpSpPr>
        <p:grpSpPr>
          <a:xfrm>
            <a:off x="414337" y="1433869"/>
            <a:ext cx="4495800" cy="3743325"/>
            <a:chOff x="414337" y="1433869"/>
            <a:chExt cx="4495800" cy="3743325"/>
          </a:xfrm>
        </p:grpSpPr>
        <p:grpSp>
          <p:nvGrpSpPr>
            <p:cNvPr id="29" name="Grupo 28"/>
            <p:cNvGrpSpPr/>
            <p:nvPr/>
          </p:nvGrpSpPr>
          <p:grpSpPr>
            <a:xfrm>
              <a:off x="414337" y="1433869"/>
              <a:ext cx="4495800" cy="3743325"/>
              <a:chOff x="414337" y="1433869"/>
              <a:chExt cx="4495800" cy="3743325"/>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337" y="1433869"/>
                <a:ext cx="4495800" cy="3743325"/>
              </a:xfrm>
              <a:prstGeom prst="rect">
                <a:avLst/>
              </a:prstGeom>
            </p:spPr>
          </p:pic>
          <p:sp>
            <p:nvSpPr>
              <p:cNvPr id="11" name="CuadroTexto 10"/>
              <p:cNvSpPr txBox="1"/>
              <p:nvPr/>
            </p:nvSpPr>
            <p:spPr>
              <a:xfrm>
                <a:off x="1308186" y="2328862"/>
                <a:ext cx="1098378" cy="307777"/>
              </a:xfrm>
              <a:prstGeom prst="rect">
                <a:avLst/>
              </a:prstGeom>
              <a:noFill/>
            </p:spPr>
            <p:txBody>
              <a:bodyPr wrap="none" rtlCol="0">
                <a:spAutoFit/>
              </a:bodyPr>
              <a:lstStyle/>
              <a:p>
                <a:r>
                  <a:rPr lang="es-ES" sz="1400" dirty="0" smtClean="0">
                    <a:solidFill>
                      <a:schemeClr val="accent3">
                        <a:lumMod val="50000"/>
                      </a:schemeClr>
                    </a:solidFill>
                  </a:rPr>
                  <a:t>termómetro</a:t>
                </a:r>
                <a:endParaRPr lang="es-ES" sz="1400" dirty="0">
                  <a:solidFill>
                    <a:schemeClr val="accent3">
                      <a:lumMod val="50000"/>
                    </a:schemeClr>
                  </a:solidFill>
                </a:endParaRPr>
              </a:p>
            </p:txBody>
          </p:sp>
          <p:sp>
            <p:nvSpPr>
              <p:cNvPr id="13" name="CuadroTexto 12"/>
              <p:cNvSpPr txBox="1"/>
              <p:nvPr/>
            </p:nvSpPr>
            <p:spPr>
              <a:xfrm>
                <a:off x="2806058" y="2692234"/>
                <a:ext cx="423514" cy="307777"/>
              </a:xfrm>
              <a:prstGeom prst="rect">
                <a:avLst/>
              </a:prstGeom>
              <a:noFill/>
            </p:spPr>
            <p:txBody>
              <a:bodyPr wrap="none" rtlCol="0">
                <a:spAutoFit/>
              </a:bodyPr>
              <a:lstStyle/>
              <a:p>
                <a:r>
                  <a:rPr lang="es-ES" sz="1400" dirty="0" smtClean="0">
                    <a:solidFill>
                      <a:schemeClr val="accent3">
                        <a:lumMod val="50000"/>
                      </a:schemeClr>
                    </a:solidFill>
                  </a:rPr>
                  <a:t>eje</a:t>
                </a:r>
                <a:endParaRPr lang="es-ES" sz="1400" dirty="0">
                  <a:solidFill>
                    <a:schemeClr val="accent3">
                      <a:lumMod val="50000"/>
                    </a:schemeClr>
                  </a:solidFill>
                </a:endParaRPr>
              </a:p>
            </p:txBody>
          </p:sp>
          <p:sp>
            <p:nvSpPr>
              <p:cNvPr id="14" name="CuadroTexto 13"/>
              <p:cNvSpPr txBox="1"/>
              <p:nvPr/>
            </p:nvSpPr>
            <p:spPr>
              <a:xfrm>
                <a:off x="1017080" y="4351138"/>
                <a:ext cx="582211" cy="307777"/>
              </a:xfrm>
              <a:prstGeom prst="rect">
                <a:avLst/>
              </a:prstGeom>
              <a:noFill/>
            </p:spPr>
            <p:txBody>
              <a:bodyPr wrap="none" rtlCol="0">
                <a:spAutoFit/>
              </a:bodyPr>
              <a:lstStyle/>
              <a:p>
                <a:r>
                  <a:rPr lang="es-ES" sz="1400" dirty="0" smtClean="0">
                    <a:solidFill>
                      <a:schemeClr val="accent3">
                        <a:lumMod val="50000"/>
                      </a:schemeClr>
                    </a:solidFill>
                  </a:rPr>
                  <a:t>agua</a:t>
                </a:r>
                <a:endParaRPr lang="es-ES" sz="1400" dirty="0">
                  <a:solidFill>
                    <a:schemeClr val="accent3">
                      <a:lumMod val="50000"/>
                    </a:schemeClr>
                  </a:solidFill>
                </a:endParaRPr>
              </a:p>
            </p:txBody>
          </p:sp>
          <p:sp>
            <p:nvSpPr>
              <p:cNvPr id="15" name="CuadroTexto 14"/>
              <p:cNvSpPr txBox="1"/>
              <p:nvPr/>
            </p:nvSpPr>
            <p:spPr>
              <a:xfrm>
                <a:off x="3526917" y="4201712"/>
                <a:ext cx="662361" cy="307777"/>
              </a:xfrm>
              <a:prstGeom prst="rect">
                <a:avLst/>
              </a:prstGeom>
              <a:noFill/>
            </p:spPr>
            <p:txBody>
              <a:bodyPr wrap="none" rtlCol="0">
                <a:spAutoFit/>
              </a:bodyPr>
              <a:lstStyle/>
              <a:p>
                <a:r>
                  <a:rPr lang="es-ES" sz="1400" dirty="0" smtClean="0">
                    <a:solidFill>
                      <a:schemeClr val="accent3">
                        <a:lumMod val="50000"/>
                      </a:schemeClr>
                    </a:solidFill>
                  </a:rPr>
                  <a:t>aspas</a:t>
                </a:r>
                <a:endParaRPr lang="es-ES" sz="1400" dirty="0">
                  <a:solidFill>
                    <a:schemeClr val="accent3">
                      <a:lumMod val="50000"/>
                    </a:schemeClr>
                  </a:solidFill>
                </a:endParaRPr>
              </a:p>
            </p:txBody>
          </p:sp>
          <p:sp>
            <p:nvSpPr>
              <p:cNvPr id="16" name="CuadroTexto 15"/>
              <p:cNvSpPr txBox="1"/>
              <p:nvPr/>
            </p:nvSpPr>
            <p:spPr>
              <a:xfrm>
                <a:off x="4213096" y="3271358"/>
                <a:ext cx="662361" cy="307777"/>
              </a:xfrm>
              <a:prstGeom prst="rect">
                <a:avLst/>
              </a:prstGeom>
              <a:noFill/>
            </p:spPr>
            <p:txBody>
              <a:bodyPr wrap="none" rtlCol="0">
                <a:spAutoFit/>
              </a:bodyPr>
              <a:lstStyle/>
              <a:p>
                <a:r>
                  <a:rPr lang="es-ES" sz="1400" dirty="0" smtClean="0">
                    <a:solidFill>
                      <a:schemeClr val="accent3">
                        <a:lumMod val="50000"/>
                      </a:schemeClr>
                    </a:solidFill>
                  </a:rPr>
                  <a:t>pesas</a:t>
                </a:r>
                <a:endParaRPr lang="es-ES" sz="1400" dirty="0">
                  <a:solidFill>
                    <a:schemeClr val="accent3">
                      <a:lumMod val="50000"/>
                    </a:schemeClr>
                  </a:solidFill>
                </a:endParaRPr>
              </a:p>
            </p:txBody>
          </p:sp>
          <p:sp>
            <p:nvSpPr>
              <p:cNvPr id="12" name="Flecha abajo 11"/>
              <p:cNvSpPr/>
              <p:nvPr/>
            </p:nvSpPr>
            <p:spPr>
              <a:xfrm>
                <a:off x="622840" y="3806307"/>
                <a:ext cx="185738" cy="60453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lecha abajo 17"/>
              <p:cNvSpPr/>
              <p:nvPr/>
            </p:nvSpPr>
            <p:spPr>
              <a:xfrm>
                <a:off x="4271100" y="3790713"/>
                <a:ext cx="185738" cy="60453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9" name="Conector recto de flecha 18"/>
              <p:cNvCxnSpPr/>
              <p:nvPr/>
            </p:nvCxnSpPr>
            <p:spPr>
              <a:xfrm>
                <a:off x="1504140" y="4505026"/>
                <a:ext cx="481823" cy="80669"/>
              </a:xfrm>
              <a:prstGeom prst="straightConnector1">
                <a:avLst/>
              </a:prstGeom>
              <a:ln w="190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flipH="1" flipV="1">
                <a:off x="2806058" y="4310063"/>
                <a:ext cx="770831" cy="60447"/>
              </a:xfrm>
              <a:prstGeom prst="straightConnector1">
                <a:avLst/>
              </a:prstGeom>
              <a:ln w="190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flipH="1">
                <a:off x="4155093" y="3534007"/>
                <a:ext cx="116007" cy="187652"/>
              </a:xfrm>
              <a:prstGeom prst="straightConnector1">
                <a:avLst/>
              </a:prstGeom>
              <a:ln w="190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flipH="1" flipV="1">
                <a:off x="2547939" y="2790527"/>
                <a:ext cx="300036" cy="55596"/>
              </a:xfrm>
              <a:prstGeom prst="straightConnector1">
                <a:avLst/>
              </a:prstGeom>
              <a:ln w="190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2" name="Conector recto 31"/>
            <p:cNvCxnSpPr/>
            <p:nvPr/>
          </p:nvCxnSpPr>
          <p:spPr>
            <a:xfrm>
              <a:off x="3526917" y="4914900"/>
              <a:ext cx="1017359"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4" name="Conector recto 33"/>
            <p:cNvCxnSpPr/>
            <p:nvPr/>
          </p:nvCxnSpPr>
          <p:spPr>
            <a:xfrm>
              <a:off x="581932" y="4910137"/>
              <a:ext cx="1017359"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5" name="Conector recto de flecha 34"/>
            <p:cNvCxnSpPr/>
            <p:nvPr/>
          </p:nvCxnSpPr>
          <p:spPr>
            <a:xfrm flipH="1">
              <a:off x="1017080" y="4073338"/>
              <a:ext cx="0" cy="8280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de flecha 37"/>
            <p:cNvCxnSpPr/>
            <p:nvPr/>
          </p:nvCxnSpPr>
          <p:spPr>
            <a:xfrm flipH="1">
              <a:off x="4155093" y="4073338"/>
              <a:ext cx="0" cy="8280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CuadroTexto 36"/>
                <p:cNvSpPr txBox="1"/>
                <p:nvPr/>
              </p:nvSpPr>
              <p:spPr>
                <a:xfrm>
                  <a:off x="769666" y="4416759"/>
                  <a:ext cx="19633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h</m:t>
                        </m:r>
                      </m:oMath>
                    </m:oMathPara>
                  </a14:m>
                  <a:endParaRPr lang="es-ES" dirty="0"/>
                </a:p>
              </p:txBody>
            </p:sp>
          </mc:Choice>
          <mc:Fallback xmlns="">
            <p:sp>
              <p:nvSpPr>
                <p:cNvPr id="37" name="CuadroTexto 36"/>
                <p:cNvSpPr txBox="1">
                  <a:spLocks noRot="1" noChangeAspect="1" noMove="1" noResize="1" noEditPoints="1" noAdjustHandles="1" noChangeArrowheads="1" noChangeShapeType="1" noTextEdit="1"/>
                </p:cNvSpPr>
                <p:nvPr/>
              </p:nvSpPr>
              <p:spPr>
                <a:xfrm>
                  <a:off x="769666" y="4416759"/>
                  <a:ext cx="196336" cy="276999"/>
                </a:xfrm>
                <a:prstGeom prst="rect">
                  <a:avLst/>
                </a:prstGeom>
                <a:blipFill rotWithShape="0">
                  <a:blip r:embed="rId4"/>
                  <a:stretch>
                    <a:fillRect l="-28125" r="-25000"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CuadroTexto 39"/>
                <p:cNvSpPr txBox="1"/>
                <p:nvPr/>
              </p:nvSpPr>
              <p:spPr>
                <a:xfrm>
                  <a:off x="4173393" y="4435195"/>
                  <a:ext cx="19633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h</m:t>
                        </m:r>
                      </m:oMath>
                    </m:oMathPara>
                  </a14:m>
                  <a:endParaRPr lang="es-ES" dirty="0"/>
                </a:p>
              </p:txBody>
            </p:sp>
          </mc:Choice>
          <mc:Fallback xmlns="">
            <p:sp>
              <p:nvSpPr>
                <p:cNvPr id="40" name="CuadroTexto 39"/>
                <p:cNvSpPr txBox="1">
                  <a:spLocks noRot="1" noChangeAspect="1" noMove="1" noResize="1" noEditPoints="1" noAdjustHandles="1" noChangeArrowheads="1" noChangeShapeType="1" noTextEdit="1"/>
                </p:cNvSpPr>
                <p:nvPr/>
              </p:nvSpPr>
              <p:spPr>
                <a:xfrm>
                  <a:off x="4173393" y="4435195"/>
                  <a:ext cx="196336" cy="276999"/>
                </a:xfrm>
                <a:prstGeom prst="rect">
                  <a:avLst/>
                </a:prstGeom>
                <a:blipFill rotWithShape="0">
                  <a:blip r:embed="rId5"/>
                  <a:stretch>
                    <a:fillRect l="-28125" r="-25000" b="-11111"/>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41" name="CuadroTexto 40"/>
              <p:cNvSpPr txBox="1"/>
              <p:nvPr/>
            </p:nvSpPr>
            <p:spPr>
              <a:xfrm>
                <a:off x="4910137" y="1289757"/>
                <a:ext cx="3826668" cy="4270977"/>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En 1845 Joule realizó un experimento para determinar la equivalencia entre el calor y el trabajo.</a:t>
                </a:r>
              </a:p>
              <a:p>
                <a:pPr marL="285750" indent="-285750" algn="just">
                  <a:buFont typeface="Wingdings 2" panose="05020102010507070707" pitchFamily="18" charset="2"/>
                  <a:buChar char="C"/>
                </a:pPr>
                <a:r>
                  <a:rPr lang="es-ES" dirty="0" smtClean="0">
                    <a:sym typeface="Wingdings 2" panose="05020102010507070707" pitchFamily="18" charset="2"/>
                  </a:rPr>
                  <a:t>Midió el aumento de temperatura cuando las pesas descienden una determinada altura.</a:t>
                </a:r>
              </a:p>
              <a:p>
                <a:pPr marL="285750" indent="-285750" algn="just">
                  <a:buFont typeface="Wingdings 2" panose="05020102010507070707" pitchFamily="18" charset="2"/>
                  <a:buChar char="C"/>
                </a:pPr>
                <a:r>
                  <a:rPr lang="es-ES" dirty="0" smtClean="0">
                    <a:sym typeface="Wingdings 2" panose="05020102010507070707" pitchFamily="18" charset="2"/>
                  </a:rPr>
                  <a:t>Como se trata de un sistema aislado: </a:t>
                </a:r>
                <a14:m>
                  <m:oMath xmlns:m="http://schemas.openxmlformats.org/officeDocument/2006/math">
                    <m:r>
                      <a:rPr lang="es-ES" sz="2000" b="0" i="1" smtClean="0">
                        <a:latin typeface="Cambria Math" panose="02040503050406030204" pitchFamily="18" charset="0"/>
                        <a:sym typeface="Wingdings 2" panose="05020102010507070707" pitchFamily="18" charset="2"/>
                      </a:rPr>
                      <m:t>𝑊</m:t>
                    </m:r>
                    <m:r>
                      <a:rPr lang="es-ES" sz="2000" b="0" i="1" smtClean="0">
                        <a:latin typeface="Cambria Math" panose="02040503050406030204" pitchFamily="18" charset="0"/>
                        <a:sym typeface="Wingdings 2" panose="05020102010507070707" pitchFamily="18" charset="2"/>
                      </a:rPr>
                      <m:t>=</m:t>
                    </m:r>
                    <m:r>
                      <a:rPr lang="es-ES" sz="2000" b="0" i="1" smtClean="0">
                        <a:latin typeface="Cambria Math" panose="02040503050406030204" pitchFamily="18" charset="0"/>
                        <a:sym typeface="Wingdings 2" panose="05020102010507070707" pitchFamily="18" charset="2"/>
                      </a:rPr>
                      <m:t>𝑄</m:t>
                    </m:r>
                  </m:oMath>
                </a14:m>
                <a:r>
                  <a:rPr lang="es-ES" dirty="0" smtClean="0"/>
                  <a:t>.</a:t>
                </a:r>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endParaRPr lang="es-ES" dirty="0" smtClean="0"/>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r>
                  <a:rPr lang="es-ES" dirty="0" smtClean="0"/>
                  <a:t>Cada vez que el agua recibía 1 cal, las pesas realizaban un trabajo de 4,18 J.</a:t>
                </a:r>
                <a:endParaRPr lang="es-ES" dirty="0"/>
              </a:p>
            </p:txBody>
          </p:sp>
        </mc:Choice>
        <mc:Fallback xmlns="">
          <p:sp>
            <p:nvSpPr>
              <p:cNvPr id="41" name="CuadroTexto 40"/>
              <p:cNvSpPr txBox="1">
                <a:spLocks noRot="1" noChangeAspect="1" noMove="1" noResize="1" noEditPoints="1" noAdjustHandles="1" noChangeArrowheads="1" noChangeShapeType="1" noTextEdit="1"/>
              </p:cNvSpPr>
              <p:nvPr/>
            </p:nvSpPr>
            <p:spPr>
              <a:xfrm>
                <a:off x="4910137" y="1289757"/>
                <a:ext cx="3826668" cy="4270977"/>
              </a:xfrm>
              <a:prstGeom prst="rect">
                <a:avLst/>
              </a:prstGeom>
              <a:blipFill rotWithShape="0">
                <a:blip r:embed="rId6"/>
                <a:stretch>
                  <a:fillRect l="-796" t="-857" r="-1433" b="-142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CuadroTexto 41"/>
              <p:cNvSpPr txBox="1"/>
              <p:nvPr/>
            </p:nvSpPr>
            <p:spPr>
              <a:xfrm>
                <a:off x="5764039" y="3939093"/>
                <a:ext cx="188776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𝑊</m:t>
                      </m:r>
                      <m:r>
                        <a:rPr lang="es-ES" sz="2000" b="0" i="1" smtClean="0">
                          <a:latin typeface="Cambria Math" panose="02040503050406030204" pitchFamily="18" charset="0"/>
                        </a:rPr>
                        <m:t>=2·</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h</m:t>
                      </m:r>
                    </m:oMath>
                  </m:oMathPara>
                </a14:m>
                <a:endParaRPr lang="es-ES" sz="2000" dirty="0"/>
              </a:p>
            </p:txBody>
          </p:sp>
        </mc:Choice>
        <mc:Fallback xmlns="">
          <p:sp>
            <p:nvSpPr>
              <p:cNvPr id="42" name="CuadroTexto 41"/>
              <p:cNvSpPr txBox="1">
                <a:spLocks noRot="1" noChangeAspect="1" noMove="1" noResize="1" noEditPoints="1" noAdjustHandles="1" noChangeArrowheads="1" noChangeShapeType="1" noTextEdit="1"/>
              </p:cNvSpPr>
              <p:nvPr/>
            </p:nvSpPr>
            <p:spPr>
              <a:xfrm>
                <a:off x="5764039" y="3939093"/>
                <a:ext cx="1887761" cy="307777"/>
              </a:xfrm>
              <a:prstGeom prst="rect">
                <a:avLst/>
              </a:prstGeom>
              <a:blipFill rotWithShape="0">
                <a:blip r:embed="rId7"/>
                <a:stretch>
                  <a:fillRect l="-2589" r="-2589" b="-2745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CuadroTexto 43"/>
              <p:cNvSpPr txBox="1"/>
              <p:nvPr/>
            </p:nvSpPr>
            <p:spPr>
              <a:xfrm>
                <a:off x="5771020" y="4334987"/>
                <a:ext cx="168155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𝑄</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𝑐</m:t>
                          </m:r>
                        </m:e>
                        <m:sub>
                          <m:r>
                            <a:rPr lang="es-ES" sz="2000" b="0" i="1" smtClean="0">
                              <a:latin typeface="Cambria Math" panose="02040503050406030204" pitchFamily="18" charset="0"/>
                            </a:rPr>
                            <m:t>𝑎</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𝑡</m:t>
                      </m:r>
                    </m:oMath>
                  </m:oMathPara>
                </a14:m>
                <a:endParaRPr lang="es-ES" sz="2000" dirty="0"/>
              </a:p>
            </p:txBody>
          </p:sp>
        </mc:Choice>
        <mc:Fallback xmlns="">
          <p:sp>
            <p:nvSpPr>
              <p:cNvPr id="44" name="CuadroTexto 43"/>
              <p:cNvSpPr txBox="1">
                <a:spLocks noRot="1" noChangeAspect="1" noMove="1" noResize="1" noEditPoints="1" noAdjustHandles="1" noChangeArrowheads="1" noChangeShapeType="1" noTextEdit="1"/>
              </p:cNvSpPr>
              <p:nvPr/>
            </p:nvSpPr>
            <p:spPr>
              <a:xfrm>
                <a:off x="5771020" y="4334987"/>
                <a:ext cx="1681551" cy="307777"/>
              </a:xfrm>
              <a:prstGeom prst="rect">
                <a:avLst/>
              </a:prstGeom>
              <a:blipFill rotWithShape="0">
                <a:blip r:embed="rId8"/>
                <a:stretch>
                  <a:fillRect l="-3986" r="-2174" b="-29412"/>
                </a:stretch>
              </a:blipFill>
            </p:spPr>
            <p:txBody>
              <a:bodyPr/>
              <a:lstStyle/>
              <a:p>
                <a:r>
                  <a:rPr lang="es-ES">
                    <a:noFill/>
                  </a:rPr>
                  <a:t> </a:t>
                </a:r>
              </a:p>
            </p:txBody>
          </p:sp>
        </mc:Fallback>
      </mc:AlternateContent>
      <p:sp>
        <p:nvSpPr>
          <p:cNvPr id="43" name="CuadroTexto 42"/>
          <p:cNvSpPr txBox="1"/>
          <p:nvPr/>
        </p:nvSpPr>
        <p:spPr>
          <a:xfrm>
            <a:off x="414337" y="5672138"/>
            <a:ext cx="8322468"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llama </a:t>
            </a:r>
            <a:r>
              <a:rPr lang="es-ES" b="1" dirty="0" smtClean="0"/>
              <a:t>equivalente mecánico del calor </a:t>
            </a:r>
            <a:r>
              <a:rPr lang="es-ES" dirty="0" smtClean="0"/>
              <a:t>a la relación entre el trabajo realizado y el calor que se puede producir: 1 cal = 4,18 J; o bien 1 J = 0,24 cal.</a:t>
            </a:r>
            <a:endParaRPr lang="es-ES" dirty="0"/>
          </a:p>
        </p:txBody>
      </p:sp>
    </p:spTree>
    <p:extLst>
      <p:ext uri="{BB962C8B-B14F-4D97-AF65-F5344CB8AC3E}">
        <p14:creationId xmlns:p14="http://schemas.microsoft.com/office/powerpoint/2010/main" val="2992419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5" name="CuadroTexto 4"/>
          <p:cNvSpPr txBox="1"/>
          <p:nvPr/>
        </p:nvSpPr>
        <p:spPr>
          <a:xfrm>
            <a:off x="414337" y="871538"/>
            <a:ext cx="8143875" cy="369332"/>
          </a:xfrm>
          <a:prstGeom prst="rect">
            <a:avLst/>
          </a:prstGeom>
          <a:noFill/>
        </p:spPr>
        <p:txBody>
          <a:bodyPr wrap="square" rtlCol="0">
            <a:spAutoFit/>
          </a:bodyPr>
          <a:lstStyle/>
          <a:p>
            <a:r>
              <a:rPr lang="es-ES" b="1" dirty="0" smtClean="0">
                <a:solidFill>
                  <a:srgbClr val="00B050"/>
                </a:solidFill>
              </a:rPr>
              <a:t>3.3. Máquinas térmicas</a:t>
            </a:r>
            <a:endParaRPr lang="es-ES" b="1" dirty="0">
              <a:solidFill>
                <a:srgbClr val="00B050"/>
              </a:solidFill>
            </a:endParaRPr>
          </a:p>
        </p:txBody>
      </p:sp>
      <p:sp>
        <p:nvSpPr>
          <p:cNvPr id="7" name="CuadroTexto 6"/>
          <p:cNvSpPr txBox="1"/>
          <p:nvPr/>
        </p:nvSpPr>
        <p:spPr>
          <a:xfrm>
            <a:off x="442911" y="1240870"/>
            <a:ext cx="8229601" cy="64633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Son dispositivos que producen trabajo mecánico a partir de la transferencia de calor de un foco caliente a un foco frío.</a:t>
            </a:r>
          </a:p>
        </p:txBody>
      </p:sp>
      <p:pic>
        <p:nvPicPr>
          <p:cNvPr id="6146" name="Picture 2" descr="http://images.slideplayer.es/3/1075742/slides/slide_18.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39" t="18565" r="45007" b="9679"/>
          <a:stretch/>
        </p:blipFill>
        <p:spPr bwMode="auto">
          <a:xfrm>
            <a:off x="900112" y="2085975"/>
            <a:ext cx="4071938" cy="4300699"/>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4972050" y="2228850"/>
            <a:ext cx="3471862" cy="2308324"/>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Dependiendo de como se obtenga el calor, tendremos dos tipos de máquinas térmicas:</a:t>
            </a:r>
          </a:p>
          <a:p>
            <a:pPr algn="just"/>
            <a:endParaRPr lang="es-ES" dirty="0" smtClean="0">
              <a:sym typeface="Wingdings 2" panose="05020102010507070707" pitchFamily="18" charset="2"/>
            </a:endParaRPr>
          </a:p>
          <a:p>
            <a:pPr marL="557212" indent="-285750" algn="just">
              <a:buFont typeface="Wingdings" panose="05000000000000000000" pitchFamily="2" charset="2"/>
              <a:buChar char=""/>
            </a:pPr>
            <a:r>
              <a:rPr lang="es-ES" dirty="0" smtClean="0">
                <a:sym typeface="Wingdings 2" panose="05020102010507070707" pitchFamily="18" charset="2"/>
              </a:rPr>
              <a:t>De </a:t>
            </a:r>
            <a:r>
              <a:rPr lang="es-ES" b="1" dirty="0" smtClean="0">
                <a:sym typeface="Wingdings 2" panose="05020102010507070707" pitchFamily="18" charset="2"/>
              </a:rPr>
              <a:t>combustión externa</a:t>
            </a:r>
            <a:r>
              <a:rPr lang="es-ES" dirty="0" smtClean="0">
                <a:sym typeface="Wingdings 2" panose="05020102010507070707" pitchFamily="18" charset="2"/>
              </a:rPr>
              <a:t>.</a:t>
            </a:r>
          </a:p>
          <a:p>
            <a:pPr marL="557212" indent="-285750" algn="just">
              <a:buFont typeface="Wingdings" panose="05000000000000000000" pitchFamily="2" charset="2"/>
              <a:buChar char=""/>
            </a:pPr>
            <a:endParaRPr lang="es-ES" dirty="0" smtClean="0">
              <a:sym typeface="Wingdings 2" panose="05020102010507070707" pitchFamily="18" charset="2"/>
            </a:endParaRPr>
          </a:p>
          <a:p>
            <a:pPr marL="542925" indent="-271463" algn="just"/>
            <a:r>
              <a:rPr lang="es-ES" dirty="0" smtClean="0">
                <a:sym typeface="Wingdings" panose="05000000000000000000" pitchFamily="2" charset="2"/>
              </a:rPr>
              <a:t> 	</a:t>
            </a:r>
            <a:r>
              <a:rPr lang="es-ES" dirty="0" smtClean="0">
                <a:sym typeface="Wingdings 2" panose="05020102010507070707" pitchFamily="18" charset="2"/>
              </a:rPr>
              <a:t>De </a:t>
            </a:r>
            <a:r>
              <a:rPr lang="es-ES" b="1" dirty="0" smtClean="0">
                <a:sym typeface="Wingdings 2" panose="05020102010507070707" pitchFamily="18" charset="2"/>
              </a:rPr>
              <a:t>combustión interna</a:t>
            </a:r>
            <a:r>
              <a:rPr lang="es-ES" dirty="0" smtClean="0">
                <a:sym typeface="Wingdings 2" panose="05020102010507070707" pitchFamily="18" charset="2"/>
              </a:rPr>
              <a:t>.</a:t>
            </a:r>
            <a:endParaRPr lang="es-ES" dirty="0"/>
          </a:p>
        </p:txBody>
      </p:sp>
    </p:spTree>
    <p:extLst>
      <p:ext uri="{BB962C8B-B14F-4D97-AF65-F5344CB8AC3E}">
        <p14:creationId xmlns:p14="http://schemas.microsoft.com/office/powerpoint/2010/main" val="7102819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5" name="CuadroTexto 4"/>
          <p:cNvSpPr txBox="1"/>
          <p:nvPr/>
        </p:nvSpPr>
        <p:spPr>
          <a:xfrm>
            <a:off x="414337" y="871538"/>
            <a:ext cx="8143875" cy="369332"/>
          </a:xfrm>
          <a:prstGeom prst="rect">
            <a:avLst/>
          </a:prstGeom>
          <a:noFill/>
        </p:spPr>
        <p:txBody>
          <a:bodyPr wrap="square" rtlCol="0">
            <a:spAutoFit/>
          </a:bodyPr>
          <a:lstStyle/>
          <a:p>
            <a:r>
              <a:rPr lang="es-ES" b="1" dirty="0" smtClean="0">
                <a:solidFill>
                  <a:srgbClr val="00B050"/>
                </a:solidFill>
              </a:rPr>
              <a:t>3.3. Máquinas térmicas</a:t>
            </a:r>
            <a:endParaRPr lang="es-ES" b="1" dirty="0">
              <a:solidFill>
                <a:srgbClr val="00B050"/>
              </a:solidFill>
            </a:endParaRPr>
          </a:p>
        </p:txBody>
      </p:sp>
      <p:sp>
        <p:nvSpPr>
          <p:cNvPr id="4" name="CuadroTexto 3"/>
          <p:cNvSpPr txBox="1"/>
          <p:nvPr/>
        </p:nvSpPr>
        <p:spPr>
          <a:xfrm>
            <a:off x="442912" y="1288560"/>
            <a:ext cx="5986462" cy="369332"/>
          </a:xfrm>
          <a:prstGeom prst="rect">
            <a:avLst/>
          </a:prstGeom>
          <a:noFill/>
        </p:spPr>
        <p:txBody>
          <a:bodyPr wrap="square" rtlCol="0">
            <a:spAutoFit/>
          </a:bodyPr>
          <a:lstStyle/>
          <a:p>
            <a:r>
              <a:rPr lang="es-ES" b="1" dirty="0" smtClean="0">
                <a:solidFill>
                  <a:schemeClr val="accent3">
                    <a:lumMod val="75000"/>
                  </a:schemeClr>
                </a:solidFill>
              </a:rPr>
              <a:t>Máquina de vapor: combustión externa</a:t>
            </a:r>
            <a:endParaRPr lang="es-ES" b="1" dirty="0">
              <a:solidFill>
                <a:schemeClr val="accent3">
                  <a:lumMod val="75000"/>
                </a:schemeClr>
              </a:solidFill>
            </a:endParaRPr>
          </a:p>
        </p:txBody>
      </p:sp>
      <p:sp>
        <p:nvSpPr>
          <p:cNvPr id="12" name="CuadroTexto 11"/>
          <p:cNvSpPr txBox="1"/>
          <p:nvPr/>
        </p:nvSpPr>
        <p:spPr>
          <a:xfrm>
            <a:off x="5129213" y="1678334"/>
            <a:ext cx="324000" cy="324000"/>
          </a:xfrm>
          <a:prstGeom prst="ellipse">
            <a:avLst/>
          </a:prstGeom>
          <a:solidFill>
            <a:srgbClr val="00B050"/>
          </a:solidFill>
        </p:spPr>
        <p:txBody>
          <a:bodyPr wrap="none" lIns="0" tIns="0" rIns="0" bIns="0" rtlCol="0">
            <a:spAutoFit/>
          </a:bodyPr>
          <a:lstStyle/>
          <a:p>
            <a:pPr algn="ctr"/>
            <a:r>
              <a:rPr lang="es-ES" sz="1600" dirty="0">
                <a:solidFill>
                  <a:schemeClr val="bg1"/>
                </a:solidFill>
              </a:rPr>
              <a:t>2</a:t>
            </a:r>
          </a:p>
        </p:txBody>
      </p:sp>
      <p:sp>
        <p:nvSpPr>
          <p:cNvPr id="13" name="CuadroTexto 12"/>
          <p:cNvSpPr txBox="1"/>
          <p:nvPr/>
        </p:nvSpPr>
        <p:spPr>
          <a:xfrm>
            <a:off x="5445900" y="1684222"/>
            <a:ext cx="1643399" cy="338554"/>
          </a:xfrm>
          <a:prstGeom prst="rect">
            <a:avLst/>
          </a:prstGeom>
          <a:noFill/>
        </p:spPr>
        <p:txBody>
          <a:bodyPr wrap="none" rtlCol="0">
            <a:spAutoFit/>
          </a:bodyPr>
          <a:lstStyle/>
          <a:p>
            <a:r>
              <a:rPr lang="es-ES" sz="1600" dirty="0" smtClean="0"/>
              <a:t>Fase de escape</a:t>
            </a:r>
            <a:endParaRPr lang="es-ES" sz="1600" dirty="0"/>
          </a:p>
        </p:txBody>
      </p:sp>
      <p:sp>
        <p:nvSpPr>
          <p:cNvPr id="10" name="CuadroTexto 9"/>
          <p:cNvSpPr txBox="1"/>
          <p:nvPr/>
        </p:nvSpPr>
        <p:spPr>
          <a:xfrm>
            <a:off x="569912" y="4271963"/>
            <a:ext cx="3744914" cy="954107"/>
          </a:xfrm>
          <a:prstGeom prst="rect">
            <a:avLst/>
          </a:prstGeom>
          <a:noFill/>
        </p:spPr>
        <p:txBody>
          <a:bodyPr wrap="square" rtlCol="0">
            <a:spAutoFit/>
          </a:bodyPr>
          <a:lstStyle/>
          <a:p>
            <a:pPr algn="just"/>
            <a:r>
              <a:rPr lang="es-ES" sz="1400" dirty="0" smtClean="0"/>
              <a:t>El agua que se calienta en la caldera se convierte en vapor que penetra en el recipiente A. Llega al cilindro C y desplaza al émbolo hacia la derecha.</a:t>
            </a:r>
            <a:endParaRPr lang="es-ES" sz="1400" dirty="0"/>
          </a:p>
        </p:txBody>
      </p:sp>
      <p:sp>
        <p:nvSpPr>
          <p:cNvPr id="17" name="CuadroTexto 16"/>
          <p:cNvSpPr txBox="1"/>
          <p:nvPr/>
        </p:nvSpPr>
        <p:spPr>
          <a:xfrm>
            <a:off x="4973566" y="4271963"/>
            <a:ext cx="3744914" cy="1169551"/>
          </a:xfrm>
          <a:prstGeom prst="rect">
            <a:avLst/>
          </a:prstGeom>
          <a:noFill/>
        </p:spPr>
        <p:txBody>
          <a:bodyPr wrap="square" rtlCol="0">
            <a:spAutoFit/>
          </a:bodyPr>
          <a:lstStyle/>
          <a:p>
            <a:pPr algn="just"/>
            <a:r>
              <a:rPr lang="es-ES" sz="1400" dirty="0" smtClean="0"/>
              <a:t>Cuando llega al final de su recorrido, al biela desplaza la pieza B, que cambia las conexiones que comunican A y C; ahora, el émbolo se desplaza hacia la izquierda y el valor más frío sale al exterior.</a:t>
            </a:r>
            <a:endParaRPr lang="es-ES" sz="1400" dirty="0"/>
          </a:p>
        </p:txBody>
      </p:sp>
      <p:grpSp>
        <p:nvGrpSpPr>
          <p:cNvPr id="15" name="Grupo 14"/>
          <p:cNvGrpSpPr/>
          <p:nvPr/>
        </p:nvGrpSpPr>
        <p:grpSpPr>
          <a:xfrm>
            <a:off x="5129213" y="2022776"/>
            <a:ext cx="3589267" cy="2135484"/>
            <a:chOff x="5129213" y="2022776"/>
            <a:chExt cx="3589267" cy="2135484"/>
          </a:xfrm>
        </p:grpSpPr>
        <p:pic>
          <p:nvPicPr>
            <p:cNvPr id="5124" name="Picture 4" descr="http://player.slideplayer.es/3/1075742/data/images/img54.jpg"/>
            <p:cNvPicPr>
              <a:picLocks noChangeAspect="1" noChangeArrowheads="1"/>
            </p:cNvPicPr>
            <p:nvPr/>
          </p:nvPicPr>
          <p:blipFill rotWithShape="1">
            <a:blip r:embed="rId3">
              <a:extLst>
                <a:ext uri="{28A0092B-C50C-407E-A947-70E740481C1C}">
                  <a14:useLocalDpi xmlns:a14="http://schemas.microsoft.com/office/drawing/2010/main" val="0"/>
                </a:ext>
              </a:extLst>
            </a:blip>
            <a:srcRect l="7318"/>
            <a:stretch/>
          </p:blipFill>
          <p:spPr bwMode="auto">
            <a:xfrm>
              <a:off x="5129213" y="2022776"/>
              <a:ext cx="3589267" cy="213548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8" name="CuadroTexto 17"/>
                <p:cNvSpPr txBox="1"/>
                <p:nvPr/>
              </p:nvSpPr>
              <p:spPr>
                <a:xfrm>
                  <a:off x="7261036" y="2998649"/>
                  <a:ext cx="2226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𝐵</m:t>
                        </m:r>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7261036" y="2998649"/>
                  <a:ext cx="222625" cy="276999"/>
                </a:xfrm>
                <a:prstGeom prst="rect">
                  <a:avLst/>
                </a:prstGeom>
                <a:blipFill rotWithShape="0">
                  <a:blip r:embed="rId4"/>
                  <a:stretch>
                    <a:fillRect l="-21622" r="-18919" b="-8889"/>
                  </a:stretch>
                </a:blipFill>
              </p:spPr>
              <p:txBody>
                <a:bodyPr/>
                <a:lstStyle/>
                <a:p>
                  <a:r>
                    <a:rPr lang="es-ES">
                      <a:noFill/>
                    </a:rPr>
                    <a:t> </a:t>
                  </a:r>
                </a:p>
              </p:txBody>
            </p:sp>
          </mc:Fallback>
        </mc:AlternateContent>
      </p:grpSp>
      <p:grpSp>
        <p:nvGrpSpPr>
          <p:cNvPr id="14" name="Grupo 13"/>
          <p:cNvGrpSpPr/>
          <p:nvPr/>
        </p:nvGrpSpPr>
        <p:grpSpPr>
          <a:xfrm>
            <a:off x="544436" y="1705582"/>
            <a:ext cx="3770390" cy="2452678"/>
            <a:chOff x="544436" y="1705582"/>
            <a:chExt cx="3770390" cy="2452678"/>
          </a:xfrm>
        </p:grpSpPr>
        <p:pic>
          <p:nvPicPr>
            <p:cNvPr id="5122" name="Picture 2" descr="http://player.slideplayer.es/3/1075742/data/images/img5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912" y="2022776"/>
              <a:ext cx="3744914" cy="208677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800100" y="1705582"/>
              <a:ext cx="1802096" cy="338554"/>
            </a:xfrm>
            <a:prstGeom prst="rect">
              <a:avLst/>
            </a:prstGeom>
            <a:noFill/>
          </p:spPr>
          <p:txBody>
            <a:bodyPr wrap="none" rtlCol="0">
              <a:spAutoFit/>
            </a:bodyPr>
            <a:lstStyle/>
            <a:p>
              <a:r>
                <a:rPr lang="es-ES" sz="1600" dirty="0" smtClean="0"/>
                <a:t>Fase de admisión</a:t>
              </a:r>
              <a:endParaRPr lang="es-ES" sz="1600" dirty="0"/>
            </a:p>
          </p:txBody>
        </p:sp>
        <p:sp>
          <p:nvSpPr>
            <p:cNvPr id="9" name="CuadroTexto 8"/>
            <p:cNvSpPr txBox="1"/>
            <p:nvPr/>
          </p:nvSpPr>
          <p:spPr>
            <a:xfrm>
              <a:off x="544436" y="1720136"/>
              <a:ext cx="324000" cy="324000"/>
            </a:xfrm>
            <a:prstGeom prst="ellipse">
              <a:avLst/>
            </a:prstGeom>
            <a:solidFill>
              <a:srgbClr val="00B050"/>
            </a:solidFill>
          </p:spPr>
          <p:txBody>
            <a:bodyPr wrap="none" lIns="0" tIns="0" rIns="0" bIns="0" rtlCol="0">
              <a:spAutoFit/>
            </a:bodyPr>
            <a:lstStyle/>
            <a:p>
              <a:pPr algn="ctr"/>
              <a:r>
                <a:rPr lang="es-ES" sz="1600" dirty="0" smtClean="0">
                  <a:solidFill>
                    <a:schemeClr val="bg1"/>
                  </a:solidFill>
                </a:rPr>
                <a:t>1</a:t>
              </a:r>
              <a:endParaRPr lang="es-ES" sz="1600" dirty="0">
                <a:solidFill>
                  <a:schemeClr val="bg1"/>
                </a:solidFill>
              </a:endParaRPr>
            </a:p>
          </p:txBody>
        </p:sp>
        <mc:AlternateContent xmlns:mc="http://schemas.openxmlformats.org/markup-compatibility/2006" xmlns:a14="http://schemas.microsoft.com/office/drawing/2010/main">
          <mc:Choice Requires="a14">
            <p:sp>
              <p:nvSpPr>
                <p:cNvPr id="11" name="CuadroTexto 10"/>
                <p:cNvSpPr txBox="1"/>
                <p:nvPr/>
              </p:nvSpPr>
              <p:spPr>
                <a:xfrm>
                  <a:off x="1825702" y="3037786"/>
                  <a:ext cx="2122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𝐴</m:t>
                        </m:r>
                      </m:oMath>
                    </m:oMathPara>
                  </a14:m>
                  <a:endParaRPr lang="es-ES"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1825702" y="3037786"/>
                  <a:ext cx="212238" cy="276999"/>
                </a:xfrm>
                <a:prstGeom prst="rect">
                  <a:avLst/>
                </a:prstGeom>
                <a:blipFill rotWithShape="0">
                  <a:blip r:embed="rId6"/>
                  <a:stretch>
                    <a:fillRect l="-22857" r="-22857"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p:cNvSpPr txBox="1"/>
                <p:nvPr/>
              </p:nvSpPr>
              <p:spPr>
                <a:xfrm>
                  <a:off x="1751320" y="3775259"/>
                  <a:ext cx="21210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𝐶</m:t>
                        </m:r>
                      </m:oMath>
                    </m:oMathPara>
                  </a14:m>
                  <a:endParaRPr lang="es-ES"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1751320" y="3775259"/>
                  <a:ext cx="212109" cy="276999"/>
                </a:xfrm>
                <a:prstGeom prst="rect">
                  <a:avLst/>
                </a:prstGeom>
                <a:blipFill rotWithShape="0">
                  <a:blip r:embed="rId7"/>
                  <a:stretch>
                    <a:fillRect l="-22857" r="-20000"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p:cNvSpPr txBox="1"/>
                <p:nvPr/>
              </p:nvSpPr>
              <p:spPr>
                <a:xfrm>
                  <a:off x="2777816" y="3881261"/>
                  <a:ext cx="5827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𝑏𝑖𝑒𝑙𝑎</m:t>
                        </m:r>
                      </m:oMath>
                    </m:oMathPara>
                  </a14:m>
                  <a:endParaRPr lang="es-ES"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2777816" y="3881261"/>
                  <a:ext cx="582724" cy="276999"/>
                </a:xfrm>
                <a:prstGeom prst="rect">
                  <a:avLst/>
                </a:prstGeom>
                <a:blipFill rotWithShape="0">
                  <a:blip r:embed="rId8"/>
                  <a:stretch>
                    <a:fillRect l="-8421" r="-9474" b="-11111"/>
                  </a:stretch>
                </a:blipFill>
              </p:spPr>
              <p:txBody>
                <a:bodyPr/>
                <a:lstStyle/>
                <a:p>
                  <a:r>
                    <a:rPr lang="es-ES">
                      <a:noFill/>
                    </a:rPr>
                    <a:t> </a:t>
                  </a:r>
                </a:p>
              </p:txBody>
            </p:sp>
          </mc:Fallback>
        </mc:AlternateContent>
      </p:grpSp>
      <p:sp>
        <p:nvSpPr>
          <p:cNvPr id="20" name="CuadroTexto 19"/>
          <p:cNvSpPr txBox="1"/>
          <p:nvPr/>
        </p:nvSpPr>
        <p:spPr>
          <a:xfrm>
            <a:off x="544436" y="5629275"/>
            <a:ext cx="8174044" cy="64633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La máquina de vapor fue perfeccionada por </a:t>
            </a:r>
            <a:r>
              <a:rPr lang="es-ES" b="1" dirty="0" smtClean="0">
                <a:sym typeface="Wingdings 2" panose="05020102010507070707" pitchFamily="18" charset="2"/>
              </a:rPr>
              <a:t>James Watt </a:t>
            </a:r>
            <a:r>
              <a:rPr lang="es-ES" dirty="0" smtClean="0">
                <a:sym typeface="Wingdings 2" panose="05020102010507070707" pitchFamily="18" charset="2"/>
              </a:rPr>
              <a:t>en el siglo XVIII y gracias a ella se produjo la revolución industrial.</a:t>
            </a:r>
          </a:p>
        </p:txBody>
      </p:sp>
    </p:spTree>
    <p:extLst>
      <p:ext uri="{BB962C8B-B14F-4D97-AF65-F5344CB8AC3E}">
        <p14:creationId xmlns:p14="http://schemas.microsoft.com/office/powerpoint/2010/main" val="2964493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5" name="CuadroTexto 4"/>
          <p:cNvSpPr txBox="1"/>
          <p:nvPr/>
        </p:nvSpPr>
        <p:spPr>
          <a:xfrm>
            <a:off x="376717" y="799741"/>
            <a:ext cx="8143875" cy="369332"/>
          </a:xfrm>
          <a:prstGeom prst="rect">
            <a:avLst/>
          </a:prstGeom>
          <a:noFill/>
        </p:spPr>
        <p:txBody>
          <a:bodyPr wrap="square" rtlCol="0">
            <a:spAutoFit/>
          </a:bodyPr>
          <a:lstStyle/>
          <a:p>
            <a:r>
              <a:rPr lang="es-ES" b="1" dirty="0" smtClean="0">
                <a:solidFill>
                  <a:srgbClr val="00B050"/>
                </a:solidFill>
              </a:rPr>
              <a:t>3.3. Máquinas térmicas</a:t>
            </a:r>
            <a:endParaRPr lang="es-ES" b="1" dirty="0">
              <a:solidFill>
                <a:srgbClr val="00B050"/>
              </a:solidFill>
            </a:endParaRPr>
          </a:p>
        </p:txBody>
      </p:sp>
      <p:sp>
        <p:nvSpPr>
          <p:cNvPr id="4" name="CuadroTexto 3"/>
          <p:cNvSpPr txBox="1"/>
          <p:nvPr/>
        </p:nvSpPr>
        <p:spPr>
          <a:xfrm>
            <a:off x="390460" y="1186784"/>
            <a:ext cx="5986462" cy="369332"/>
          </a:xfrm>
          <a:prstGeom prst="rect">
            <a:avLst/>
          </a:prstGeom>
          <a:noFill/>
        </p:spPr>
        <p:txBody>
          <a:bodyPr wrap="square" rtlCol="0">
            <a:spAutoFit/>
          </a:bodyPr>
          <a:lstStyle/>
          <a:p>
            <a:r>
              <a:rPr lang="es-ES" b="1" dirty="0" smtClean="0">
                <a:solidFill>
                  <a:schemeClr val="accent3">
                    <a:lumMod val="75000"/>
                  </a:schemeClr>
                </a:solidFill>
              </a:rPr>
              <a:t>El motor de explosión: combustión interna</a:t>
            </a:r>
            <a:endParaRPr lang="es-ES" b="1" dirty="0">
              <a:solidFill>
                <a:schemeClr val="accent3">
                  <a:lumMod val="75000"/>
                </a:schemeClr>
              </a:solidFill>
            </a:endParaRPr>
          </a:p>
        </p:txBody>
      </p:sp>
      <p:pic>
        <p:nvPicPr>
          <p:cNvPr id="7" name="Imagen 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2912" y="2009216"/>
            <a:ext cx="8262805" cy="4528447"/>
          </a:xfrm>
          <a:prstGeom prst="rect">
            <a:avLst/>
          </a:prstGeom>
        </p:spPr>
      </p:pic>
      <p:sp>
        <p:nvSpPr>
          <p:cNvPr id="23" name="CuadroTexto 22"/>
          <p:cNvSpPr txBox="1"/>
          <p:nvPr/>
        </p:nvSpPr>
        <p:spPr>
          <a:xfrm>
            <a:off x="1171575" y="1623995"/>
            <a:ext cx="1026243" cy="338554"/>
          </a:xfrm>
          <a:prstGeom prst="rect">
            <a:avLst/>
          </a:prstGeom>
          <a:noFill/>
        </p:spPr>
        <p:txBody>
          <a:bodyPr wrap="none" rtlCol="0">
            <a:spAutoFit/>
          </a:bodyPr>
          <a:lstStyle/>
          <a:p>
            <a:r>
              <a:rPr lang="es-ES" sz="1600" dirty="0"/>
              <a:t>A</a:t>
            </a:r>
            <a:r>
              <a:rPr lang="es-ES" sz="1600" dirty="0" smtClean="0"/>
              <a:t>dmisión</a:t>
            </a:r>
            <a:endParaRPr lang="es-ES" sz="1600" dirty="0"/>
          </a:p>
        </p:txBody>
      </p:sp>
      <p:sp>
        <p:nvSpPr>
          <p:cNvPr id="24" name="CuadroTexto 23"/>
          <p:cNvSpPr txBox="1"/>
          <p:nvPr/>
        </p:nvSpPr>
        <p:spPr>
          <a:xfrm>
            <a:off x="915911" y="1638549"/>
            <a:ext cx="324000" cy="324000"/>
          </a:xfrm>
          <a:prstGeom prst="ellipse">
            <a:avLst/>
          </a:prstGeom>
          <a:solidFill>
            <a:srgbClr val="00B050"/>
          </a:solidFill>
        </p:spPr>
        <p:txBody>
          <a:bodyPr wrap="none" lIns="0" tIns="0" rIns="0" bIns="0" rtlCol="0">
            <a:spAutoFit/>
          </a:bodyPr>
          <a:lstStyle/>
          <a:p>
            <a:pPr algn="ctr"/>
            <a:r>
              <a:rPr lang="es-ES" sz="1600" dirty="0" smtClean="0">
                <a:solidFill>
                  <a:schemeClr val="bg1"/>
                </a:solidFill>
              </a:rPr>
              <a:t>1</a:t>
            </a:r>
            <a:endParaRPr lang="es-ES" sz="1600" dirty="0">
              <a:solidFill>
                <a:schemeClr val="bg1"/>
              </a:solidFill>
            </a:endParaRPr>
          </a:p>
        </p:txBody>
      </p:sp>
      <p:sp>
        <p:nvSpPr>
          <p:cNvPr id="25" name="CuadroTexto 24"/>
          <p:cNvSpPr txBox="1"/>
          <p:nvPr/>
        </p:nvSpPr>
        <p:spPr>
          <a:xfrm>
            <a:off x="3159520" y="1633901"/>
            <a:ext cx="1289135" cy="338554"/>
          </a:xfrm>
          <a:prstGeom prst="rect">
            <a:avLst/>
          </a:prstGeom>
          <a:noFill/>
        </p:spPr>
        <p:txBody>
          <a:bodyPr wrap="none" rtlCol="0">
            <a:spAutoFit/>
          </a:bodyPr>
          <a:lstStyle/>
          <a:p>
            <a:r>
              <a:rPr lang="es-ES" sz="1600" dirty="0" smtClean="0"/>
              <a:t>Compresión</a:t>
            </a:r>
            <a:endParaRPr lang="es-ES" sz="1600" dirty="0"/>
          </a:p>
        </p:txBody>
      </p:sp>
      <p:sp>
        <p:nvSpPr>
          <p:cNvPr id="26" name="CuadroTexto 25"/>
          <p:cNvSpPr txBox="1"/>
          <p:nvPr/>
        </p:nvSpPr>
        <p:spPr>
          <a:xfrm>
            <a:off x="2833623" y="1633901"/>
            <a:ext cx="324000" cy="324000"/>
          </a:xfrm>
          <a:prstGeom prst="ellipse">
            <a:avLst/>
          </a:prstGeom>
          <a:solidFill>
            <a:srgbClr val="00B050"/>
          </a:solidFill>
        </p:spPr>
        <p:txBody>
          <a:bodyPr wrap="none" lIns="0" tIns="0" rIns="0" bIns="0" rtlCol="0">
            <a:spAutoFit/>
          </a:bodyPr>
          <a:lstStyle/>
          <a:p>
            <a:pPr algn="ctr"/>
            <a:r>
              <a:rPr lang="es-ES" sz="1600" dirty="0">
                <a:solidFill>
                  <a:schemeClr val="bg1"/>
                </a:solidFill>
              </a:rPr>
              <a:t>2</a:t>
            </a:r>
          </a:p>
        </p:txBody>
      </p:sp>
      <p:sp>
        <p:nvSpPr>
          <p:cNvPr id="27" name="CuadroTexto 26"/>
          <p:cNvSpPr txBox="1"/>
          <p:nvPr/>
        </p:nvSpPr>
        <p:spPr>
          <a:xfrm>
            <a:off x="5278417" y="1609082"/>
            <a:ext cx="1071127" cy="338554"/>
          </a:xfrm>
          <a:prstGeom prst="rect">
            <a:avLst/>
          </a:prstGeom>
          <a:noFill/>
        </p:spPr>
        <p:txBody>
          <a:bodyPr wrap="none" rtlCol="0">
            <a:spAutoFit/>
          </a:bodyPr>
          <a:lstStyle/>
          <a:p>
            <a:r>
              <a:rPr lang="es-ES" sz="1600" dirty="0" smtClean="0"/>
              <a:t>Explosión</a:t>
            </a:r>
            <a:endParaRPr lang="es-ES" sz="1600" dirty="0"/>
          </a:p>
        </p:txBody>
      </p:sp>
      <p:sp>
        <p:nvSpPr>
          <p:cNvPr id="28" name="CuadroTexto 27"/>
          <p:cNvSpPr txBox="1"/>
          <p:nvPr/>
        </p:nvSpPr>
        <p:spPr>
          <a:xfrm>
            <a:off x="4986367" y="1598911"/>
            <a:ext cx="324000" cy="324000"/>
          </a:xfrm>
          <a:prstGeom prst="ellipse">
            <a:avLst/>
          </a:prstGeom>
          <a:solidFill>
            <a:srgbClr val="00B050"/>
          </a:solidFill>
        </p:spPr>
        <p:txBody>
          <a:bodyPr wrap="none" lIns="0" tIns="0" rIns="0" bIns="0" rtlCol="0">
            <a:spAutoFit/>
          </a:bodyPr>
          <a:lstStyle/>
          <a:p>
            <a:pPr algn="ctr"/>
            <a:r>
              <a:rPr lang="es-ES" sz="1600" dirty="0">
                <a:solidFill>
                  <a:schemeClr val="bg1"/>
                </a:solidFill>
              </a:rPr>
              <a:t>3</a:t>
            </a:r>
          </a:p>
        </p:txBody>
      </p:sp>
      <p:sp>
        <p:nvSpPr>
          <p:cNvPr id="29" name="CuadroTexto 28"/>
          <p:cNvSpPr txBox="1"/>
          <p:nvPr/>
        </p:nvSpPr>
        <p:spPr>
          <a:xfrm>
            <a:off x="7390573" y="1555888"/>
            <a:ext cx="867545" cy="338554"/>
          </a:xfrm>
          <a:prstGeom prst="rect">
            <a:avLst/>
          </a:prstGeom>
          <a:noFill/>
        </p:spPr>
        <p:txBody>
          <a:bodyPr wrap="none" rtlCol="0">
            <a:spAutoFit/>
          </a:bodyPr>
          <a:lstStyle/>
          <a:p>
            <a:r>
              <a:rPr lang="es-ES" sz="1600" dirty="0" smtClean="0"/>
              <a:t>Escape</a:t>
            </a:r>
            <a:endParaRPr lang="es-ES" sz="1600" dirty="0"/>
          </a:p>
        </p:txBody>
      </p:sp>
      <p:sp>
        <p:nvSpPr>
          <p:cNvPr id="30" name="CuadroTexto 29"/>
          <p:cNvSpPr txBox="1"/>
          <p:nvPr/>
        </p:nvSpPr>
        <p:spPr>
          <a:xfrm>
            <a:off x="7075204" y="1563165"/>
            <a:ext cx="324000" cy="324000"/>
          </a:xfrm>
          <a:prstGeom prst="ellipse">
            <a:avLst/>
          </a:prstGeom>
          <a:solidFill>
            <a:srgbClr val="00B050"/>
          </a:solidFill>
        </p:spPr>
        <p:txBody>
          <a:bodyPr wrap="none" lIns="0" tIns="0" rIns="0" bIns="0" rtlCol="0">
            <a:spAutoFit/>
          </a:bodyPr>
          <a:lstStyle/>
          <a:p>
            <a:pPr algn="ctr"/>
            <a:r>
              <a:rPr lang="es-ES" sz="1600" dirty="0">
                <a:solidFill>
                  <a:schemeClr val="bg1"/>
                </a:solidFill>
              </a:rPr>
              <a:t>4</a:t>
            </a:r>
          </a:p>
        </p:txBody>
      </p:sp>
    </p:spTree>
    <p:extLst>
      <p:ext uri="{BB962C8B-B14F-4D97-AF65-F5344CB8AC3E}">
        <p14:creationId xmlns:p14="http://schemas.microsoft.com/office/powerpoint/2010/main" val="22681348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5" name="CuadroTexto 4"/>
          <p:cNvSpPr txBox="1"/>
          <p:nvPr/>
        </p:nvSpPr>
        <p:spPr>
          <a:xfrm>
            <a:off x="376717" y="799741"/>
            <a:ext cx="8143875" cy="369332"/>
          </a:xfrm>
          <a:prstGeom prst="rect">
            <a:avLst/>
          </a:prstGeom>
          <a:noFill/>
        </p:spPr>
        <p:txBody>
          <a:bodyPr wrap="square" rtlCol="0">
            <a:spAutoFit/>
          </a:bodyPr>
          <a:lstStyle/>
          <a:p>
            <a:r>
              <a:rPr lang="es-ES" b="1" dirty="0" smtClean="0">
                <a:solidFill>
                  <a:srgbClr val="00B050"/>
                </a:solidFill>
              </a:rPr>
              <a:t>3.4. El rendimiento de las máquinas térmicas</a:t>
            </a:r>
            <a:endParaRPr lang="es-ES" b="1" dirty="0">
              <a:solidFill>
                <a:srgbClr val="00B050"/>
              </a:solidFill>
            </a:endParaRPr>
          </a:p>
        </p:txBody>
      </p:sp>
      <p:pic>
        <p:nvPicPr>
          <p:cNvPr id="16" name="Picture 2" descr="http://images.slideplayer.es/3/1075742/slides/slide_18.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39" t="18565" r="45007" b="9679"/>
          <a:stretch/>
        </p:blipFill>
        <p:spPr bwMode="auto">
          <a:xfrm>
            <a:off x="542924" y="1400175"/>
            <a:ext cx="4071938" cy="4300699"/>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4814888" y="1400175"/>
            <a:ext cx="3921917" cy="2031325"/>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t>rendimiento</a:t>
            </a:r>
            <a:r>
              <a:rPr lang="es-ES" dirty="0" smtClean="0"/>
              <a:t> de una máquina térmica es la relación entre el trabajo producido y la energía consumida.</a:t>
            </a:r>
          </a:p>
          <a:p>
            <a:pPr algn="just"/>
            <a:endParaRPr lang="es-ES" dirty="0"/>
          </a:p>
          <a:p>
            <a:pPr algn="just"/>
            <a:endParaRPr lang="es-ES" dirty="0" smtClean="0"/>
          </a:p>
          <a:p>
            <a:pPr algn="just"/>
            <a:endParaRPr lang="es-ES" dirty="0"/>
          </a:p>
        </p:txBody>
      </p:sp>
      <mc:AlternateContent xmlns:mc="http://schemas.openxmlformats.org/markup-compatibility/2006" xmlns:a14="http://schemas.microsoft.com/office/drawing/2010/main">
        <mc:Choice Requires="a14">
          <p:sp>
            <p:nvSpPr>
              <p:cNvPr id="9" name="CuadroTexto 8"/>
              <p:cNvSpPr txBox="1"/>
              <p:nvPr/>
            </p:nvSpPr>
            <p:spPr>
              <a:xfrm>
                <a:off x="5144438" y="2600504"/>
                <a:ext cx="3262816" cy="6285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𝑅</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𝑊</m:t>
                          </m:r>
                        </m:num>
                        <m:den>
                          <m:r>
                            <a:rPr lang="es-ES" sz="2000" b="0" i="1" smtClean="0">
                              <a:latin typeface="Cambria Math" panose="02040503050406030204" pitchFamily="18" charset="0"/>
                            </a:rPr>
                            <m:t>𝑄</m:t>
                          </m:r>
                        </m:den>
                      </m:f>
                      <m:r>
                        <a:rPr lang="es-ES" sz="2000" b="0" i="1" smtClean="0">
                          <a:latin typeface="Cambria Math" panose="02040503050406030204" pitchFamily="18" charset="0"/>
                        </a:rPr>
                        <m:t>·100=</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1</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2</m:t>
                              </m:r>
                            </m:sub>
                          </m:sSub>
                        </m:num>
                        <m:den>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1</m:t>
                              </m:r>
                            </m:sub>
                          </m:sSub>
                        </m:den>
                      </m:f>
                      <m:r>
                        <a:rPr lang="es-ES" sz="2000" b="0" i="1" smtClean="0">
                          <a:latin typeface="Cambria Math" panose="02040503050406030204" pitchFamily="18" charset="0"/>
                        </a:rPr>
                        <m:t>·100</m:t>
                      </m:r>
                    </m:oMath>
                  </m:oMathPara>
                </a14:m>
                <a:endParaRPr lang="es-ES" sz="20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5144438" y="2600504"/>
                <a:ext cx="3262816" cy="628505"/>
              </a:xfrm>
              <a:prstGeom prst="rect">
                <a:avLst/>
              </a:prstGeom>
              <a:blipFill rotWithShape="0">
                <a:blip r:embed="rId4"/>
                <a:stretch>
                  <a:fillRect/>
                </a:stretch>
              </a:blipFill>
            </p:spPr>
            <p:txBody>
              <a:bodyPr/>
              <a:lstStyle/>
              <a:p>
                <a:r>
                  <a:rPr lang="es-ES">
                    <a:noFill/>
                  </a:rPr>
                  <a:t> </a:t>
                </a:r>
              </a:p>
            </p:txBody>
          </p:sp>
        </mc:Fallback>
      </mc:AlternateContent>
      <p:sp>
        <p:nvSpPr>
          <p:cNvPr id="10" name="CuadroTexto 9"/>
          <p:cNvSpPr txBox="1"/>
          <p:nvPr/>
        </p:nvSpPr>
        <p:spPr>
          <a:xfrm>
            <a:off x="4814888" y="3858818"/>
            <a:ext cx="3921917" cy="646331"/>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El rendimiento es siempre menor que uno.</a:t>
            </a:r>
          </a:p>
        </p:txBody>
      </p:sp>
    </p:spTree>
    <p:extLst>
      <p:ext uri="{BB962C8B-B14F-4D97-AF65-F5344CB8AC3E}">
        <p14:creationId xmlns:p14="http://schemas.microsoft.com/office/powerpoint/2010/main" val="22544694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a:solidFill>
                  <a:schemeClr val="accent2">
                    <a:lumMod val="75000"/>
                  </a:schemeClr>
                </a:solidFill>
                <a:latin typeface="Arial" pitchFamily="34" charset="0"/>
                <a:cs typeface="Arial" pitchFamily="34" charset="0"/>
              </a:rPr>
              <a:t>12. ENERGÍA Y CALOR</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3</a:t>
            </a:r>
            <a:r>
              <a:rPr lang="es-ES" b="1" dirty="0" smtClean="0">
                <a:solidFill>
                  <a:schemeClr val="accent6">
                    <a:lumMod val="75000"/>
                  </a:schemeClr>
                </a:solidFill>
              </a:rPr>
              <a:t>. Transformación entre calor y trabajo</a:t>
            </a:r>
            <a:endParaRPr lang="es-ES" b="1" dirty="0">
              <a:solidFill>
                <a:schemeClr val="accent6">
                  <a:lumMod val="75000"/>
                </a:schemeClr>
              </a:solidFill>
            </a:endParaRPr>
          </a:p>
        </p:txBody>
      </p:sp>
      <p:sp>
        <p:nvSpPr>
          <p:cNvPr id="5" name="CuadroTexto 4"/>
          <p:cNvSpPr txBox="1"/>
          <p:nvPr/>
        </p:nvSpPr>
        <p:spPr>
          <a:xfrm>
            <a:off x="376717" y="799741"/>
            <a:ext cx="8143875" cy="369332"/>
          </a:xfrm>
          <a:prstGeom prst="rect">
            <a:avLst/>
          </a:prstGeom>
          <a:noFill/>
        </p:spPr>
        <p:txBody>
          <a:bodyPr wrap="square" rtlCol="0">
            <a:spAutoFit/>
          </a:bodyPr>
          <a:lstStyle/>
          <a:p>
            <a:r>
              <a:rPr lang="es-ES" b="1" dirty="0" smtClean="0">
                <a:solidFill>
                  <a:srgbClr val="00B050"/>
                </a:solidFill>
              </a:rPr>
              <a:t>3.4. El rendimiento de las máquinas térmicas</a:t>
            </a:r>
            <a:endParaRPr lang="es-ES" b="1" dirty="0">
              <a:solidFill>
                <a:srgbClr val="00B050"/>
              </a:solidFill>
            </a:endParaRPr>
          </a:p>
        </p:txBody>
      </p:sp>
      <p:sp>
        <p:nvSpPr>
          <p:cNvPr id="4" name="CuadroTexto 3"/>
          <p:cNvSpPr txBox="1"/>
          <p:nvPr/>
        </p:nvSpPr>
        <p:spPr>
          <a:xfrm>
            <a:off x="376717" y="1255523"/>
            <a:ext cx="6600825" cy="369332"/>
          </a:xfrm>
          <a:prstGeom prst="rect">
            <a:avLst/>
          </a:prstGeom>
          <a:noFill/>
        </p:spPr>
        <p:txBody>
          <a:bodyPr wrap="square" rtlCol="0">
            <a:spAutoFit/>
          </a:bodyPr>
          <a:lstStyle/>
          <a:p>
            <a:r>
              <a:rPr lang="es-ES" b="1" dirty="0" smtClean="0">
                <a:solidFill>
                  <a:schemeClr val="accent3">
                    <a:lumMod val="75000"/>
                  </a:schemeClr>
                </a:solidFill>
              </a:rPr>
              <a:t>Máquina frigorífica</a:t>
            </a:r>
            <a:endParaRPr lang="es-ES" b="1" dirty="0">
              <a:solidFill>
                <a:schemeClr val="accent3">
                  <a:lumMod val="75000"/>
                </a:schemeClr>
              </a:solidFill>
            </a:endParaRPr>
          </a:p>
        </p:txBody>
      </p:sp>
      <p:grpSp>
        <p:nvGrpSpPr>
          <p:cNvPr id="26" name="Grupo 25"/>
          <p:cNvGrpSpPr/>
          <p:nvPr/>
        </p:nvGrpSpPr>
        <p:grpSpPr>
          <a:xfrm>
            <a:off x="842962" y="1926941"/>
            <a:ext cx="2414588" cy="4038600"/>
            <a:chOff x="842962" y="1926941"/>
            <a:chExt cx="2414588" cy="4038600"/>
          </a:xfrm>
        </p:grpSpPr>
        <p:sp>
          <p:nvSpPr>
            <p:cNvPr id="12" name="Cubo 11"/>
            <p:cNvSpPr/>
            <p:nvPr/>
          </p:nvSpPr>
          <p:spPr>
            <a:xfrm>
              <a:off x="842962" y="5008279"/>
              <a:ext cx="2414588" cy="957262"/>
            </a:xfrm>
            <a:prstGeom prst="cube">
              <a:avLst>
                <a:gd name="adj" fmla="val 145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bo 12"/>
            <p:cNvSpPr/>
            <p:nvPr/>
          </p:nvSpPr>
          <p:spPr>
            <a:xfrm>
              <a:off x="842962" y="1926941"/>
              <a:ext cx="2414588" cy="957262"/>
            </a:xfrm>
            <a:prstGeom prst="cube">
              <a:avLst>
                <a:gd name="adj" fmla="val 145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Elipse 13"/>
            <p:cNvSpPr/>
            <p:nvPr/>
          </p:nvSpPr>
          <p:spPr>
            <a:xfrm>
              <a:off x="1635918" y="3539047"/>
              <a:ext cx="828675" cy="814387"/>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lecha izquierda 14"/>
            <p:cNvSpPr/>
            <p:nvPr/>
          </p:nvSpPr>
          <p:spPr>
            <a:xfrm>
              <a:off x="2464593" y="3871913"/>
              <a:ext cx="792957" cy="202915"/>
            </a:xfrm>
            <a:prstGeom prst="leftArrow">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lecha izquierda 16"/>
            <p:cNvSpPr/>
            <p:nvPr/>
          </p:nvSpPr>
          <p:spPr>
            <a:xfrm rot="5400000">
              <a:off x="1650204" y="4572055"/>
              <a:ext cx="800100" cy="3143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lecha izquierda 17"/>
            <p:cNvSpPr/>
            <p:nvPr/>
          </p:nvSpPr>
          <p:spPr>
            <a:xfrm rot="5400000">
              <a:off x="1650203" y="3007400"/>
              <a:ext cx="800100" cy="571499"/>
            </a:xfrm>
            <a:prstGeom prst="leftArrow">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CuadroTexto 18"/>
            <p:cNvSpPr txBox="1"/>
            <p:nvPr/>
          </p:nvSpPr>
          <p:spPr>
            <a:xfrm>
              <a:off x="1189434" y="2220906"/>
              <a:ext cx="1671637" cy="369332"/>
            </a:xfrm>
            <a:prstGeom prst="rect">
              <a:avLst/>
            </a:prstGeom>
            <a:noFill/>
          </p:spPr>
          <p:txBody>
            <a:bodyPr wrap="square" rtlCol="0">
              <a:spAutoFit/>
            </a:bodyPr>
            <a:lstStyle/>
            <a:p>
              <a:pPr algn="ctr"/>
              <a:r>
                <a:rPr lang="es-ES" dirty="0" smtClean="0">
                  <a:solidFill>
                    <a:schemeClr val="bg1"/>
                  </a:solidFill>
                </a:rPr>
                <a:t>Foco caliente</a:t>
              </a:r>
              <a:endParaRPr lang="es-ES" dirty="0">
                <a:solidFill>
                  <a:schemeClr val="bg1"/>
                </a:solidFill>
              </a:endParaRPr>
            </a:p>
          </p:txBody>
        </p:sp>
        <p:sp>
          <p:nvSpPr>
            <p:cNvPr id="20" name="CuadroTexto 19"/>
            <p:cNvSpPr txBox="1"/>
            <p:nvPr/>
          </p:nvSpPr>
          <p:spPr>
            <a:xfrm>
              <a:off x="1189434" y="5341144"/>
              <a:ext cx="1671637" cy="369332"/>
            </a:xfrm>
            <a:prstGeom prst="rect">
              <a:avLst/>
            </a:prstGeom>
            <a:noFill/>
          </p:spPr>
          <p:txBody>
            <a:bodyPr wrap="square" rtlCol="0">
              <a:spAutoFit/>
            </a:bodyPr>
            <a:lstStyle/>
            <a:p>
              <a:pPr algn="ctr"/>
              <a:r>
                <a:rPr lang="es-ES" dirty="0" smtClean="0">
                  <a:solidFill>
                    <a:schemeClr val="bg1"/>
                  </a:solidFill>
                </a:rPr>
                <a:t>Foco frío</a:t>
              </a:r>
              <a:endParaRPr lang="es-ES" dirty="0">
                <a:solidFill>
                  <a:schemeClr val="bg1"/>
                </a:solidFill>
              </a:endParaRPr>
            </a:p>
          </p:txBody>
        </p:sp>
        <mc:AlternateContent xmlns:mc="http://schemas.openxmlformats.org/markup-compatibility/2006" xmlns:a14="http://schemas.microsoft.com/office/drawing/2010/main">
          <mc:Choice Requires="a14">
            <p:sp>
              <p:nvSpPr>
                <p:cNvPr id="21" name="CuadroTexto 20"/>
                <p:cNvSpPr txBox="1"/>
                <p:nvPr/>
              </p:nvSpPr>
              <p:spPr>
                <a:xfrm>
                  <a:off x="2861071" y="3594914"/>
                  <a:ext cx="2927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𝑊</m:t>
                        </m:r>
                      </m:oMath>
                    </m:oMathPara>
                  </a14:m>
                  <a:endParaRPr lang="es-ES" dirty="0"/>
                </a:p>
              </p:txBody>
            </p:sp>
          </mc:Choice>
          <mc:Fallback xmlns="">
            <p:sp>
              <p:nvSpPr>
                <p:cNvPr id="21" name="CuadroTexto 20"/>
                <p:cNvSpPr txBox="1">
                  <a:spLocks noRot="1" noChangeAspect="1" noMove="1" noResize="1" noEditPoints="1" noAdjustHandles="1" noChangeArrowheads="1" noChangeShapeType="1" noTextEdit="1"/>
                </p:cNvSpPr>
                <p:nvPr/>
              </p:nvSpPr>
              <p:spPr>
                <a:xfrm>
                  <a:off x="2861071" y="3594914"/>
                  <a:ext cx="292772" cy="276999"/>
                </a:xfrm>
                <a:prstGeom prst="rect">
                  <a:avLst/>
                </a:prstGeom>
                <a:blipFill rotWithShape="0">
                  <a:blip r:embed="rId3"/>
                  <a:stretch>
                    <a:fillRect l="-16667" r="-14583"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p:cNvSpPr txBox="1"/>
                <p:nvPr/>
              </p:nvSpPr>
              <p:spPr>
                <a:xfrm>
                  <a:off x="2307429" y="3186289"/>
                  <a:ext cx="31431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𝑄</m:t>
                            </m:r>
                          </m:e>
                          <m:sub>
                            <m:r>
                              <a:rPr lang="es-ES" b="0" i="1" smtClean="0">
                                <a:latin typeface="Cambria Math" panose="02040503050406030204" pitchFamily="18" charset="0"/>
                              </a:rPr>
                              <m:t>1</m:t>
                            </m:r>
                          </m:sub>
                        </m:sSub>
                      </m:oMath>
                    </m:oMathPara>
                  </a14:m>
                  <a:endParaRPr lang="es-ES"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2307429" y="3186289"/>
                  <a:ext cx="314317" cy="276999"/>
                </a:xfrm>
                <a:prstGeom prst="rect">
                  <a:avLst/>
                </a:prstGeom>
                <a:blipFill rotWithShape="0">
                  <a:blip r:embed="rId4"/>
                  <a:stretch>
                    <a:fillRect l="-23529" r="-5882" b="-33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p:cNvSpPr txBox="1"/>
                <p:nvPr/>
              </p:nvSpPr>
              <p:spPr>
                <a:xfrm>
                  <a:off x="2207417" y="4590717"/>
                  <a:ext cx="3196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𝑄</m:t>
                            </m:r>
                          </m:e>
                          <m:sub>
                            <m:r>
                              <a:rPr lang="es-ES" b="0" i="1" smtClean="0">
                                <a:latin typeface="Cambria Math" panose="02040503050406030204" pitchFamily="18" charset="0"/>
                              </a:rPr>
                              <m:t>2</m:t>
                            </m:r>
                          </m:sub>
                        </m:sSub>
                      </m:oMath>
                    </m:oMathPara>
                  </a14:m>
                  <a:endParaRPr lang="es-ES" dirty="0"/>
                </a:p>
              </p:txBody>
            </p:sp>
          </mc:Choice>
          <mc:Fallback xmlns="">
            <p:sp>
              <p:nvSpPr>
                <p:cNvPr id="23" name="CuadroTexto 22"/>
                <p:cNvSpPr txBox="1">
                  <a:spLocks noRot="1" noChangeAspect="1" noMove="1" noResize="1" noEditPoints="1" noAdjustHandles="1" noChangeArrowheads="1" noChangeShapeType="1" noTextEdit="1"/>
                </p:cNvSpPr>
                <p:nvPr/>
              </p:nvSpPr>
              <p:spPr>
                <a:xfrm>
                  <a:off x="2207417" y="4590717"/>
                  <a:ext cx="319639" cy="276999"/>
                </a:xfrm>
                <a:prstGeom prst="rect">
                  <a:avLst/>
                </a:prstGeom>
                <a:blipFill rotWithShape="0">
                  <a:blip r:embed="rId5"/>
                  <a:stretch>
                    <a:fillRect l="-22642" r="-5660" b="-30435"/>
                  </a:stretch>
                </a:blipFill>
              </p:spPr>
              <p:txBody>
                <a:bodyPr/>
                <a:lstStyle/>
                <a:p>
                  <a:r>
                    <a:rPr lang="es-ES">
                      <a:noFill/>
                    </a:rPr>
                    <a:t> </a:t>
                  </a:r>
                </a:p>
              </p:txBody>
            </p:sp>
          </mc:Fallback>
        </mc:AlternateContent>
      </p:grpSp>
      <p:sp>
        <p:nvSpPr>
          <p:cNvPr id="24" name="CuadroTexto 23"/>
          <p:cNvSpPr txBox="1"/>
          <p:nvPr/>
        </p:nvSpPr>
        <p:spPr>
          <a:xfrm>
            <a:off x="4171950" y="1538056"/>
            <a:ext cx="4586288" cy="646331"/>
          </a:xfrm>
          <a:prstGeom prst="rect">
            <a:avLst/>
          </a:prstGeom>
          <a:noFill/>
        </p:spPr>
        <p:txBody>
          <a:bodyPr wrap="square" rtlCol="0">
            <a:spAutoFit/>
          </a:bodyPr>
          <a:lstStyle/>
          <a:p>
            <a:pPr algn="just"/>
            <a:r>
              <a:rPr lang="es-ES" dirty="0" smtClean="0"/>
              <a:t>Se define la </a:t>
            </a:r>
            <a:r>
              <a:rPr lang="es-ES" b="1" dirty="0" smtClean="0"/>
              <a:t>eficiencia</a:t>
            </a:r>
            <a:r>
              <a:rPr lang="es-ES" dirty="0" smtClean="0"/>
              <a:t> o </a:t>
            </a:r>
            <a:r>
              <a:rPr lang="es-ES" b="1" dirty="0" smtClean="0"/>
              <a:t>coeficiente de operación</a:t>
            </a:r>
            <a:r>
              <a:rPr lang="es-ES" dirty="0" smtClean="0"/>
              <a:t> como:</a:t>
            </a:r>
            <a:endParaRPr lang="es-ES" dirty="0"/>
          </a:p>
        </p:txBody>
      </p:sp>
      <mc:AlternateContent xmlns:mc="http://schemas.openxmlformats.org/markup-compatibility/2006" xmlns:a14="http://schemas.microsoft.com/office/drawing/2010/main">
        <mc:Choice Requires="a14">
          <p:sp>
            <p:nvSpPr>
              <p:cNvPr id="25" name="CuadroTexto 24"/>
              <p:cNvSpPr txBox="1"/>
              <p:nvPr/>
            </p:nvSpPr>
            <p:spPr>
              <a:xfrm>
                <a:off x="5272652" y="2271924"/>
                <a:ext cx="2384884" cy="6285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𝐶𝑂𝑃</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2</m:t>
                              </m:r>
                            </m:sub>
                          </m:sSub>
                        </m:num>
                        <m:den>
                          <m:r>
                            <a:rPr lang="es-ES" sz="2000" b="0" i="1" smtClean="0">
                              <a:latin typeface="Cambria Math" panose="02040503050406030204" pitchFamily="18" charset="0"/>
                            </a:rPr>
                            <m:t>𝑊</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2</m:t>
                              </m:r>
                            </m:sub>
                          </m:sSub>
                        </m:num>
                        <m:den>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𝑄</m:t>
                              </m:r>
                            </m:e>
                            <m:sub>
                              <m:r>
                                <a:rPr lang="es-ES" sz="2000" b="0" i="1" smtClean="0">
                                  <a:latin typeface="Cambria Math" panose="02040503050406030204" pitchFamily="18" charset="0"/>
                                </a:rPr>
                                <m:t>1</m:t>
                              </m:r>
                            </m:sub>
                          </m:sSub>
                        </m:den>
                      </m:f>
                    </m:oMath>
                  </m:oMathPara>
                </a14:m>
                <a:endParaRPr lang="es-ES" sz="2000"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5272652" y="2271924"/>
                <a:ext cx="2384884" cy="628505"/>
              </a:xfrm>
              <a:prstGeom prst="rect">
                <a:avLst/>
              </a:prstGeom>
              <a:blipFill rotWithShape="0">
                <a:blip r:embed="rId6"/>
                <a:stretch>
                  <a:fillRect/>
                </a:stretch>
              </a:blipFill>
            </p:spPr>
            <p:txBody>
              <a:bodyPr/>
              <a:lstStyle/>
              <a:p>
                <a:r>
                  <a:rPr lang="es-ES">
                    <a:noFill/>
                  </a:rPr>
                  <a:t> </a:t>
                </a:r>
              </a:p>
            </p:txBody>
          </p:sp>
        </mc:Fallback>
      </mc:AlternateContent>
      <p:pic>
        <p:nvPicPr>
          <p:cNvPr id="1026" name="Picture 2" descr="http://images.slideplayer.es/3/1075742/slides/slide_19.jpg"/>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2971" t="17685" r="2926" b="12850"/>
          <a:stretch/>
        </p:blipFill>
        <p:spPr bwMode="auto">
          <a:xfrm>
            <a:off x="4657723" y="3067057"/>
            <a:ext cx="3414149" cy="328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157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34&quot;&gt;&lt;property id=&quot;20148&quot; value=&quot;5&quot;/&gt;&lt;property id=&quot;20300&quot; value=&quot;Diapositiva 3&quot;/&gt;&lt;property id=&quot;20307&quot; value=&quot;258&quot;/&gt;&lt;/object&gt;&lt;object type=&quot;3&quot; unique_id=&quot;10054&quot;&gt;&lt;property id=&quot;20148&quot; value=&quot;5&quot;/&gt;&lt;property id=&quot;20300&quot; value=&quot;Diapositiva 4&quot;/&gt;&lt;property id=&quot;20307&quot; value=&quot;259&quot;/&gt;&lt;/object&gt;&lt;object type=&quot;3&quot; unique_id=&quot;10086&quot;&gt;&lt;property id=&quot;20148&quot; value=&quot;5&quot;/&gt;&lt;property id=&quot;20300&quot; value=&quot;Diapositiva 5&quot;/&gt;&lt;property id=&quot;20307&quot; value=&quot;260&quot;/&gt;&lt;/object&gt;&lt;object type=&quot;3&quot; unique_id=&quot;10087&quot;&gt;&lt;property id=&quot;20148&quot; value=&quot;5&quot;/&gt;&lt;property id=&quot;20300&quot; value=&quot;Diapositiva 6&quot;/&gt;&lt;property id=&quot;20307&quot; value=&quot;261&quot;/&gt;&lt;/object&gt;&lt;object type=&quot;3&quot; unique_id=&quot;10088&quot;&gt;&lt;property id=&quot;20148&quot; value=&quot;5&quot;/&gt;&lt;property id=&quot;20300&quot; value=&quot;Diapositiva 7&quot;/&gt;&lt;property id=&quot;20307&quot; value=&quot;262&quot;/&gt;&lt;/object&gt;&lt;object type=&quot;3&quot; unique_id=&quot;10107&quot;&gt;&lt;property id=&quot;20148&quot; value=&quot;5&quot;/&gt;&lt;property id=&quot;20300&quot; value=&quot;Diapositiva 8&quot;/&gt;&lt;property id=&quot;20307&quot; value=&quot;263&quot;/&gt;&lt;/object&gt;&lt;object type=&quot;3&quot; unique_id=&quot;10108&quot;&gt;&lt;property id=&quot;20148&quot; value=&quot;5&quot;/&gt;&lt;property id=&quot;20300&quot; value=&quot;Diapositiva 9&quot;/&gt;&lt;property id=&quot;20307&quot; value=&quot;264&quot;/&gt;&lt;/object&gt;&lt;object type=&quot;3&quot; unique_id=&quot;10109&quot;&gt;&lt;property id=&quot;20148&quot; value=&quot;5&quot;/&gt;&lt;property id=&quot;20300&quot; value=&quot;Diapositiva 10&quot;/&gt;&lt;property id=&quot;20307&quot; value=&quot;265&quot;/&gt;&lt;/object&gt;&lt;object type=&quot;3&quot; unique_id=&quot;10110&quot;&gt;&lt;property id=&quot;20148&quot; value=&quot;5&quot;/&gt;&lt;property id=&quot;20300&quot; value=&quot;Diapositiva 11&quot;/&gt;&lt;property id=&quot;20307&quot; value=&quot;266&quot;/&gt;&lt;/object&gt;&lt;object type=&quot;3&quot; unique_id=&quot;10112&quot;&gt;&lt;property id=&quot;20148&quot; value=&quot;5&quot;/&gt;&lt;property id=&quot;20300&quot; value=&quot;Diapositiva 12&quot;/&gt;&lt;property id=&quot;20307&quot; value=&quot;267&quot;/&gt;&lt;/object&gt;&lt;object type=&quot;3&quot; unique_id=&quot;10113&quot;&gt;&lt;property id=&quot;20148&quot; value=&quot;5&quot;/&gt;&lt;property id=&quot;20300&quot; value=&quot;Diapositiva 13&quot;/&gt;&lt;property id=&quot;20307&quot; value=&quot;268&quot;/&gt;&lt;/object&gt;&lt;object type=&quot;3&quot; unique_id=&quot;10114&quot;&gt;&lt;property id=&quot;20148&quot; value=&quot;5&quot;/&gt;&lt;property id=&quot;20300&quot; value=&quot;Diapositiva 14&quot;/&gt;&lt;property id=&quot;20307&quot; value=&quot;269&quot;/&gt;&lt;/object&gt;&lt;object type=&quot;3&quot; unique_id=&quot;10116&quot;&gt;&lt;property id=&quot;20148&quot; value=&quot;5&quot;/&gt;&lt;property id=&quot;20300&quot; value=&quot;Diapositiva 15&quot;/&gt;&lt;property id=&quot;20307&quot; value=&quot;270&quot;/&gt;&lt;/object&gt;&lt;object type=&quot;3&quot; unique_id=&quot;10117&quot;&gt;&lt;property id=&quot;20148&quot; value=&quot;5&quot;/&gt;&lt;property id=&quot;20300&quot; value=&quot;Diapositiva 16&quot;/&gt;&lt;property id=&quot;20307&quot; value=&quot;271&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1411</TotalTime>
  <Words>2819</Words>
  <Application>Microsoft Office PowerPoint</Application>
  <PresentationFormat>Presentación en pantalla (4:3)</PresentationFormat>
  <Paragraphs>531</Paragraphs>
  <Slides>32</Slides>
  <Notes>31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32</vt:i4>
      </vt:variant>
    </vt:vector>
  </HeadingPairs>
  <TitlesOfParts>
    <vt:vector size="38" baseType="lpstr">
      <vt:lpstr>Arial</vt:lpstr>
      <vt:lpstr>Calibri</vt:lpstr>
      <vt:lpstr>Cambria Math</vt:lpstr>
      <vt:lpstr>Wingdings</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Artacho Cañadas</dc:creator>
  <cp:lastModifiedBy>Rafael Artacho Cañadas</cp:lastModifiedBy>
  <cp:revision>187</cp:revision>
  <dcterms:created xsi:type="dcterms:W3CDTF">2012-04-21T04:58:29Z</dcterms:created>
  <dcterms:modified xsi:type="dcterms:W3CDTF">2016-09-04T08:04:47Z</dcterms:modified>
</cp:coreProperties>
</file>