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7"/>
  </p:notesMasterIdLst>
  <p:sldIdLst>
    <p:sldId id="256" r:id="rId2"/>
    <p:sldId id="257" r:id="rId3"/>
    <p:sldId id="296" r:id="rId4"/>
    <p:sldId id="297" r:id="rId5"/>
    <p:sldId id="258" r:id="rId6"/>
    <p:sldId id="263" r:id="rId7"/>
    <p:sldId id="259" r:id="rId8"/>
    <p:sldId id="260" r:id="rId9"/>
    <p:sldId id="289" r:id="rId10"/>
    <p:sldId id="291" r:id="rId11"/>
    <p:sldId id="299" r:id="rId12"/>
    <p:sldId id="298" r:id="rId13"/>
    <p:sldId id="300" r:id="rId14"/>
    <p:sldId id="268" r:id="rId15"/>
    <p:sldId id="301" r:id="rId16"/>
    <p:sldId id="292" r:id="rId17"/>
    <p:sldId id="269" r:id="rId18"/>
    <p:sldId id="302" r:id="rId19"/>
    <p:sldId id="293" r:id="rId20"/>
    <p:sldId id="303" r:id="rId21"/>
    <p:sldId id="271" r:id="rId22"/>
    <p:sldId id="273" r:id="rId23"/>
    <p:sldId id="262" r:id="rId24"/>
    <p:sldId id="274" r:id="rId25"/>
    <p:sldId id="275" r:id="rId26"/>
    <p:sldId id="278" r:id="rId27"/>
    <p:sldId id="279" r:id="rId28"/>
    <p:sldId id="280" r:id="rId29"/>
    <p:sldId id="281" r:id="rId30"/>
    <p:sldId id="295" r:id="rId31"/>
    <p:sldId id="304" r:id="rId32"/>
    <p:sldId id="284" r:id="rId33"/>
    <p:sldId id="285" r:id="rId34"/>
    <p:sldId id="287" r:id="rId35"/>
    <p:sldId id="288" r:id="rId36"/>
  </p:sldIdLst>
  <p:sldSz cx="9144000" cy="6858000" type="screen4x3"/>
  <p:notesSz cx="7099300" cy="10234613"/>
  <p:custDataLst>
    <p:tags r:id="rId38"/>
  </p:custData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sin título" id="{13EAE198-C216-436D-80FC-75FEAD8F8EC6}">
          <p14:sldIdLst>
            <p14:sldId id="256"/>
          </p14:sldIdLst>
        </p14:section>
        <p14:section name="Sección sin título" id="{F2CD97E0-39D6-48DE-A3FF-74577C3C6AC5}">
          <p14:sldIdLst>
            <p14:sldId id="257"/>
            <p14:sldId id="296"/>
            <p14:sldId id="297"/>
            <p14:sldId id="258"/>
            <p14:sldId id="263"/>
            <p14:sldId id="259"/>
            <p14:sldId id="260"/>
            <p14:sldId id="289"/>
            <p14:sldId id="291"/>
            <p14:sldId id="299"/>
            <p14:sldId id="298"/>
            <p14:sldId id="300"/>
            <p14:sldId id="268"/>
            <p14:sldId id="301"/>
            <p14:sldId id="292"/>
            <p14:sldId id="269"/>
            <p14:sldId id="302"/>
            <p14:sldId id="293"/>
            <p14:sldId id="303"/>
            <p14:sldId id="271"/>
            <p14:sldId id="273"/>
            <p14:sldId id="262"/>
            <p14:sldId id="274"/>
            <p14:sldId id="275"/>
            <p14:sldId id="278"/>
            <p14:sldId id="279"/>
            <p14:sldId id="280"/>
            <p14:sldId id="281"/>
            <p14:sldId id="295"/>
            <p14:sldId id="304"/>
            <p14:sldId id="284"/>
            <p14:sldId id="285"/>
            <p14:sldId id="287"/>
            <p14:sldId id="28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2DB52D"/>
    <a:srgbClr val="FFCAAF"/>
    <a:srgbClr val="33CC33"/>
    <a:srgbClr val="D4E2F4"/>
    <a:srgbClr val="FFFFA7"/>
    <a:srgbClr val="FFFFD5"/>
    <a:srgbClr val="CCFF99"/>
    <a:srgbClr val="FFBDBD"/>
    <a:srgbClr val="FFC1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06" autoAdjust="0"/>
    <p:restoredTop sz="94660"/>
  </p:normalViewPr>
  <p:slideViewPr>
    <p:cSldViewPr snapToGrid="0">
      <p:cViewPr varScale="1">
        <p:scale>
          <a:sx n="70" d="100"/>
          <a:sy n="70" d="100"/>
        </p:scale>
        <p:origin x="1272"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s-ES" dirty="0"/>
          </a:p>
        </p:txBody>
      </p:sp>
      <p:sp>
        <p:nvSpPr>
          <p:cNvPr id="3" name="2 Marcador de fecha"/>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0A0AB78B-36E7-4C69-B86D-B7715E2C1DC0}" type="datetimeFigureOut">
              <a:rPr lang="es-ES" smtClean="0"/>
              <a:pPr/>
              <a:t>17/06/2017</a:t>
            </a:fld>
            <a:endParaRPr lang="es-ES" dirty="0"/>
          </a:p>
        </p:txBody>
      </p:sp>
      <p:sp>
        <p:nvSpPr>
          <p:cNvPr id="4" name="3 Marcador de imagen de diapositiva"/>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s-ES" dirty="0"/>
          </a:p>
        </p:txBody>
      </p:sp>
      <p:sp>
        <p:nvSpPr>
          <p:cNvPr id="5" name="4 Marcador de notas"/>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s-ES" dirty="0"/>
          </a:p>
        </p:txBody>
      </p:sp>
      <p:sp>
        <p:nvSpPr>
          <p:cNvPr id="7" name="6 Marcador de número de diapositiva"/>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C68CFF2-5E04-4CC5-82AA-7F57CF887B75}" type="slidenum">
              <a:rPr lang="es-ES" smtClean="0"/>
              <a:pPr/>
              <a:t>‹Nº›</a:t>
            </a:fld>
            <a:endParaRPr lang="es-ES" dirty="0"/>
          </a:p>
        </p:txBody>
      </p:sp>
    </p:spTree>
    <p:extLst>
      <p:ext uri="{BB962C8B-B14F-4D97-AF65-F5344CB8AC3E}">
        <p14:creationId xmlns:p14="http://schemas.microsoft.com/office/powerpoint/2010/main" val="389532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68CFF2-5E04-4CC5-82AA-7F57CF887B75}" type="slidenum">
              <a:rPr lang="es-ES" smtClean="0"/>
              <a:pPr/>
              <a:t>1</a:t>
            </a:fld>
            <a:endParaRPr lang="es-ES" dirty="0"/>
          </a:p>
        </p:txBody>
      </p:sp>
    </p:spTree>
    <p:extLst>
      <p:ext uri="{BB962C8B-B14F-4D97-AF65-F5344CB8AC3E}">
        <p14:creationId xmlns:p14="http://schemas.microsoft.com/office/powerpoint/2010/main" val="3264848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dirty="0" smtClean="0"/>
              <a:t>R. Artacho - E. Eisman</a:t>
            </a:r>
            <a:endParaRPr lang="es-ES" dirty="0"/>
          </a:p>
        </p:txBody>
      </p:sp>
      <p:sp>
        <p:nvSpPr>
          <p:cNvPr id="3" name="2 Marcador de pie de página"/>
          <p:cNvSpPr>
            <a:spLocks noGrp="1"/>
          </p:cNvSpPr>
          <p:nvPr>
            <p:ph type="ftr" sz="quarter" idx="11"/>
          </p:nvPr>
        </p:nvSpPr>
        <p:spPr/>
        <p:txBody>
          <a:bodyPr/>
          <a:lstStyle/>
          <a:p>
            <a:r>
              <a:rPr lang="es-ES" dirty="0" smtClean="0"/>
              <a:t>R. Artacho</a:t>
            </a:r>
            <a:endParaRPr lang="es-ES" dirty="0"/>
          </a:p>
        </p:txBody>
      </p:sp>
      <p:sp>
        <p:nvSpPr>
          <p:cNvPr id="4" name="3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1314333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ntenido con título">
    <p:spTree>
      <p:nvGrpSpPr>
        <p:cNvPr id="1" name=""/>
        <p:cNvGrpSpPr/>
        <p:nvPr/>
      </p:nvGrpSpPr>
      <p:grpSpPr>
        <a:xfrm>
          <a:off x="0" y="0"/>
          <a:ext cx="0" cy="0"/>
          <a:chOff x="0" y="0"/>
          <a:chExt cx="0" cy="0"/>
        </a:xfrm>
      </p:grpSpPr>
      <p:sp>
        <p:nvSpPr>
          <p:cNvPr id="5" name="4 Marcador de fecha"/>
          <p:cNvSpPr>
            <a:spLocks noGrp="1"/>
          </p:cNvSpPr>
          <p:nvPr>
            <p:ph type="dt" sz="half" idx="10"/>
          </p:nvPr>
        </p:nvSpPr>
        <p:spPr/>
        <p:txBody>
          <a:bodyPr/>
          <a:lstStyle/>
          <a:p>
            <a:r>
              <a:rPr lang="es-ES" dirty="0" smtClean="0"/>
              <a:t>R. Artacho - E. Eisman</a:t>
            </a:r>
            <a:endParaRPr lang="es-ES" dirty="0"/>
          </a:p>
        </p:txBody>
      </p:sp>
      <p:sp>
        <p:nvSpPr>
          <p:cNvPr id="6" name="5 Marcador de pie de página"/>
          <p:cNvSpPr>
            <a:spLocks noGrp="1"/>
          </p:cNvSpPr>
          <p:nvPr>
            <p:ph type="ftr" sz="quarter" idx="11"/>
          </p:nvPr>
        </p:nvSpPr>
        <p:spPr/>
        <p:txBody>
          <a:bodyPr/>
          <a:lstStyle/>
          <a:p>
            <a:r>
              <a:rPr lang="es-ES" dirty="0" smtClean="0"/>
              <a:t>R. Artacho</a:t>
            </a:r>
            <a:endParaRPr lang="es-ES" dirty="0"/>
          </a:p>
        </p:txBody>
      </p:sp>
      <p:sp>
        <p:nvSpPr>
          <p:cNvPr id="7" name="6 Marcador de número de diapositiva"/>
          <p:cNvSpPr>
            <a:spLocks noGrp="1"/>
          </p:cNvSpPr>
          <p:nvPr>
            <p:ph type="sldNum" sz="quarter" idx="12"/>
          </p:nvPr>
        </p:nvSpPr>
        <p:spPr/>
        <p:txBody>
          <a:bodyPr/>
          <a:lstStyle/>
          <a:p>
            <a:fld id="{28E07C7F-89CF-4626-85D0-0A10A7194231}" type="slidenum">
              <a:rPr lang="es-ES" smtClean="0"/>
              <a:pPr/>
              <a:t>‹Nº›</a:t>
            </a:fld>
            <a:endParaRPr lang="es-ES" dirty="0"/>
          </a:p>
        </p:txBody>
      </p:sp>
    </p:spTree>
    <p:extLst>
      <p:ext uri="{BB962C8B-B14F-4D97-AF65-F5344CB8AC3E}">
        <p14:creationId xmlns:p14="http://schemas.microsoft.com/office/powerpoint/2010/main" val="8743296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l="1000" t="-1000" b="1000"/>
          </a:stretch>
        </a:blipFill>
        <a:effectLst/>
      </p:bgPr>
    </p:bg>
    <p:spTree>
      <p:nvGrpSpPr>
        <p:cNvPr id="1" name=""/>
        <p:cNvGrpSpPr/>
        <p:nvPr/>
      </p:nvGrpSpPr>
      <p:grpSpPr>
        <a:xfrm>
          <a:off x="0" y="0"/>
          <a:ext cx="0" cy="0"/>
          <a:chOff x="0" y="0"/>
          <a:chExt cx="0" cy="0"/>
        </a:xfrm>
      </p:grpSpPr>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dirty="0" smtClean="0"/>
              <a:t>R. Artacho - E. Eisman</a:t>
            </a:r>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t>R. Artacho</a:t>
            </a:r>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07C7F-89CF-4626-85D0-0A10A7194231}" type="slidenum">
              <a:rPr lang="es-ES" smtClean="0"/>
              <a:pPr/>
              <a:t>‹Nº›</a:t>
            </a:fld>
            <a:endParaRPr lang="es-ES" dirty="0"/>
          </a:p>
        </p:txBody>
      </p:sp>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Tree>
    <p:extLst>
      <p:ext uri="{BB962C8B-B14F-4D97-AF65-F5344CB8AC3E}">
        <p14:creationId xmlns:p14="http://schemas.microsoft.com/office/powerpoint/2010/main" val="2247803970"/>
      </p:ext>
    </p:extLst>
  </p:cSld>
  <p:clrMap bg1="lt1" tx1="dk1" bg2="lt2" tx2="dk2" accent1="accent1" accent2="accent2" accent3="accent3" accent4="accent4" accent5="accent5" accent6="accent6" hlink="hlink" folHlink="folHlink"/>
  <p:sldLayoutIdLst>
    <p:sldLayoutId id="2147483691" r:id="rId1"/>
    <p:sldLayoutId id="2147483692"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7" name="26 CuadroTexto"/>
          <p:cNvSpPr txBox="1"/>
          <p:nvPr/>
        </p:nvSpPr>
        <p:spPr>
          <a:xfrm>
            <a:off x="139700" y="3121873"/>
            <a:ext cx="6451600" cy="954107"/>
          </a:xfrm>
          <a:prstGeom prst="rect">
            <a:avLst/>
          </a:prstGeom>
          <a:noFill/>
        </p:spPr>
        <p:txBody>
          <a:bodyPr wrap="square" rtlCol="0">
            <a:spAutoFit/>
          </a:bodyPr>
          <a:lstStyle/>
          <a:p>
            <a:pPr algn="ctr"/>
            <a:r>
              <a:rPr lang="es-ES" sz="2800" b="1" dirty="0" smtClean="0">
                <a:solidFill>
                  <a:schemeClr val="bg1"/>
                </a:solidFill>
                <a:effectLst>
                  <a:outerShdw blurRad="38100" dist="38100" dir="2700000" algn="tl">
                    <a:srgbClr val="000000">
                      <a:alpha val="43137"/>
                    </a:srgbClr>
                  </a:outerShdw>
                  <a:reflection blurRad="6350" stA="60000" endA="900" endPos="58000" dir="5400000" sy="-100000" algn="bl" rotWithShape="0"/>
                </a:effectLst>
              </a:rPr>
              <a:t>0B. FORMULACIÓN DE  </a:t>
            </a:r>
          </a:p>
          <a:p>
            <a:pPr algn="ctr"/>
            <a:r>
              <a:rPr lang="es-ES" sz="2800" b="1" dirty="0" smtClean="0">
                <a:solidFill>
                  <a:schemeClr val="bg1"/>
                </a:solidFill>
                <a:effectLst>
                  <a:outerShdw blurRad="38100" dist="38100" dir="2700000" algn="tl">
                    <a:srgbClr val="000000">
                      <a:alpha val="43137"/>
                    </a:srgbClr>
                  </a:outerShdw>
                  <a:reflection blurRad="6350" stA="60000" endA="900" endPos="58000" dir="5400000" sy="-100000" algn="bl" rotWithShape="0"/>
                </a:effectLst>
              </a:rPr>
              <a:t>QUÍMICA INORGÁNICA</a:t>
            </a:r>
            <a:endParaRPr lang="es-ES" sz="2800" b="1" dirty="0">
              <a:solidFill>
                <a:schemeClr val="bg1"/>
              </a:solidFill>
              <a:effectLst>
                <a:outerShdw blurRad="38100" dist="38100" dir="2700000" algn="tl">
                  <a:srgbClr val="000000">
                    <a:alpha val="43137"/>
                  </a:srgbClr>
                </a:outerShdw>
                <a:reflection blurRad="6350" stA="60000" endA="900" endPos="58000" dir="5400000" sy="-100000" algn="bl" rotWithShape="0"/>
              </a:effectLst>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6900" y="4283501"/>
            <a:ext cx="3485583" cy="2144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3 Rectángulo"/>
          <p:cNvSpPr/>
          <p:nvPr/>
        </p:nvSpPr>
        <p:spPr>
          <a:xfrm>
            <a:off x="98475" y="98474"/>
            <a:ext cx="6569612" cy="6654018"/>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 name="4 CuadroTexto"/>
          <p:cNvSpPr txBox="1"/>
          <p:nvPr/>
        </p:nvSpPr>
        <p:spPr>
          <a:xfrm>
            <a:off x="112542" y="1171362"/>
            <a:ext cx="6527409" cy="1015663"/>
          </a:xfrm>
          <a:prstGeom prst="rect">
            <a:avLst/>
          </a:prstGeom>
          <a:noFill/>
        </p:spPr>
        <p:txBody>
          <a:bodyPr wrap="square" rtlCol="0">
            <a:spAutoFit/>
          </a:bodyPr>
          <a:lstStyle/>
          <a:p>
            <a:pPr algn="ctr"/>
            <a:r>
              <a:rPr lang="es-ES" sz="6000" b="1" dirty="0" smtClean="0">
                <a:solidFill>
                  <a:srgbClr val="FFC000"/>
                </a:solidFill>
                <a:effectLst>
                  <a:outerShdw blurRad="38100" dist="38100" dir="2700000" algn="tl">
                    <a:srgbClr val="000000">
                      <a:alpha val="43137"/>
                    </a:srgbClr>
                  </a:outerShdw>
                </a:effectLst>
              </a:rPr>
              <a:t>4º E.S.O.</a:t>
            </a:r>
            <a:endParaRPr lang="es-ES" sz="6000" b="1" dirty="0">
              <a:solidFill>
                <a:srgbClr val="FFC000"/>
              </a:solidFill>
              <a:effectLst>
                <a:outerShdw blurRad="38100" dist="38100" dir="2700000" algn="tl">
                  <a:srgbClr val="000000">
                    <a:alpha val="43137"/>
                  </a:srgbClr>
                </a:outerShdw>
              </a:effectLst>
            </a:endParaRPr>
          </a:p>
        </p:txBody>
      </p:sp>
      <p:sp>
        <p:nvSpPr>
          <p:cNvPr id="7" name="5 CuadroTexto"/>
          <p:cNvSpPr txBox="1"/>
          <p:nvPr/>
        </p:nvSpPr>
        <p:spPr>
          <a:xfrm>
            <a:off x="619398" y="2111203"/>
            <a:ext cx="5390865" cy="707886"/>
          </a:xfrm>
          <a:prstGeom prst="rect">
            <a:avLst/>
          </a:prstGeom>
          <a:noFill/>
        </p:spPr>
        <p:txBody>
          <a:bodyPr wrap="square" rtlCol="0">
            <a:spAutoFit/>
          </a:bodyPr>
          <a:lstStyle/>
          <a:p>
            <a:pPr algn="ctr"/>
            <a:r>
              <a:rPr lang="es-ES" sz="4000" b="1" dirty="0" smtClean="0">
                <a:solidFill>
                  <a:srgbClr val="C00000"/>
                </a:solidFill>
                <a:effectLst>
                  <a:outerShdw blurRad="38100" dist="38100" dir="2700000" algn="tl">
                    <a:srgbClr val="000000">
                      <a:alpha val="43137"/>
                    </a:srgbClr>
                  </a:outerShdw>
                </a:effectLst>
              </a:rPr>
              <a:t>FÍSICA Y QUÍMICA</a:t>
            </a:r>
            <a:endParaRPr lang="es-ES" sz="4000" b="1" dirty="0">
              <a:solidFill>
                <a:srgbClr val="C00000"/>
              </a:solidFill>
              <a:effectLst>
                <a:outerShdw blurRad="38100" dist="38100" dir="2700000" algn="tl">
                  <a:srgbClr val="000000">
                    <a:alpha val="43137"/>
                  </a:srgbClr>
                </a:outerShdw>
              </a:effectLst>
            </a:endParaRPr>
          </a:p>
        </p:txBody>
      </p:sp>
      <p:sp>
        <p:nvSpPr>
          <p:cNvPr id="8" name="6 Rectángulo"/>
          <p:cNvSpPr/>
          <p:nvPr/>
        </p:nvSpPr>
        <p:spPr>
          <a:xfrm>
            <a:off x="6719374" y="99207"/>
            <a:ext cx="2367476" cy="665401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23 Marcador de texto"/>
          <p:cNvSpPr txBox="1">
            <a:spLocks/>
          </p:cNvSpPr>
          <p:nvPr/>
        </p:nvSpPr>
        <p:spPr>
          <a:xfrm>
            <a:off x="6833002" y="5259248"/>
            <a:ext cx="2068699" cy="105966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s-ES" sz="1600" b="1" dirty="0" smtClean="0">
                <a:solidFill>
                  <a:schemeClr val="accent6">
                    <a:lumMod val="50000"/>
                  </a:schemeClr>
                </a:solidFill>
                <a:effectLst>
                  <a:outerShdw blurRad="38100" dist="38100" dir="2700000" algn="tl">
                    <a:srgbClr val="000000">
                      <a:alpha val="43137"/>
                    </a:srgbClr>
                  </a:outerShdw>
                </a:effectLst>
              </a:rPr>
              <a:t>R. Artacho</a:t>
            </a:r>
          </a:p>
          <a:p>
            <a:pPr marL="0" indent="0" algn="ctr">
              <a:buNone/>
            </a:pPr>
            <a:r>
              <a:rPr lang="es-ES" sz="2000" b="1" dirty="0" smtClean="0">
                <a:solidFill>
                  <a:schemeClr val="accent6">
                    <a:lumMod val="50000"/>
                  </a:schemeClr>
                </a:solidFill>
                <a:effectLst>
                  <a:outerShdw blurRad="38100" dist="38100" dir="2700000" algn="tl">
                    <a:srgbClr val="000000">
                      <a:alpha val="43137"/>
                    </a:srgbClr>
                  </a:outerShdw>
                </a:effectLst>
              </a:rPr>
              <a:t>Dpto. de Física y Química</a:t>
            </a:r>
          </a:p>
        </p:txBody>
      </p:sp>
      <p:sp>
        <p:nvSpPr>
          <p:cNvPr id="10" name="9 CuadroTexto"/>
          <p:cNvSpPr txBox="1"/>
          <p:nvPr/>
        </p:nvSpPr>
        <p:spPr>
          <a:xfrm>
            <a:off x="389965" y="3325855"/>
            <a:ext cx="6104964" cy="830997"/>
          </a:xfrm>
          <a:prstGeom prst="rect">
            <a:avLst/>
          </a:prstGeom>
          <a:noFill/>
          <a:effectLst/>
        </p:spPr>
        <p:txBody>
          <a:bodyPr wrap="square" rtlCol="0">
            <a:spAutoFit/>
          </a:bodyPr>
          <a:lstStyle/>
          <a:p>
            <a:pPr algn="ctr"/>
            <a:r>
              <a:rPr lang="es-ES" sz="2400" b="1" dirty="0" smtClean="0">
                <a:solidFill>
                  <a:srgbClr val="C00000"/>
                </a:solidFill>
              </a:rPr>
              <a:t>4. FORMULACIÓN </a:t>
            </a:r>
            <a:r>
              <a:rPr lang="es-ES" sz="2400" b="1" dirty="0" smtClean="0">
                <a:solidFill>
                  <a:srgbClr val="C00000"/>
                </a:solidFill>
              </a:rPr>
              <a:t>QUÍMICA INORGÁNICA</a:t>
            </a:r>
            <a:endParaRPr lang="es-ES" sz="2400" b="1" dirty="0">
              <a:solidFill>
                <a:srgbClr val="C00000"/>
              </a:solidFill>
              <a:effectLst/>
            </a:endParaRPr>
          </a:p>
        </p:txBody>
      </p:sp>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92455" y="3141512"/>
            <a:ext cx="1439565" cy="1801549"/>
          </a:xfrm>
          <a:prstGeom prst="rect">
            <a:avLst/>
          </a:prstGeom>
        </p:spPr>
      </p:pic>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7540" y="4173939"/>
            <a:ext cx="3485583" cy="2144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8005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13 Marcador de número de diapositiva"/>
          <p:cNvSpPr>
            <a:spLocks noGrp="1"/>
          </p:cNvSpPr>
          <p:nvPr>
            <p:ph type="sldNum" sz="quarter" idx="12"/>
          </p:nvPr>
        </p:nvSpPr>
        <p:spPr>
          <a:xfrm>
            <a:off x="8429577" y="6578600"/>
            <a:ext cx="593678" cy="142874"/>
          </a:xfrm>
        </p:spPr>
        <p:txBody>
          <a:bodyPr/>
          <a:lstStyle/>
          <a:p>
            <a:pPr algn="r"/>
            <a:fld id="{28E07C7F-89CF-4626-85D0-0A10A7194231}" type="slidenum">
              <a:rPr lang="es-ES" smtClean="0">
                <a:solidFill>
                  <a:schemeClr val="accent6">
                    <a:lumMod val="50000"/>
                  </a:schemeClr>
                </a:solidFill>
              </a:rPr>
              <a:pPr algn="r"/>
              <a:t>2</a:t>
            </a:fld>
            <a:endParaRPr lang="es-ES" dirty="0">
              <a:solidFill>
                <a:schemeClr val="accent6">
                  <a:lumMod val="50000"/>
                </a:schemeClr>
              </a:solidFill>
            </a:endParaRPr>
          </a:p>
        </p:txBody>
      </p:sp>
      <p:sp>
        <p:nvSpPr>
          <p:cNvPr id="8" name="7 CuadroTexto"/>
          <p:cNvSpPr txBox="1"/>
          <p:nvPr/>
        </p:nvSpPr>
        <p:spPr>
          <a:xfrm>
            <a:off x="1841500" y="399197"/>
            <a:ext cx="5511800" cy="276999"/>
          </a:xfrm>
          <a:prstGeom prst="rect">
            <a:avLst/>
          </a:prstGeom>
          <a:noFill/>
        </p:spPr>
        <p:txBody>
          <a:bodyPr wrap="square" lIns="0" tIns="0" rIns="0" bIns="0" rtlCol="0">
            <a:spAutoFit/>
          </a:bodyPr>
          <a:lstStyle/>
          <a:p>
            <a:pPr algn="ctr"/>
            <a:r>
              <a:rPr lang="es-ES" b="1" dirty="0" smtClean="0">
                <a:solidFill>
                  <a:schemeClr val="accent6">
                    <a:lumMod val="75000"/>
                  </a:schemeClr>
                </a:solidFill>
                <a:latin typeface="Arial" pitchFamily="34" charset="0"/>
                <a:cs typeface="Arial" pitchFamily="34" charset="0"/>
              </a:rPr>
              <a:t>Índice</a:t>
            </a:r>
            <a:endParaRPr lang="es-ES" b="1" dirty="0">
              <a:solidFill>
                <a:schemeClr val="accent6">
                  <a:lumMod val="75000"/>
                </a:schemeClr>
              </a:solidFill>
              <a:latin typeface="Arial" pitchFamily="34" charset="0"/>
              <a:cs typeface="Arial" pitchFamily="34" charset="0"/>
            </a:endParaRPr>
          </a:p>
        </p:txBody>
      </p:sp>
      <p:sp>
        <p:nvSpPr>
          <p:cNvPr id="9" name="8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smtClean="0">
                <a:solidFill>
                  <a:schemeClr val="accent6">
                    <a:lumMod val="50000"/>
                  </a:schemeClr>
                </a:solidFill>
                <a:latin typeface="Arial" pitchFamily="34" charset="0"/>
                <a:cs typeface="Arial" pitchFamily="34" charset="0"/>
              </a:rPr>
              <a:t>DE QUÍMICA INORGÁNICA</a:t>
            </a:r>
            <a:endParaRPr lang="es-ES" b="1" dirty="0">
              <a:solidFill>
                <a:schemeClr val="accent6">
                  <a:lumMod val="50000"/>
                </a:schemeClr>
              </a:solidFill>
              <a:latin typeface="Arial" pitchFamily="34" charset="0"/>
              <a:cs typeface="Arial" pitchFamily="34" charset="0"/>
            </a:endParaRPr>
          </a:p>
        </p:txBody>
      </p:sp>
      <p:graphicFrame>
        <p:nvGraphicFramePr>
          <p:cNvPr id="10" name="Tabla 9"/>
          <p:cNvGraphicFramePr>
            <a:graphicFrameLocks noGrp="1"/>
          </p:cNvGraphicFramePr>
          <p:nvPr>
            <p:extLst>
              <p:ext uri="{D42A27DB-BD31-4B8C-83A1-F6EECF244321}">
                <p14:modId xmlns:p14="http://schemas.microsoft.com/office/powerpoint/2010/main" val="3492135663"/>
              </p:ext>
            </p:extLst>
          </p:nvPr>
        </p:nvGraphicFramePr>
        <p:xfrm>
          <a:off x="420289" y="900112"/>
          <a:ext cx="8389146" cy="1859280"/>
        </p:xfrm>
        <a:graphic>
          <a:graphicData uri="http://schemas.openxmlformats.org/drawingml/2006/table">
            <a:tbl>
              <a:tblPr firstRow="1" bandRow="1">
                <a:tableStyleId>{93296810-A885-4BE3-A3E7-6D5BEEA58F35}</a:tableStyleId>
              </a:tblPr>
              <a:tblGrid>
                <a:gridCol w="4194573">
                  <a:extLst>
                    <a:ext uri="{9D8B030D-6E8A-4147-A177-3AD203B41FA5}">
                      <a16:colId xmlns:a16="http://schemas.microsoft.com/office/drawing/2014/main" val="20000"/>
                    </a:ext>
                  </a:extLst>
                </a:gridCol>
                <a:gridCol w="4194573">
                  <a:extLst>
                    <a:ext uri="{9D8B030D-6E8A-4147-A177-3AD203B41FA5}">
                      <a16:colId xmlns:a16="http://schemas.microsoft.com/office/drawing/2014/main" val="20001"/>
                    </a:ext>
                  </a:extLst>
                </a:gridCol>
              </a:tblGrid>
              <a:tr h="271462">
                <a:tc gridSpan="2">
                  <a:txBody>
                    <a:bodyPr/>
                    <a:lstStyle/>
                    <a:p>
                      <a:pPr algn="ctr"/>
                      <a:r>
                        <a:rPr lang="es-ES" sz="1400" dirty="0" smtClean="0"/>
                        <a:t>CONTENIDOS</a:t>
                      </a:r>
                      <a:endParaRPr lang="es-ES" sz="1400" dirty="0"/>
                    </a:p>
                  </a:txBody>
                  <a:tcPr/>
                </a:tc>
                <a:tc hMerge="1">
                  <a:txBody>
                    <a:bodyPr/>
                    <a:lstStyle/>
                    <a:p>
                      <a:endParaRPr lang="es-ES" sz="1400" dirty="0"/>
                    </a:p>
                  </a:txBody>
                  <a:tcPr/>
                </a:tc>
                <a:extLst>
                  <a:ext uri="{0D108BD9-81ED-4DB2-BD59-A6C34878D82A}">
                    <a16:rowId xmlns:a16="http://schemas.microsoft.com/office/drawing/2014/main" val="10000"/>
                  </a:ext>
                </a:extLst>
              </a:tr>
              <a:tr h="295275">
                <a:tc gridSpan="2">
                  <a:txBody>
                    <a:bodyPr/>
                    <a:lstStyle/>
                    <a:p>
                      <a:pPr marL="0" indent="0">
                        <a:spcAft>
                          <a:spcPts val="0"/>
                        </a:spcAft>
                        <a:buFont typeface="Wingdings" panose="05000000000000000000" pitchFamily="2" charset="2"/>
                        <a:buNone/>
                      </a:pPr>
                      <a:r>
                        <a:rPr lang="es-ES" sz="1400" dirty="0" smtClean="0">
                          <a:sym typeface="Wingdings" panose="05000000000000000000" pitchFamily="2" charset="2"/>
                        </a:rPr>
                        <a:t>1. Introducción. 2. Número de oxidación. 3. Sustancias elementales o simples. 4. Compuestos binarios.</a:t>
                      </a:r>
                    </a:p>
                    <a:p>
                      <a:pPr marL="0" indent="0">
                        <a:spcAft>
                          <a:spcPts val="0"/>
                        </a:spcAft>
                        <a:buFont typeface="Wingdings" panose="05000000000000000000" pitchFamily="2" charset="2"/>
                        <a:buNone/>
                      </a:pPr>
                      <a:r>
                        <a:rPr lang="es-ES" sz="1400" baseline="0" dirty="0" smtClean="0">
                          <a:sym typeface="Wingdings" panose="05000000000000000000" pitchFamily="2" charset="2"/>
                        </a:rPr>
                        <a:t>5. Compuestos ternarios: hidróxidos. 6. Compuestos ternarios: </a:t>
                      </a:r>
                      <a:r>
                        <a:rPr lang="es-ES" sz="1400" baseline="0" dirty="0" err="1" smtClean="0">
                          <a:sym typeface="Wingdings" panose="05000000000000000000" pitchFamily="2" charset="2"/>
                        </a:rPr>
                        <a:t>oxoácidos</a:t>
                      </a:r>
                      <a:r>
                        <a:rPr lang="es-ES" sz="1400" baseline="0" dirty="0" smtClean="0">
                          <a:sym typeface="Wingdings" panose="05000000000000000000" pitchFamily="2" charset="2"/>
                        </a:rPr>
                        <a:t>. 7. Iones. 8. </a:t>
                      </a:r>
                      <a:r>
                        <a:rPr lang="es-ES" sz="1400" baseline="0" dirty="0" err="1" smtClean="0">
                          <a:sym typeface="Wingdings" panose="05000000000000000000" pitchFamily="2" charset="2"/>
                        </a:rPr>
                        <a:t>Oxisales</a:t>
                      </a:r>
                      <a:r>
                        <a:rPr lang="es-ES" sz="1400" baseline="0" dirty="0" smtClean="0">
                          <a:sym typeface="Wingdings" panose="05000000000000000000" pitchFamily="2" charset="2"/>
                        </a:rPr>
                        <a:t>. 9. Sales ácidas de hidrácidos.</a:t>
                      </a:r>
                    </a:p>
                  </a:txBody>
                  <a:tcPr/>
                </a:tc>
                <a:tc hMerge="1">
                  <a:txBody>
                    <a:bodyPr/>
                    <a:lstStyle/>
                    <a:p>
                      <a:endParaRPr lang="es-ES" sz="1400" dirty="0"/>
                    </a:p>
                  </a:txBody>
                  <a:tcPr/>
                </a:tc>
                <a:extLst>
                  <a:ext uri="{0D108BD9-81ED-4DB2-BD59-A6C34878D82A}">
                    <a16:rowId xmlns:a16="http://schemas.microsoft.com/office/drawing/2014/main" val="10001"/>
                  </a:ext>
                </a:extLst>
              </a:tr>
              <a:tr h="238760">
                <a:tc>
                  <a:txBody>
                    <a:bodyPr/>
                    <a:lstStyle/>
                    <a:p>
                      <a:pPr algn="ctr"/>
                      <a:r>
                        <a:rPr lang="es-ES" sz="1400" b="1" dirty="0" smtClean="0">
                          <a:solidFill>
                            <a:schemeClr val="bg1"/>
                          </a:solidFill>
                        </a:rPr>
                        <a:t>CRITERIOS DE EVALUACIÓN</a:t>
                      </a:r>
                      <a:endParaRPr lang="es-ES" sz="1400" b="1" dirty="0">
                        <a:solidFill>
                          <a:schemeClr val="bg1"/>
                        </a:solidFill>
                      </a:endParaRPr>
                    </a:p>
                  </a:txBody>
                  <a:tcPr>
                    <a:solidFill>
                      <a:schemeClr val="accent6"/>
                    </a:solidFill>
                  </a:tcPr>
                </a:tc>
                <a:tc>
                  <a:txBody>
                    <a:bodyPr/>
                    <a:lstStyle/>
                    <a:p>
                      <a:pPr algn="ctr"/>
                      <a:r>
                        <a:rPr lang="es-ES" sz="1400" b="1" dirty="0" smtClean="0">
                          <a:solidFill>
                            <a:schemeClr val="bg1"/>
                          </a:solidFill>
                        </a:rPr>
                        <a:t>ESTÁNDARES DE APRENDIZAJE</a:t>
                      </a:r>
                      <a:endParaRPr lang="es-ES" sz="1400" b="1" dirty="0">
                        <a:solidFill>
                          <a:schemeClr val="bg1"/>
                        </a:solidFill>
                      </a:endParaRPr>
                    </a:p>
                  </a:txBody>
                  <a:tcPr>
                    <a:solidFill>
                      <a:schemeClr val="accent6"/>
                    </a:solidFill>
                  </a:tcPr>
                </a:tc>
                <a:extLst>
                  <a:ext uri="{0D108BD9-81ED-4DB2-BD59-A6C34878D82A}">
                    <a16:rowId xmlns:a16="http://schemas.microsoft.com/office/drawing/2014/main" val="10002"/>
                  </a:ext>
                </a:extLst>
              </a:tr>
              <a:tr h="370840">
                <a:tc>
                  <a:txBody>
                    <a:bodyPr/>
                    <a:lstStyle/>
                    <a:p>
                      <a:pPr marL="0" indent="0">
                        <a:spcAft>
                          <a:spcPts val="600"/>
                        </a:spcAft>
                        <a:buFont typeface="Wingdings" panose="05000000000000000000" pitchFamily="2" charset="2"/>
                        <a:buNone/>
                      </a:pPr>
                      <a:r>
                        <a:rPr lang="es-ES" sz="1400" dirty="0" smtClean="0">
                          <a:sym typeface="Wingdings" panose="05000000000000000000" pitchFamily="2" charset="2"/>
                        </a:rPr>
                        <a:t>6. Nombrar y formular compuestos inorgánicos ternarios según las normas IUPAC.</a:t>
                      </a:r>
                      <a:endParaRPr lang="es-ES" sz="1400" dirty="0" smtClean="0">
                        <a:sym typeface="Wingdings" panose="05000000000000000000" pitchFamily="2" charset="2"/>
                      </a:endParaRPr>
                    </a:p>
                  </a:txBody>
                  <a:tcPr/>
                </a:tc>
                <a:tc>
                  <a:txBody>
                    <a:bodyPr/>
                    <a:lstStyle/>
                    <a:p>
                      <a:pPr marL="0" indent="0">
                        <a:spcAft>
                          <a:spcPts val="600"/>
                        </a:spcAft>
                        <a:buFont typeface="Wingdings" panose="05000000000000000000" pitchFamily="2" charset="2"/>
                        <a:buNone/>
                      </a:pPr>
                      <a:r>
                        <a:rPr lang="es-ES" sz="1400" dirty="0" smtClean="0"/>
                        <a:t>6.1. Nombra y formula compuestos inorgánicos ternarios, siguiendo las normas de la IUPAC.</a:t>
                      </a:r>
                      <a:endParaRPr lang="es-ES" sz="14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567442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3 Rectángulo"/>
          <p:cNvSpPr/>
          <p:nvPr/>
        </p:nvSpPr>
        <p:spPr>
          <a:xfrm>
            <a:off x="368300" y="964337"/>
            <a:ext cx="8229600" cy="2585323"/>
          </a:xfrm>
          <a:prstGeom prst="rect">
            <a:avLst/>
          </a:prstGeom>
        </p:spPr>
        <p:txBody>
          <a:bodyPr wrap="square">
            <a:spAutoFit/>
          </a:bodyPr>
          <a:lstStyle/>
          <a:p>
            <a:pPr marL="355600" indent="-355600" algn="just">
              <a:spcAft>
                <a:spcPts val="0"/>
              </a:spcAft>
              <a:buFont typeface="Wingdings"/>
              <a:buChar char="F"/>
            </a:pPr>
            <a:r>
              <a:rPr lang="es-ES_tradnl" b="1" dirty="0" smtClean="0">
                <a:solidFill>
                  <a:srgbClr val="0070C0"/>
                </a:solidFill>
                <a:effectLst>
                  <a:outerShdw blurRad="38100" dist="38100" dir="2700000" algn="tl">
                    <a:srgbClr val="000000">
                      <a:alpha val="43137"/>
                    </a:srgbClr>
                  </a:outerShdw>
                </a:effectLst>
                <a:ea typeface="Times New Roman"/>
              </a:rPr>
              <a:t>La nomenclatura </a:t>
            </a:r>
            <a:r>
              <a:rPr lang="es-ES_tradnl" dirty="0" smtClean="0">
                <a:ea typeface="Times New Roman"/>
              </a:rPr>
              <a:t>es  </a:t>
            </a:r>
            <a:r>
              <a:rPr lang="es-ES_tradnl" dirty="0">
                <a:ea typeface="Times New Roman"/>
              </a:rPr>
              <a:t>el conjunto de reglas que nos permiten nombrar y representar todos los elementos y compuestos conocidos. S</a:t>
            </a:r>
            <a:r>
              <a:rPr lang="es-ES_tradnl" dirty="0" smtClean="0">
                <a:ea typeface="Times New Roman"/>
              </a:rPr>
              <a:t>e utilizan </a:t>
            </a:r>
            <a:r>
              <a:rPr lang="es-ES_tradnl" dirty="0">
                <a:ea typeface="Times New Roman"/>
              </a:rPr>
              <a:t>las normas propuestas por la IUPAC (Unión Internacional de Química Pura y Aplicada</a:t>
            </a:r>
            <a:r>
              <a:rPr lang="es-ES_tradnl" dirty="0" smtClean="0">
                <a:ea typeface="Times New Roman"/>
              </a:rPr>
              <a:t>).</a:t>
            </a:r>
          </a:p>
          <a:p>
            <a:pPr marL="355600" indent="-355600" algn="just">
              <a:spcAft>
                <a:spcPts val="0"/>
              </a:spcAft>
              <a:buFont typeface="Wingdings"/>
              <a:buChar char="F"/>
            </a:pPr>
            <a:endParaRPr lang="es-ES_tradnl" dirty="0">
              <a:effectLst/>
              <a:ea typeface="Times New Roman"/>
            </a:endParaRPr>
          </a:p>
          <a:p>
            <a:pPr marL="355600" indent="-355600" algn="just">
              <a:buFont typeface="Wingdings"/>
              <a:buChar char="F"/>
            </a:pPr>
            <a:r>
              <a:rPr lang="es-ES" dirty="0">
                <a:ea typeface="Calibri"/>
                <a:cs typeface="TTE1A31CC0t00"/>
              </a:rPr>
              <a:t>Se estudian los tipos de nomenclatura que pueden emplearse según las directrices de la Ponencia de Química de Andalucía para la Prueba de Acceso a la Universidad:</a:t>
            </a:r>
          </a:p>
          <a:p>
            <a:pPr marL="355600" indent="-355600" algn="just">
              <a:spcAft>
                <a:spcPts val="0"/>
              </a:spcAft>
              <a:buFont typeface="Wingdings"/>
              <a:buChar char="F"/>
            </a:pPr>
            <a:endParaRPr lang="es-ES" dirty="0">
              <a:effectLst/>
              <a:ea typeface="Times New Roman"/>
            </a:endParaRPr>
          </a:p>
        </p:txBody>
      </p:sp>
      <p:sp>
        <p:nvSpPr>
          <p:cNvPr id="7" name="6 Rectángulo"/>
          <p:cNvSpPr/>
          <p:nvPr/>
        </p:nvSpPr>
        <p:spPr>
          <a:xfrm>
            <a:off x="736599" y="3334713"/>
            <a:ext cx="7975183" cy="1200329"/>
          </a:xfrm>
          <a:prstGeom prst="rect">
            <a:avLst/>
          </a:prstGeom>
        </p:spPr>
        <p:txBody>
          <a:bodyPr wrap="square">
            <a:spAutoFit/>
          </a:bodyPr>
          <a:lstStyle/>
          <a:p>
            <a:pPr marL="355600" indent="-355600" algn="just">
              <a:spcAft>
                <a:spcPts val="0"/>
              </a:spcAft>
              <a:buFont typeface="Wingdings"/>
              <a:buChar char="@"/>
            </a:pPr>
            <a:r>
              <a:rPr lang="es-ES" dirty="0" smtClean="0">
                <a:ea typeface="Calibri"/>
                <a:cs typeface="Times New Roman"/>
                <a:sym typeface="Wingdings"/>
              </a:rPr>
              <a:t>Nomenclatura de composición con prefijos multiplicativos.</a:t>
            </a:r>
          </a:p>
          <a:p>
            <a:pPr marL="355600" indent="-355600" algn="just">
              <a:spcAft>
                <a:spcPts val="0"/>
              </a:spcAft>
              <a:buFont typeface="Wingdings"/>
              <a:buChar char="@"/>
            </a:pPr>
            <a:endParaRPr lang="es-ES" dirty="0">
              <a:ea typeface="Calibri"/>
              <a:cs typeface="Times New Roman"/>
              <a:sym typeface="Wingdings"/>
            </a:endParaRPr>
          </a:p>
          <a:p>
            <a:pPr marL="355600" indent="-355600" algn="just">
              <a:buFont typeface="Wingdings"/>
              <a:buChar char="@"/>
            </a:pPr>
            <a:r>
              <a:rPr lang="es-ES" dirty="0">
                <a:ea typeface="Calibri"/>
                <a:cs typeface="Times New Roman"/>
                <a:sym typeface="Wingdings"/>
              </a:rPr>
              <a:t>Nomenclatura de composición con indicación del número de oxidación con números romanos</a:t>
            </a:r>
            <a:r>
              <a:rPr lang="es-ES" dirty="0" smtClean="0">
                <a:ea typeface="Calibri"/>
                <a:cs typeface="Times New Roman"/>
                <a:sym typeface="Wingdings"/>
              </a:rPr>
              <a:t>.</a:t>
            </a:r>
            <a:endParaRPr lang="es-ES" dirty="0">
              <a:ea typeface="Calibri"/>
              <a:cs typeface="Times New Roman"/>
            </a:endParaRPr>
          </a:p>
        </p:txBody>
      </p:sp>
      <p:sp>
        <p:nvSpPr>
          <p:cNvPr id="8"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3</a:t>
            </a:fld>
            <a:endParaRPr lang="es-ES" dirty="0">
              <a:solidFill>
                <a:schemeClr val="accent6">
                  <a:lumMod val="50000"/>
                </a:schemeClr>
              </a:solidFill>
            </a:endParaRPr>
          </a:p>
        </p:txBody>
      </p:sp>
      <p:sp>
        <p:nvSpPr>
          <p:cNvPr id="9" name="8 CuadroTexto"/>
          <p:cNvSpPr txBox="1"/>
          <p:nvPr/>
        </p:nvSpPr>
        <p:spPr>
          <a:xfrm>
            <a:off x="1841500" y="399197"/>
            <a:ext cx="5511800" cy="276999"/>
          </a:xfrm>
          <a:prstGeom prst="rect">
            <a:avLst/>
          </a:prstGeom>
          <a:noFill/>
        </p:spPr>
        <p:txBody>
          <a:bodyPr wrap="square" lIns="0" tIns="0" rIns="0" bIns="0" rtlCol="0">
            <a:spAutoFit/>
          </a:bodyPr>
          <a:lstStyle/>
          <a:p>
            <a:pPr algn="ctr"/>
            <a:r>
              <a:rPr lang="es-ES" b="1" dirty="0" smtClean="0">
                <a:solidFill>
                  <a:schemeClr val="accent6">
                    <a:lumMod val="75000"/>
                  </a:schemeClr>
                </a:solidFill>
                <a:latin typeface="Arial" pitchFamily="34" charset="0"/>
                <a:cs typeface="Arial" pitchFamily="34" charset="0"/>
              </a:rPr>
              <a:t>1. Introducción</a:t>
            </a:r>
            <a:endParaRPr lang="es-ES" b="1" dirty="0">
              <a:solidFill>
                <a:schemeClr val="accent6">
                  <a:lumMod val="75000"/>
                </a:schemeClr>
              </a:solidFill>
              <a:latin typeface="Arial" pitchFamily="34" charset="0"/>
              <a:cs typeface="Arial" pitchFamily="34" charset="0"/>
            </a:endParaRPr>
          </a:p>
        </p:txBody>
      </p:sp>
      <p:sp>
        <p:nvSpPr>
          <p:cNvPr id="12" name="11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40418878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Rectángulo"/>
          <p:cNvSpPr/>
          <p:nvPr/>
        </p:nvSpPr>
        <p:spPr>
          <a:xfrm>
            <a:off x="381000" y="941338"/>
            <a:ext cx="8280400" cy="1477328"/>
          </a:xfrm>
          <a:prstGeom prst="rect">
            <a:avLst/>
          </a:prstGeom>
        </p:spPr>
        <p:txBody>
          <a:bodyPr wrap="square">
            <a:spAutoFit/>
          </a:bodyPr>
          <a:lstStyle/>
          <a:p>
            <a:pPr marL="355600" indent="-355600" algn="just"/>
            <a:r>
              <a:rPr lang="es-ES" b="1" dirty="0" smtClean="0">
                <a:solidFill>
                  <a:srgbClr val="0070C0"/>
                </a:solidFill>
                <a:latin typeface="+mj-lt"/>
                <a:sym typeface="Wingdings"/>
              </a:rPr>
              <a:t>	</a:t>
            </a:r>
            <a:r>
              <a:rPr lang="es-ES" b="1" dirty="0" smtClean="0">
                <a:solidFill>
                  <a:srgbClr val="0070C0"/>
                </a:solidFill>
                <a:effectLst>
                  <a:outerShdw blurRad="38100" dist="38100" dir="2700000" algn="tl">
                    <a:srgbClr val="000000">
                      <a:alpha val="43137"/>
                    </a:srgbClr>
                  </a:outerShdw>
                </a:effectLst>
                <a:latin typeface="+mj-lt"/>
              </a:rPr>
              <a:t>El </a:t>
            </a:r>
            <a:r>
              <a:rPr lang="es-ES" b="1" dirty="0">
                <a:solidFill>
                  <a:srgbClr val="0070C0"/>
                </a:solidFill>
                <a:effectLst>
                  <a:outerShdw blurRad="38100" dist="38100" dir="2700000" algn="tl">
                    <a:srgbClr val="000000">
                      <a:alpha val="43137"/>
                    </a:srgbClr>
                  </a:outerShdw>
                </a:effectLst>
                <a:latin typeface="+mj-lt"/>
              </a:rPr>
              <a:t>número de oxidación (n.o.) </a:t>
            </a:r>
            <a:r>
              <a:rPr lang="es-ES" dirty="0">
                <a:latin typeface="+mj-lt"/>
              </a:rPr>
              <a:t>de un átomo en un compuesto es el número teórico (formal) que se obtiene aplicando unas reglas sencillas y que nos informan sobre la carga que presentaría dicho átomo, si los pares electrónicos que forman los enlaces se asignaran a los átomos más electronegativos. </a:t>
            </a:r>
            <a:endParaRPr lang="es-ES" dirty="0">
              <a:effectLst/>
              <a:latin typeface="+mj-lt"/>
            </a:endParaRPr>
          </a:p>
        </p:txBody>
      </p:sp>
      <p:sp>
        <p:nvSpPr>
          <p:cNvPr id="3" name="2 Rectángulo"/>
          <p:cNvSpPr/>
          <p:nvPr/>
        </p:nvSpPr>
        <p:spPr>
          <a:xfrm>
            <a:off x="800100" y="2601046"/>
            <a:ext cx="7823200" cy="3554819"/>
          </a:xfrm>
          <a:prstGeom prst="rect">
            <a:avLst/>
          </a:prstGeom>
          <a:solidFill>
            <a:srgbClr val="FFFFA7"/>
          </a:solidFill>
          <a:effectLst>
            <a:outerShdw blurRad="50800" dist="38100" dir="18900000" algn="bl" rotWithShape="0">
              <a:prstClr val="black">
                <a:alpha val="40000"/>
              </a:prstClr>
            </a:outerShdw>
          </a:effectLst>
        </p:spPr>
        <p:txBody>
          <a:bodyPr wrap="square">
            <a:spAutoFit/>
          </a:bodyPr>
          <a:lstStyle/>
          <a:p>
            <a:pPr marL="355600" indent="-355600" algn="just">
              <a:spcAft>
                <a:spcPts val="0"/>
              </a:spcAft>
              <a:buFont typeface="Courier New" pitchFamily="49" charset="0"/>
              <a:buChar char="o"/>
            </a:pPr>
            <a:r>
              <a:rPr lang="es-ES" dirty="0" smtClean="0">
                <a:solidFill>
                  <a:srgbClr val="000000"/>
                </a:solidFill>
                <a:latin typeface="+mj-lt"/>
                <a:cs typeface="TTE1A02948t00"/>
              </a:rPr>
              <a:t>El </a:t>
            </a:r>
            <a:r>
              <a:rPr lang="es-ES" dirty="0" err="1">
                <a:solidFill>
                  <a:srgbClr val="000000"/>
                </a:solidFill>
                <a:latin typeface="+mj-lt"/>
                <a:cs typeface="TTE1A02948t00"/>
              </a:rPr>
              <a:t>n.o</a:t>
            </a:r>
            <a:r>
              <a:rPr lang="es-ES" dirty="0">
                <a:solidFill>
                  <a:srgbClr val="000000"/>
                </a:solidFill>
                <a:latin typeface="+mj-lt"/>
                <a:cs typeface="TTE1A02948t00"/>
              </a:rPr>
              <a:t>. de todos los elementos químicos en su estado libre es cero, en </a:t>
            </a:r>
            <a:r>
              <a:rPr lang="es-ES" dirty="0" smtClean="0">
                <a:solidFill>
                  <a:srgbClr val="000000"/>
                </a:solidFill>
                <a:latin typeface="+mj-lt"/>
                <a:cs typeface="TTE1A02948t00"/>
              </a:rPr>
              <a:t>   cualquiera </a:t>
            </a:r>
            <a:r>
              <a:rPr lang="es-ES" dirty="0">
                <a:solidFill>
                  <a:srgbClr val="000000"/>
                </a:solidFill>
                <a:latin typeface="+mj-lt"/>
                <a:cs typeface="TTE1A02948t00"/>
              </a:rPr>
              <a:t>de las formas en que se presenten en la </a:t>
            </a:r>
            <a:r>
              <a:rPr lang="es-ES" dirty="0" smtClean="0">
                <a:solidFill>
                  <a:srgbClr val="000000"/>
                </a:solidFill>
                <a:latin typeface="+mj-lt"/>
                <a:cs typeface="TTE1A02948t00"/>
              </a:rPr>
              <a:t>naturaleza.</a:t>
            </a:r>
          </a:p>
          <a:p>
            <a:pPr marL="355600" indent="-355600" algn="just">
              <a:spcAft>
                <a:spcPts val="0"/>
              </a:spcAft>
              <a:buFont typeface="Courier New" pitchFamily="49" charset="0"/>
              <a:buChar char="o"/>
            </a:pPr>
            <a:endParaRPr lang="es-ES" dirty="0" smtClean="0">
              <a:solidFill>
                <a:srgbClr val="000000"/>
              </a:solidFill>
              <a:latin typeface="+mj-lt"/>
              <a:cs typeface="TTE1A02948t00"/>
            </a:endParaRPr>
          </a:p>
          <a:p>
            <a:pPr marL="355600" indent="-355600" algn="just">
              <a:lnSpc>
                <a:spcPct val="150000"/>
              </a:lnSpc>
              <a:spcAft>
                <a:spcPts val="0"/>
              </a:spcAft>
              <a:buFont typeface="Courier New" pitchFamily="49" charset="0"/>
              <a:buChar char="o"/>
            </a:pPr>
            <a:r>
              <a:rPr lang="es-ES" dirty="0" smtClean="0">
                <a:solidFill>
                  <a:srgbClr val="000000"/>
                </a:solidFill>
                <a:latin typeface="+mj-lt"/>
                <a:cs typeface="TTE1A02948t00"/>
              </a:rPr>
              <a:t>El </a:t>
            </a:r>
            <a:r>
              <a:rPr lang="es-ES" dirty="0" err="1">
                <a:solidFill>
                  <a:srgbClr val="000000"/>
                </a:solidFill>
                <a:latin typeface="+mj-lt"/>
                <a:cs typeface="TTE1A02948t00"/>
              </a:rPr>
              <a:t>n.o</a:t>
            </a:r>
            <a:r>
              <a:rPr lang="es-ES" dirty="0">
                <a:solidFill>
                  <a:srgbClr val="000000"/>
                </a:solidFill>
                <a:latin typeface="+mj-lt"/>
                <a:cs typeface="TTE1A02948t00"/>
              </a:rPr>
              <a:t>. del F en sus compuestos es siempre </a:t>
            </a:r>
            <a:r>
              <a:rPr lang="es-ES" dirty="0">
                <a:latin typeface="+mj-lt"/>
                <a:cs typeface="TTE1A02948t00"/>
              </a:rPr>
              <a:t>–</a:t>
            </a:r>
            <a:r>
              <a:rPr lang="es-ES" dirty="0" smtClean="0">
                <a:solidFill>
                  <a:srgbClr val="000000"/>
                </a:solidFill>
                <a:latin typeface="+mj-lt"/>
                <a:cs typeface="TTE1A02948t00"/>
              </a:rPr>
              <a:t>1.</a:t>
            </a:r>
          </a:p>
          <a:p>
            <a:pPr marL="355600" indent="-355600" algn="just">
              <a:lnSpc>
                <a:spcPct val="150000"/>
              </a:lnSpc>
              <a:spcAft>
                <a:spcPts val="0"/>
              </a:spcAft>
              <a:buFont typeface="Courier New" pitchFamily="49" charset="0"/>
              <a:buChar char="o"/>
            </a:pPr>
            <a:endParaRPr lang="es-ES" dirty="0">
              <a:latin typeface="+mj-lt"/>
            </a:endParaRPr>
          </a:p>
          <a:p>
            <a:pPr marL="355600" indent="-355600" algn="just">
              <a:lnSpc>
                <a:spcPct val="150000"/>
              </a:lnSpc>
              <a:spcAft>
                <a:spcPts val="0"/>
              </a:spcAft>
              <a:buFont typeface="Courier New" pitchFamily="49" charset="0"/>
              <a:buChar char="o"/>
            </a:pPr>
            <a:r>
              <a:rPr lang="es-ES" dirty="0" smtClean="0">
                <a:solidFill>
                  <a:srgbClr val="000000"/>
                </a:solidFill>
                <a:latin typeface="+mj-lt"/>
                <a:cs typeface="TTE1A02948t00"/>
              </a:rPr>
              <a:t>El </a:t>
            </a:r>
            <a:r>
              <a:rPr lang="es-ES" dirty="0" err="1">
                <a:solidFill>
                  <a:srgbClr val="000000"/>
                </a:solidFill>
                <a:latin typeface="+mj-lt"/>
                <a:cs typeface="TTE1A02948t00"/>
              </a:rPr>
              <a:t>n.o</a:t>
            </a:r>
            <a:r>
              <a:rPr lang="es-ES" dirty="0">
                <a:solidFill>
                  <a:srgbClr val="000000"/>
                </a:solidFill>
                <a:latin typeface="+mj-lt"/>
                <a:cs typeface="TTE1A02948t00"/>
              </a:rPr>
              <a:t>. del H es +1, excepto en las combinaciones con metales, que es </a:t>
            </a:r>
            <a:r>
              <a:rPr lang="es-ES" dirty="0">
                <a:latin typeface="+mj-lt"/>
                <a:cs typeface="TTE1A02948t00"/>
              </a:rPr>
              <a:t>–</a:t>
            </a:r>
            <a:r>
              <a:rPr lang="es-ES" dirty="0" smtClean="0">
                <a:solidFill>
                  <a:srgbClr val="000000"/>
                </a:solidFill>
                <a:latin typeface="+mj-lt"/>
                <a:cs typeface="TTE1A02948t00"/>
              </a:rPr>
              <a:t>1.</a:t>
            </a:r>
          </a:p>
          <a:p>
            <a:pPr marL="355600" indent="-355600" algn="just">
              <a:lnSpc>
                <a:spcPct val="150000"/>
              </a:lnSpc>
              <a:spcAft>
                <a:spcPts val="0"/>
              </a:spcAft>
              <a:buFont typeface="Courier New" pitchFamily="49" charset="0"/>
              <a:buChar char="o"/>
            </a:pPr>
            <a:endParaRPr lang="es-ES" dirty="0">
              <a:latin typeface="+mj-lt"/>
            </a:endParaRPr>
          </a:p>
          <a:p>
            <a:pPr marL="355600" indent="-355600" algn="just">
              <a:spcAft>
                <a:spcPts val="0"/>
              </a:spcAft>
              <a:buFont typeface="Courier New" pitchFamily="49" charset="0"/>
              <a:buChar char="o"/>
            </a:pPr>
            <a:r>
              <a:rPr lang="es-ES" dirty="0" smtClean="0">
                <a:solidFill>
                  <a:srgbClr val="000000"/>
                </a:solidFill>
                <a:latin typeface="+mj-lt"/>
                <a:cs typeface="TTE1A02948t00"/>
              </a:rPr>
              <a:t>La </a:t>
            </a:r>
            <a:r>
              <a:rPr lang="es-ES" dirty="0">
                <a:solidFill>
                  <a:srgbClr val="000000"/>
                </a:solidFill>
                <a:latin typeface="+mj-lt"/>
                <a:cs typeface="TTE1A02948t00"/>
              </a:rPr>
              <a:t>suma algebraica de los </a:t>
            </a:r>
            <a:r>
              <a:rPr lang="es-ES" dirty="0" err="1">
                <a:solidFill>
                  <a:srgbClr val="000000"/>
                </a:solidFill>
                <a:latin typeface="+mj-lt"/>
                <a:cs typeface="TTE1A02948t00"/>
              </a:rPr>
              <a:t>n.o</a:t>
            </a:r>
            <a:r>
              <a:rPr lang="es-ES" dirty="0">
                <a:solidFill>
                  <a:srgbClr val="000000"/>
                </a:solidFill>
                <a:latin typeface="+mj-lt"/>
                <a:cs typeface="TTE1A02948t00"/>
              </a:rPr>
              <a:t>. de un compuesto es cero si éste es neutro y si es un ión es igual a la carga del mismo. </a:t>
            </a:r>
            <a:endParaRPr lang="es-ES" dirty="0">
              <a:latin typeface="+mj-lt"/>
            </a:endParaRPr>
          </a:p>
        </p:txBody>
      </p:sp>
      <p:sp>
        <p:nvSpPr>
          <p:cNvPr id="7"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4</a:t>
            </a:fld>
            <a:endParaRPr lang="es-ES" dirty="0">
              <a:solidFill>
                <a:schemeClr val="accent6">
                  <a:lumMod val="50000"/>
                </a:schemeClr>
              </a:solidFill>
            </a:endParaRPr>
          </a:p>
        </p:txBody>
      </p:sp>
      <p:sp>
        <p:nvSpPr>
          <p:cNvPr id="8" name="7 CuadroTexto"/>
          <p:cNvSpPr txBox="1"/>
          <p:nvPr/>
        </p:nvSpPr>
        <p:spPr>
          <a:xfrm>
            <a:off x="1841500" y="399197"/>
            <a:ext cx="5511800" cy="276999"/>
          </a:xfrm>
          <a:prstGeom prst="rect">
            <a:avLst/>
          </a:prstGeom>
          <a:noFill/>
        </p:spPr>
        <p:txBody>
          <a:bodyPr wrap="square" lIns="0" tIns="0" rIns="0" bIns="0" rtlCol="0">
            <a:spAutoFit/>
          </a:bodyPr>
          <a:lstStyle/>
          <a:p>
            <a:pPr algn="ctr"/>
            <a:r>
              <a:rPr lang="es-ES" b="1" dirty="0" smtClean="0">
                <a:solidFill>
                  <a:schemeClr val="accent6">
                    <a:lumMod val="75000"/>
                  </a:schemeClr>
                </a:solidFill>
                <a:latin typeface="Arial" pitchFamily="34" charset="0"/>
                <a:cs typeface="Arial" pitchFamily="34" charset="0"/>
              </a:rPr>
              <a:t>2. Número de oxidación</a:t>
            </a:r>
            <a:endParaRPr lang="es-ES" b="1" dirty="0">
              <a:solidFill>
                <a:schemeClr val="accent6">
                  <a:lumMod val="75000"/>
                </a:schemeClr>
              </a:solidFill>
              <a:latin typeface="Arial" pitchFamily="34" charset="0"/>
              <a:cs typeface="Arial" pitchFamily="34" charset="0"/>
            </a:endParaRPr>
          </a:p>
        </p:txBody>
      </p:sp>
      <p:sp>
        <p:nvSpPr>
          <p:cNvPr id="9" name="8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17009225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2592127590"/>
              </p:ext>
            </p:extLst>
          </p:nvPr>
        </p:nvGraphicFramePr>
        <p:xfrm>
          <a:off x="1409700" y="1490412"/>
          <a:ext cx="6388100" cy="3492000"/>
        </p:xfrm>
        <a:graphic>
          <a:graphicData uri="http://schemas.openxmlformats.org/drawingml/2006/table">
            <a:tbl>
              <a:tblPr firstRow="1" firstCol="1" bandRow="1">
                <a:effectLst>
                  <a:outerShdw blurRad="50800" dist="38100" dir="18900000" algn="bl" rotWithShape="0">
                    <a:prstClr val="black">
                      <a:alpha val="40000"/>
                    </a:prstClr>
                  </a:outerShdw>
                </a:effectLst>
              </a:tblPr>
              <a:tblGrid>
                <a:gridCol w="3077128">
                  <a:extLst>
                    <a:ext uri="{9D8B030D-6E8A-4147-A177-3AD203B41FA5}">
                      <a16:colId xmlns:a16="http://schemas.microsoft.com/office/drawing/2014/main" val="20000"/>
                    </a:ext>
                  </a:extLst>
                </a:gridCol>
                <a:gridCol w="3310972">
                  <a:extLst>
                    <a:ext uri="{9D8B030D-6E8A-4147-A177-3AD203B41FA5}">
                      <a16:colId xmlns:a16="http://schemas.microsoft.com/office/drawing/2014/main" val="20001"/>
                    </a:ext>
                  </a:extLst>
                </a:gridCol>
              </a:tblGrid>
              <a:tr h="324000">
                <a:tc gridSpan="2">
                  <a:txBody>
                    <a:bodyPr/>
                    <a:lstStyle/>
                    <a:p>
                      <a:pPr algn="l">
                        <a:spcAft>
                          <a:spcPts val="0"/>
                        </a:spcAft>
                      </a:pPr>
                      <a:r>
                        <a:rPr lang="es-ES" sz="1600" b="1" dirty="0" smtClean="0">
                          <a:solidFill>
                            <a:schemeClr val="tx1"/>
                          </a:solidFill>
                          <a:effectLst/>
                          <a:latin typeface="+mn-lt"/>
                          <a:ea typeface="Times New Roman"/>
                          <a:cs typeface="TTE1A02948t00"/>
                        </a:rPr>
                        <a:t>                No Metales</a:t>
                      </a:r>
                      <a:r>
                        <a:rPr kumimoji="0" lang="es-ES" sz="1800" b="1" i="0" u="none" strike="noStrike" kern="1200" cap="none" spc="0" normalizeH="0" baseline="0" noProof="0" dirty="0" smtClean="0">
                          <a:ln>
                            <a:noFill/>
                          </a:ln>
                          <a:solidFill>
                            <a:prstClr val="black"/>
                          </a:solidFill>
                          <a:effectLst/>
                          <a:uLnTx/>
                          <a:uFillTx/>
                          <a:latin typeface="+mn-lt"/>
                          <a:ea typeface="Times New Roman"/>
                          <a:cs typeface="TTE1A02948t00"/>
                        </a:rPr>
                        <a:t> </a:t>
                      </a:r>
                      <a:r>
                        <a:rPr kumimoji="0" lang="es-ES" sz="1600" b="1" i="0" u="none" strike="noStrike" kern="1200" cap="none" spc="0" normalizeH="0" baseline="0" noProof="0" dirty="0" smtClean="0">
                          <a:ln>
                            <a:noFill/>
                          </a:ln>
                          <a:solidFill>
                            <a:prstClr val="black"/>
                          </a:solidFill>
                          <a:effectLst/>
                          <a:uLnTx/>
                          <a:uFillTx/>
                          <a:latin typeface="+mn-lt"/>
                          <a:ea typeface="Times New Roman"/>
                          <a:cs typeface="TTE1A02948t00"/>
                        </a:rPr>
                        <a:t>                              Número de Oxidación</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905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accent6">
                        <a:lumMod val="60000"/>
                        <a:lumOff val="40000"/>
                      </a:schemeClr>
                    </a:solidFill>
                  </a:tcPr>
                </a:tc>
                <a:tc hMerge="1">
                  <a:txBody>
                    <a:bodyPr/>
                    <a:lstStyle/>
                    <a:p>
                      <a:endParaRPr lang="es-ES"/>
                    </a:p>
                  </a:txBody>
                  <a:tcPr/>
                </a:tc>
                <a:extLst>
                  <a:ext uri="{0D108BD9-81ED-4DB2-BD59-A6C34878D82A}">
                    <a16:rowId xmlns:a16="http://schemas.microsoft.com/office/drawing/2014/main" val="10000"/>
                  </a:ext>
                </a:extLst>
              </a:tr>
              <a:tr h="288000">
                <a:tc>
                  <a:txBody>
                    <a:bodyPr/>
                    <a:lstStyle/>
                    <a:p>
                      <a:pPr algn="ctr">
                        <a:spcAft>
                          <a:spcPts val="0"/>
                        </a:spcAft>
                      </a:pPr>
                      <a:r>
                        <a:rPr lang="es-ES" sz="1600" dirty="0" smtClean="0">
                          <a:solidFill>
                            <a:schemeClr val="tx1"/>
                          </a:solidFill>
                          <a:effectLst/>
                          <a:latin typeface="+mn-lt"/>
                          <a:ea typeface="Times New Roman"/>
                          <a:cs typeface="TTE1A02948t00"/>
                        </a:rPr>
                        <a:t>H </a:t>
                      </a:r>
                      <a:r>
                        <a:rPr lang="es-ES" sz="1600" baseline="30000" dirty="0" smtClean="0">
                          <a:solidFill>
                            <a:schemeClr val="tx1"/>
                          </a:solidFill>
                          <a:effectLst/>
                          <a:latin typeface="+mn-lt"/>
                          <a:ea typeface="Times New Roman"/>
                          <a:cs typeface="TTE1A02948t00"/>
                        </a:rPr>
                        <a:t>(</a:t>
                      </a:r>
                      <a:r>
                        <a:rPr lang="es-ES" sz="1600" baseline="30000" dirty="0">
                          <a:solidFill>
                            <a:schemeClr val="tx1"/>
                          </a:solidFill>
                          <a:effectLst/>
                          <a:latin typeface="+mn-lt"/>
                          <a:ea typeface="Times New Roman"/>
                          <a:cs typeface="TTE1A02948t00"/>
                        </a:rPr>
                        <a:t>1)</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sym typeface="Symbol"/>
                        </a:rPr>
                        <a:t></a:t>
                      </a:r>
                      <a:r>
                        <a:rPr lang="es-ES" sz="1600" dirty="0">
                          <a:solidFill>
                            <a:schemeClr val="tx1"/>
                          </a:solidFill>
                          <a:effectLst/>
                          <a:latin typeface="+mn-lt"/>
                          <a:ea typeface="Times New Roman"/>
                          <a:cs typeface="TTE1A02948t00"/>
                        </a:rPr>
                        <a:t>1</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88000">
                <a:tc>
                  <a:txBody>
                    <a:bodyPr/>
                    <a:lstStyle/>
                    <a:p>
                      <a:pPr algn="ctr">
                        <a:spcAft>
                          <a:spcPts val="0"/>
                        </a:spcAft>
                      </a:pPr>
                      <a:r>
                        <a:rPr lang="es-ES" sz="1600" dirty="0">
                          <a:solidFill>
                            <a:schemeClr val="tx1"/>
                          </a:solidFill>
                          <a:effectLst/>
                          <a:latin typeface="+mn-lt"/>
                          <a:ea typeface="Times New Roman"/>
                          <a:cs typeface="TTE1A02948t00"/>
                        </a:rPr>
                        <a:t>F</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–1</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88000">
                <a:tc>
                  <a:txBody>
                    <a:bodyPr/>
                    <a:lstStyle/>
                    <a:p>
                      <a:pPr algn="ctr">
                        <a:spcAft>
                          <a:spcPts val="0"/>
                        </a:spcAft>
                      </a:pPr>
                      <a:r>
                        <a:rPr lang="es-ES" sz="1600" dirty="0">
                          <a:solidFill>
                            <a:schemeClr val="tx1"/>
                          </a:solidFill>
                          <a:effectLst/>
                          <a:latin typeface="+mn-lt"/>
                          <a:ea typeface="Times New Roman"/>
                          <a:cs typeface="TTE1A02948t00"/>
                        </a:rPr>
                        <a:t>Cl, Br, I</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–1; +1, +3, +5, +7</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88000">
                <a:tc>
                  <a:txBody>
                    <a:bodyPr/>
                    <a:lstStyle/>
                    <a:p>
                      <a:pPr algn="ctr">
                        <a:spcAft>
                          <a:spcPts val="0"/>
                        </a:spcAft>
                      </a:pPr>
                      <a:r>
                        <a:rPr lang="es-ES" sz="1600" dirty="0" smtClean="0">
                          <a:solidFill>
                            <a:schemeClr val="tx1"/>
                          </a:solidFill>
                          <a:effectLst/>
                          <a:latin typeface="+mn-lt"/>
                          <a:ea typeface="Times New Roman"/>
                          <a:cs typeface="TTE1A02948t00"/>
                        </a:rPr>
                        <a:t>O </a:t>
                      </a:r>
                      <a:r>
                        <a:rPr lang="es-ES" sz="1600" baseline="30000" dirty="0" smtClean="0">
                          <a:solidFill>
                            <a:schemeClr val="tx1"/>
                          </a:solidFill>
                          <a:effectLst/>
                          <a:latin typeface="+mn-lt"/>
                          <a:ea typeface="Times New Roman"/>
                          <a:cs typeface="TTE1A02948t00"/>
                        </a:rPr>
                        <a:t>(</a:t>
                      </a:r>
                      <a:r>
                        <a:rPr lang="es-ES" sz="1600" baseline="30000" dirty="0">
                          <a:solidFill>
                            <a:schemeClr val="tx1"/>
                          </a:solidFill>
                          <a:effectLst/>
                          <a:latin typeface="+mn-lt"/>
                          <a:ea typeface="Times New Roman"/>
                          <a:cs typeface="TTE1A02948t00"/>
                        </a:rPr>
                        <a:t>2)</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–2</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88000">
                <a:tc>
                  <a:txBody>
                    <a:bodyPr/>
                    <a:lstStyle/>
                    <a:p>
                      <a:pPr algn="ctr">
                        <a:spcAft>
                          <a:spcPts val="0"/>
                        </a:spcAft>
                      </a:pPr>
                      <a:r>
                        <a:rPr lang="es-ES" sz="1600" dirty="0" smtClean="0">
                          <a:solidFill>
                            <a:schemeClr val="tx1"/>
                          </a:solidFill>
                          <a:effectLst/>
                          <a:latin typeface="+mn-lt"/>
                          <a:ea typeface="Times New Roman"/>
                          <a:cs typeface="TTE1A02948t00"/>
                        </a:rPr>
                        <a:t>S </a:t>
                      </a:r>
                      <a:r>
                        <a:rPr lang="es-ES" sz="1600" baseline="30000" dirty="0" smtClean="0">
                          <a:solidFill>
                            <a:schemeClr val="tx1"/>
                          </a:solidFill>
                          <a:effectLst/>
                          <a:latin typeface="+mn-lt"/>
                          <a:ea typeface="Times New Roman"/>
                          <a:cs typeface="TTE1A02948t00"/>
                        </a:rPr>
                        <a:t>(</a:t>
                      </a:r>
                      <a:r>
                        <a:rPr lang="es-ES" sz="1600" baseline="30000" dirty="0">
                          <a:solidFill>
                            <a:schemeClr val="tx1"/>
                          </a:solidFill>
                          <a:effectLst/>
                          <a:latin typeface="+mn-lt"/>
                          <a:ea typeface="Times New Roman"/>
                          <a:cs typeface="TTE1A02948t00"/>
                        </a:rPr>
                        <a:t>3)</a:t>
                      </a:r>
                      <a:r>
                        <a:rPr lang="es-ES" sz="1600" dirty="0">
                          <a:solidFill>
                            <a:schemeClr val="tx1"/>
                          </a:solidFill>
                          <a:effectLst/>
                          <a:latin typeface="+mn-lt"/>
                          <a:ea typeface="Times New Roman"/>
                          <a:cs typeface="TTE1A02948t00"/>
                        </a:rPr>
                        <a:t>, Se, Te</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–2; +2, +4, +6</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288000">
                <a:tc>
                  <a:txBody>
                    <a:bodyPr/>
                    <a:lstStyle/>
                    <a:p>
                      <a:pPr algn="ctr">
                        <a:spcAft>
                          <a:spcPts val="0"/>
                        </a:spcAft>
                      </a:pPr>
                      <a:r>
                        <a:rPr lang="es-ES" sz="1600" dirty="0" smtClean="0">
                          <a:solidFill>
                            <a:schemeClr val="tx1"/>
                          </a:solidFill>
                          <a:effectLst/>
                          <a:latin typeface="+mn-lt"/>
                          <a:ea typeface="Times New Roman"/>
                          <a:cs typeface="TTE1A02948t00"/>
                        </a:rPr>
                        <a:t>N </a:t>
                      </a:r>
                      <a:r>
                        <a:rPr lang="es-ES" sz="1600" baseline="30000" dirty="0" smtClean="0">
                          <a:solidFill>
                            <a:schemeClr val="tx1"/>
                          </a:solidFill>
                          <a:effectLst/>
                          <a:latin typeface="+mn-lt"/>
                          <a:ea typeface="Times New Roman"/>
                          <a:cs typeface="TTE1A02948t00"/>
                        </a:rPr>
                        <a:t>(</a:t>
                      </a:r>
                      <a:r>
                        <a:rPr lang="es-ES" sz="1600" baseline="30000" dirty="0">
                          <a:solidFill>
                            <a:schemeClr val="tx1"/>
                          </a:solidFill>
                          <a:effectLst/>
                          <a:latin typeface="+mn-lt"/>
                          <a:ea typeface="Times New Roman"/>
                          <a:cs typeface="TTE1A02948t00"/>
                        </a:rPr>
                        <a:t>4)</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–3; +1, +2, +3, +4, +5</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88000">
                <a:tc>
                  <a:txBody>
                    <a:bodyPr/>
                    <a:lstStyle/>
                    <a:p>
                      <a:pPr algn="ctr">
                        <a:spcAft>
                          <a:spcPts val="0"/>
                        </a:spcAft>
                      </a:pPr>
                      <a:r>
                        <a:rPr lang="es-ES" sz="1600" dirty="0">
                          <a:solidFill>
                            <a:schemeClr val="tx1"/>
                          </a:solidFill>
                          <a:effectLst/>
                          <a:latin typeface="+mn-lt"/>
                          <a:ea typeface="Times New Roman"/>
                          <a:cs typeface="TTE1A02948t00"/>
                        </a:rPr>
                        <a:t>P</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–3</a:t>
                      </a:r>
                      <a:r>
                        <a:rPr lang="es-ES" sz="1600" dirty="0" smtClean="0">
                          <a:solidFill>
                            <a:schemeClr val="tx1"/>
                          </a:solidFill>
                          <a:effectLst/>
                          <a:latin typeface="+mn-lt"/>
                          <a:ea typeface="Times New Roman"/>
                          <a:cs typeface="TTE1A02948t00"/>
                        </a:rPr>
                        <a:t>; +</a:t>
                      </a:r>
                      <a:r>
                        <a:rPr lang="es-ES" sz="1600" dirty="0">
                          <a:solidFill>
                            <a:schemeClr val="tx1"/>
                          </a:solidFill>
                          <a:effectLst/>
                          <a:latin typeface="+mn-lt"/>
                          <a:ea typeface="Times New Roman"/>
                          <a:cs typeface="TTE1A02948t00"/>
                        </a:rPr>
                        <a:t>3, +5</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88000">
                <a:tc>
                  <a:txBody>
                    <a:bodyPr/>
                    <a:lstStyle/>
                    <a:p>
                      <a:pPr algn="ctr">
                        <a:spcAft>
                          <a:spcPts val="0"/>
                        </a:spcAft>
                      </a:pPr>
                      <a:r>
                        <a:rPr lang="es-ES" sz="1600">
                          <a:solidFill>
                            <a:schemeClr val="tx1"/>
                          </a:solidFill>
                          <a:effectLst/>
                          <a:latin typeface="+mn-lt"/>
                          <a:ea typeface="Times New Roman"/>
                          <a:cs typeface="TTE1A02948t00"/>
                        </a:rPr>
                        <a:t>As, Sb, Bi</a:t>
                      </a:r>
                      <a:endParaRPr lang="es-ES" sz="160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–3; +3, +5</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288000">
                <a:tc>
                  <a:txBody>
                    <a:bodyPr/>
                    <a:lstStyle/>
                    <a:p>
                      <a:pPr algn="ctr">
                        <a:spcAft>
                          <a:spcPts val="0"/>
                        </a:spcAft>
                      </a:pPr>
                      <a:r>
                        <a:rPr lang="es-ES" sz="1600">
                          <a:solidFill>
                            <a:schemeClr val="tx1"/>
                          </a:solidFill>
                          <a:effectLst/>
                          <a:latin typeface="+mn-lt"/>
                          <a:ea typeface="Times New Roman"/>
                          <a:cs typeface="TTE1A02948t00"/>
                        </a:rPr>
                        <a:t>B</a:t>
                      </a:r>
                      <a:endParaRPr lang="es-ES" sz="160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–3; +3</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288000">
                <a:tc>
                  <a:txBody>
                    <a:bodyPr/>
                    <a:lstStyle/>
                    <a:p>
                      <a:pPr algn="ctr">
                        <a:spcAft>
                          <a:spcPts val="0"/>
                        </a:spcAft>
                      </a:pPr>
                      <a:r>
                        <a:rPr lang="es-ES" sz="1600">
                          <a:solidFill>
                            <a:schemeClr val="tx1"/>
                          </a:solidFill>
                          <a:effectLst/>
                          <a:latin typeface="+mn-lt"/>
                          <a:ea typeface="Times New Roman"/>
                          <a:cs typeface="TTE1A02948t00"/>
                        </a:rPr>
                        <a:t>C</a:t>
                      </a:r>
                      <a:endParaRPr lang="es-ES" sz="160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–4; +2, +4</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288000">
                <a:tc>
                  <a:txBody>
                    <a:bodyPr/>
                    <a:lstStyle/>
                    <a:p>
                      <a:pPr algn="ctr">
                        <a:spcAft>
                          <a:spcPts val="0"/>
                        </a:spcAft>
                      </a:pPr>
                      <a:r>
                        <a:rPr lang="es-ES" sz="1600" dirty="0">
                          <a:solidFill>
                            <a:schemeClr val="tx1"/>
                          </a:solidFill>
                          <a:effectLst/>
                          <a:latin typeface="+mn-lt"/>
                          <a:ea typeface="Times New Roman"/>
                          <a:cs typeface="TTE1A02948t00"/>
                        </a:rPr>
                        <a:t>Si</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905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–4; +4</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905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bl>
          </a:graphicData>
        </a:graphic>
      </p:graphicFrame>
      <p:sp>
        <p:nvSpPr>
          <p:cNvPr id="6" name="Rectangle 1"/>
          <p:cNvSpPr>
            <a:spLocks noChangeArrowheads="1"/>
          </p:cNvSpPr>
          <p:nvPr/>
        </p:nvSpPr>
        <p:spPr bwMode="auto">
          <a:xfrm>
            <a:off x="2379739" y="1833312"/>
            <a:ext cx="639919"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es-ES" sz="1100" b="0" i="0" u="none" strike="noStrike" cap="none" normalizeH="0" baseline="0" dirty="0" smtClean="0">
              <a:ln>
                <a:noFill/>
              </a:ln>
              <a:solidFill>
                <a:schemeClr val="tx1"/>
              </a:solidFill>
              <a:effectLst/>
              <a:latin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endParaRPr>
          </a:p>
        </p:txBody>
      </p:sp>
      <p:sp>
        <p:nvSpPr>
          <p:cNvPr id="7" name="6 Rectángulo"/>
          <p:cNvSpPr/>
          <p:nvPr/>
        </p:nvSpPr>
        <p:spPr>
          <a:xfrm>
            <a:off x="1079500" y="5009466"/>
            <a:ext cx="7150100" cy="1500411"/>
          </a:xfrm>
          <a:prstGeom prst="rect">
            <a:avLst/>
          </a:prstGeom>
        </p:spPr>
        <p:txBody>
          <a:bodyPr wrap="square">
            <a:spAutoFit/>
          </a:bodyPr>
          <a:lstStyle/>
          <a:p>
            <a:pPr marL="540385" marR="268605" indent="-269875" algn="just">
              <a:spcBef>
                <a:spcPts val="300"/>
              </a:spcBef>
              <a:spcAft>
                <a:spcPts val="0"/>
              </a:spcAft>
            </a:pPr>
            <a:r>
              <a:rPr lang="es-ES" sz="1400" dirty="0" smtClean="0">
                <a:cs typeface="TTE1A02948t00"/>
              </a:rPr>
              <a:t>(1</a:t>
            </a:r>
            <a:r>
              <a:rPr lang="es-ES" sz="1400" dirty="0">
                <a:cs typeface="TTE1A02948t00"/>
              </a:rPr>
              <a:t>) 	El H actúa siempre con </a:t>
            </a:r>
            <a:r>
              <a:rPr lang="es-ES" sz="1400" dirty="0" err="1">
                <a:cs typeface="TTE1A02948t00"/>
              </a:rPr>
              <a:t>n.o</a:t>
            </a:r>
            <a:r>
              <a:rPr lang="es-ES" sz="1400" dirty="0">
                <a:cs typeface="TTE1A02948t00"/>
              </a:rPr>
              <a:t>. +1, excepto en los hidruros metálicos, que actúa con –1.</a:t>
            </a:r>
            <a:endParaRPr lang="es-ES" sz="1400" dirty="0"/>
          </a:p>
          <a:p>
            <a:pPr marL="540385" marR="268605" indent="-269875" algn="just">
              <a:spcBef>
                <a:spcPts val="300"/>
              </a:spcBef>
              <a:spcAft>
                <a:spcPts val="0"/>
              </a:spcAft>
            </a:pPr>
            <a:r>
              <a:rPr lang="es-ES" sz="1400" dirty="0">
                <a:cs typeface="TTE1A02948t00"/>
              </a:rPr>
              <a:t>(2) 	El O actúa siempre con </a:t>
            </a:r>
            <a:r>
              <a:rPr lang="es-ES" sz="1400" dirty="0" err="1">
                <a:cs typeface="TTE1A02948t00"/>
              </a:rPr>
              <a:t>n.o</a:t>
            </a:r>
            <a:r>
              <a:rPr lang="es-ES" sz="1400" dirty="0">
                <a:cs typeface="TTE1A02948t00"/>
              </a:rPr>
              <a:t>. –2, excepto frente al F, que lo hace con +</a:t>
            </a:r>
            <a:r>
              <a:rPr lang="es-ES" sz="1400" dirty="0" smtClean="0">
                <a:cs typeface="TTE1A02948t00"/>
              </a:rPr>
              <a:t>2; </a:t>
            </a:r>
            <a:r>
              <a:rPr lang="es-ES" sz="1400" dirty="0">
                <a:cs typeface="TTE1A02948t00"/>
              </a:rPr>
              <a:t>en los peróxidos, con –1 </a:t>
            </a:r>
            <a:endParaRPr lang="es-ES" sz="1400" dirty="0"/>
          </a:p>
          <a:p>
            <a:pPr marL="540385" marR="268605" indent="-269875" algn="just">
              <a:spcBef>
                <a:spcPts val="300"/>
              </a:spcBef>
              <a:spcAft>
                <a:spcPts val="0"/>
              </a:spcAft>
            </a:pPr>
            <a:r>
              <a:rPr lang="es-ES" sz="1400" dirty="0">
                <a:cs typeface="TTE1A02948t00"/>
              </a:rPr>
              <a:t>(3) 	El </a:t>
            </a:r>
            <a:r>
              <a:rPr lang="es-ES" sz="1400" dirty="0" err="1">
                <a:cs typeface="TTE1A02948t00"/>
              </a:rPr>
              <a:t>n.o</a:t>
            </a:r>
            <a:r>
              <a:rPr lang="es-ES" sz="1400" dirty="0">
                <a:cs typeface="TTE1A02948t00"/>
              </a:rPr>
              <a:t>. +2 muy poco frecuente.</a:t>
            </a:r>
            <a:endParaRPr lang="es-ES" sz="1400" dirty="0"/>
          </a:p>
          <a:p>
            <a:pPr marL="540385" marR="268605" indent="-269875" algn="just">
              <a:spcBef>
                <a:spcPts val="300"/>
              </a:spcBef>
              <a:spcAft>
                <a:spcPts val="0"/>
              </a:spcAft>
            </a:pPr>
            <a:r>
              <a:rPr lang="es-ES" sz="1400" dirty="0">
                <a:cs typeface="TTE1A02948t00"/>
              </a:rPr>
              <a:t>(4) 	El N forma ácidos solamente con los </a:t>
            </a:r>
            <a:r>
              <a:rPr lang="es-ES" sz="1400" dirty="0" err="1">
                <a:cs typeface="TTE1A02948t00"/>
              </a:rPr>
              <a:t>n.o</a:t>
            </a:r>
            <a:r>
              <a:rPr lang="es-ES" sz="1400" dirty="0">
                <a:cs typeface="TTE1A02948t00"/>
              </a:rPr>
              <a:t>. +1, +3 y +5</a:t>
            </a:r>
            <a:r>
              <a:rPr lang="es-ES" sz="1400" dirty="0" smtClean="0">
                <a:cs typeface="TTE1A02948t00"/>
              </a:rPr>
              <a:t>.</a:t>
            </a:r>
            <a:endParaRPr lang="es-ES" sz="1400" dirty="0">
              <a:effectLst/>
            </a:endParaRPr>
          </a:p>
        </p:txBody>
      </p:sp>
      <p:sp>
        <p:nvSpPr>
          <p:cNvPr id="10" name="9 Rectángulo"/>
          <p:cNvSpPr/>
          <p:nvPr/>
        </p:nvSpPr>
        <p:spPr>
          <a:xfrm>
            <a:off x="392257" y="881102"/>
            <a:ext cx="8116743" cy="369332"/>
          </a:xfrm>
          <a:prstGeom prst="rect">
            <a:avLst/>
          </a:prstGeom>
        </p:spPr>
        <p:txBody>
          <a:bodyPr wrap="square">
            <a:spAutoFit/>
          </a:bodyPr>
          <a:lstStyle/>
          <a:p>
            <a:pPr lvl="0" algn="just"/>
            <a:r>
              <a:rPr lang="es-ES" b="1" dirty="0" smtClean="0">
                <a:solidFill>
                  <a:srgbClr val="C00000"/>
                </a:solidFill>
                <a:cs typeface="TTE1A31CC0t00"/>
              </a:rPr>
              <a:t>Números de oxidación más frecuentes de algunos no metales</a:t>
            </a:r>
            <a:endParaRPr lang="es-ES" dirty="0">
              <a:solidFill>
                <a:srgbClr val="C00000"/>
              </a:solidFill>
            </a:endParaRPr>
          </a:p>
        </p:txBody>
      </p:sp>
      <p:sp>
        <p:nvSpPr>
          <p:cNvPr id="13"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5</a:t>
            </a:fld>
            <a:endParaRPr lang="es-ES" dirty="0">
              <a:solidFill>
                <a:schemeClr val="accent6">
                  <a:lumMod val="50000"/>
                </a:schemeClr>
              </a:solidFill>
            </a:endParaRPr>
          </a:p>
        </p:txBody>
      </p:sp>
      <p:sp>
        <p:nvSpPr>
          <p:cNvPr id="14" name="13 CuadroTexto"/>
          <p:cNvSpPr txBox="1"/>
          <p:nvPr/>
        </p:nvSpPr>
        <p:spPr>
          <a:xfrm>
            <a:off x="1841500" y="399197"/>
            <a:ext cx="5511800" cy="276999"/>
          </a:xfrm>
          <a:prstGeom prst="rect">
            <a:avLst/>
          </a:prstGeom>
          <a:noFill/>
        </p:spPr>
        <p:txBody>
          <a:bodyPr wrap="square" lIns="0" tIns="0" rIns="0" bIns="0" rtlCol="0">
            <a:spAutoFit/>
          </a:bodyPr>
          <a:lstStyle/>
          <a:p>
            <a:pPr algn="ctr"/>
            <a:r>
              <a:rPr lang="es-ES" b="1" dirty="0" smtClean="0">
                <a:solidFill>
                  <a:schemeClr val="accent6">
                    <a:lumMod val="75000"/>
                  </a:schemeClr>
                </a:solidFill>
                <a:latin typeface="Arial" pitchFamily="34" charset="0"/>
                <a:cs typeface="Arial" pitchFamily="34" charset="0"/>
              </a:rPr>
              <a:t>2. Número de oxidación</a:t>
            </a:r>
            <a:endParaRPr lang="es-ES" b="1" dirty="0">
              <a:solidFill>
                <a:schemeClr val="accent6">
                  <a:lumMod val="75000"/>
                </a:schemeClr>
              </a:solidFill>
              <a:latin typeface="Arial" pitchFamily="34" charset="0"/>
              <a:cs typeface="Arial" pitchFamily="34" charset="0"/>
            </a:endParaRPr>
          </a:p>
        </p:txBody>
      </p:sp>
      <p:sp>
        <p:nvSpPr>
          <p:cNvPr id="15" name="14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40495667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4 Tabla"/>
          <p:cNvGraphicFramePr>
            <a:graphicFrameLocks noGrp="1"/>
          </p:cNvGraphicFramePr>
          <p:nvPr>
            <p:extLst>
              <p:ext uri="{D42A27DB-BD31-4B8C-83A1-F6EECF244321}">
                <p14:modId xmlns:p14="http://schemas.microsoft.com/office/powerpoint/2010/main" val="124994443"/>
              </p:ext>
            </p:extLst>
          </p:nvPr>
        </p:nvGraphicFramePr>
        <p:xfrm>
          <a:off x="1206500" y="1535263"/>
          <a:ext cx="6845300" cy="3924000"/>
        </p:xfrm>
        <a:graphic>
          <a:graphicData uri="http://schemas.openxmlformats.org/drawingml/2006/table">
            <a:tbl>
              <a:tblPr firstRow="1" firstCol="1" bandRow="1">
                <a:effectLst>
                  <a:outerShdw blurRad="50800" dist="38100" dir="18900000" algn="bl" rotWithShape="0">
                    <a:prstClr val="black">
                      <a:alpha val="40000"/>
                    </a:prstClr>
                  </a:outerShdw>
                </a:effectLst>
              </a:tblPr>
              <a:tblGrid>
                <a:gridCol w="3489973">
                  <a:extLst>
                    <a:ext uri="{9D8B030D-6E8A-4147-A177-3AD203B41FA5}">
                      <a16:colId xmlns:a16="http://schemas.microsoft.com/office/drawing/2014/main" val="20000"/>
                    </a:ext>
                  </a:extLst>
                </a:gridCol>
                <a:gridCol w="3355327">
                  <a:extLst>
                    <a:ext uri="{9D8B030D-6E8A-4147-A177-3AD203B41FA5}">
                      <a16:colId xmlns:a16="http://schemas.microsoft.com/office/drawing/2014/main" val="20001"/>
                    </a:ext>
                  </a:extLst>
                </a:gridCol>
              </a:tblGrid>
              <a:tr h="360000">
                <a:tc gridSpan="2">
                  <a:txBody>
                    <a:bodyPr/>
                    <a:lstStyle/>
                    <a:p>
                      <a:pPr algn="l">
                        <a:spcAft>
                          <a:spcPts val="0"/>
                        </a:spcAft>
                      </a:pPr>
                      <a:r>
                        <a:rPr lang="es-ES" sz="1800" b="1" dirty="0" smtClean="0">
                          <a:solidFill>
                            <a:schemeClr val="tx1"/>
                          </a:solidFill>
                          <a:effectLst/>
                          <a:latin typeface="+mn-lt"/>
                          <a:ea typeface="Times New Roman"/>
                          <a:cs typeface="TTE1A02948t00"/>
                        </a:rPr>
                        <a:t>                      </a:t>
                      </a:r>
                      <a:r>
                        <a:rPr lang="es-ES" sz="1600" b="1" dirty="0" smtClean="0">
                          <a:solidFill>
                            <a:schemeClr val="tx1"/>
                          </a:solidFill>
                          <a:effectLst/>
                          <a:latin typeface="+mn-lt"/>
                          <a:ea typeface="Times New Roman"/>
                          <a:cs typeface="TTE1A02948t00"/>
                        </a:rPr>
                        <a:t>Metales                               Número de Oxidación</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905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accent6">
                        <a:lumMod val="60000"/>
                        <a:lumOff val="40000"/>
                      </a:schemeClr>
                    </a:solidFill>
                  </a:tcPr>
                </a:tc>
                <a:tc hMerge="1">
                  <a:txBody>
                    <a:bodyPr/>
                    <a:lstStyle/>
                    <a:p>
                      <a:endParaRPr lang="es-ES"/>
                    </a:p>
                  </a:txBody>
                  <a:tcPr/>
                </a:tc>
                <a:extLst>
                  <a:ext uri="{0D108BD9-81ED-4DB2-BD59-A6C34878D82A}">
                    <a16:rowId xmlns:a16="http://schemas.microsoft.com/office/drawing/2014/main" val="10000"/>
                  </a:ext>
                </a:extLst>
              </a:tr>
              <a:tr h="324000">
                <a:tc>
                  <a:txBody>
                    <a:bodyPr/>
                    <a:lstStyle/>
                    <a:p>
                      <a:pPr algn="ctr">
                        <a:spcAft>
                          <a:spcPts val="0"/>
                        </a:spcAft>
                      </a:pPr>
                      <a:r>
                        <a:rPr lang="en-US" sz="1600" dirty="0" smtClean="0">
                          <a:solidFill>
                            <a:schemeClr val="tx1"/>
                          </a:solidFill>
                          <a:effectLst/>
                          <a:latin typeface="+mn-lt"/>
                          <a:ea typeface="Times New Roman"/>
                          <a:cs typeface="TTE1A02948t00"/>
                        </a:rPr>
                        <a:t>  Li</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Na</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K</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a:t>
                      </a:r>
                      <a:r>
                        <a:rPr lang="en-US" sz="1600" dirty="0" err="1" smtClean="0">
                          <a:solidFill>
                            <a:schemeClr val="tx1"/>
                          </a:solidFill>
                          <a:effectLst/>
                          <a:latin typeface="+mn-lt"/>
                          <a:ea typeface="Times New Roman"/>
                          <a:cs typeface="TTE1A02948t00"/>
                        </a:rPr>
                        <a:t>Rb</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Cs</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a:t>
                      </a:r>
                      <a:r>
                        <a:rPr lang="en-US" sz="1600" dirty="0" err="1" smtClean="0">
                          <a:solidFill>
                            <a:schemeClr val="tx1"/>
                          </a:solidFill>
                          <a:effectLst/>
                          <a:latin typeface="+mn-lt"/>
                          <a:ea typeface="Times New Roman"/>
                          <a:cs typeface="TTE1A02948t00"/>
                        </a:rPr>
                        <a:t>Fr</a:t>
                      </a:r>
                      <a:r>
                        <a:rPr lang="en-US" sz="1600" dirty="0" smtClean="0">
                          <a:solidFill>
                            <a:schemeClr val="tx1"/>
                          </a:solidFill>
                          <a:effectLst/>
                          <a:latin typeface="+mn-lt"/>
                          <a:ea typeface="Times New Roman"/>
                          <a:cs typeface="TTE1A02948t00"/>
                        </a:rPr>
                        <a:t>,  </a:t>
                      </a:r>
                      <a:r>
                        <a:rPr lang="en-US" sz="1600" dirty="0">
                          <a:solidFill>
                            <a:schemeClr val="tx1"/>
                          </a:solidFill>
                          <a:effectLst/>
                          <a:latin typeface="+mn-lt"/>
                          <a:ea typeface="Times New Roman"/>
                          <a:cs typeface="TTE1A02948t00"/>
                        </a:rPr>
                        <a:t>Ag, </a:t>
                      </a:r>
                      <a:r>
                        <a:rPr lang="en-US" sz="1600" dirty="0" smtClean="0">
                          <a:solidFill>
                            <a:schemeClr val="tx1"/>
                          </a:solidFill>
                          <a:effectLst/>
                          <a:latin typeface="+mn-lt"/>
                          <a:ea typeface="Times New Roman"/>
                          <a:cs typeface="TTE1A02948t00"/>
                        </a:rPr>
                        <a:t> NH</a:t>
                      </a:r>
                      <a:r>
                        <a:rPr lang="en-US" sz="1600" baseline="-25000" dirty="0" smtClean="0">
                          <a:solidFill>
                            <a:schemeClr val="tx1"/>
                          </a:solidFill>
                          <a:effectLst/>
                          <a:latin typeface="+mn-lt"/>
                          <a:ea typeface="Times New Roman"/>
                          <a:cs typeface="TTE1A02948t00"/>
                        </a:rPr>
                        <a:t>4</a:t>
                      </a:r>
                      <a:r>
                        <a:rPr lang="en-US" sz="1600" baseline="30000" dirty="0">
                          <a:solidFill>
                            <a:schemeClr val="tx1"/>
                          </a:solidFill>
                          <a:effectLst/>
                          <a:latin typeface="+mn-lt"/>
                          <a:ea typeface="Times New Roman"/>
                          <a:cs typeface="TTE1A02948t00"/>
                        </a:rPr>
                        <a:t>+</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n-US" sz="1600" dirty="0">
                          <a:solidFill>
                            <a:schemeClr val="tx1"/>
                          </a:solidFill>
                          <a:effectLst/>
                          <a:latin typeface="+mn-lt"/>
                          <a:ea typeface="Times New Roman"/>
                          <a:cs typeface="TTE1A02948t00"/>
                        </a:rPr>
                        <a:t>+1</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24000">
                <a:tc>
                  <a:txBody>
                    <a:bodyPr/>
                    <a:lstStyle/>
                    <a:p>
                      <a:pPr algn="ctr">
                        <a:spcAft>
                          <a:spcPts val="0"/>
                        </a:spcAft>
                      </a:pPr>
                      <a:r>
                        <a:rPr lang="en-US" sz="1600" dirty="0">
                          <a:solidFill>
                            <a:schemeClr val="tx1"/>
                          </a:solidFill>
                          <a:effectLst/>
                          <a:latin typeface="+mn-lt"/>
                          <a:ea typeface="Times New Roman"/>
                          <a:cs typeface="TTE1A02948t00"/>
                        </a:rPr>
                        <a:t>Be, </a:t>
                      </a:r>
                      <a:r>
                        <a:rPr lang="en-US" sz="1600" dirty="0" smtClean="0">
                          <a:solidFill>
                            <a:schemeClr val="tx1"/>
                          </a:solidFill>
                          <a:effectLst/>
                          <a:latin typeface="+mn-lt"/>
                          <a:ea typeface="Times New Roman"/>
                          <a:cs typeface="TTE1A02948t00"/>
                        </a:rPr>
                        <a:t> Mg</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a:t>
                      </a:r>
                      <a:r>
                        <a:rPr lang="en-US" sz="1600" dirty="0" err="1" smtClean="0">
                          <a:solidFill>
                            <a:schemeClr val="tx1"/>
                          </a:solidFill>
                          <a:effectLst/>
                          <a:latin typeface="+mn-lt"/>
                          <a:ea typeface="Times New Roman"/>
                          <a:cs typeface="TTE1A02948t00"/>
                        </a:rPr>
                        <a:t>Ca</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a:t>
                      </a:r>
                      <a:r>
                        <a:rPr lang="en-US" sz="1600" dirty="0" err="1" smtClean="0">
                          <a:solidFill>
                            <a:schemeClr val="tx1"/>
                          </a:solidFill>
                          <a:effectLst/>
                          <a:latin typeface="+mn-lt"/>
                          <a:ea typeface="Times New Roman"/>
                          <a:cs typeface="TTE1A02948t00"/>
                        </a:rPr>
                        <a:t>Sr</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Ba</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Ra</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Zn</a:t>
                      </a:r>
                      <a:r>
                        <a:rPr lang="en-US" sz="1600" dirty="0">
                          <a:solidFill>
                            <a:schemeClr val="tx1"/>
                          </a:solidFill>
                          <a:effectLst/>
                          <a:latin typeface="+mn-lt"/>
                          <a:ea typeface="Times New Roman"/>
                          <a:cs typeface="TTE1A02948t00"/>
                        </a:rPr>
                        <a:t>, </a:t>
                      </a:r>
                      <a:r>
                        <a:rPr lang="en-US" sz="1600" dirty="0" smtClean="0">
                          <a:solidFill>
                            <a:schemeClr val="tx1"/>
                          </a:solidFill>
                          <a:effectLst/>
                          <a:latin typeface="+mn-lt"/>
                          <a:ea typeface="Times New Roman"/>
                          <a:cs typeface="TTE1A02948t00"/>
                        </a:rPr>
                        <a:t> Cd</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n-US" sz="1600">
                          <a:solidFill>
                            <a:schemeClr val="tx1"/>
                          </a:solidFill>
                          <a:effectLst/>
                          <a:latin typeface="+mn-lt"/>
                          <a:ea typeface="Times New Roman"/>
                          <a:cs typeface="TTE1A02948t00"/>
                        </a:rPr>
                        <a:t>+2</a:t>
                      </a:r>
                      <a:endParaRPr lang="es-ES" sz="160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24000">
                <a:tc>
                  <a:txBody>
                    <a:bodyPr/>
                    <a:lstStyle/>
                    <a:p>
                      <a:pPr algn="ctr">
                        <a:spcAft>
                          <a:spcPts val="0"/>
                        </a:spcAft>
                      </a:pPr>
                      <a:r>
                        <a:rPr lang="es-ES" sz="1600" dirty="0">
                          <a:solidFill>
                            <a:schemeClr val="tx1"/>
                          </a:solidFill>
                          <a:effectLst/>
                          <a:latin typeface="+mn-lt"/>
                          <a:ea typeface="Times New Roman"/>
                          <a:cs typeface="TTE1A02948t00"/>
                        </a:rPr>
                        <a:t>Cu, </a:t>
                      </a:r>
                      <a:r>
                        <a:rPr lang="es-ES" sz="1600" dirty="0" smtClean="0">
                          <a:solidFill>
                            <a:schemeClr val="tx1"/>
                          </a:solidFill>
                          <a:effectLst/>
                          <a:latin typeface="+mn-lt"/>
                          <a:ea typeface="Times New Roman"/>
                          <a:cs typeface="TTE1A02948t00"/>
                        </a:rPr>
                        <a:t>Hg </a:t>
                      </a:r>
                      <a:r>
                        <a:rPr lang="es-ES" sz="1600" baseline="30000" dirty="0" smtClean="0">
                          <a:solidFill>
                            <a:schemeClr val="tx1"/>
                          </a:solidFill>
                          <a:effectLst/>
                          <a:latin typeface="+mn-lt"/>
                          <a:ea typeface="Times New Roman"/>
                          <a:cs typeface="TTE1A02948t00"/>
                        </a:rPr>
                        <a:t>(</a:t>
                      </a:r>
                      <a:r>
                        <a:rPr lang="es-ES" sz="1600" baseline="30000" dirty="0">
                          <a:solidFill>
                            <a:schemeClr val="tx1"/>
                          </a:solidFill>
                          <a:effectLst/>
                          <a:latin typeface="+mn-lt"/>
                          <a:ea typeface="Times New Roman"/>
                          <a:cs typeface="TTE1A02948t00"/>
                        </a:rPr>
                        <a:t>5)</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a:solidFill>
                            <a:schemeClr val="tx1"/>
                          </a:solidFill>
                          <a:effectLst/>
                          <a:latin typeface="+mn-lt"/>
                          <a:ea typeface="Times New Roman"/>
                          <a:cs typeface="TTE1A02948t00"/>
                        </a:rPr>
                        <a:t>+1, +2</a:t>
                      </a:r>
                      <a:endParaRPr lang="es-ES" sz="160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24000">
                <a:tc>
                  <a:txBody>
                    <a:bodyPr/>
                    <a:lstStyle/>
                    <a:p>
                      <a:pPr algn="ctr">
                        <a:spcAft>
                          <a:spcPts val="0"/>
                        </a:spcAft>
                      </a:pPr>
                      <a:r>
                        <a:rPr lang="es-ES" sz="1600" dirty="0">
                          <a:solidFill>
                            <a:schemeClr val="tx1"/>
                          </a:solidFill>
                          <a:effectLst/>
                          <a:latin typeface="+mn-lt"/>
                          <a:ea typeface="Times New Roman"/>
                          <a:cs typeface="TTE1A02948t00"/>
                        </a:rPr>
                        <a:t>Al</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+3</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24000">
                <a:tc>
                  <a:txBody>
                    <a:bodyPr/>
                    <a:lstStyle/>
                    <a:p>
                      <a:pPr algn="ctr">
                        <a:spcAft>
                          <a:spcPts val="0"/>
                        </a:spcAft>
                      </a:pPr>
                      <a:r>
                        <a:rPr lang="es-ES" sz="1600" dirty="0">
                          <a:solidFill>
                            <a:schemeClr val="tx1"/>
                          </a:solidFill>
                          <a:effectLst/>
                          <a:latin typeface="+mn-lt"/>
                          <a:ea typeface="Times New Roman"/>
                          <a:cs typeface="TTE1A02948t00"/>
                        </a:rPr>
                        <a:t>Au</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+1, +3</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24000">
                <a:tc>
                  <a:txBody>
                    <a:bodyPr/>
                    <a:lstStyle/>
                    <a:p>
                      <a:pPr algn="ctr">
                        <a:spcAft>
                          <a:spcPts val="0"/>
                        </a:spcAft>
                      </a:pPr>
                      <a:r>
                        <a:rPr lang="es-ES" sz="1600" dirty="0">
                          <a:solidFill>
                            <a:schemeClr val="tx1"/>
                          </a:solidFill>
                          <a:effectLst/>
                          <a:latin typeface="+mn-lt"/>
                          <a:ea typeface="Times New Roman"/>
                          <a:cs typeface="TTE1A02948t00"/>
                        </a:rPr>
                        <a:t>Fe, Co, Ni</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+2, +3</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24000">
                <a:tc>
                  <a:txBody>
                    <a:bodyPr/>
                    <a:lstStyle/>
                    <a:p>
                      <a:pPr algn="ctr">
                        <a:spcAft>
                          <a:spcPts val="0"/>
                        </a:spcAft>
                      </a:pPr>
                      <a:r>
                        <a:rPr lang="es-ES" sz="1600" dirty="0">
                          <a:solidFill>
                            <a:schemeClr val="tx1"/>
                          </a:solidFill>
                          <a:effectLst/>
                          <a:latin typeface="+mn-lt"/>
                          <a:ea typeface="Times New Roman"/>
                          <a:cs typeface="TTE1A02948t00"/>
                        </a:rPr>
                        <a:t>Sn, Pb, Pt, Pd</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+2, +4</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24000">
                <a:tc>
                  <a:txBody>
                    <a:bodyPr/>
                    <a:lstStyle/>
                    <a:p>
                      <a:pPr algn="ctr">
                        <a:spcAft>
                          <a:spcPts val="0"/>
                        </a:spcAft>
                      </a:pPr>
                      <a:r>
                        <a:rPr lang="es-ES" sz="1600" dirty="0">
                          <a:solidFill>
                            <a:schemeClr val="tx1"/>
                          </a:solidFill>
                          <a:effectLst/>
                          <a:latin typeface="+mn-lt"/>
                          <a:ea typeface="Times New Roman"/>
                          <a:cs typeface="TTE1A02948t00"/>
                        </a:rPr>
                        <a:t>Ir</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+3, +4</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24000">
                <a:tc>
                  <a:txBody>
                    <a:bodyPr/>
                    <a:lstStyle/>
                    <a:p>
                      <a:pPr algn="ctr">
                        <a:spcAft>
                          <a:spcPts val="0"/>
                        </a:spcAft>
                      </a:pPr>
                      <a:r>
                        <a:rPr lang="es-ES" sz="1600" dirty="0" smtClean="0">
                          <a:solidFill>
                            <a:schemeClr val="tx1"/>
                          </a:solidFill>
                          <a:effectLst/>
                          <a:latin typeface="+mn-lt"/>
                          <a:ea typeface="Times New Roman"/>
                          <a:cs typeface="TTE1A02948t00"/>
                        </a:rPr>
                        <a:t>Cr </a:t>
                      </a:r>
                      <a:r>
                        <a:rPr lang="es-ES" sz="1600" baseline="30000" dirty="0" smtClean="0">
                          <a:solidFill>
                            <a:schemeClr val="tx1"/>
                          </a:solidFill>
                          <a:effectLst/>
                          <a:latin typeface="+mn-lt"/>
                          <a:ea typeface="Times New Roman"/>
                          <a:cs typeface="TTE1A02948t00"/>
                        </a:rPr>
                        <a:t>(6</a:t>
                      </a:r>
                      <a:r>
                        <a:rPr lang="es-ES" sz="1600" baseline="30000" dirty="0">
                          <a:solidFill>
                            <a:schemeClr val="tx1"/>
                          </a:solidFill>
                          <a:effectLst/>
                          <a:latin typeface="+mn-lt"/>
                          <a:ea typeface="Times New Roman"/>
                          <a:cs typeface="TTE1A02948t00"/>
                        </a:rPr>
                        <a:t>)</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+2, +3, +6</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324000">
                <a:tc>
                  <a:txBody>
                    <a:bodyPr/>
                    <a:lstStyle/>
                    <a:p>
                      <a:pPr algn="ctr">
                        <a:spcAft>
                          <a:spcPts val="0"/>
                        </a:spcAft>
                      </a:pPr>
                      <a:r>
                        <a:rPr lang="es-ES" sz="1600" dirty="0" smtClean="0">
                          <a:solidFill>
                            <a:schemeClr val="tx1"/>
                          </a:solidFill>
                          <a:effectLst/>
                          <a:latin typeface="+mn-lt"/>
                          <a:ea typeface="Times New Roman"/>
                          <a:cs typeface="TTE1A02948t00"/>
                        </a:rPr>
                        <a:t>Mn </a:t>
                      </a:r>
                      <a:r>
                        <a:rPr lang="es-ES" sz="1600" baseline="30000" dirty="0" smtClean="0">
                          <a:solidFill>
                            <a:schemeClr val="tx1"/>
                          </a:solidFill>
                          <a:effectLst/>
                          <a:latin typeface="+mn-lt"/>
                          <a:ea typeface="Times New Roman"/>
                          <a:cs typeface="TTE1A02948t00"/>
                        </a:rPr>
                        <a:t>(</a:t>
                      </a:r>
                      <a:r>
                        <a:rPr lang="es-ES" sz="1600" baseline="30000" dirty="0">
                          <a:solidFill>
                            <a:schemeClr val="tx1"/>
                          </a:solidFill>
                          <a:effectLst/>
                          <a:latin typeface="+mn-lt"/>
                          <a:ea typeface="Times New Roman"/>
                          <a:cs typeface="TTE1A02948t00"/>
                        </a:rPr>
                        <a:t>6)</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+2, +3, +4, +6, +7</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270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324000">
                <a:tc>
                  <a:txBody>
                    <a:bodyPr/>
                    <a:lstStyle/>
                    <a:p>
                      <a:pPr algn="ctr">
                        <a:spcAft>
                          <a:spcPts val="0"/>
                        </a:spcAft>
                      </a:pPr>
                      <a:r>
                        <a:rPr lang="es-ES" sz="1600" dirty="0" smtClean="0">
                          <a:solidFill>
                            <a:schemeClr val="tx1"/>
                          </a:solidFill>
                          <a:effectLst/>
                          <a:latin typeface="+mn-lt"/>
                          <a:ea typeface="Times New Roman"/>
                          <a:cs typeface="TTE1A02948t00"/>
                        </a:rPr>
                        <a:t>V </a:t>
                      </a:r>
                      <a:r>
                        <a:rPr lang="es-ES" sz="1600" baseline="30000" dirty="0" smtClean="0">
                          <a:solidFill>
                            <a:schemeClr val="tx1"/>
                          </a:solidFill>
                          <a:effectLst/>
                          <a:latin typeface="+mn-lt"/>
                          <a:ea typeface="Times New Roman"/>
                          <a:cs typeface="TTE1A02948t00"/>
                        </a:rPr>
                        <a:t>(</a:t>
                      </a:r>
                      <a:r>
                        <a:rPr lang="es-ES" sz="1600" baseline="30000" dirty="0">
                          <a:solidFill>
                            <a:schemeClr val="tx1"/>
                          </a:solidFill>
                          <a:effectLst/>
                          <a:latin typeface="+mn-lt"/>
                          <a:ea typeface="Times New Roman"/>
                          <a:cs typeface="TTE1A02948t00"/>
                        </a:rPr>
                        <a:t>6)</a:t>
                      </a:r>
                      <a:endParaRPr lang="es-ES" sz="1600" dirty="0">
                        <a:solidFill>
                          <a:schemeClr val="tx1"/>
                        </a:solidFill>
                        <a:effectLst/>
                        <a:latin typeface="+mn-lt"/>
                        <a:ea typeface="Times New Roman"/>
                        <a:cs typeface="Times New Roman"/>
                      </a:endParaRPr>
                    </a:p>
                  </a:txBody>
                  <a:tcPr marL="68580" marR="68580" marT="0" marB="0" anchor="ctr">
                    <a:lnL w="19050" cap="flat" cmpd="sng" algn="ctr">
                      <a:solidFill>
                        <a:srgbClr val="5F497A"/>
                      </a:solidFill>
                      <a:prstDash val="solid"/>
                      <a:round/>
                      <a:headEnd type="none" w="med" len="med"/>
                      <a:tailEnd type="none" w="med" len="med"/>
                    </a:lnL>
                    <a:lnR w="1270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9050" cap="flat" cmpd="sng" algn="ctr">
                      <a:solidFill>
                        <a:srgbClr val="5F497A"/>
                      </a:solidFill>
                      <a:prstDash val="solid"/>
                      <a:round/>
                      <a:headEnd type="none" w="med" len="med"/>
                      <a:tailEnd type="none" w="med" len="med"/>
                    </a:lnB>
                    <a:solidFill>
                      <a:schemeClr val="bg1"/>
                    </a:solidFill>
                  </a:tcPr>
                </a:tc>
                <a:tc>
                  <a:txBody>
                    <a:bodyPr/>
                    <a:lstStyle/>
                    <a:p>
                      <a:pPr algn="ctr">
                        <a:spcAft>
                          <a:spcPts val="0"/>
                        </a:spcAft>
                      </a:pPr>
                      <a:r>
                        <a:rPr lang="es-ES" sz="1600" dirty="0">
                          <a:solidFill>
                            <a:schemeClr val="tx1"/>
                          </a:solidFill>
                          <a:effectLst/>
                          <a:latin typeface="+mn-lt"/>
                          <a:ea typeface="Times New Roman"/>
                          <a:cs typeface="TTE1A02948t00"/>
                        </a:rPr>
                        <a:t>+2, +3, +4, +5</a:t>
                      </a:r>
                      <a:endParaRPr lang="es-ES" sz="1600" dirty="0">
                        <a:solidFill>
                          <a:schemeClr val="tx1"/>
                        </a:solidFill>
                        <a:effectLst/>
                        <a:latin typeface="+mn-lt"/>
                        <a:ea typeface="Times New Roman"/>
                        <a:cs typeface="Times New Roman"/>
                      </a:endParaRPr>
                    </a:p>
                  </a:txBody>
                  <a:tcPr marL="68580" marR="68580" marT="0" marB="0" anchor="ctr">
                    <a:lnL w="12700" cap="flat" cmpd="sng" algn="ctr">
                      <a:solidFill>
                        <a:srgbClr val="5F497A"/>
                      </a:solidFill>
                      <a:prstDash val="solid"/>
                      <a:round/>
                      <a:headEnd type="none" w="med" len="med"/>
                      <a:tailEnd type="none" w="med" len="med"/>
                    </a:lnL>
                    <a:lnR w="19050" cap="flat" cmpd="sng" algn="ctr">
                      <a:solidFill>
                        <a:srgbClr val="5F497A"/>
                      </a:solidFill>
                      <a:prstDash val="solid"/>
                      <a:round/>
                      <a:headEnd type="none" w="med" len="med"/>
                      <a:tailEnd type="none" w="med" len="med"/>
                    </a:lnR>
                    <a:lnT w="12700" cap="flat" cmpd="sng" algn="ctr">
                      <a:solidFill>
                        <a:srgbClr val="5F497A"/>
                      </a:solidFill>
                      <a:prstDash val="solid"/>
                      <a:round/>
                      <a:headEnd type="none" w="med" len="med"/>
                      <a:tailEnd type="none" w="med" len="med"/>
                    </a:lnT>
                    <a:lnB w="19050" cap="flat" cmpd="sng" algn="ctr">
                      <a:solidFill>
                        <a:srgbClr val="5F497A"/>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bl>
          </a:graphicData>
        </a:graphic>
      </p:graphicFrame>
      <p:sp>
        <p:nvSpPr>
          <p:cNvPr id="6" name="Rectangle 1"/>
          <p:cNvSpPr>
            <a:spLocks noChangeArrowheads="1"/>
          </p:cNvSpPr>
          <p:nvPr/>
        </p:nvSpPr>
        <p:spPr bwMode="auto">
          <a:xfrm>
            <a:off x="2379739" y="1833312"/>
            <a:ext cx="639919"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indent="450850" fontAlgn="base">
              <a:spcBef>
                <a:spcPct val="0"/>
              </a:spcBef>
              <a:spcAft>
                <a:spcPct val="0"/>
              </a:spcAft>
            </a:pPr>
            <a:endParaRPr lang="es-ES" sz="1100" dirty="0" smtClean="0">
              <a:solidFill>
                <a:prstClr val="black"/>
              </a:solidFill>
              <a:latin typeface="Arial" pitchFamily="34" charset="0"/>
            </a:endParaRPr>
          </a:p>
          <a:p>
            <a:pPr indent="450850" eaLnBrk="0" fontAlgn="base" hangingPunct="0">
              <a:spcBef>
                <a:spcPct val="0"/>
              </a:spcBef>
              <a:spcAft>
                <a:spcPct val="0"/>
              </a:spcAft>
            </a:pPr>
            <a:endParaRPr lang="es-ES" dirty="0" smtClean="0">
              <a:solidFill>
                <a:prstClr val="black"/>
              </a:solidFill>
              <a:latin typeface="Arial" pitchFamily="34" charset="0"/>
            </a:endParaRPr>
          </a:p>
        </p:txBody>
      </p:sp>
      <p:sp>
        <p:nvSpPr>
          <p:cNvPr id="7" name="6 Rectángulo"/>
          <p:cNvSpPr/>
          <p:nvPr/>
        </p:nvSpPr>
        <p:spPr>
          <a:xfrm>
            <a:off x="977901" y="5575014"/>
            <a:ext cx="7188200" cy="777136"/>
          </a:xfrm>
          <a:prstGeom prst="rect">
            <a:avLst/>
          </a:prstGeom>
        </p:spPr>
        <p:txBody>
          <a:bodyPr wrap="square">
            <a:spAutoFit/>
          </a:bodyPr>
          <a:lstStyle/>
          <a:p>
            <a:pPr marL="540385" marR="268605" indent="-269875" algn="just">
              <a:spcBef>
                <a:spcPts val="300"/>
              </a:spcBef>
              <a:spcAft>
                <a:spcPts val="0"/>
              </a:spcAft>
            </a:pPr>
            <a:r>
              <a:rPr lang="es-ES" sz="1400" dirty="0" smtClean="0">
                <a:cs typeface="TTE1A02948t00"/>
              </a:rPr>
              <a:t>(5) 	Cuando </a:t>
            </a:r>
            <a:r>
              <a:rPr lang="es-ES" sz="1400" dirty="0">
                <a:cs typeface="TTE1A02948t00"/>
              </a:rPr>
              <a:t>actúa con </a:t>
            </a:r>
            <a:r>
              <a:rPr lang="es-ES" sz="1400" dirty="0" err="1">
                <a:cs typeface="TTE1A02948t00"/>
              </a:rPr>
              <a:t>n.o</a:t>
            </a:r>
            <a:r>
              <a:rPr lang="es-ES" sz="1400" dirty="0">
                <a:cs typeface="TTE1A02948t00"/>
              </a:rPr>
              <a:t>. +1, forma el catión Hg</a:t>
            </a:r>
            <a:r>
              <a:rPr lang="es-ES" sz="1400" baseline="-25000" dirty="0">
                <a:cs typeface="TTE1A02948t00"/>
              </a:rPr>
              <a:t>2</a:t>
            </a:r>
            <a:r>
              <a:rPr lang="es-ES" sz="1400" baseline="30000" dirty="0">
                <a:cs typeface="TTE1A02948t00"/>
              </a:rPr>
              <a:t>2+</a:t>
            </a:r>
            <a:r>
              <a:rPr lang="es-ES" sz="1400" dirty="0">
                <a:cs typeface="TTE1A02948t00"/>
              </a:rPr>
              <a:t>, que no se puede simplificar</a:t>
            </a:r>
            <a:r>
              <a:rPr lang="es-ES" sz="1400" dirty="0" smtClean="0">
                <a:cs typeface="TTE1A02948t00"/>
              </a:rPr>
              <a:t>.</a:t>
            </a:r>
            <a:endParaRPr lang="es-ES" sz="1400" dirty="0"/>
          </a:p>
          <a:p>
            <a:pPr marL="540385" marR="268605" indent="-269875" algn="just">
              <a:spcBef>
                <a:spcPts val="300"/>
              </a:spcBef>
              <a:spcAft>
                <a:spcPts val="0"/>
              </a:spcAft>
            </a:pPr>
            <a:r>
              <a:rPr lang="es-ES" sz="1400" dirty="0">
                <a:cs typeface="TTE1A02948t00"/>
              </a:rPr>
              <a:t>(6) 	El Cr con </a:t>
            </a:r>
            <a:r>
              <a:rPr lang="es-ES" sz="1400" dirty="0" err="1">
                <a:cs typeface="TTE1A02948t00"/>
              </a:rPr>
              <a:t>n.o</a:t>
            </a:r>
            <a:r>
              <a:rPr lang="es-ES" sz="1400" dirty="0">
                <a:cs typeface="TTE1A02948t00"/>
              </a:rPr>
              <a:t>. +6, el Mn con +6 y +7 y el V con +5 forman oxácidos, como los no metales.</a:t>
            </a:r>
            <a:endParaRPr lang="es-ES" sz="1400" dirty="0">
              <a:effectLst/>
            </a:endParaRPr>
          </a:p>
        </p:txBody>
      </p:sp>
      <p:sp>
        <p:nvSpPr>
          <p:cNvPr id="11" name="10 Rectángulo"/>
          <p:cNvSpPr/>
          <p:nvPr/>
        </p:nvSpPr>
        <p:spPr>
          <a:xfrm>
            <a:off x="341457" y="830302"/>
            <a:ext cx="7850043" cy="369332"/>
          </a:xfrm>
          <a:prstGeom prst="rect">
            <a:avLst/>
          </a:prstGeom>
        </p:spPr>
        <p:txBody>
          <a:bodyPr wrap="square">
            <a:spAutoFit/>
          </a:bodyPr>
          <a:lstStyle/>
          <a:p>
            <a:pPr lvl="0" algn="just"/>
            <a:r>
              <a:rPr lang="es-ES" b="1" dirty="0" smtClean="0">
                <a:solidFill>
                  <a:srgbClr val="C00000"/>
                </a:solidFill>
                <a:cs typeface="TTE1A31CC0t00"/>
              </a:rPr>
              <a:t>Números de oxidación más frecuentes de algunos metales</a:t>
            </a:r>
            <a:endParaRPr lang="es-ES" dirty="0">
              <a:solidFill>
                <a:srgbClr val="C00000"/>
              </a:solidFill>
            </a:endParaRPr>
          </a:p>
        </p:txBody>
      </p:sp>
      <p:sp>
        <p:nvSpPr>
          <p:cNvPr id="10"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6</a:t>
            </a:fld>
            <a:endParaRPr lang="es-ES" dirty="0">
              <a:solidFill>
                <a:schemeClr val="accent6">
                  <a:lumMod val="50000"/>
                </a:schemeClr>
              </a:solidFill>
            </a:endParaRPr>
          </a:p>
        </p:txBody>
      </p:sp>
      <p:sp>
        <p:nvSpPr>
          <p:cNvPr id="14" name="13 CuadroTexto"/>
          <p:cNvSpPr txBox="1"/>
          <p:nvPr/>
        </p:nvSpPr>
        <p:spPr>
          <a:xfrm>
            <a:off x="1841500" y="399197"/>
            <a:ext cx="5511800" cy="276999"/>
          </a:xfrm>
          <a:prstGeom prst="rect">
            <a:avLst/>
          </a:prstGeom>
          <a:noFill/>
        </p:spPr>
        <p:txBody>
          <a:bodyPr wrap="square" lIns="0" tIns="0" rIns="0" bIns="0" rtlCol="0">
            <a:spAutoFit/>
          </a:bodyPr>
          <a:lstStyle/>
          <a:p>
            <a:pPr algn="ctr"/>
            <a:r>
              <a:rPr lang="es-ES" b="1" dirty="0">
                <a:solidFill>
                  <a:schemeClr val="accent6">
                    <a:lumMod val="75000"/>
                  </a:schemeClr>
                </a:solidFill>
                <a:latin typeface="Arial" pitchFamily="34" charset="0"/>
                <a:cs typeface="Arial" pitchFamily="34" charset="0"/>
              </a:rPr>
              <a:t>2. Número de oxidación</a:t>
            </a:r>
          </a:p>
        </p:txBody>
      </p:sp>
      <p:sp>
        <p:nvSpPr>
          <p:cNvPr id="15" name="14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222056582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Rectángulo"/>
          <p:cNvSpPr/>
          <p:nvPr/>
        </p:nvSpPr>
        <p:spPr>
          <a:xfrm>
            <a:off x="381000" y="891096"/>
            <a:ext cx="8267700" cy="1200329"/>
          </a:xfrm>
          <a:prstGeom prst="rect">
            <a:avLst/>
          </a:prstGeom>
        </p:spPr>
        <p:txBody>
          <a:bodyPr wrap="square">
            <a:spAutoFit/>
          </a:bodyPr>
          <a:lstStyle/>
          <a:p>
            <a:pPr marL="355600" indent="-355600" algn="just">
              <a:spcAft>
                <a:spcPts val="0"/>
              </a:spcAft>
            </a:pPr>
            <a:r>
              <a:rPr lang="es-ES" dirty="0" smtClean="0">
                <a:latin typeface="+mj-lt"/>
                <a:ea typeface="Calibri"/>
                <a:cs typeface="TTE1A31CC0t00"/>
                <a:sym typeface="Wingdings"/>
              </a:rPr>
              <a:t>	</a:t>
            </a:r>
            <a:r>
              <a:rPr lang="es-ES" dirty="0" smtClean="0">
                <a:latin typeface="+mj-lt"/>
                <a:ea typeface="Calibri"/>
                <a:cs typeface="TTE1A31CC0t00"/>
              </a:rPr>
              <a:t>Los </a:t>
            </a:r>
            <a:r>
              <a:rPr lang="es-ES" b="1" dirty="0">
                <a:solidFill>
                  <a:srgbClr val="0070C0"/>
                </a:solidFill>
                <a:effectLst>
                  <a:outerShdw blurRad="38100" dist="38100" dir="2700000" algn="tl">
                    <a:srgbClr val="000000">
                      <a:alpha val="43137"/>
                    </a:srgbClr>
                  </a:outerShdw>
                </a:effectLst>
                <a:latin typeface="+mj-lt"/>
                <a:ea typeface="Calibri"/>
                <a:cs typeface="TTE1A31CC0t00"/>
              </a:rPr>
              <a:t>nombres sistemáticos</a:t>
            </a:r>
            <a:r>
              <a:rPr lang="es-ES" dirty="0">
                <a:effectLst>
                  <a:outerShdw blurRad="38100" dist="38100" dir="2700000" algn="tl">
                    <a:srgbClr val="000000">
                      <a:alpha val="43137"/>
                    </a:srgbClr>
                  </a:outerShdw>
                </a:effectLst>
                <a:latin typeface="+mj-lt"/>
                <a:ea typeface="Calibri"/>
                <a:cs typeface="TTE1A31CC0t00"/>
              </a:rPr>
              <a:t> </a:t>
            </a:r>
            <a:r>
              <a:rPr lang="es-ES" dirty="0">
                <a:latin typeface="+mj-lt"/>
                <a:ea typeface="Calibri"/>
                <a:cs typeface="TTE1A31CC0t00"/>
              </a:rPr>
              <a:t>están basados en la indicación del número de átomos en la molécula; para ello se utilizan los prefijos multiplicativos recogidos en la tabla IV de las recomendaciones de 2005 de la IUPAC sobre nomenclatura de química inorgánica (Libro Rojo) </a:t>
            </a:r>
            <a:r>
              <a:rPr lang="es-ES" dirty="0" smtClean="0">
                <a:latin typeface="+mj-lt"/>
                <a:ea typeface="Calibri"/>
                <a:cs typeface="TTE1A31CC0t00"/>
              </a:rPr>
              <a:t>:</a:t>
            </a:r>
            <a:endParaRPr lang="es-ES" dirty="0">
              <a:effectLst/>
              <a:latin typeface="+mj-lt"/>
              <a:ea typeface="Calibri"/>
              <a:cs typeface="Times New Roman"/>
            </a:endParaRPr>
          </a:p>
        </p:txBody>
      </p:sp>
      <p:graphicFrame>
        <p:nvGraphicFramePr>
          <p:cNvPr id="6" name="5 Tabla"/>
          <p:cNvGraphicFramePr>
            <a:graphicFrameLocks noGrp="1"/>
          </p:cNvGraphicFramePr>
          <p:nvPr>
            <p:extLst>
              <p:ext uri="{D42A27DB-BD31-4B8C-83A1-F6EECF244321}">
                <p14:modId xmlns:p14="http://schemas.microsoft.com/office/powerpoint/2010/main" val="2006375489"/>
              </p:ext>
            </p:extLst>
          </p:nvPr>
        </p:nvGraphicFramePr>
        <p:xfrm>
          <a:off x="2822588" y="2175294"/>
          <a:ext cx="3697115" cy="3564000"/>
        </p:xfrm>
        <a:graphic>
          <a:graphicData uri="http://schemas.openxmlformats.org/drawingml/2006/table">
            <a:tbl>
              <a:tblPr firstRow="1" firstCol="1" bandRow="1">
                <a:effectLst>
                  <a:outerShdw blurRad="50800" dist="38100" dir="18900000" algn="bl" rotWithShape="0">
                    <a:prstClr val="black">
                      <a:alpha val="40000"/>
                    </a:prstClr>
                  </a:outerShdw>
                </a:effectLst>
              </a:tblPr>
              <a:tblGrid>
                <a:gridCol w="397020">
                  <a:extLst>
                    <a:ext uri="{9D8B030D-6E8A-4147-A177-3AD203B41FA5}">
                      <a16:colId xmlns:a16="http://schemas.microsoft.com/office/drawing/2014/main" val="20000"/>
                    </a:ext>
                  </a:extLst>
                </a:gridCol>
                <a:gridCol w="1604010">
                  <a:extLst>
                    <a:ext uri="{9D8B030D-6E8A-4147-A177-3AD203B41FA5}">
                      <a16:colId xmlns:a16="http://schemas.microsoft.com/office/drawing/2014/main" val="20001"/>
                    </a:ext>
                  </a:extLst>
                </a:gridCol>
                <a:gridCol w="556260">
                  <a:extLst>
                    <a:ext uri="{9D8B030D-6E8A-4147-A177-3AD203B41FA5}">
                      <a16:colId xmlns:a16="http://schemas.microsoft.com/office/drawing/2014/main" val="20002"/>
                    </a:ext>
                  </a:extLst>
                </a:gridCol>
                <a:gridCol w="1139825">
                  <a:extLst>
                    <a:ext uri="{9D8B030D-6E8A-4147-A177-3AD203B41FA5}">
                      <a16:colId xmlns:a16="http://schemas.microsoft.com/office/drawing/2014/main" val="20003"/>
                    </a:ext>
                  </a:extLst>
                </a:gridCol>
              </a:tblGrid>
              <a:tr h="324000">
                <a:tc gridSpan="4">
                  <a:txBody>
                    <a:bodyPr/>
                    <a:lstStyle/>
                    <a:p>
                      <a:pPr algn="l">
                        <a:lnSpc>
                          <a:spcPct val="115000"/>
                        </a:lnSpc>
                        <a:spcAft>
                          <a:spcPts val="0"/>
                        </a:spcAft>
                      </a:pPr>
                      <a:r>
                        <a:rPr lang="es-ES" sz="1400" b="1" dirty="0" smtClean="0">
                          <a:solidFill>
                            <a:srgbClr val="000000"/>
                          </a:solidFill>
                          <a:effectLst/>
                          <a:latin typeface="+mn-lt"/>
                          <a:ea typeface="Times New Roman"/>
                          <a:cs typeface="Calibri"/>
                        </a:rPr>
                        <a:t>        Tabla </a:t>
                      </a:r>
                      <a:r>
                        <a:rPr lang="es-ES" sz="1400" b="1" dirty="0">
                          <a:solidFill>
                            <a:srgbClr val="000000"/>
                          </a:solidFill>
                          <a:effectLst/>
                          <a:latin typeface="+mn-lt"/>
                          <a:ea typeface="Times New Roman"/>
                          <a:cs typeface="Calibri"/>
                        </a:rPr>
                        <a:t>IV</a:t>
                      </a:r>
                      <a:r>
                        <a:rPr lang="es-ES" sz="1400" dirty="0">
                          <a:solidFill>
                            <a:srgbClr val="000000"/>
                          </a:solidFill>
                          <a:effectLst/>
                          <a:latin typeface="+mn-lt"/>
                          <a:ea typeface="Times New Roman"/>
                          <a:cs typeface="Calibri"/>
                        </a:rPr>
                        <a:t>. </a:t>
                      </a:r>
                      <a:r>
                        <a:rPr lang="es-ES" sz="1400" i="0" dirty="0">
                          <a:solidFill>
                            <a:srgbClr val="000000"/>
                          </a:solidFill>
                          <a:effectLst/>
                          <a:latin typeface="+mn-lt"/>
                          <a:ea typeface="Times New Roman"/>
                          <a:cs typeface="Calibri"/>
                        </a:rPr>
                        <a:t>Prefijos </a:t>
                      </a:r>
                      <a:r>
                        <a:rPr lang="es-ES" sz="1400" i="0" dirty="0" smtClean="0">
                          <a:solidFill>
                            <a:srgbClr val="000000"/>
                          </a:solidFill>
                          <a:effectLst/>
                          <a:latin typeface="+mn-lt"/>
                          <a:ea typeface="Times New Roman"/>
                          <a:cs typeface="Calibri"/>
                        </a:rPr>
                        <a:t>multiplicativos</a:t>
                      </a:r>
                    </a:p>
                  </a:txBody>
                  <a:tcPr marL="44450" marR="44450" marT="0" marB="0" anchor="ctr">
                    <a:lnL>
                      <a:noFill/>
                    </a:lnL>
                    <a:lnR>
                      <a:noFill/>
                    </a:lnR>
                    <a:lnT>
                      <a:noFill/>
                    </a:lnT>
                    <a:lnB w="190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0"/>
                  </a:ext>
                </a:extLst>
              </a:tr>
              <a:tr h="324000">
                <a:tc>
                  <a:txBody>
                    <a:bodyPr/>
                    <a:lstStyle/>
                    <a:p>
                      <a:pPr algn="r">
                        <a:lnSpc>
                          <a:spcPct val="115000"/>
                        </a:lnSpc>
                        <a:spcAft>
                          <a:spcPts val="0"/>
                        </a:spcAft>
                      </a:pPr>
                      <a:r>
                        <a:rPr lang="es-ES" sz="1400" dirty="0">
                          <a:solidFill>
                            <a:srgbClr val="000000"/>
                          </a:solidFill>
                          <a:effectLst/>
                          <a:latin typeface="+mn-lt"/>
                          <a:ea typeface="Times New Roman"/>
                          <a:cs typeface="Calibri"/>
                        </a:rPr>
                        <a:t>1</a:t>
                      </a:r>
                      <a:endParaRPr lang="es-ES" sz="1400" dirty="0">
                        <a:effectLst/>
                        <a:latin typeface="+mn-lt"/>
                        <a:ea typeface="Calibri"/>
                        <a:cs typeface="Times New Roman"/>
                      </a:endParaRPr>
                    </a:p>
                  </a:txBody>
                  <a:tcPr marL="44450" marR="44450" marT="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smtClean="0">
                          <a:solidFill>
                            <a:srgbClr val="000000"/>
                          </a:solidFill>
                          <a:effectLst/>
                          <a:latin typeface="+mn-lt"/>
                          <a:ea typeface="Times New Roman"/>
                          <a:cs typeface="Calibri"/>
                        </a:rPr>
                        <a:t>mono</a:t>
                      </a:r>
                      <a:endParaRPr lang="es-ES" sz="1400" dirty="0">
                        <a:effectLst/>
                        <a:latin typeface="+mn-lt"/>
                        <a:ea typeface="Calibri"/>
                        <a:cs typeface="Times New Roman"/>
                      </a:endParaRPr>
                    </a:p>
                  </a:txBody>
                  <a:tcPr marL="44450" marR="44450" marT="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s-ES" sz="1400" dirty="0">
                          <a:solidFill>
                            <a:srgbClr val="000000"/>
                          </a:solidFill>
                          <a:effectLst/>
                          <a:latin typeface="+mn-lt"/>
                          <a:ea typeface="Times New Roman"/>
                          <a:cs typeface="Calibri"/>
                        </a:rPr>
                        <a:t>11</a:t>
                      </a:r>
                      <a:endParaRPr lang="es-ES" sz="1400" dirty="0">
                        <a:effectLst/>
                        <a:latin typeface="+mn-lt"/>
                        <a:ea typeface="Calibri"/>
                        <a:cs typeface="Times New Roman"/>
                      </a:endParaRPr>
                    </a:p>
                  </a:txBody>
                  <a:tcPr marL="44450" marR="44450" marT="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undeca</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w="190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324000">
                <a:tc>
                  <a:txBody>
                    <a:bodyPr/>
                    <a:lstStyle/>
                    <a:p>
                      <a:pPr algn="r">
                        <a:lnSpc>
                          <a:spcPct val="115000"/>
                        </a:lnSpc>
                        <a:spcAft>
                          <a:spcPts val="0"/>
                        </a:spcAft>
                      </a:pPr>
                      <a:r>
                        <a:rPr lang="es-ES" sz="1400">
                          <a:solidFill>
                            <a:srgbClr val="000000"/>
                          </a:solidFill>
                          <a:effectLst/>
                          <a:latin typeface="+mn-lt"/>
                          <a:ea typeface="Times New Roman"/>
                          <a:cs typeface="Calibri"/>
                        </a:rPr>
                        <a:t>2</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smtClean="0">
                          <a:solidFill>
                            <a:srgbClr val="000000"/>
                          </a:solidFill>
                          <a:effectLst/>
                          <a:latin typeface="+mn-lt"/>
                          <a:ea typeface="Times New Roman"/>
                          <a:cs typeface="Calibri"/>
                        </a:rPr>
                        <a:t>di </a:t>
                      </a:r>
                      <a:r>
                        <a:rPr lang="es-ES" sz="1400" dirty="0">
                          <a:solidFill>
                            <a:srgbClr val="000000"/>
                          </a:solidFill>
                          <a:effectLst/>
                          <a:latin typeface="+mn-lt"/>
                          <a:ea typeface="Times New Roman"/>
                          <a:cs typeface="Calibri"/>
                        </a:rPr>
                        <a:t>(</a:t>
                      </a:r>
                      <a:r>
                        <a:rPr lang="es-ES" sz="1400" dirty="0" err="1">
                          <a:solidFill>
                            <a:srgbClr val="000000"/>
                          </a:solidFill>
                          <a:effectLst/>
                          <a:latin typeface="+mn-lt"/>
                          <a:ea typeface="Times New Roman"/>
                          <a:cs typeface="Calibri"/>
                        </a:rPr>
                        <a:t>bisb</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r">
                        <a:lnSpc>
                          <a:spcPct val="115000"/>
                        </a:lnSpc>
                        <a:spcAft>
                          <a:spcPts val="0"/>
                        </a:spcAft>
                      </a:pPr>
                      <a:r>
                        <a:rPr lang="es-ES" sz="1400">
                          <a:solidFill>
                            <a:srgbClr val="000000"/>
                          </a:solidFill>
                          <a:effectLst/>
                          <a:latin typeface="+mn-lt"/>
                          <a:ea typeface="Times New Roman"/>
                          <a:cs typeface="Calibri"/>
                        </a:rPr>
                        <a:t>12</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dodeca</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extLst>
                  <a:ext uri="{0D108BD9-81ED-4DB2-BD59-A6C34878D82A}">
                    <a16:rowId xmlns:a16="http://schemas.microsoft.com/office/drawing/2014/main" val="10002"/>
                  </a:ext>
                </a:extLst>
              </a:tr>
              <a:tr h="324000">
                <a:tc>
                  <a:txBody>
                    <a:bodyPr/>
                    <a:lstStyle/>
                    <a:p>
                      <a:pPr algn="r">
                        <a:lnSpc>
                          <a:spcPct val="115000"/>
                        </a:lnSpc>
                        <a:spcAft>
                          <a:spcPts val="0"/>
                        </a:spcAft>
                      </a:pPr>
                      <a:r>
                        <a:rPr lang="es-ES" sz="1400">
                          <a:solidFill>
                            <a:srgbClr val="000000"/>
                          </a:solidFill>
                          <a:effectLst/>
                          <a:latin typeface="+mn-lt"/>
                          <a:ea typeface="Times New Roman"/>
                          <a:cs typeface="Calibri"/>
                        </a:rPr>
                        <a:t>3</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tri</a:t>
                      </a:r>
                      <a:r>
                        <a:rPr lang="es-ES" sz="1400" dirty="0">
                          <a:solidFill>
                            <a:srgbClr val="000000"/>
                          </a:solidFill>
                          <a:effectLst/>
                          <a:latin typeface="+mn-lt"/>
                          <a:ea typeface="Times New Roman"/>
                          <a:cs typeface="Calibri"/>
                        </a:rPr>
                        <a:t> (tris)  </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r">
                        <a:lnSpc>
                          <a:spcPct val="115000"/>
                        </a:lnSpc>
                        <a:spcAft>
                          <a:spcPts val="0"/>
                        </a:spcAft>
                      </a:pPr>
                      <a:r>
                        <a:rPr lang="es-ES" sz="1400">
                          <a:solidFill>
                            <a:srgbClr val="000000"/>
                          </a:solidFill>
                          <a:effectLst/>
                          <a:latin typeface="+mn-lt"/>
                          <a:ea typeface="Times New Roman"/>
                          <a:cs typeface="Calibri"/>
                        </a:rPr>
                        <a:t>13</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trideca</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extLst>
                  <a:ext uri="{0D108BD9-81ED-4DB2-BD59-A6C34878D82A}">
                    <a16:rowId xmlns:a16="http://schemas.microsoft.com/office/drawing/2014/main" val="10003"/>
                  </a:ext>
                </a:extLst>
              </a:tr>
              <a:tr h="324000">
                <a:tc>
                  <a:txBody>
                    <a:bodyPr/>
                    <a:lstStyle/>
                    <a:p>
                      <a:pPr algn="r">
                        <a:lnSpc>
                          <a:spcPct val="115000"/>
                        </a:lnSpc>
                        <a:spcAft>
                          <a:spcPts val="0"/>
                        </a:spcAft>
                      </a:pPr>
                      <a:r>
                        <a:rPr lang="es-ES" sz="1400">
                          <a:solidFill>
                            <a:srgbClr val="000000"/>
                          </a:solidFill>
                          <a:effectLst/>
                          <a:latin typeface="+mn-lt"/>
                          <a:ea typeface="Times New Roman"/>
                          <a:cs typeface="Calibri"/>
                        </a:rPr>
                        <a:t>4</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tetra (</a:t>
                      </a:r>
                      <a:r>
                        <a:rPr lang="es-ES" sz="1400" dirty="0" err="1">
                          <a:solidFill>
                            <a:srgbClr val="000000"/>
                          </a:solidFill>
                          <a:effectLst/>
                          <a:latin typeface="+mn-lt"/>
                          <a:ea typeface="Times New Roman"/>
                          <a:cs typeface="Calibri"/>
                        </a:rPr>
                        <a:t>tetrakis</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r">
                        <a:lnSpc>
                          <a:spcPct val="115000"/>
                        </a:lnSpc>
                        <a:spcAft>
                          <a:spcPts val="0"/>
                        </a:spcAft>
                      </a:pPr>
                      <a:r>
                        <a:rPr lang="es-ES" sz="1400">
                          <a:solidFill>
                            <a:srgbClr val="000000"/>
                          </a:solidFill>
                          <a:effectLst/>
                          <a:latin typeface="+mn-lt"/>
                          <a:ea typeface="Times New Roman"/>
                          <a:cs typeface="Calibri"/>
                        </a:rPr>
                        <a:t>14</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tetradeca</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extLst>
                  <a:ext uri="{0D108BD9-81ED-4DB2-BD59-A6C34878D82A}">
                    <a16:rowId xmlns:a16="http://schemas.microsoft.com/office/drawing/2014/main" val="10004"/>
                  </a:ext>
                </a:extLst>
              </a:tr>
              <a:tr h="324000">
                <a:tc>
                  <a:txBody>
                    <a:bodyPr/>
                    <a:lstStyle/>
                    <a:p>
                      <a:pPr algn="r">
                        <a:lnSpc>
                          <a:spcPct val="115000"/>
                        </a:lnSpc>
                        <a:spcAft>
                          <a:spcPts val="0"/>
                        </a:spcAft>
                      </a:pPr>
                      <a:r>
                        <a:rPr lang="es-ES" sz="1400">
                          <a:solidFill>
                            <a:srgbClr val="000000"/>
                          </a:solidFill>
                          <a:effectLst/>
                          <a:latin typeface="+mn-lt"/>
                          <a:ea typeface="Times New Roman"/>
                          <a:cs typeface="Calibri"/>
                        </a:rPr>
                        <a:t>5</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penta</a:t>
                      </a: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pentakis</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r">
                        <a:lnSpc>
                          <a:spcPct val="115000"/>
                        </a:lnSpc>
                        <a:spcAft>
                          <a:spcPts val="0"/>
                        </a:spcAft>
                      </a:pPr>
                      <a:r>
                        <a:rPr lang="es-ES" sz="1400">
                          <a:solidFill>
                            <a:srgbClr val="000000"/>
                          </a:solidFill>
                          <a:effectLst/>
                          <a:latin typeface="+mn-lt"/>
                          <a:ea typeface="Times New Roman"/>
                          <a:cs typeface="Calibri"/>
                        </a:rPr>
                        <a:t>15</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pentadeca</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extLst>
                  <a:ext uri="{0D108BD9-81ED-4DB2-BD59-A6C34878D82A}">
                    <a16:rowId xmlns:a16="http://schemas.microsoft.com/office/drawing/2014/main" val="10005"/>
                  </a:ext>
                </a:extLst>
              </a:tr>
              <a:tr h="324000">
                <a:tc>
                  <a:txBody>
                    <a:bodyPr/>
                    <a:lstStyle/>
                    <a:p>
                      <a:pPr algn="r">
                        <a:lnSpc>
                          <a:spcPct val="115000"/>
                        </a:lnSpc>
                        <a:spcAft>
                          <a:spcPts val="0"/>
                        </a:spcAft>
                      </a:pPr>
                      <a:r>
                        <a:rPr lang="es-ES" sz="1400">
                          <a:solidFill>
                            <a:srgbClr val="000000"/>
                          </a:solidFill>
                          <a:effectLst/>
                          <a:latin typeface="+mn-lt"/>
                          <a:ea typeface="Times New Roman"/>
                          <a:cs typeface="Calibri"/>
                        </a:rPr>
                        <a:t>6</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hexa</a:t>
                      </a: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hexakis</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r">
                        <a:lnSpc>
                          <a:spcPct val="115000"/>
                        </a:lnSpc>
                        <a:spcAft>
                          <a:spcPts val="0"/>
                        </a:spcAft>
                      </a:pPr>
                      <a:r>
                        <a:rPr lang="es-ES" sz="1400" dirty="0">
                          <a:solidFill>
                            <a:srgbClr val="000000"/>
                          </a:solidFill>
                          <a:effectLst/>
                          <a:latin typeface="+mn-lt"/>
                          <a:ea typeface="Times New Roman"/>
                          <a:cs typeface="Calibri"/>
                        </a:rPr>
                        <a:t>16</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hexadeca</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extLst>
                  <a:ext uri="{0D108BD9-81ED-4DB2-BD59-A6C34878D82A}">
                    <a16:rowId xmlns:a16="http://schemas.microsoft.com/office/drawing/2014/main" val="10006"/>
                  </a:ext>
                </a:extLst>
              </a:tr>
              <a:tr h="324000">
                <a:tc>
                  <a:txBody>
                    <a:bodyPr/>
                    <a:lstStyle/>
                    <a:p>
                      <a:pPr algn="r">
                        <a:lnSpc>
                          <a:spcPct val="115000"/>
                        </a:lnSpc>
                        <a:spcAft>
                          <a:spcPts val="0"/>
                        </a:spcAft>
                      </a:pPr>
                      <a:r>
                        <a:rPr lang="es-ES" sz="1400">
                          <a:solidFill>
                            <a:srgbClr val="000000"/>
                          </a:solidFill>
                          <a:effectLst/>
                          <a:latin typeface="+mn-lt"/>
                          <a:ea typeface="Times New Roman"/>
                          <a:cs typeface="Calibri"/>
                        </a:rPr>
                        <a:t>7</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hepta</a:t>
                      </a: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heptakis</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r">
                        <a:lnSpc>
                          <a:spcPct val="115000"/>
                        </a:lnSpc>
                        <a:spcAft>
                          <a:spcPts val="0"/>
                        </a:spcAft>
                      </a:pPr>
                      <a:r>
                        <a:rPr lang="es-ES" sz="1400" dirty="0">
                          <a:solidFill>
                            <a:srgbClr val="000000"/>
                          </a:solidFill>
                          <a:effectLst/>
                          <a:latin typeface="+mn-lt"/>
                          <a:ea typeface="Times New Roman"/>
                          <a:cs typeface="Calibri"/>
                        </a:rPr>
                        <a:t>17</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heptadeca</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extLst>
                  <a:ext uri="{0D108BD9-81ED-4DB2-BD59-A6C34878D82A}">
                    <a16:rowId xmlns:a16="http://schemas.microsoft.com/office/drawing/2014/main" val="10007"/>
                  </a:ext>
                </a:extLst>
              </a:tr>
              <a:tr h="324000">
                <a:tc>
                  <a:txBody>
                    <a:bodyPr/>
                    <a:lstStyle/>
                    <a:p>
                      <a:pPr algn="r">
                        <a:lnSpc>
                          <a:spcPct val="115000"/>
                        </a:lnSpc>
                        <a:spcAft>
                          <a:spcPts val="0"/>
                        </a:spcAft>
                      </a:pPr>
                      <a:r>
                        <a:rPr lang="es-ES" sz="1400">
                          <a:solidFill>
                            <a:srgbClr val="000000"/>
                          </a:solidFill>
                          <a:effectLst/>
                          <a:latin typeface="+mn-lt"/>
                          <a:ea typeface="Times New Roman"/>
                          <a:cs typeface="Calibri"/>
                        </a:rPr>
                        <a:t>8</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octa</a:t>
                      </a: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octakis</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r">
                        <a:lnSpc>
                          <a:spcPct val="115000"/>
                        </a:lnSpc>
                        <a:spcAft>
                          <a:spcPts val="0"/>
                        </a:spcAft>
                      </a:pPr>
                      <a:r>
                        <a:rPr lang="es-ES" sz="1400" dirty="0">
                          <a:solidFill>
                            <a:srgbClr val="000000"/>
                          </a:solidFill>
                          <a:effectLst/>
                          <a:latin typeface="+mn-lt"/>
                          <a:ea typeface="Times New Roman"/>
                          <a:cs typeface="Calibri"/>
                        </a:rPr>
                        <a:t>18</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octadeca</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extLst>
                  <a:ext uri="{0D108BD9-81ED-4DB2-BD59-A6C34878D82A}">
                    <a16:rowId xmlns:a16="http://schemas.microsoft.com/office/drawing/2014/main" val="10008"/>
                  </a:ext>
                </a:extLst>
              </a:tr>
              <a:tr h="324000">
                <a:tc>
                  <a:txBody>
                    <a:bodyPr/>
                    <a:lstStyle/>
                    <a:p>
                      <a:pPr algn="r">
                        <a:lnSpc>
                          <a:spcPct val="115000"/>
                        </a:lnSpc>
                        <a:spcAft>
                          <a:spcPts val="0"/>
                        </a:spcAft>
                      </a:pPr>
                      <a:r>
                        <a:rPr lang="es-ES" sz="1400">
                          <a:solidFill>
                            <a:srgbClr val="000000"/>
                          </a:solidFill>
                          <a:effectLst/>
                          <a:latin typeface="+mn-lt"/>
                          <a:ea typeface="Times New Roman"/>
                          <a:cs typeface="Calibri"/>
                        </a:rPr>
                        <a:t>9</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a:solidFill>
                            <a:srgbClr val="000000"/>
                          </a:solidFill>
                          <a:effectLst/>
                          <a:latin typeface="+mn-lt"/>
                          <a:ea typeface="Times New Roman"/>
                          <a:cs typeface="Calibri"/>
                        </a:rPr>
                        <a:t> nona (nonakis)  </a:t>
                      </a:r>
                      <a:endParaRPr lang="es-ES" sz="1400">
                        <a:effectLst/>
                        <a:latin typeface="+mn-lt"/>
                        <a:ea typeface="Calibri"/>
                        <a:cs typeface="Times New Roman"/>
                      </a:endParaRPr>
                    </a:p>
                  </a:txBody>
                  <a:tcPr marL="44450" marR="44450" marT="0" marB="0" anchor="b">
                    <a:lnL>
                      <a:noFill/>
                    </a:lnL>
                    <a:lnR>
                      <a:noFill/>
                    </a:lnR>
                    <a:lnT>
                      <a:noFill/>
                    </a:lnT>
                    <a:lnB>
                      <a:noFill/>
                    </a:lnB>
                  </a:tcPr>
                </a:tc>
                <a:tc>
                  <a:txBody>
                    <a:bodyPr/>
                    <a:lstStyle/>
                    <a:p>
                      <a:pPr algn="r">
                        <a:lnSpc>
                          <a:spcPct val="115000"/>
                        </a:lnSpc>
                        <a:spcAft>
                          <a:spcPts val="0"/>
                        </a:spcAft>
                      </a:pPr>
                      <a:r>
                        <a:rPr lang="es-ES" sz="1400" dirty="0">
                          <a:solidFill>
                            <a:srgbClr val="000000"/>
                          </a:solidFill>
                          <a:effectLst/>
                          <a:latin typeface="+mn-lt"/>
                          <a:ea typeface="Times New Roman"/>
                          <a:cs typeface="Calibri"/>
                        </a:rPr>
                        <a:t>19</a:t>
                      </a:r>
                      <a:endParaRPr lang="es-ES" sz="1400" dirty="0">
                        <a:effectLst/>
                        <a:latin typeface="+mn-lt"/>
                        <a:ea typeface="Calibri"/>
                        <a:cs typeface="Times New Roman"/>
                      </a:endParaRPr>
                    </a:p>
                  </a:txBody>
                  <a:tcPr marL="44450" marR="44450" marT="0" marB="0" anchor="b">
                    <a:lnL>
                      <a:noFill/>
                    </a:lnL>
                    <a:lnR>
                      <a:noFill/>
                    </a:lnR>
                    <a:lnT>
                      <a:noFill/>
                    </a:lnT>
                    <a:lnB>
                      <a:noFill/>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nonadeca</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a:noFill/>
                    </a:lnB>
                  </a:tcPr>
                </a:tc>
                <a:extLst>
                  <a:ext uri="{0D108BD9-81ED-4DB2-BD59-A6C34878D82A}">
                    <a16:rowId xmlns:a16="http://schemas.microsoft.com/office/drawing/2014/main" val="10009"/>
                  </a:ext>
                </a:extLst>
              </a:tr>
              <a:tr h="324000">
                <a:tc>
                  <a:txBody>
                    <a:bodyPr/>
                    <a:lstStyle/>
                    <a:p>
                      <a:pPr algn="r">
                        <a:lnSpc>
                          <a:spcPct val="115000"/>
                        </a:lnSpc>
                        <a:spcAft>
                          <a:spcPts val="0"/>
                        </a:spcAft>
                      </a:pPr>
                      <a:r>
                        <a:rPr lang="es-ES" sz="1400" dirty="0">
                          <a:solidFill>
                            <a:srgbClr val="000000"/>
                          </a:solidFill>
                          <a:effectLst/>
                          <a:latin typeface="+mn-lt"/>
                          <a:ea typeface="Times New Roman"/>
                          <a:cs typeface="Calibri"/>
                        </a:rPr>
                        <a:t>10</a:t>
                      </a:r>
                      <a:endParaRPr lang="es-ES" sz="1400" dirty="0">
                        <a:effectLst/>
                        <a:latin typeface="+mn-lt"/>
                        <a:ea typeface="Calibri"/>
                        <a:cs typeface="Times New Roman"/>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deca</a:t>
                      </a: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decakis</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s-ES" sz="1400" dirty="0">
                          <a:solidFill>
                            <a:srgbClr val="000000"/>
                          </a:solidFill>
                          <a:effectLst/>
                          <a:latin typeface="+mn-lt"/>
                          <a:ea typeface="Times New Roman"/>
                          <a:cs typeface="Calibri"/>
                        </a:rPr>
                        <a:t>20</a:t>
                      </a:r>
                      <a:endParaRPr lang="es-ES" sz="1400" dirty="0">
                        <a:effectLst/>
                        <a:latin typeface="+mn-lt"/>
                        <a:ea typeface="Calibri"/>
                        <a:cs typeface="Times New Roman"/>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s-ES" sz="1400" dirty="0">
                          <a:solidFill>
                            <a:srgbClr val="000000"/>
                          </a:solidFill>
                          <a:effectLst/>
                          <a:latin typeface="+mn-lt"/>
                          <a:ea typeface="Times New Roman"/>
                          <a:cs typeface="Calibri"/>
                        </a:rPr>
                        <a:t> </a:t>
                      </a:r>
                      <a:r>
                        <a:rPr lang="es-ES" sz="1400" dirty="0" err="1">
                          <a:solidFill>
                            <a:srgbClr val="000000"/>
                          </a:solidFill>
                          <a:effectLst/>
                          <a:latin typeface="+mn-lt"/>
                          <a:ea typeface="Times New Roman"/>
                          <a:cs typeface="Calibri"/>
                        </a:rPr>
                        <a:t>icosa</a:t>
                      </a:r>
                      <a:r>
                        <a:rPr lang="es-ES" sz="1400" dirty="0">
                          <a:solidFill>
                            <a:srgbClr val="000000"/>
                          </a:solidFill>
                          <a:effectLst/>
                          <a:latin typeface="+mn-lt"/>
                          <a:ea typeface="Times New Roman"/>
                          <a:cs typeface="Calibri"/>
                        </a:rPr>
                        <a:t>  </a:t>
                      </a:r>
                      <a:endParaRPr lang="es-ES" sz="1400" dirty="0">
                        <a:effectLst/>
                        <a:latin typeface="+mn-lt"/>
                        <a:ea typeface="Calibri"/>
                        <a:cs typeface="Times New Roman"/>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7" name="6 Rectángulo"/>
          <p:cNvSpPr/>
          <p:nvPr/>
        </p:nvSpPr>
        <p:spPr>
          <a:xfrm>
            <a:off x="1727200" y="5772359"/>
            <a:ext cx="6070600" cy="738664"/>
          </a:xfrm>
          <a:prstGeom prst="rect">
            <a:avLst/>
          </a:prstGeom>
        </p:spPr>
        <p:txBody>
          <a:bodyPr wrap="square">
            <a:spAutoFit/>
          </a:bodyPr>
          <a:lstStyle/>
          <a:p>
            <a:pPr algn="just">
              <a:spcAft>
                <a:spcPts val="0"/>
              </a:spcAft>
            </a:pPr>
            <a:r>
              <a:rPr lang="es-ES" sz="1400" b="1" dirty="0" smtClean="0">
                <a:solidFill>
                  <a:srgbClr val="FF0000"/>
                </a:solidFill>
                <a:ea typeface="Calibri"/>
                <a:cs typeface="TTE1A31CC0t00"/>
              </a:rPr>
              <a:t>El </a:t>
            </a:r>
            <a:r>
              <a:rPr lang="es-ES" sz="1400" b="1" dirty="0">
                <a:solidFill>
                  <a:srgbClr val="FF0000"/>
                </a:solidFill>
                <a:ea typeface="Calibri"/>
                <a:cs typeface="TTE1A31CC0t00"/>
              </a:rPr>
              <a:t>prefijo “mono-” </a:t>
            </a:r>
            <a:r>
              <a:rPr lang="es-ES" sz="1400" dirty="0">
                <a:ea typeface="Calibri"/>
                <a:cs typeface="TTE1A31CC0t00"/>
              </a:rPr>
              <a:t>se usa solamente si el elemento no se encuentra habitualmente de forma monoatómica. </a:t>
            </a:r>
            <a:r>
              <a:rPr lang="es-ES" sz="1400" dirty="0" smtClean="0">
                <a:ea typeface="Calibri"/>
                <a:cs typeface="TTE1A31CC0t00"/>
              </a:rPr>
              <a:t>Si </a:t>
            </a:r>
            <a:r>
              <a:rPr lang="es-ES" sz="1400" dirty="0">
                <a:ea typeface="Calibri"/>
                <a:cs typeface="TTE1A31CC0t00"/>
              </a:rPr>
              <a:t>el número de átomos del elemento es grande y desconocido, se puede usar el prefijo “poli-”.</a:t>
            </a:r>
            <a:endParaRPr lang="es-ES" sz="1400" dirty="0">
              <a:effectLst/>
              <a:ea typeface="Calibri"/>
              <a:cs typeface="Times New Roman"/>
            </a:endParaRPr>
          </a:p>
        </p:txBody>
      </p:sp>
      <p:sp>
        <p:nvSpPr>
          <p:cNvPr id="10"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7</a:t>
            </a:fld>
            <a:endParaRPr lang="es-ES" dirty="0">
              <a:solidFill>
                <a:schemeClr val="accent6">
                  <a:lumMod val="50000"/>
                </a:schemeClr>
              </a:solidFill>
            </a:endParaRPr>
          </a:p>
        </p:txBody>
      </p:sp>
      <p:sp>
        <p:nvSpPr>
          <p:cNvPr id="12" name="11 CuadroTexto"/>
          <p:cNvSpPr txBox="1"/>
          <p:nvPr/>
        </p:nvSpPr>
        <p:spPr>
          <a:xfrm>
            <a:off x="1841500" y="360008"/>
            <a:ext cx="5511800" cy="276999"/>
          </a:xfrm>
          <a:prstGeom prst="rect">
            <a:avLst/>
          </a:prstGeom>
          <a:noFill/>
        </p:spPr>
        <p:txBody>
          <a:bodyPr wrap="square" lIns="0" tIns="0" rIns="0" bIns="0" rtlCol="0">
            <a:spAutoFit/>
          </a:bodyPr>
          <a:lstStyle/>
          <a:p>
            <a:pPr algn="ctr"/>
            <a:r>
              <a:rPr lang="es-ES" b="1" dirty="0" smtClean="0">
                <a:solidFill>
                  <a:schemeClr val="accent6">
                    <a:lumMod val="75000"/>
                  </a:schemeClr>
                </a:solidFill>
                <a:latin typeface="Arial" pitchFamily="34" charset="0"/>
                <a:cs typeface="Arial" pitchFamily="34" charset="0"/>
              </a:rPr>
              <a:t>3. Sustancias elementales o simples</a:t>
            </a:r>
            <a:endParaRPr lang="es-ES" b="1" dirty="0">
              <a:solidFill>
                <a:schemeClr val="accent6">
                  <a:lumMod val="75000"/>
                </a:schemeClr>
              </a:solidFill>
              <a:latin typeface="Arial" pitchFamily="34" charset="0"/>
              <a:cs typeface="Arial" pitchFamily="34" charset="0"/>
            </a:endParaRPr>
          </a:p>
        </p:txBody>
      </p:sp>
      <p:sp>
        <p:nvSpPr>
          <p:cNvPr id="13" name="12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1978688855"/>
              </p:ext>
            </p:extLst>
          </p:nvPr>
        </p:nvGraphicFramePr>
        <p:xfrm>
          <a:off x="609598" y="1130300"/>
          <a:ext cx="8026401" cy="2647680"/>
        </p:xfrm>
        <a:graphic>
          <a:graphicData uri="http://schemas.openxmlformats.org/drawingml/2006/table">
            <a:tbl>
              <a:tblPr firstRow="1" firstCol="1" bandRow="1">
                <a:effectLst>
                  <a:outerShdw blurRad="50800" dist="38100" dir="18900000" algn="bl" rotWithShape="0">
                    <a:prstClr val="black">
                      <a:alpha val="40000"/>
                    </a:prstClr>
                  </a:outerShdw>
                </a:effectLst>
              </a:tblPr>
              <a:tblGrid>
                <a:gridCol w="939676">
                  <a:extLst>
                    <a:ext uri="{9D8B030D-6E8A-4147-A177-3AD203B41FA5}">
                      <a16:colId xmlns:a16="http://schemas.microsoft.com/office/drawing/2014/main" val="20000"/>
                    </a:ext>
                  </a:extLst>
                </a:gridCol>
                <a:gridCol w="1698487">
                  <a:extLst>
                    <a:ext uri="{9D8B030D-6E8A-4147-A177-3AD203B41FA5}">
                      <a16:colId xmlns:a16="http://schemas.microsoft.com/office/drawing/2014/main" val="20001"/>
                    </a:ext>
                  </a:extLst>
                </a:gridCol>
                <a:gridCol w="1316308">
                  <a:extLst>
                    <a:ext uri="{9D8B030D-6E8A-4147-A177-3AD203B41FA5}">
                      <a16:colId xmlns:a16="http://schemas.microsoft.com/office/drawing/2014/main" val="20002"/>
                    </a:ext>
                  </a:extLst>
                </a:gridCol>
                <a:gridCol w="939676">
                  <a:extLst>
                    <a:ext uri="{9D8B030D-6E8A-4147-A177-3AD203B41FA5}">
                      <a16:colId xmlns:a16="http://schemas.microsoft.com/office/drawing/2014/main" val="20003"/>
                    </a:ext>
                  </a:extLst>
                </a:gridCol>
                <a:gridCol w="1566127">
                  <a:extLst>
                    <a:ext uri="{9D8B030D-6E8A-4147-A177-3AD203B41FA5}">
                      <a16:colId xmlns:a16="http://schemas.microsoft.com/office/drawing/2014/main" val="20004"/>
                    </a:ext>
                  </a:extLst>
                </a:gridCol>
                <a:gridCol w="1566127">
                  <a:extLst>
                    <a:ext uri="{9D8B030D-6E8A-4147-A177-3AD203B41FA5}">
                      <a16:colId xmlns:a16="http://schemas.microsoft.com/office/drawing/2014/main" val="20005"/>
                    </a:ext>
                  </a:extLst>
                </a:gridCol>
              </a:tblGrid>
              <a:tr h="468000">
                <a:tc>
                  <a:txBody>
                    <a:bodyPr/>
                    <a:lstStyle/>
                    <a:p>
                      <a:pPr algn="ctr">
                        <a:lnSpc>
                          <a:spcPct val="115000"/>
                        </a:lnSpc>
                        <a:spcAft>
                          <a:spcPts val="0"/>
                        </a:spcAft>
                      </a:pPr>
                      <a:r>
                        <a:rPr lang="es-ES" sz="1600" b="1" dirty="0">
                          <a:effectLst/>
                          <a:latin typeface="+mn-lt"/>
                          <a:ea typeface="Times New Roman"/>
                          <a:cs typeface="TTE1A31CC0t00"/>
                        </a:rPr>
                        <a:t>Fórmula</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spcAft>
                          <a:spcPts val="0"/>
                        </a:spcAft>
                      </a:pPr>
                      <a:r>
                        <a:rPr lang="es-ES" sz="1600" b="1" dirty="0">
                          <a:effectLst/>
                          <a:latin typeface="+mn-lt"/>
                          <a:ea typeface="Times New Roman"/>
                          <a:cs typeface="TTE1A31CC0t00"/>
                        </a:rPr>
                        <a:t>Nombre sistemático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spcAft>
                          <a:spcPts val="0"/>
                        </a:spcAft>
                      </a:pPr>
                      <a:r>
                        <a:rPr lang="es-ES" sz="1600" b="1" dirty="0" smtClean="0">
                          <a:effectLst/>
                          <a:latin typeface="+mn-lt"/>
                          <a:ea typeface="Times New Roman"/>
                          <a:cs typeface="TTE1A31CC0t00"/>
                        </a:rPr>
                        <a:t>Nombre </a:t>
                      </a:r>
                      <a:r>
                        <a:rPr lang="es-ES" sz="1600" b="1" dirty="0">
                          <a:effectLst/>
                          <a:latin typeface="+mn-lt"/>
                          <a:ea typeface="Times New Roman"/>
                          <a:cs typeface="TTE1A31CC0t00"/>
                        </a:rPr>
                        <a:t>aceptado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spcAft>
                          <a:spcPts val="0"/>
                        </a:spcAft>
                      </a:pPr>
                      <a:r>
                        <a:rPr lang="es-ES" sz="1600" b="1" dirty="0">
                          <a:effectLst/>
                          <a:latin typeface="+mn-lt"/>
                          <a:ea typeface="Times New Roman"/>
                          <a:cs typeface="TTE1A31CC0t00"/>
                        </a:rPr>
                        <a:t>Fórmula</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spcAft>
                          <a:spcPts val="0"/>
                        </a:spcAft>
                      </a:pPr>
                      <a:r>
                        <a:rPr lang="es-ES" sz="1600" b="1" dirty="0">
                          <a:effectLst/>
                          <a:latin typeface="+mn-lt"/>
                          <a:ea typeface="Times New Roman"/>
                          <a:cs typeface="TTE1A31CC0t00"/>
                        </a:rPr>
                        <a:t>Nombre sistemático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spcAft>
                          <a:spcPts val="0"/>
                        </a:spcAft>
                      </a:pPr>
                      <a:r>
                        <a:rPr lang="es-ES" sz="1600" b="1" dirty="0" smtClean="0">
                          <a:effectLst/>
                          <a:latin typeface="+mn-lt"/>
                          <a:ea typeface="Times New Roman"/>
                          <a:cs typeface="TTE1A31CC0t00"/>
                        </a:rPr>
                        <a:t>Nombre</a:t>
                      </a:r>
                    </a:p>
                    <a:p>
                      <a:pPr algn="ctr">
                        <a:lnSpc>
                          <a:spcPct val="100000"/>
                        </a:lnSpc>
                        <a:spcAft>
                          <a:spcPts val="0"/>
                        </a:spcAft>
                      </a:pPr>
                      <a:r>
                        <a:rPr lang="es-ES" sz="1600" b="1" dirty="0" smtClean="0">
                          <a:effectLst/>
                          <a:latin typeface="+mn-lt"/>
                          <a:ea typeface="Times New Roman"/>
                          <a:cs typeface="TTE1A31CC0t00"/>
                        </a:rPr>
                        <a:t>aceptado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360000">
                <a:tc>
                  <a:txBody>
                    <a:bodyPr/>
                    <a:lstStyle/>
                    <a:p>
                      <a:pPr algn="ctr">
                        <a:lnSpc>
                          <a:spcPct val="115000"/>
                        </a:lnSpc>
                        <a:spcAft>
                          <a:spcPts val="0"/>
                        </a:spcAft>
                      </a:pPr>
                      <a:r>
                        <a:rPr lang="es-ES" sz="1600" dirty="0">
                          <a:effectLst/>
                          <a:latin typeface="+mn-lt"/>
                          <a:ea typeface="Times New Roman"/>
                          <a:cs typeface="TTE1A31CC0t00"/>
                        </a:rPr>
                        <a:t>He</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effectLst/>
                          <a:latin typeface="+mn-lt"/>
                          <a:ea typeface="Times New Roman"/>
                          <a:cs typeface="TTE1A31CC0t00"/>
                        </a:rPr>
                        <a:t>helio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effectLst/>
                          <a:latin typeface="+mn-lt"/>
                          <a:ea typeface="Times New Roman"/>
                          <a:cs typeface="TTE1A31CC0t00"/>
                        </a:rPr>
                        <a:t>P</a:t>
                      </a:r>
                      <a:r>
                        <a:rPr lang="es-ES" sz="1600" baseline="-25000">
                          <a:effectLst/>
                          <a:latin typeface="+mn-lt"/>
                          <a:ea typeface="Times New Roman"/>
                          <a:cs typeface="TTE1A31CC0t00"/>
                        </a:rPr>
                        <a:t>4</a:t>
                      </a:r>
                      <a:endParaRPr lang="es-ES" sz="160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effectLst/>
                          <a:latin typeface="+mn-lt"/>
                          <a:ea typeface="Times New Roman"/>
                          <a:cs typeface="TTE1A31CC0t00"/>
                        </a:rPr>
                        <a:t>tetrafósforo</a:t>
                      </a:r>
                      <a:endParaRPr lang="es-ES" sz="160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effectLst/>
                          <a:latin typeface="+mn-lt"/>
                          <a:ea typeface="Times New Roman"/>
                          <a:cs typeface="TTE1A31CC0t00"/>
                        </a:rPr>
                        <a:t>fósforo blanco</a:t>
                      </a:r>
                      <a:endParaRPr lang="es-ES" sz="160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60000">
                <a:tc>
                  <a:txBody>
                    <a:bodyPr/>
                    <a:lstStyle/>
                    <a:p>
                      <a:pPr algn="ctr">
                        <a:lnSpc>
                          <a:spcPct val="115000"/>
                        </a:lnSpc>
                        <a:spcAft>
                          <a:spcPts val="0"/>
                        </a:spcAft>
                      </a:pPr>
                      <a:r>
                        <a:rPr lang="es-ES" sz="1600" dirty="0">
                          <a:effectLst/>
                          <a:latin typeface="+mn-lt"/>
                          <a:ea typeface="Times New Roman"/>
                          <a:cs typeface="TTE1A31CC0t00"/>
                        </a:rPr>
                        <a:t>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effectLst/>
                          <a:latin typeface="+mn-lt"/>
                          <a:ea typeface="Times New Roman"/>
                          <a:cs typeface="TTE1A31CC0t00"/>
                        </a:rPr>
                        <a:t>monooxígeno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S</a:t>
                      </a:r>
                      <a:r>
                        <a:rPr lang="es-ES" sz="1600" baseline="-25000" dirty="0">
                          <a:effectLst/>
                          <a:latin typeface="+mn-lt"/>
                          <a:ea typeface="Times New Roman"/>
                          <a:cs typeface="TTE1A31CC0t00"/>
                        </a:rPr>
                        <a:t>8</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effectLst/>
                          <a:latin typeface="+mn-lt"/>
                          <a:ea typeface="Times New Roman"/>
                          <a:cs typeface="TTE1A31CC0t00"/>
                        </a:rPr>
                        <a:t>octaazufre</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effectLst/>
                          <a:latin typeface="+mn-lt"/>
                          <a:ea typeface="Times New Roman"/>
                          <a:cs typeface="TTE1A31CC0t00"/>
                        </a:rPr>
                        <a:t> </a:t>
                      </a:r>
                      <a:endParaRPr lang="es-ES" sz="160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60000">
                <a:tc>
                  <a:txBody>
                    <a:bodyPr/>
                    <a:lstStyle/>
                    <a:p>
                      <a:pPr algn="ctr">
                        <a:lnSpc>
                          <a:spcPct val="115000"/>
                        </a:lnSpc>
                        <a:spcAft>
                          <a:spcPts val="0"/>
                        </a:spcAft>
                      </a:pPr>
                      <a:r>
                        <a:rPr lang="es-ES" sz="1600">
                          <a:effectLst/>
                          <a:latin typeface="+mn-lt"/>
                          <a:ea typeface="Times New Roman"/>
                          <a:cs typeface="TTE1A31CC0t00"/>
                        </a:rPr>
                        <a:t>O</a:t>
                      </a:r>
                      <a:r>
                        <a:rPr lang="es-ES" sz="1600" baseline="-25000">
                          <a:effectLst/>
                          <a:latin typeface="+mn-lt"/>
                          <a:ea typeface="Times New Roman"/>
                          <a:cs typeface="TTE1A31CC0t00"/>
                        </a:rPr>
                        <a:t>2</a:t>
                      </a:r>
                      <a:endParaRPr lang="es-ES" sz="160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effectLst/>
                          <a:latin typeface="+mn-lt"/>
                          <a:ea typeface="Times New Roman"/>
                          <a:cs typeface="TTE1A31CC0t00"/>
                        </a:rPr>
                        <a:t>dioxígeno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oxígeno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S</a:t>
                      </a:r>
                      <a:r>
                        <a:rPr lang="es-ES" sz="1600" baseline="-25000" dirty="0">
                          <a:effectLst/>
                          <a:latin typeface="+mn-lt"/>
                          <a:ea typeface="Times New Roman"/>
                          <a:cs typeface="TTE1A31CC0t00"/>
                        </a:rPr>
                        <a:t>6</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effectLst/>
                          <a:latin typeface="+mn-lt"/>
                          <a:ea typeface="Times New Roman"/>
                          <a:cs typeface="TTE1A31CC0t00"/>
                        </a:rPr>
                        <a:t>hexaazufre</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60000">
                <a:tc>
                  <a:txBody>
                    <a:bodyPr/>
                    <a:lstStyle/>
                    <a:p>
                      <a:pPr algn="ctr">
                        <a:lnSpc>
                          <a:spcPct val="115000"/>
                        </a:lnSpc>
                        <a:spcAft>
                          <a:spcPts val="0"/>
                        </a:spcAft>
                      </a:pPr>
                      <a:r>
                        <a:rPr lang="es-ES" sz="1600">
                          <a:effectLst/>
                          <a:latin typeface="+mn-lt"/>
                          <a:ea typeface="Times New Roman"/>
                          <a:cs typeface="TTE1A31CC0t00"/>
                        </a:rPr>
                        <a:t>O</a:t>
                      </a:r>
                      <a:r>
                        <a:rPr lang="es-ES" sz="1600" baseline="-25000">
                          <a:effectLst/>
                          <a:latin typeface="+mn-lt"/>
                          <a:ea typeface="Times New Roman"/>
                          <a:cs typeface="TTE1A31CC0t00"/>
                        </a:rPr>
                        <a:t>3</a:t>
                      </a:r>
                      <a:endParaRPr lang="es-ES" sz="160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effectLst/>
                          <a:latin typeface="+mn-lt"/>
                          <a:ea typeface="Times New Roman"/>
                          <a:cs typeface="TTE1A31CC0t00"/>
                        </a:rPr>
                        <a:t>trioxígeno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ozono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S</a:t>
                      </a:r>
                      <a:r>
                        <a:rPr lang="es-ES" sz="1600" baseline="-25000" dirty="0">
                          <a:effectLst/>
                          <a:latin typeface="+mn-lt"/>
                          <a:ea typeface="Times New Roman"/>
                          <a:cs typeface="TTE1A31CC0t00"/>
                        </a:rPr>
                        <a:t>n</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effectLst/>
                          <a:latin typeface="+mn-lt"/>
                          <a:ea typeface="Times New Roman"/>
                          <a:cs typeface="TTE1A31CC0t00"/>
                        </a:rPr>
                        <a:t>poliazufre</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effectLst/>
                          <a:latin typeface="+mn-lt"/>
                          <a:ea typeface="Times New Roman"/>
                          <a:cs typeface="TTE1A31CC0t00"/>
                        </a:rPr>
                        <a:t> </a:t>
                      </a:r>
                      <a:endParaRPr lang="es-ES" sz="160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60000">
                <a:tc>
                  <a:txBody>
                    <a:bodyPr/>
                    <a:lstStyle/>
                    <a:p>
                      <a:pPr algn="ctr">
                        <a:lnSpc>
                          <a:spcPct val="115000"/>
                        </a:lnSpc>
                        <a:spcAft>
                          <a:spcPts val="0"/>
                        </a:spcAft>
                      </a:pPr>
                      <a:r>
                        <a:rPr lang="es-ES" sz="1600">
                          <a:effectLst/>
                          <a:latin typeface="+mn-lt"/>
                          <a:ea typeface="Times New Roman"/>
                          <a:cs typeface="TTE1A31CC0t00"/>
                        </a:rPr>
                        <a:t>H</a:t>
                      </a:r>
                      <a:endParaRPr lang="es-ES" sz="160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effectLst/>
                          <a:latin typeface="+mn-lt"/>
                          <a:ea typeface="Times New Roman"/>
                          <a:cs typeface="TTE1A31CC0t00"/>
                        </a:rPr>
                        <a:t>monohidrógeno</a:t>
                      </a:r>
                      <a:endParaRPr lang="es-ES" sz="160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N</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effectLst/>
                          <a:latin typeface="+mn-lt"/>
                          <a:ea typeface="Times New Roman"/>
                          <a:cs typeface="TTE1A31CC0t00"/>
                        </a:rPr>
                        <a:t>mononitrógeno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60000">
                <a:tc>
                  <a:txBody>
                    <a:bodyPr/>
                    <a:lstStyle/>
                    <a:p>
                      <a:pPr algn="ctr">
                        <a:lnSpc>
                          <a:spcPct val="115000"/>
                        </a:lnSpc>
                        <a:spcAft>
                          <a:spcPts val="0"/>
                        </a:spcAft>
                      </a:pPr>
                      <a:r>
                        <a:rPr lang="es-ES" sz="1600" dirty="0">
                          <a:effectLst/>
                          <a:latin typeface="+mn-lt"/>
                          <a:ea typeface="Times New Roman"/>
                          <a:cs typeface="TTE1A31CC0t00"/>
                        </a:rPr>
                        <a:t>H</a:t>
                      </a:r>
                      <a:r>
                        <a:rPr lang="es-ES" sz="1600" baseline="-25000" dirty="0">
                          <a:effectLst/>
                          <a:latin typeface="+mn-lt"/>
                          <a:ea typeface="Times New Roman"/>
                          <a:cs typeface="TTE1A31CC0t00"/>
                        </a:rPr>
                        <a:t>2</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effectLst/>
                          <a:latin typeface="+mn-lt"/>
                          <a:ea typeface="Times New Roman"/>
                          <a:cs typeface="TTE1A31CC0t00"/>
                        </a:rPr>
                        <a:t>dihidrógeno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N</a:t>
                      </a:r>
                      <a:r>
                        <a:rPr lang="es-ES" sz="1600" baseline="-25000" dirty="0">
                          <a:effectLst/>
                          <a:latin typeface="+mn-lt"/>
                          <a:ea typeface="Times New Roman"/>
                          <a:cs typeface="TTE1A31CC0t00"/>
                        </a:rPr>
                        <a:t>2</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effectLst/>
                          <a:latin typeface="+mn-lt"/>
                          <a:ea typeface="Times New Roman"/>
                          <a:cs typeface="TTE1A31CC0t00"/>
                        </a:rPr>
                        <a:t>dinitrógeno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2" name="1 Rectángulo"/>
          <p:cNvSpPr/>
          <p:nvPr/>
        </p:nvSpPr>
        <p:spPr>
          <a:xfrm>
            <a:off x="444500" y="4065488"/>
            <a:ext cx="8242300" cy="1200329"/>
          </a:xfrm>
          <a:prstGeom prst="rect">
            <a:avLst/>
          </a:prstGeom>
        </p:spPr>
        <p:txBody>
          <a:bodyPr wrap="square">
            <a:spAutoFit/>
          </a:bodyPr>
          <a:lstStyle/>
          <a:p>
            <a:pPr marL="355600" indent="-355600" algn="just">
              <a:spcAft>
                <a:spcPts val="0"/>
              </a:spcAft>
            </a:pPr>
            <a:r>
              <a:rPr lang="es-ES" dirty="0" smtClean="0">
                <a:ea typeface="Calibri"/>
                <a:cs typeface="TTE1A31CC0t00"/>
                <a:sym typeface="Wingdings"/>
              </a:rPr>
              <a:t>	</a:t>
            </a:r>
            <a:r>
              <a:rPr lang="es-ES" dirty="0" smtClean="0">
                <a:ea typeface="Calibri"/>
                <a:cs typeface="TTE1A31CC0t00"/>
              </a:rPr>
              <a:t>Tradicionalmente </a:t>
            </a:r>
            <a:r>
              <a:rPr lang="es-ES" dirty="0">
                <a:ea typeface="Calibri"/>
                <a:cs typeface="TTE1A31CC0t00"/>
              </a:rPr>
              <a:t>se han utilizado los nombres flúor, cloro, bromo, yodo, hidrógeno, nitrógeno y oxígeno, para indicar </a:t>
            </a:r>
            <a:r>
              <a:rPr lang="es-ES" dirty="0" smtClean="0">
                <a:ea typeface="Calibri"/>
                <a:cs typeface="TTE1A31CC0t00"/>
              </a:rPr>
              <a:t>las sustancias </a:t>
            </a:r>
            <a:r>
              <a:rPr lang="es-ES" dirty="0" err="1" smtClean="0">
                <a:ea typeface="Calibri"/>
                <a:cs typeface="TTE1A31CC0t00"/>
              </a:rPr>
              <a:t>diatómicas</a:t>
            </a:r>
            <a:r>
              <a:rPr lang="es-ES" dirty="0" smtClean="0">
                <a:ea typeface="Calibri"/>
                <a:cs typeface="TTE1A31CC0t00"/>
              </a:rPr>
              <a:t> </a:t>
            </a:r>
            <a:r>
              <a:rPr lang="es-ES" dirty="0">
                <a:ea typeface="Calibri"/>
                <a:cs typeface="TTE1A31CC0t00"/>
              </a:rPr>
              <a:t>que forman estos elementos en la naturaleza y cuyas fórmulas son: F</a:t>
            </a:r>
            <a:r>
              <a:rPr lang="es-ES" baseline="-25000" dirty="0">
                <a:ea typeface="Calibri"/>
                <a:cs typeface="TTE1A31CC0t00"/>
              </a:rPr>
              <a:t>2</a:t>
            </a:r>
            <a:r>
              <a:rPr lang="es-ES" dirty="0">
                <a:ea typeface="Calibri"/>
                <a:cs typeface="TTE1A31CC0t00"/>
              </a:rPr>
              <a:t>, Cl</a:t>
            </a:r>
            <a:r>
              <a:rPr lang="es-ES" baseline="-25000" dirty="0">
                <a:ea typeface="Calibri"/>
                <a:cs typeface="TTE1A31CC0t00"/>
              </a:rPr>
              <a:t>2</a:t>
            </a:r>
            <a:r>
              <a:rPr lang="es-ES" dirty="0">
                <a:ea typeface="Calibri"/>
                <a:cs typeface="TTE1A31CC0t00"/>
              </a:rPr>
              <a:t>, Br</a:t>
            </a:r>
            <a:r>
              <a:rPr lang="es-ES" baseline="-25000" dirty="0">
                <a:ea typeface="Calibri"/>
                <a:cs typeface="TTE1A31CC0t00"/>
              </a:rPr>
              <a:t>2</a:t>
            </a:r>
            <a:r>
              <a:rPr lang="es-ES" dirty="0">
                <a:ea typeface="Calibri"/>
                <a:cs typeface="TTE1A31CC0t00"/>
              </a:rPr>
              <a:t>, I</a:t>
            </a:r>
            <a:r>
              <a:rPr lang="es-ES" baseline="-25000" dirty="0">
                <a:ea typeface="Calibri"/>
                <a:cs typeface="TTE1A31CC0t00"/>
              </a:rPr>
              <a:t>2</a:t>
            </a:r>
            <a:r>
              <a:rPr lang="es-ES" dirty="0">
                <a:ea typeface="Calibri"/>
                <a:cs typeface="TTE1A31CC0t00"/>
              </a:rPr>
              <a:t>, H</a:t>
            </a:r>
            <a:r>
              <a:rPr lang="es-ES" baseline="-25000" dirty="0">
                <a:ea typeface="Calibri"/>
                <a:cs typeface="TTE1A31CC0t00"/>
              </a:rPr>
              <a:t>2</a:t>
            </a:r>
            <a:r>
              <a:rPr lang="es-ES" dirty="0">
                <a:ea typeface="Calibri"/>
                <a:cs typeface="TTE1A31CC0t00"/>
              </a:rPr>
              <a:t>, N</a:t>
            </a:r>
            <a:r>
              <a:rPr lang="es-ES" baseline="-25000" dirty="0">
                <a:ea typeface="Calibri"/>
                <a:cs typeface="TTE1A31CC0t00"/>
              </a:rPr>
              <a:t>2</a:t>
            </a:r>
            <a:r>
              <a:rPr lang="es-ES" dirty="0">
                <a:ea typeface="Calibri"/>
                <a:cs typeface="TTE1A31CC0t00"/>
              </a:rPr>
              <a:t> y O</a:t>
            </a:r>
            <a:r>
              <a:rPr lang="es-ES" baseline="-25000" dirty="0">
                <a:ea typeface="Calibri"/>
                <a:cs typeface="TTE1A31CC0t00"/>
              </a:rPr>
              <a:t>2</a:t>
            </a:r>
            <a:r>
              <a:rPr lang="es-ES" dirty="0">
                <a:ea typeface="Calibri"/>
                <a:cs typeface="TTE1A31CC0t00"/>
              </a:rPr>
              <a:t>. Su uso está muy extendido.</a:t>
            </a:r>
            <a:endParaRPr lang="es-ES" dirty="0">
              <a:effectLst/>
              <a:ea typeface="Calibri"/>
              <a:cs typeface="Times New Roman"/>
            </a:endParaRPr>
          </a:p>
        </p:txBody>
      </p:sp>
      <p:sp>
        <p:nvSpPr>
          <p:cNvPr id="8"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8</a:t>
            </a:fld>
            <a:endParaRPr lang="es-ES" dirty="0">
              <a:solidFill>
                <a:schemeClr val="accent6">
                  <a:lumMod val="50000"/>
                </a:schemeClr>
              </a:solidFill>
            </a:endParaRPr>
          </a:p>
        </p:txBody>
      </p:sp>
      <p:sp>
        <p:nvSpPr>
          <p:cNvPr id="9" name="8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a:solidFill>
                  <a:schemeClr val="accent6">
                    <a:lumMod val="75000"/>
                  </a:schemeClr>
                </a:solidFill>
                <a:latin typeface="Arial" pitchFamily="34" charset="0"/>
                <a:cs typeface="Arial" pitchFamily="34" charset="0"/>
              </a:rPr>
              <a:t>3. Sustancias elementales o simples</a:t>
            </a:r>
          </a:p>
        </p:txBody>
      </p:sp>
      <p:sp>
        <p:nvSpPr>
          <p:cNvPr id="11" name="10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6 Rectángulo"/>
          <p:cNvSpPr/>
          <p:nvPr/>
        </p:nvSpPr>
        <p:spPr>
          <a:xfrm>
            <a:off x="381000" y="852996"/>
            <a:ext cx="2171700" cy="383823"/>
          </a:xfrm>
          <a:prstGeom prst="rect">
            <a:avLst/>
          </a:prstGeom>
        </p:spPr>
        <p:txBody>
          <a:bodyPr wrap="square">
            <a:spAutoFit/>
          </a:bodyPr>
          <a:lstStyle/>
          <a:p>
            <a:pPr algn="just">
              <a:lnSpc>
                <a:spcPct val="115000"/>
              </a:lnSpc>
              <a:spcAft>
                <a:spcPts val="0"/>
              </a:spcAft>
            </a:pPr>
            <a:r>
              <a:rPr lang="es-ES" b="1" cap="all" dirty="0" smtClean="0">
                <a:solidFill>
                  <a:srgbClr val="00B050"/>
                </a:solidFill>
                <a:ea typeface="Calibri"/>
                <a:cs typeface="TTE1A31CC0t00"/>
              </a:rPr>
              <a:t>4.1. </a:t>
            </a:r>
            <a:r>
              <a:rPr lang="es-ES" b="1" dirty="0" smtClean="0">
                <a:solidFill>
                  <a:srgbClr val="00B050"/>
                </a:solidFill>
                <a:ea typeface="Calibri"/>
                <a:cs typeface="TTE1A31CC0t00"/>
              </a:rPr>
              <a:t>Introducción </a:t>
            </a:r>
            <a:endParaRPr lang="es-ES" dirty="0" smtClean="0">
              <a:solidFill>
                <a:srgbClr val="00B050"/>
              </a:solidFill>
              <a:ea typeface="Calibri"/>
              <a:cs typeface="Times New Roman"/>
            </a:endParaRPr>
          </a:p>
        </p:txBody>
      </p:sp>
      <p:sp>
        <p:nvSpPr>
          <p:cNvPr id="2" name="1 Rectángulo"/>
          <p:cNvSpPr/>
          <p:nvPr/>
        </p:nvSpPr>
        <p:spPr>
          <a:xfrm>
            <a:off x="393700" y="1293741"/>
            <a:ext cx="8026400" cy="1200329"/>
          </a:xfrm>
          <a:prstGeom prst="rect">
            <a:avLst/>
          </a:prstGeom>
        </p:spPr>
        <p:txBody>
          <a:bodyPr wrap="square">
            <a:spAutoFit/>
          </a:bodyPr>
          <a:lstStyle/>
          <a:p>
            <a:pPr marL="355600" indent="-355600" algn="just">
              <a:spcAft>
                <a:spcPts val="0"/>
              </a:spcAft>
              <a:buFont typeface="Wingdings"/>
              <a:buChar char="F"/>
            </a:pPr>
            <a:r>
              <a:rPr lang="es-ES" dirty="0" smtClean="0">
                <a:ea typeface="Calibri"/>
                <a:cs typeface="TTE1A31CC0t00"/>
              </a:rPr>
              <a:t>Estos </a:t>
            </a:r>
            <a:r>
              <a:rPr lang="es-ES" dirty="0">
                <a:ea typeface="Calibri"/>
                <a:cs typeface="TTE1A31CC0t00"/>
              </a:rPr>
              <a:t>compuestos están formados por dos elementos distintos</a:t>
            </a:r>
            <a:r>
              <a:rPr lang="es-ES" dirty="0" smtClean="0">
                <a:ea typeface="Calibri"/>
                <a:cs typeface="TTE1A31CC0t00"/>
              </a:rPr>
              <a:t>.</a:t>
            </a:r>
          </a:p>
          <a:p>
            <a:pPr marL="355600" indent="-355600" algn="just">
              <a:spcAft>
                <a:spcPts val="0"/>
              </a:spcAft>
              <a:buFont typeface="Wingdings"/>
              <a:buChar char="F"/>
            </a:pPr>
            <a:r>
              <a:rPr lang="es-ES" dirty="0">
                <a:ea typeface="Calibri"/>
                <a:cs typeface="TTE1A31CC0t00"/>
              </a:rPr>
              <a:t>Para escribir sus fórmulas y nombrarlos en los distintos sistemas, hay que tener en cuenta la electronegatividad.  Se debe utilizar el orden establecido en la </a:t>
            </a:r>
            <a:r>
              <a:rPr lang="es-ES" dirty="0">
                <a:solidFill>
                  <a:srgbClr val="0070C0"/>
                </a:solidFill>
                <a:ea typeface="Calibri"/>
                <a:cs typeface="TTE1A31CC0t00"/>
              </a:rPr>
              <a:t>tabla VI de las recomendaciones de 2005 </a:t>
            </a:r>
            <a:r>
              <a:rPr lang="es-ES" dirty="0" smtClean="0">
                <a:solidFill>
                  <a:srgbClr val="0070C0"/>
                </a:solidFill>
                <a:ea typeface="Calibri"/>
                <a:cs typeface="TTE1A31CC0t00"/>
              </a:rPr>
              <a:t>de la IUPAC.</a:t>
            </a:r>
            <a:endParaRPr lang="es-ES" dirty="0">
              <a:ea typeface="Calibri"/>
              <a:cs typeface="TTE1A31CC0t00"/>
            </a:endParaRPr>
          </a:p>
        </p:txBody>
      </p:sp>
      <p:pic>
        <p:nvPicPr>
          <p:cNvPr id="9" name="0 Imagen"/>
          <p:cNvPicPr/>
          <p:nvPr/>
        </p:nvPicPr>
        <p:blipFill>
          <a:blip r:embed="rId2" cstate="print">
            <a:extLst>
              <a:ext uri="{28A0092B-C50C-407E-A947-70E740481C1C}">
                <a14:useLocalDpi xmlns:a14="http://schemas.microsoft.com/office/drawing/2010/main" val="0"/>
              </a:ext>
            </a:extLst>
          </a:blip>
          <a:stretch>
            <a:fillRect/>
          </a:stretch>
        </p:blipFill>
        <p:spPr>
          <a:xfrm>
            <a:off x="1308100" y="2616200"/>
            <a:ext cx="6604000" cy="2374899"/>
          </a:xfrm>
          <a:prstGeom prst="rect">
            <a:avLst/>
          </a:prstGeom>
          <a:ln>
            <a:noFill/>
          </a:ln>
        </p:spPr>
      </p:pic>
      <p:sp>
        <p:nvSpPr>
          <p:cNvPr id="3" name="2 Rectángulo"/>
          <p:cNvSpPr/>
          <p:nvPr/>
        </p:nvSpPr>
        <p:spPr>
          <a:xfrm>
            <a:off x="895146" y="4892035"/>
            <a:ext cx="7588454" cy="1600438"/>
          </a:xfrm>
          <a:prstGeom prst="rect">
            <a:avLst/>
          </a:prstGeom>
        </p:spPr>
        <p:txBody>
          <a:bodyPr wrap="square">
            <a:spAutoFit/>
          </a:bodyPr>
          <a:lstStyle/>
          <a:p>
            <a:pPr marL="171450" indent="-171450" algn="just">
              <a:spcAft>
                <a:spcPts val="0"/>
              </a:spcAft>
              <a:buFont typeface="Courier New" pitchFamily="49" charset="0"/>
              <a:buChar char="o"/>
            </a:pPr>
            <a:r>
              <a:rPr lang="es-ES" sz="1400" dirty="0">
                <a:ea typeface="Calibri"/>
                <a:cs typeface="TTE1A31CC0t00"/>
              </a:rPr>
              <a:t>El constituyente electronegativo, a efecto de formulación y nomenclatura, será el primero en la secuencia de la tabla VI y, por tanto, el electropositivo el último</a:t>
            </a:r>
            <a:r>
              <a:rPr lang="es-ES" sz="1400" dirty="0" smtClean="0">
                <a:ea typeface="Calibri"/>
                <a:cs typeface="TTE1A31CC0t00"/>
              </a:rPr>
              <a:t>.</a:t>
            </a:r>
          </a:p>
          <a:p>
            <a:pPr marL="171450" indent="-171450" algn="just">
              <a:buFont typeface="Courier New" pitchFamily="49" charset="0"/>
              <a:buChar char="o"/>
            </a:pPr>
            <a:r>
              <a:rPr lang="es-ES" sz="1400" dirty="0">
                <a:ea typeface="Calibri"/>
                <a:cs typeface="TTE1A31CC0t00"/>
              </a:rPr>
              <a:t>Cuando los constituyentes tienen carga (iones), los cationes son las especies electropositivas y los aniones las electronegativas</a:t>
            </a:r>
            <a:r>
              <a:rPr lang="es-ES" sz="1400" dirty="0" smtClean="0">
                <a:ea typeface="Calibri"/>
                <a:cs typeface="TTE1A31CC0t00"/>
              </a:rPr>
              <a:t>.</a:t>
            </a:r>
          </a:p>
          <a:p>
            <a:pPr marL="171450" indent="-171450" algn="just">
              <a:buFont typeface="Courier New" pitchFamily="49" charset="0"/>
              <a:buChar char="o"/>
            </a:pPr>
            <a:r>
              <a:rPr lang="es-ES" sz="1400" dirty="0">
                <a:ea typeface="Calibri"/>
                <a:cs typeface="TTE1A31CC0t00"/>
              </a:rPr>
              <a:t>Al formular, se escribe </a:t>
            </a:r>
            <a:r>
              <a:rPr lang="es-ES" sz="1400" dirty="0">
                <a:solidFill>
                  <a:srgbClr val="FF0000"/>
                </a:solidFill>
                <a:ea typeface="Calibri"/>
                <a:cs typeface="TTE1A31CC0t00"/>
              </a:rPr>
              <a:t>en primer lugar el elemento más electropositivo y a continuación, el más electronegativo</a:t>
            </a:r>
            <a:r>
              <a:rPr lang="es-ES" sz="1400" dirty="0">
                <a:ea typeface="Calibri"/>
                <a:cs typeface="TTE1A31CC0t00"/>
              </a:rPr>
              <a:t>. El número de átomos de cada elemento se indica con un subíndice detrás del símbolo correspondiente</a:t>
            </a:r>
            <a:r>
              <a:rPr lang="es-ES" sz="1400" dirty="0" smtClean="0">
                <a:ea typeface="Calibri"/>
                <a:cs typeface="TTE1A31CC0t00"/>
              </a:rPr>
              <a:t>.</a:t>
            </a:r>
            <a:endParaRPr lang="es-ES" sz="1400" dirty="0">
              <a:ea typeface="Calibri"/>
              <a:cs typeface="Times New Roman"/>
            </a:endParaRPr>
          </a:p>
        </p:txBody>
      </p:sp>
      <p:sp>
        <p:nvSpPr>
          <p:cNvPr id="14"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9</a:t>
            </a:fld>
            <a:endParaRPr lang="es-ES" dirty="0">
              <a:solidFill>
                <a:schemeClr val="accent6">
                  <a:lumMod val="50000"/>
                </a:schemeClr>
              </a:solidFill>
            </a:endParaRPr>
          </a:p>
        </p:txBody>
      </p:sp>
      <p:sp>
        <p:nvSpPr>
          <p:cNvPr id="15" name="14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smtClean="0">
                <a:solidFill>
                  <a:schemeClr val="accent6">
                    <a:lumMod val="75000"/>
                  </a:schemeClr>
                </a:solidFill>
                <a:latin typeface="Arial" pitchFamily="34" charset="0"/>
                <a:cs typeface="Arial" pitchFamily="34" charset="0"/>
              </a:rPr>
              <a:t>4. Compuestos binarios</a:t>
            </a:r>
            <a:endParaRPr lang="es-ES" b="1" dirty="0">
              <a:solidFill>
                <a:schemeClr val="accent6">
                  <a:lumMod val="75000"/>
                </a:schemeClr>
              </a:solidFill>
              <a:latin typeface="Arial" pitchFamily="34" charset="0"/>
              <a:cs typeface="Arial" pitchFamily="34" charset="0"/>
            </a:endParaRPr>
          </a:p>
        </p:txBody>
      </p:sp>
      <p:sp>
        <p:nvSpPr>
          <p:cNvPr id="16" name="1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355770742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1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5 Rectángulo"/>
          <p:cNvSpPr/>
          <p:nvPr/>
        </p:nvSpPr>
        <p:spPr>
          <a:xfrm>
            <a:off x="381000" y="1256509"/>
            <a:ext cx="3835400" cy="410882"/>
          </a:xfrm>
          <a:prstGeom prst="rect">
            <a:avLst/>
          </a:prstGeom>
        </p:spPr>
        <p:txBody>
          <a:bodyPr wrap="square">
            <a:spAutoFit/>
          </a:bodyPr>
          <a:lstStyle/>
          <a:p>
            <a:pPr lvl="0">
              <a:lnSpc>
                <a:spcPct val="115000"/>
              </a:lnSpc>
              <a:spcAft>
                <a:spcPts val="0"/>
              </a:spcAft>
            </a:pPr>
            <a:r>
              <a:rPr lang="es-ES" b="1" dirty="0" smtClean="0">
                <a:solidFill>
                  <a:srgbClr val="C00000"/>
                </a:solidFill>
                <a:ea typeface="Calibri"/>
                <a:cs typeface="TTE1A31CC0t00"/>
              </a:rPr>
              <a:t>Nomenclatura estequiométrica</a:t>
            </a:r>
            <a:endParaRPr lang="es-ES" dirty="0">
              <a:solidFill>
                <a:srgbClr val="C00000"/>
              </a:solidFill>
              <a:ea typeface="Calibri"/>
              <a:cs typeface="TTE1A31CC0t00"/>
            </a:endParaRPr>
          </a:p>
        </p:txBody>
      </p:sp>
      <p:sp>
        <p:nvSpPr>
          <p:cNvPr id="14" name="13 Rectángulo"/>
          <p:cNvSpPr/>
          <p:nvPr/>
        </p:nvSpPr>
        <p:spPr>
          <a:xfrm>
            <a:off x="381000" y="840296"/>
            <a:ext cx="4127500" cy="383823"/>
          </a:xfrm>
          <a:prstGeom prst="rect">
            <a:avLst/>
          </a:prstGeom>
          <a:ln>
            <a:noFill/>
          </a:ln>
        </p:spPr>
        <p:txBody>
          <a:bodyPr wrap="square">
            <a:spAutoFit/>
          </a:bodyPr>
          <a:lstStyle/>
          <a:p>
            <a:pPr algn="just">
              <a:lnSpc>
                <a:spcPct val="115000"/>
              </a:lnSpc>
              <a:spcAft>
                <a:spcPts val="0"/>
              </a:spcAft>
            </a:pPr>
            <a:r>
              <a:rPr lang="es-ES" b="1" cap="all" dirty="0" smtClean="0">
                <a:solidFill>
                  <a:srgbClr val="00B050"/>
                </a:solidFill>
                <a:ea typeface="Calibri"/>
                <a:cs typeface="TTE1A31CC0t00"/>
              </a:rPr>
              <a:t>4.2. </a:t>
            </a:r>
            <a:r>
              <a:rPr lang="es-ES" b="1" dirty="0" smtClean="0">
                <a:solidFill>
                  <a:srgbClr val="00B050"/>
                </a:solidFill>
                <a:ea typeface="Calibri"/>
                <a:cs typeface="TTE1A31CC0t00"/>
              </a:rPr>
              <a:t>Nomenclatura</a:t>
            </a:r>
            <a:endParaRPr lang="es-ES" b="1" dirty="0">
              <a:solidFill>
                <a:srgbClr val="00B050"/>
              </a:solidFill>
              <a:ea typeface="Calibri"/>
              <a:cs typeface="Times New Roman"/>
            </a:endParaRPr>
          </a:p>
        </p:txBody>
      </p:sp>
      <p:sp>
        <p:nvSpPr>
          <p:cNvPr id="17" name="16 Rectángulo"/>
          <p:cNvSpPr/>
          <p:nvPr/>
        </p:nvSpPr>
        <p:spPr>
          <a:xfrm>
            <a:off x="393700" y="1726409"/>
            <a:ext cx="8255000" cy="3970318"/>
          </a:xfrm>
          <a:prstGeom prst="rect">
            <a:avLst/>
          </a:prstGeom>
        </p:spPr>
        <p:txBody>
          <a:bodyPr wrap="square">
            <a:spAutoFit/>
          </a:bodyPr>
          <a:lstStyle/>
          <a:p>
            <a:pPr marL="355600" indent="-355600" algn="just">
              <a:spcAft>
                <a:spcPts val="0"/>
              </a:spcAft>
              <a:buFont typeface="Wingdings"/>
              <a:buChar char="F"/>
            </a:pPr>
            <a:r>
              <a:rPr lang="es-ES" dirty="0" smtClean="0">
                <a:ea typeface="Calibri"/>
                <a:cs typeface="TTE1A31CC0t00"/>
              </a:rPr>
              <a:t>Se </a:t>
            </a:r>
            <a:r>
              <a:rPr lang="es-ES" dirty="0">
                <a:ea typeface="Calibri"/>
                <a:cs typeface="TTE1A31CC0t00"/>
              </a:rPr>
              <a:t>nombra, en primer lugar, el elemento más electronegativo; para ello se modifica el </a:t>
            </a:r>
            <a:r>
              <a:rPr lang="es-ES" b="1" dirty="0">
                <a:effectLst>
                  <a:outerShdw blurRad="38100" dist="38100" dir="2700000" algn="tl">
                    <a:srgbClr val="000000">
                      <a:alpha val="43137"/>
                    </a:srgbClr>
                  </a:outerShdw>
                </a:effectLst>
                <a:ea typeface="Calibri"/>
                <a:cs typeface="TTE1A31CC0t00"/>
              </a:rPr>
              <a:t>nombre del elemento </a:t>
            </a:r>
            <a:r>
              <a:rPr lang="es-ES" dirty="0">
                <a:ea typeface="Calibri"/>
                <a:cs typeface="TTE1A31CC0t00"/>
              </a:rPr>
              <a:t>añadiendo el sufijo </a:t>
            </a:r>
            <a:r>
              <a:rPr lang="es-ES" dirty="0">
                <a:effectLst>
                  <a:outerShdw blurRad="38100" dist="38100" dir="2700000" algn="tl">
                    <a:srgbClr val="000000">
                      <a:alpha val="43137"/>
                    </a:srgbClr>
                  </a:outerShdw>
                </a:effectLst>
                <a:ea typeface="Calibri"/>
                <a:cs typeface="TTE1A31CC0t00"/>
              </a:rPr>
              <a:t>“</a:t>
            </a:r>
            <a:r>
              <a:rPr lang="es-ES" b="1" dirty="0">
                <a:effectLst>
                  <a:outerShdw blurRad="38100" dist="38100" dir="2700000" algn="tl">
                    <a:srgbClr val="000000">
                      <a:alpha val="43137"/>
                    </a:srgbClr>
                  </a:outerShdw>
                </a:effectLst>
                <a:ea typeface="Calibri"/>
                <a:cs typeface="TTE1A31CC0t00"/>
              </a:rPr>
              <a:t>-uro</a:t>
            </a:r>
            <a:r>
              <a:rPr lang="es-ES" dirty="0">
                <a:ea typeface="Calibri"/>
                <a:cs typeface="TTE1A31CC0t00"/>
              </a:rPr>
              <a:t>” a la raíz del nombre. Seguidamente, tras la palabra “</a:t>
            </a:r>
            <a:r>
              <a:rPr lang="es-ES" b="1" dirty="0">
                <a:effectLst>
                  <a:outerShdw blurRad="38100" dist="38100" dir="2700000" algn="tl">
                    <a:srgbClr val="000000">
                      <a:alpha val="43137"/>
                    </a:srgbClr>
                  </a:outerShdw>
                </a:effectLst>
                <a:ea typeface="Calibri"/>
                <a:cs typeface="TTE1A31CC0t00"/>
              </a:rPr>
              <a:t>de</a:t>
            </a:r>
            <a:r>
              <a:rPr lang="es-ES" dirty="0">
                <a:ea typeface="Calibri"/>
                <a:cs typeface="TTE1A31CC0t00"/>
              </a:rPr>
              <a:t>”, se nombra el elemento menos electronegativo sin modificar</a:t>
            </a:r>
            <a:r>
              <a:rPr lang="es-ES" dirty="0" smtClean="0">
                <a:ea typeface="Calibri"/>
                <a:cs typeface="TTE1A31CC0t00"/>
              </a:rPr>
              <a:t>.</a:t>
            </a:r>
          </a:p>
          <a:p>
            <a:pPr marL="355600" indent="-355600" algn="just">
              <a:buFont typeface="Wingdings"/>
              <a:buChar char="F"/>
            </a:pPr>
            <a:r>
              <a:rPr lang="es-ES" dirty="0">
                <a:ea typeface="Calibri"/>
                <a:cs typeface="TTE1A31CC0t00"/>
              </a:rPr>
              <a:t>Delante del nombre de cada elemento, sin espacios ni guiones, se utilizan los prefijos multiplicativos que indican el número de átomos de cada uno</a:t>
            </a:r>
            <a:r>
              <a:rPr lang="es-ES" dirty="0" smtClean="0">
                <a:ea typeface="Calibri"/>
                <a:cs typeface="TTE1A31CC0t00"/>
              </a:rPr>
              <a:t>.</a:t>
            </a:r>
          </a:p>
          <a:p>
            <a:pPr marL="355600" indent="-355600" algn="just">
              <a:buFont typeface="Wingdings"/>
              <a:buChar char="F"/>
            </a:pPr>
            <a:r>
              <a:rPr lang="es-ES" dirty="0">
                <a:ea typeface="Calibri"/>
                <a:cs typeface="TTE1A31CC0t00"/>
              </a:rPr>
              <a:t>Cuando el oxígeno es el elemento más electronegativo, se nombra como “</a:t>
            </a:r>
            <a:r>
              <a:rPr lang="es-ES" b="1" dirty="0">
                <a:effectLst>
                  <a:outerShdw blurRad="38100" dist="38100" dir="2700000" algn="tl">
                    <a:srgbClr val="000000">
                      <a:alpha val="43137"/>
                    </a:srgbClr>
                  </a:outerShdw>
                </a:effectLst>
                <a:ea typeface="Calibri"/>
                <a:cs typeface="TTE1A31CC0t00"/>
              </a:rPr>
              <a:t>óxido</a:t>
            </a:r>
            <a:r>
              <a:rPr lang="es-ES" dirty="0" smtClean="0">
                <a:ea typeface="Calibri"/>
                <a:cs typeface="TTE1A31CC0t00"/>
              </a:rPr>
              <a:t>”.</a:t>
            </a:r>
          </a:p>
          <a:p>
            <a:pPr marL="355600" indent="-355600" algn="just">
              <a:buFont typeface="Wingdings"/>
              <a:buChar char="F"/>
            </a:pPr>
            <a:r>
              <a:rPr lang="es-ES" dirty="0">
                <a:ea typeface="Calibri"/>
                <a:cs typeface="TTE1A31CC0t00"/>
              </a:rPr>
              <a:t>En el caso del azufre, cuando actúa como elemento más electronegativo, la terminación “</a:t>
            </a:r>
            <a:r>
              <a:rPr lang="es-ES" b="1" dirty="0">
                <a:effectLst>
                  <a:outerShdw blurRad="38100" dist="38100" dir="2700000" algn="tl">
                    <a:srgbClr val="000000">
                      <a:alpha val="43137"/>
                    </a:srgbClr>
                  </a:outerShdw>
                </a:effectLst>
                <a:ea typeface="Calibri"/>
                <a:cs typeface="TTE1A31CC0t00"/>
              </a:rPr>
              <a:t>-uro</a:t>
            </a:r>
            <a:r>
              <a:rPr lang="es-ES" dirty="0">
                <a:ea typeface="Calibri"/>
                <a:cs typeface="TTE1A31CC0t00"/>
              </a:rPr>
              <a:t>” se añade a la raíz latina (sulphur), nombrándose como “</a:t>
            </a:r>
            <a:r>
              <a:rPr lang="es-ES" b="1" dirty="0">
                <a:effectLst>
                  <a:outerShdw blurRad="38100" dist="38100" dir="2700000" algn="tl">
                    <a:srgbClr val="000000">
                      <a:alpha val="43137"/>
                    </a:srgbClr>
                  </a:outerShdw>
                </a:effectLst>
                <a:ea typeface="Calibri"/>
                <a:cs typeface="TTE1A31CC0t00"/>
              </a:rPr>
              <a:t>sulfuro</a:t>
            </a:r>
            <a:r>
              <a:rPr lang="es-ES" dirty="0" smtClean="0">
                <a:ea typeface="Calibri"/>
                <a:cs typeface="TTE1A31CC0t00"/>
              </a:rPr>
              <a:t>”.</a:t>
            </a:r>
          </a:p>
          <a:p>
            <a:pPr marL="355600" indent="-355600" algn="just">
              <a:buFont typeface="Wingdings"/>
              <a:buChar char="F"/>
            </a:pPr>
            <a:r>
              <a:rPr lang="es-ES" dirty="0">
                <a:ea typeface="Calibri"/>
                <a:cs typeface="TTE1A31CC0t00"/>
              </a:rPr>
              <a:t>Cuando no hay ambigüedad en la estequiometría de un compuesto, no es necesario utilizar</a:t>
            </a:r>
            <a:r>
              <a:rPr lang="es-ES" dirty="0">
                <a:ea typeface="Calibri"/>
                <a:cs typeface="Times New Roman"/>
              </a:rPr>
              <a:t> </a:t>
            </a:r>
            <a:r>
              <a:rPr lang="es-ES" dirty="0">
                <a:ea typeface="Calibri"/>
                <a:cs typeface="TTE1A31CC0t00"/>
              </a:rPr>
              <a:t>los prefijos multiplicativos. Esto ocurre cuando se forma un único compuesto entre dos elementos</a:t>
            </a:r>
            <a:r>
              <a:rPr lang="es-ES" dirty="0" smtClean="0">
                <a:ea typeface="Calibri"/>
                <a:cs typeface="TTE1A31CC0t00"/>
              </a:rPr>
              <a:t>.</a:t>
            </a:r>
            <a:endParaRPr lang="es-ES" dirty="0">
              <a:ea typeface="Calibri"/>
              <a:cs typeface="Times New Roman"/>
            </a:endParaRPr>
          </a:p>
        </p:txBody>
      </p:sp>
      <p:sp>
        <p:nvSpPr>
          <p:cNvPr id="10" name="9 CuadroTexto"/>
          <p:cNvSpPr txBox="1"/>
          <p:nvPr/>
        </p:nvSpPr>
        <p:spPr>
          <a:xfrm>
            <a:off x="1498600" y="5676900"/>
            <a:ext cx="1397000" cy="369332"/>
          </a:xfrm>
          <a:prstGeom prst="rect">
            <a:avLst/>
          </a:prstGeom>
          <a:noFill/>
        </p:spPr>
        <p:txBody>
          <a:bodyPr wrap="square" rtlCol="0">
            <a:spAutoFit/>
          </a:bodyPr>
          <a:lstStyle/>
          <a:p>
            <a:r>
              <a:rPr lang="es-ES" b="1" dirty="0" smtClean="0">
                <a:solidFill>
                  <a:srgbClr val="0070C0"/>
                </a:solidFill>
              </a:rPr>
              <a:t>Ejemplos:</a:t>
            </a:r>
            <a:endParaRPr lang="es-ES" b="1" dirty="0">
              <a:solidFill>
                <a:srgbClr val="0070C0"/>
              </a:solidFill>
            </a:endParaRPr>
          </a:p>
        </p:txBody>
      </p:sp>
      <p:sp>
        <p:nvSpPr>
          <p:cNvPr id="18" name="17 CuadroTexto"/>
          <p:cNvSpPr txBox="1"/>
          <p:nvPr/>
        </p:nvSpPr>
        <p:spPr>
          <a:xfrm>
            <a:off x="2933700" y="5689600"/>
            <a:ext cx="889000" cy="369332"/>
          </a:xfrm>
          <a:prstGeom prst="rect">
            <a:avLst/>
          </a:prstGeom>
          <a:noFill/>
        </p:spPr>
        <p:txBody>
          <a:bodyPr wrap="square" rtlCol="0">
            <a:spAutoFit/>
          </a:bodyPr>
          <a:lstStyle/>
          <a:p>
            <a:r>
              <a:rPr lang="es-ES" dirty="0" smtClean="0">
                <a:solidFill>
                  <a:srgbClr val="0070C0"/>
                </a:solidFill>
              </a:rPr>
              <a:t>Mg</a:t>
            </a:r>
            <a:r>
              <a:rPr lang="es-ES" dirty="0" smtClean="0">
                <a:solidFill>
                  <a:schemeClr val="accent6">
                    <a:lumMod val="50000"/>
                  </a:schemeClr>
                </a:solidFill>
              </a:rPr>
              <a:t>Cl</a:t>
            </a:r>
            <a:r>
              <a:rPr lang="es-ES" baseline="-25000" dirty="0" smtClean="0">
                <a:solidFill>
                  <a:srgbClr val="FF0000"/>
                </a:solidFill>
              </a:rPr>
              <a:t>2</a:t>
            </a:r>
            <a:endParaRPr lang="es-ES" baseline="-25000" dirty="0">
              <a:solidFill>
                <a:srgbClr val="FF0000"/>
              </a:solidFill>
            </a:endParaRPr>
          </a:p>
        </p:txBody>
      </p:sp>
      <p:sp>
        <p:nvSpPr>
          <p:cNvPr id="19" name="18 CuadroTexto"/>
          <p:cNvSpPr txBox="1"/>
          <p:nvPr/>
        </p:nvSpPr>
        <p:spPr>
          <a:xfrm>
            <a:off x="2946400" y="6057900"/>
            <a:ext cx="812800" cy="369332"/>
          </a:xfrm>
          <a:prstGeom prst="rect">
            <a:avLst/>
          </a:prstGeom>
          <a:noFill/>
        </p:spPr>
        <p:txBody>
          <a:bodyPr wrap="square" rtlCol="0">
            <a:spAutoFit/>
          </a:bodyPr>
          <a:lstStyle/>
          <a:p>
            <a:r>
              <a:rPr lang="es-ES" dirty="0" smtClean="0">
                <a:solidFill>
                  <a:srgbClr val="0070C0"/>
                </a:solidFill>
              </a:rPr>
              <a:t>Fe</a:t>
            </a:r>
            <a:r>
              <a:rPr lang="es-ES" baseline="-25000" dirty="0" smtClean="0">
                <a:solidFill>
                  <a:srgbClr val="FF0000"/>
                </a:solidFill>
              </a:rPr>
              <a:t>2</a:t>
            </a:r>
            <a:r>
              <a:rPr lang="es-ES" dirty="0" smtClean="0">
                <a:solidFill>
                  <a:schemeClr val="accent6">
                    <a:lumMod val="50000"/>
                  </a:schemeClr>
                </a:solidFill>
              </a:rPr>
              <a:t>O</a:t>
            </a:r>
            <a:r>
              <a:rPr lang="es-ES" baseline="-25000" dirty="0" smtClean="0">
                <a:solidFill>
                  <a:srgbClr val="FF0000"/>
                </a:solidFill>
              </a:rPr>
              <a:t>3</a:t>
            </a:r>
            <a:endParaRPr lang="es-ES" baseline="-25000" dirty="0">
              <a:solidFill>
                <a:srgbClr val="FF0000"/>
              </a:solidFill>
            </a:endParaRPr>
          </a:p>
        </p:txBody>
      </p:sp>
      <p:sp>
        <p:nvSpPr>
          <p:cNvPr id="20" name="19 Flecha derecha"/>
          <p:cNvSpPr/>
          <p:nvPr/>
        </p:nvSpPr>
        <p:spPr>
          <a:xfrm flipV="1">
            <a:off x="3975100" y="5778500"/>
            <a:ext cx="304800" cy="1778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20 Flecha derecha"/>
          <p:cNvSpPr/>
          <p:nvPr/>
        </p:nvSpPr>
        <p:spPr>
          <a:xfrm flipV="1">
            <a:off x="3962400" y="6134100"/>
            <a:ext cx="304800" cy="1778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CuadroTexto"/>
          <p:cNvSpPr txBox="1"/>
          <p:nvPr/>
        </p:nvSpPr>
        <p:spPr>
          <a:xfrm>
            <a:off x="4546600" y="5638800"/>
            <a:ext cx="2667000" cy="369332"/>
          </a:xfrm>
          <a:prstGeom prst="rect">
            <a:avLst/>
          </a:prstGeom>
          <a:noFill/>
        </p:spPr>
        <p:txBody>
          <a:bodyPr wrap="square" rtlCol="0">
            <a:spAutoFit/>
          </a:bodyPr>
          <a:lstStyle/>
          <a:p>
            <a:r>
              <a:rPr lang="es-ES" dirty="0">
                <a:solidFill>
                  <a:srgbClr val="FF0000"/>
                </a:solidFill>
              </a:rPr>
              <a:t>d</a:t>
            </a:r>
            <a:r>
              <a:rPr lang="es-ES" dirty="0" smtClean="0">
                <a:solidFill>
                  <a:srgbClr val="FF0000"/>
                </a:solidFill>
              </a:rPr>
              <a:t>i</a:t>
            </a:r>
            <a:r>
              <a:rPr lang="es-ES" dirty="0" smtClean="0"/>
              <a:t>clor</a:t>
            </a:r>
            <a:r>
              <a:rPr lang="es-ES" dirty="0" smtClean="0">
                <a:solidFill>
                  <a:schemeClr val="accent6">
                    <a:lumMod val="50000"/>
                  </a:schemeClr>
                </a:solidFill>
              </a:rPr>
              <a:t>uro</a:t>
            </a:r>
            <a:r>
              <a:rPr lang="es-ES" dirty="0" smtClean="0"/>
              <a:t> de </a:t>
            </a:r>
            <a:r>
              <a:rPr lang="es-ES" dirty="0" smtClean="0">
                <a:solidFill>
                  <a:srgbClr val="0070C0"/>
                </a:solidFill>
              </a:rPr>
              <a:t>magnesio</a:t>
            </a:r>
            <a:endParaRPr lang="es-ES" dirty="0">
              <a:solidFill>
                <a:srgbClr val="0070C0"/>
              </a:solidFill>
            </a:endParaRPr>
          </a:p>
        </p:txBody>
      </p:sp>
      <p:sp>
        <p:nvSpPr>
          <p:cNvPr id="23" name="22 CuadroTexto"/>
          <p:cNvSpPr txBox="1"/>
          <p:nvPr/>
        </p:nvSpPr>
        <p:spPr>
          <a:xfrm>
            <a:off x="4559300" y="6007100"/>
            <a:ext cx="2552700" cy="369332"/>
          </a:xfrm>
          <a:prstGeom prst="rect">
            <a:avLst/>
          </a:prstGeom>
          <a:noFill/>
        </p:spPr>
        <p:txBody>
          <a:bodyPr wrap="square" rtlCol="0">
            <a:spAutoFit/>
          </a:bodyPr>
          <a:lstStyle/>
          <a:p>
            <a:r>
              <a:rPr lang="es-ES" dirty="0" smtClean="0">
                <a:solidFill>
                  <a:srgbClr val="FF0000"/>
                </a:solidFill>
              </a:rPr>
              <a:t>tri</a:t>
            </a:r>
            <a:r>
              <a:rPr lang="es-ES" dirty="0" smtClean="0">
                <a:solidFill>
                  <a:schemeClr val="accent6">
                    <a:lumMod val="50000"/>
                  </a:schemeClr>
                </a:solidFill>
              </a:rPr>
              <a:t>óxido</a:t>
            </a:r>
            <a:r>
              <a:rPr lang="es-ES" dirty="0" smtClean="0"/>
              <a:t> de </a:t>
            </a:r>
            <a:r>
              <a:rPr lang="es-ES" dirty="0" smtClean="0">
                <a:solidFill>
                  <a:srgbClr val="FF0000"/>
                </a:solidFill>
              </a:rPr>
              <a:t>di</a:t>
            </a:r>
            <a:r>
              <a:rPr lang="es-ES" dirty="0" smtClean="0">
                <a:solidFill>
                  <a:srgbClr val="0070C0"/>
                </a:solidFill>
              </a:rPr>
              <a:t>hierro</a:t>
            </a:r>
            <a:endParaRPr lang="es-ES" dirty="0">
              <a:solidFill>
                <a:srgbClr val="0070C0"/>
              </a:solidFill>
            </a:endParaRPr>
          </a:p>
        </p:txBody>
      </p:sp>
      <p:sp>
        <p:nvSpPr>
          <p:cNvPr id="24"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10</a:t>
            </a:fld>
            <a:endParaRPr lang="es-ES" dirty="0">
              <a:solidFill>
                <a:schemeClr val="accent6">
                  <a:lumMod val="50000"/>
                </a:schemeClr>
              </a:solidFill>
            </a:endParaRPr>
          </a:p>
        </p:txBody>
      </p:sp>
      <p:sp>
        <p:nvSpPr>
          <p:cNvPr id="25" name="24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a:solidFill>
                  <a:schemeClr val="accent6">
                    <a:lumMod val="75000"/>
                  </a:schemeClr>
                </a:solidFill>
                <a:latin typeface="Arial" pitchFamily="34" charset="0"/>
                <a:cs typeface="Arial" pitchFamily="34" charset="0"/>
              </a:rPr>
              <a:t>4. Compuestos binarios</a:t>
            </a:r>
          </a:p>
        </p:txBody>
      </p:sp>
      <p:sp>
        <p:nvSpPr>
          <p:cNvPr id="26" name="2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23005928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6 Rectángulo"/>
          <p:cNvSpPr/>
          <p:nvPr/>
        </p:nvSpPr>
        <p:spPr>
          <a:xfrm>
            <a:off x="355600" y="1266711"/>
            <a:ext cx="8140700" cy="369332"/>
          </a:xfrm>
          <a:prstGeom prst="rect">
            <a:avLst/>
          </a:prstGeom>
        </p:spPr>
        <p:txBody>
          <a:bodyPr wrap="square">
            <a:spAutoFit/>
          </a:bodyPr>
          <a:lstStyle/>
          <a:p>
            <a:pPr lvl="0" algn="just">
              <a:spcAft>
                <a:spcPts val="0"/>
              </a:spcAft>
            </a:pPr>
            <a:r>
              <a:rPr lang="es-ES" b="1" dirty="0" smtClean="0">
                <a:solidFill>
                  <a:srgbClr val="C00000"/>
                </a:solidFill>
                <a:ea typeface="Calibri"/>
                <a:cs typeface="TTE1A31CC0t00"/>
              </a:rPr>
              <a:t>Nomenclatura </a:t>
            </a:r>
            <a:r>
              <a:rPr lang="es-ES" b="1" dirty="0">
                <a:solidFill>
                  <a:srgbClr val="C00000"/>
                </a:solidFill>
                <a:ea typeface="Calibri"/>
                <a:cs typeface="TTE1A31CC0t00"/>
              </a:rPr>
              <a:t>basada en el </a:t>
            </a:r>
            <a:r>
              <a:rPr lang="es-ES" b="1" dirty="0" smtClean="0">
                <a:solidFill>
                  <a:srgbClr val="C00000"/>
                </a:solidFill>
                <a:ea typeface="Calibri"/>
                <a:cs typeface="TTE1A31CC0t00"/>
              </a:rPr>
              <a:t>número </a:t>
            </a:r>
            <a:r>
              <a:rPr lang="es-ES" b="1" dirty="0">
                <a:solidFill>
                  <a:srgbClr val="C00000"/>
                </a:solidFill>
                <a:ea typeface="Calibri"/>
                <a:cs typeface="TTE1A31CC0t00"/>
              </a:rPr>
              <a:t>de </a:t>
            </a:r>
            <a:r>
              <a:rPr lang="es-ES" b="1" dirty="0" smtClean="0">
                <a:solidFill>
                  <a:srgbClr val="C00000"/>
                </a:solidFill>
                <a:ea typeface="Calibri"/>
                <a:cs typeface="TTE1A31CC0t00"/>
              </a:rPr>
              <a:t>oxidación</a:t>
            </a:r>
            <a:endParaRPr lang="es-ES" dirty="0">
              <a:solidFill>
                <a:srgbClr val="C00000"/>
              </a:solidFill>
              <a:effectLst/>
              <a:ea typeface="Calibri"/>
              <a:cs typeface="TTE1A31CC0t00"/>
            </a:endParaRPr>
          </a:p>
        </p:txBody>
      </p:sp>
      <p:sp>
        <p:nvSpPr>
          <p:cNvPr id="8" name="7 Rectángulo"/>
          <p:cNvSpPr/>
          <p:nvPr/>
        </p:nvSpPr>
        <p:spPr>
          <a:xfrm>
            <a:off x="368300" y="1770249"/>
            <a:ext cx="8229600" cy="2031325"/>
          </a:xfrm>
          <a:prstGeom prst="rect">
            <a:avLst/>
          </a:prstGeom>
        </p:spPr>
        <p:txBody>
          <a:bodyPr wrap="square">
            <a:spAutoFit/>
          </a:bodyPr>
          <a:lstStyle/>
          <a:p>
            <a:pPr marL="355600" indent="-355600" algn="just">
              <a:spcAft>
                <a:spcPts val="0"/>
              </a:spcAft>
              <a:buFont typeface="Wingdings"/>
              <a:buChar char="F"/>
            </a:pPr>
            <a:r>
              <a:rPr lang="es-ES" dirty="0" smtClean="0">
                <a:ea typeface="Calibri"/>
                <a:cs typeface="TTE1A31CC0t00"/>
              </a:rPr>
              <a:t>Igual </a:t>
            </a:r>
            <a:r>
              <a:rPr lang="es-ES" dirty="0">
                <a:ea typeface="Calibri"/>
                <a:cs typeface="TTE1A31CC0t00"/>
              </a:rPr>
              <a:t>que antes, se nombra el elemento más </a:t>
            </a:r>
            <a:r>
              <a:rPr lang="es-ES" dirty="0" smtClean="0">
                <a:ea typeface="Calibri"/>
                <a:cs typeface="TTE1A31CC0t00"/>
              </a:rPr>
              <a:t>electronegativo, </a:t>
            </a:r>
            <a:r>
              <a:rPr lang="es-ES" dirty="0">
                <a:ea typeface="Calibri"/>
                <a:cs typeface="TTE1A31CC0t00"/>
              </a:rPr>
              <a:t>con el sufijo “</a:t>
            </a:r>
            <a:r>
              <a:rPr lang="es-ES" b="1" dirty="0">
                <a:effectLst>
                  <a:outerShdw blurRad="38100" dist="38100" dir="2700000" algn="tl">
                    <a:srgbClr val="000000">
                      <a:alpha val="43137"/>
                    </a:srgbClr>
                  </a:outerShdw>
                </a:effectLst>
                <a:ea typeface="Calibri"/>
                <a:cs typeface="TTE1A31CC0t00"/>
              </a:rPr>
              <a:t>-uro</a:t>
            </a:r>
            <a:r>
              <a:rPr lang="es-ES" dirty="0">
                <a:ea typeface="Calibri"/>
                <a:cs typeface="TTE1A31CC0t00"/>
              </a:rPr>
              <a:t>”, pero sin prefijos multiplicativos; a continuación, tras la palabra </a:t>
            </a:r>
            <a:r>
              <a:rPr lang="es-ES" b="1" dirty="0">
                <a:ea typeface="Calibri"/>
                <a:cs typeface="TTE1A31CC0t00"/>
              </a:rPr>
              <a:t>“</a:t>
            </a:r>
            <a:r>
              <a:rPr lang="es-ES" b="1" dirty="0">
                <a:effectLst>
                  <a:outerShdw blurRad="38100" dist="38100" dir="2700000" algn="tl">
                    <a:srgbClr val="000000">
                      <a:alpha val="43137"/>
                    </a:srgbClr>
                  </a:outerShdw>
                </a:effectLst>
                <a:ea typeface="Calibri"/>
                <a:cs typeface="TTE1A31CC0t00"/>
              </a:rPr>
              <a:t>de</a:t>
            </a:r>
            <a:r>
              <a:rPr lang="es-ES" b="1" dirty="0">
                <a:ea typeface="Calibri"/>
                <a:cs typeface="TTE1A31CC0t00"/>
              </a:rPr>
              <a:t>”, </a:t>
            </a:r>
            <a:r>
              <a:rPr lang="es-ES" dirty="0">
                <a:ea typeface="Calibri"/>
                <a:cs typeface="TTE1A31CC0t00"/>
              </a:rPr>
              <a:t>se nombra el menos </a:t>
            </a:r>
            <a:r>
              <a:rPr lang="es-ES" dirty="0" smtClean="0">
                <a:ea typeface="Calibri"/>
                <a:cs typeface="TTE1A31CC0t00"/>
              </a:rPr>
              <a:t>electronegativo, </a:t>
            </a:r>
            <a:r>
              <a:rPr lang="es-ES" dirty="0">
                <a:ea typeface="Calibri"/>
                <a:cs typeface="TTE1A31CC0t00"/>
              </a:rPr>
              <a:t>indicándose </a:t>
            </a:r>
            <a:r>
              <a:rPr lang="es-ES" dirty="0" smtClean="0">
                <a:ea typeface="Calibri"/>
                <a:cs typeface="TTE1A31CC0t00"/>
              </a:rPr>
              <a:t>su </a:t>
            </a:r>
            <a:r>
              <a:rPr lang="es-ES" dirty="0">
                <a:ea typeface="Calibri"/>
                <a:cs typeface="TTE1A31CC0t00"/>
              </a:rPr>
              <a:t>número de oxidación mediante números romanos entre </a:t>
            </a:r>
            <a:r>
              <a:rPr lang="es-ES" dirty="0" smtClean="0">
                <a:ea typeface="Calibri"/>
                <a:cs typeface="TTE1A31CC0t00"/>
              </a:rPr>
              <a:t>paréntesis.</a:t>
            </a:r>
          </a:p>
          <a:p>
            <a:pPr marL="355600" indent="-355600" algn="just">
              <a:spcAft>
                <a:spcPts val="0"/>
              </a:spcAft>
              <a:buFont typeface="Wingdings"/>
              <a:buChar char="F"/>
            </a:pPr>
            <a:endParaRPr lang="es-ES" dirty="0">
              <a:effectLst/>
              <a:ea typeface="Calibri"/>
              <a:cs typeface="Times New Roman"/>
            </a:endParaRPr>
          </a:p>
          <a:p>
            <a:pPr marL="355600" indent="-355600" algn="just">
              <a:buFont typeface="Wingdings"/>
              <a:buChar char="F"/>
            </a:pPr>
            <a:r>
              <a:rPr lang="es-ES" dirty="0">
                <a:ea typeface="Calibri"/>
                <a:cs typeface="TTE1A31CC0t00"/>
              </a:rPr>
              <a:t>Cuando los elementos tienen un único estado de oxidación, no se indica en el nombre del compuesto</a:t>
            </a:r>
            <a:r>
              <a:rPr lang="es-ES" dirty="0" smtClean="0">
                <a:ea typeface="Calibri"/>
                <a:cs typeface="TTE1A31CC0t00"/>
              </a:rPr>
              <a:t>.</a:t>
            </a:r>
            <a:endParaRPr lang="es-ES" dirty="0">
              <a:ea typeface="Calibri"/>
              <a:cs typeface="Times New Roman"/>
            </a:endParaRPr>
          </a:p>
        </p:txBody>
      </p:sp>
      <p:sp>
        <p:nvSpPr>
          <p:cNvPr id="14" name="13 Rectángulo"/>
          <p:cNvSpPr/>
          <p:nvPr/>
        </p:nvSpPr>
        <p:spPr>
          <a:xfrm>
            <a:off x="355600" y="827596"/>
            <a:ext cx="4127500" cy="383823"/>
          </a:xfrm>
          <a:prstGeom prst="rect">
            <a:avLst/>
          </a:prstGeom>
          <a:ln>
            <a:noFill/>
          </a:ln>
        </p:spPr>
        <p:txBody>
          <a:bodyPr wrap="square">
            <a:spAutoFit/>
          </a:bodyPr>
          <a:lstStyle/>
          <a:p>
            <a:pPr algn="just">
              <a:lnSpc>
                <a:spcPct val="115000"/>
              </a:lnSpc>
              <a:spcAft>
                <a:spcPts val="0"/>
              </a:spcAft>
            </a:pPr>
            <a:r>
              <a:rPr lang="es-ES" b="1" cap="all" dirty="0" smtClean="0">
                <a:solidFill>
                  <a:srgbClr val="00B050"/>
                </a:solidFill>
                <a:ea typeface="Calibri"/>
                <a:cs typeface="TTE1A31CC0t00"/>
              </a:rPr>
              <a:t>4.2. </a:t>
            </a:r>
            <a:r>
              <a:rPr lang="es-ES" b="1" dirty="0" smtClean="0">
                <a:solidFill>
                  <a:srgbClr val="00B050"/>
                </a:solidFill>
                <a:ea typeface="Calibri"/>
                <a:cs typeface="TTE1A31CC0t00"/>
              </a:rPr>
              <a:t>Nomenclatura</a:t>
            </a:r>
            <a:endParaRPr lang="es-ES" b="1" dirty="0">
              <a:solidFill>
                <a:srgbClr val="00B050"/>
              </a:solidFill>
              <a:ea typeface="Calibri"/>
              <a:cs typeface="Times New Roman"/>
            </a:endParaRPr>
          </a:p>
        </p:txBody>
      </p:sp>
      <p:sp>
        <p:nvSpPr>
          <p:cNvPr id="17" name="16 CuadroTexto"/>
          <p:cNvSpPr txBox="1"/>
          <p:nvPr/>
        </p:nvSpPr>
        <p:spPr>
          <a:xfrm>
            <a:off x="1358900" y="3987800"/>
            <a:ext cx="1346200" cy="369332"/>
          </a:xfrm>
          <a:prstGeom prst="rect">
            <a:avLst/>
          </a:prstGeom>
          <a:noFill/>
        </p:spPr>
        <p:txBody>
          <a:bodyPr wrap="square" rtlCol="0">
            <a:spAutoFit/>
          </a:bodyPr>
          <a:lstStyle/>
          <a:p>
            <a:r>
              <a:rPr lang="es-ES" b="1" dirty="0" smtClean="0">
                <a:solidFill>
                  <a:srgbClr val="0070C0"/>
                </a:solidFill>
              </a:rPr>
              <a:t>Ejemplos:</a:t>
            </a:r>
            <a:endParaRPr lang="es-ES" b="1" dirty="0">
              <a:solidFill>
                <a:srgbClr val="0070C0"/>
              </a:solidFill>
            </a:endParaRPr>
          </a:p>
        </p:txBody>
      </p:sp>
      <p:sp>
        <p:nvSpPr>
          <p:cNvPr id="18" name="17 CuadroTexto"/>
          <p:cNvSpPr txBox="1"/>
          <p:nvPr/>
        </p:nvSpPr>
        <p:spPr>
          <a:xfrm>
            <a:off x="2794000" y="4000500"/>
            <a:ext cx="889000" cy="369332"/>
          </a:xfrm>
          <a:prstGeom prst="rect">
            <a:avLst/>
          </a:prstGeom>
          <a:noFill/>
        </p:spPr>
        <p:txBody>
          <a:bodyPr wrap="square" rtlCol="0">
            <a:spAutoFit/>
          </a:bodyPr>
          <a:lstStyle/>
          <a:p>
            <a:r>
              <a:rPr lang="es-ES" dirty="0" smtClean="0">
                <a:solidFill>
                  <a:srgbClr val="0070C0"/>
                </a:solidFill>
              </a:rPr>
              <a:t>Mg</a:t>
            </a:r>
            <a:r>
              <a:rPr lang="es-ES" dirty="0" smtClean="0">
                <a:solidFill>
                  <a:schemeClr val="accent6">
                    <a:lumMod val="50000"/>
                  </a:schemeClr>
                </a:solidFill>
              </a:rPr>
              <a:t>Cl</a:t>
            </a:r>
            <a:r>
              <a:rPr lang="es-ES" baseline="-25000" dirty="0" smtClean="0">
                <a:solidFill>
                  <a:srgbClr val="FF0000"/>
                </a:solidFill>
              </a:rPr>
              <a:t>2</a:t>
            </a:r>
            <a:endParaRPr lang="es-ES" baseline="-25000" dirty="0">
              <a:solidFill>
                <a:srgbClr val="FF0000"/>
              </a:solidFill>
            </a:endParaRPr>
          </a:p>
        </p:txBody>
      </p:sp>
      <p:sp>
        <p:nvSpPr>
          <p:cNvPr id="19" name="18 CuadroTexto"/>
          <p:cNvSpPr txBox="1"/>
          <p:nvPr/>
        </p:nvSpPr>
        <p:spPr>
          <a:xfrm>
            <a:off x="2806700" y="4368800"/>
            <a:ext cx="838200" cy="369332"/>
          </a:xfrm>
          <a:prstGeom prst="rect">
            <a:avLst/>
          </a:prstGeom>
          <a:noFill/>
        </p:spPr>
        <p:txBody>
          <a:bodyPr wrap="square" rtlCol="0">
            <a:spAutoFit/>
          </a:bodyPr>
          <a:lstStyle/>
          <a:p>
            <a:r>
              <a:rPr lang="es-ES" dirty="0" smtClean="0">
                <a:solidFill>
                  <a:srgbClr val="0070C0"/>
                </a:solidFill>
              </a:rPr>
              <a:t>Fe</a:t>
            </a:r>
            <a:r>
              <a:rPr lang="es-ES" baseline="-25000" dirty="0" smtClean="0">
                <a:solidFill>
                  <a:srgbClr val="FF0000"/>
                </a:solidFill>
              </a:rPr>
              <a:t>2</a:t>
            </a:r>
            <a:r>
              <a:rPr lang="es-ES" dirty="0" smtClean="0">
                <a:solidFill>
                  <a:schemeClr val="accent6">
                    <a:lumMod val="50000"/>
                  </a:schemeClr>
                </a:solidFill>
              </a:rPr>
              <a:t>O</a:t>
            </a:r>
            <a:r>
              <a:rPr lang="es-ES" baseline="-25000" dirty="0" smtClean="0">
                <a:solidFill>
                  <a:srgbClr val="FF0000"/>
                </a:solidFill>
              </a:rPr>
              <a:t>3</a:t>
            </a:r>
            <a:endParaRPr lang="es-ES" baseline="-25000" dirty="0">
              <a:solidFill>
                <a:srgbClr val="FF0000"/>
              </a:solidFill>
            </a:endParaRPr>
          </a:p>
        </p:txBody>
      </p:sp>
      <p:sp>
        <p:nvSpPr>
          <p:cNvPr id="20" name="19 Flecha derecha"/>
          <p:cNvSpPr/>
          <p:nvPr/>
        </p:nvSpPr>
        <p:spPr>
          <a:xfrm flipV="1">
            <a:off x="3835400" y="4089400"/>
            <a:ext cx="304800" cy="1778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20 Flecha derecha"/>
          <p:cNvSpPr/>
          <p:nvPr/>
        </p:nvSpPr>
        <p:spPr>
          <a:xfrm flipV="1">
            <a:off x="3822700" y="4445000"/>
            <a:ext cx="304800" cy="1778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CuadroTexto"/>
          <p:cNvSpPr txBox="1"/>
          <p:nvPr/>
        </p:nvSpPr>
        <p:spPr>
          <a:xfrm>
            <a:off x="4406900" y="3949700"/>
            <a:ext cx="2667000" cy="369332"/>
          </a:xfrm>
          <a:prstGeom prst="rect">
            <a:avLst/>
          </a:prstGeom>
          <a:noFill/>
        </p:spPr>
        <p:txBody>
          <a:bodyPr wrap="square" rtlCol="0">
            <a:spAutoFit/>
          </a:bodyPr>
          <a:lstStyle/>
          <a:p>
            <a:r>
              <a:rPr lang="es-ES" dirty="0" smtClean="0"/>
              <a:t>clor</a:t>
            </a:r>
            <a:r>
              <a:rPr lang="es-ES" dirty="0" smtClean="0">
                <a:solidFill>
                  <a:schemeClr val="accent6">
                    <a:lumMod val="50000"/>
                  </a:schemeClr>
                </a:solidFill>
              </a:rPr>
              <a:t>uro</a:t>
            </a:r>
            <a:r>
              <a:rPr lang="es-ES" dirty="0" smtClean="0"/>
              <a:t> de </a:t>
            </a:r>
            <a:r>
              <a:rPr lang="es-ES" dirty="0" smtClean="0">
                <a:solidFill>
                  <a:srgbClr val="0070C0"/>
                </a:solidFill>
              </a:rPr>
              <a:t>magnesio</a:t>
            </a:r>
            <a:endParaRPr lang="es-ES" dirty="0">
              <a:solidFill>
                <a:srgbClr val="0070C0"/>
              </a:solidFill>
            </a:endParaRPr>
          </a:p>
        </p:txBody>
      </p:sp>
      <p:sp>
        <p:nvSpPr>
          <p:cNvPr id="23" name="22 CuadroTexto"/>
          <p:cNvSpPr txBox="1"/>
          <p:nvPr/>
        </p:nvSpPr>
        <p:spPr>
          <a:xfrm>
            <a:off x="4419600" y="4318000"/>
            <a:ext cx="2959100" cy="369332"/>
          </a:xfrm>
          <a:prstGeom prst="rect">
            <a:avLst/>
          </a:prstGeom>
          <a:noFill/>
        </p:spPr>
        <p:txBody>
          <a:bodyPr wrap="square" rtlCol="0">
            <a:spAutoFit/>
          </a:bodyPr>
          <a:lstStyle/>
          <a:p>
            <a:r>
              <a:rPr lang="es-ES" dirty="0" smtClean="0">
                <a:solidFill>
                  <a:schemeClr val="accent6">
                    <a:lumMod val="50000"/>
                  </a:schemeClr>
                </a:solidFill>
              </a:rPr>
              <a:t>óxido</a:t>
            </a:r>
            <a:r>
              <a:rPr lang="es-ES" dirty="0" smtClean="0"/>
              <a:t> de </a:t>
            </a:r>
            <a:r>
              <a:rPr lang="es-ES" dirty="0" smtClean="0">
                <a:solidFill>
                  <a:srgbClr val="0070C0"/>
                </a:solidFill>
              </a:rPr>
              <a:t>hierro(III)</a:t>
            </a:r>
            <a:endParaRPr lang="es-ES" dirty="0">
              <a:solidFill>
                <a:srgbClr val="0070C0"/>
              </a:solidFill>
            </a:endParaRPr>
          </a:p>
        </p:txBody>
      </p:sp>
      <p:sp>
        <p:nvSpPr>
          <p:cNvPr id="24"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11</a:t>
            </a:fld>
            <a:endParaRPr lang="es-ES" dirty="0">
              <a:solidFill>
                <a:schemeClr val="accent6">
                  <a:lumMod val="50000"/>
                </a:schemeClr>
              </a:solidFill>
            </a:endParaRPr>
          </a:p>
        </p:txBody>
      </p:sp>
      <p:sp>
        <p:nvSpPr>
          <p:cNvPr id="25" name="24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a:solidFill>
                  <a:schemeClr val="accent6">
                    <a:lumMod val="75000"/>
                  </a:schemeClr>
                </a:solidFill>
                <a:latin typeface="Arial" pitchFamily="34" charset="0"/>
                <a:cs typeface="Arial" pitchFamily="34" charset="0"/>
              </a:rPr>
              <a:t>4. Compuestos binarios</a:t>
            </a:r>
          </a:p>
        </p:txBody>
      </p:sp>
      <p:sp>
        <p:nvSpPr>
          <p:cNvPr id="26" name="2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187767179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8 Rectángulo"/>
          <p:cNvSpPr/>
          <p:nvPr/>
        </p:nvSpPr>
        <p:spPr>
          <a:xfrm>
            <a:off x="381000" y="840296"/>
            <a:ext cx="1587500" cy="383823"/>
          </a:xfrm>
          <a:prstGeom prst="rect">
            <a:avLst/>
          </a:prstGeom>
          <a:ln>
            <a:noFill/>
          </a:ln>
        </p:spPr>
        <p:txBody>
          <a:bodyPr wrap="square">
            <a:spAutoFit/>
          </a:bodyPr>
          <a:lstStyle/>
          <a:p>
            <a:pPr algn="just">
              <a:lnSpc>
                <a:spcPct val="115000"/>
              </a:lnSpc>
            </a:pPr>
            <a:r>
              <a:rPr lang="es-ES" b="1" dirty="0" smtClean="0">
                <a:solidFill>
                  <a:srgbClr val="00B050"/>
                </a:solidFill>
                <a:ea typeface="Calibri"/>
                <a:cs typeface="TTE1A31CC0t00"/>
              </a:rPr>
              <a:t>4.3. </a:t>
            </a:r>
            <a:r>
              <a:rPr lang="es-ES" b="1" dirty="0">
                <a:solidFill>
                  <a:srgbClr val="00B050"/>
                </a:solidFill>
                <a:ea typeface="Calibri"/>
                <a:cs typeface="TTE1A31CC0t00"/>
              </a:rPr>
              <a:t>H</a:t>
            </a:r>
            <a:r>
              <a:rPr lang="es-ES" b="1" dirty="0" smtClean="0">
                <a:solidFill>
                  <a:srgbClr val="00B050"/>
                </a:solidFill>
                <a:ea typeface="Calibri"/>
                <a:cs typeface="TTE1A31CC0t00"/>
              </a:rPr>
              <a:t>idruros</a:t>
            </a:r>
            <a:endParaRPr lang="es-ES" b="1" dirty="0">
              <a:solidFill>
                <a:srgbClr val="00B050"/>
              </a:solidFill>
              <a:ea typeface="Calibri"/>
              <a:cs typeface="Times New Roman"/>
            </a:endParaRPr>
          </a:p>
        </p:txBody>
      </p:sp>
      <p:sp>
        <p:nvSpPr>
          <p:cNvPr id="17" name="16 Rectángulo"/>
          <p:cNvSpPr/>
          <p:nvPr/>
        </p:nvSpPr>
        <p:spPr>
          <a:xfrm>
            <a:off x="469900" y="1361436"/>
            <a:ext cx="8115300" cy="1200329"/>
          </a:xfrm>
          <a:prstGeom prst="rect">
            <a:avLst/>
          </a:prstGeom>
        </p:spPr>
        <p:txBody>
          <a:bodyPr wrap="square">
            <a:spAutoFit/>
          </a:bodyPr>
          <a:lstStyle/>
          <a:p>
            <a:pPr marL="355600" indent="-355600" algn="just">
              <a:spcAft>
                <a:spcPts val="0"/>
              </a:spcAft>
              <a:buFont typeface="Wingdings"/>
              <a:buChar char="F"/>
            </a:pPr>
            <a:r>
              <a:rPr lang="es-ES" dirty="0" smtClean="0">
                <a:ea typeface="Calibri"/>
                <a:cs typeface="TTE1A31CC0t00"/>
              </a:rPr>
              <a:t>Son combinaciones del hidrógeno con otro elemento.</a:t>
            </a:r>
            <a:endParaRPr lang="es-ES" dirty="0">
              <a:ea typeface="Calibri"/>
              <a:cs typeface="TTE1A31CC0t00"/>
            </a:endParaRPr>
          </a:p>
          <a:p>
            <a:pPr marL="355600" indent="-355600" algn="just">
              <a:buFont typeface="Wingdings"/>
              <a:buChar char="F"/>
            </a:pPr>
            <a:r>
              <a:rPr lang="es-ES" dirty="0">
                <a:ea typeface="Calibri"/>
                <a:cs typeface="TTE1A31CC0t00"/>
              </a:rPr>
              <a:t>En estos compuestos, el hidrógeno actúa con </a:t>
            </a:r>
            <a:r>
              <a:rPr lang="es-ES" b="1" dirty="0">
                <a:solidFill>
                  <a:srgbClr val="0070C0"/>
                </a:solidFill>
                <a:effectLst>
                  <a:outerShdw blurRad="38100" dist="38100" dir="2700000" algn="tl">
                    <a:srgbClr val="000000">
                      <a:alpha val="43137"/>
                    </a:srgbClr>
                  </a:outerShdw>
                </a:effectLst>
                <a:ea typeface="Calibri"/>
                <a:cs typeface="TTE1A31CC0t00"/>
              </a:rPr>
              <a:t>número de oxidación -1</a:t>
            </a:r>
            <a:r>
              <a:rPr lang="es-ES" b="1" dirty="0">
                <a:solidFill>
                  <a:srgbClr val="0070C0"/>
                </a:solidFill>
                <a:ea typeface="Calibri"/>
                <a:cs typeface="TTE1A31CC0t00"/>
              </a:rPr>
              <a:t>, </a:t>
            </a:r>
            <a:r>
              <a:rPr lang="es-ES" dirty="0">
                <a:ea typeface="Calibri"/>
                <a:cs typeface="TTE1A31CC0t00"/>
              </a:rPr>
              <a:t>sería el elemento más</a:t>
            </a:r>
            <a:r>
              <a:rPr lang="es-ES" dirty="0">
                <a:ea typeface="Calibri"/>
                <a:cs typeface="Times New Roman"/>
              </a:rPr>
              <a:t> </a:t>
            </a:r>
            <a:r>
              <a:rPr lang="es-ES" dirty="0">
                <a:ea typeface="Calibri"/>
                <a:cs typeface="TTE1A31CC0t00"/>
              </a:rPr>
              <a:t>electronegativo, y el metal con alguno de sus números de oxidación positivo</a:t>
            </a:r>
            <a:r>
              <a:rPr lang="es-ES" dirty="0" smtClean="0">
                <a:ea typeface="Calibri"/>
                <a:cs typeface="TTE1A31CC0t00"/>
              </a:rPr>
              <a:t>..</a:t>
            </a:r>
            <a:endParaRPr lang="es-ES" dirty="0">
              <a:effectLst/>
              <a:ea typeface="Calibri"/>
              <a:cs typeface="Times New Roman"/>
            </a:endParaRPr>
          </a:p>
        </p:txBody>
      </p:sp>
      <p:sp>
        <p:nvSpPr>
          <p:cNvPr id="14" name="13 Rectángulo"/>
          <p:cNvSpPr/>
          <p:nvPr/>
        </p:nvSpPr>
        <p:spPr>
          <a:xfrm>
            <a:off x="438150" y="2628109"/>
            <a:ext cx="4006850" cy="410882"/>
          </a:xfrm>
          <a:prstGeom prst="rect">
            <a:avLst/>
          </a:prstGeom>
        </p:spPr>
        <p:txBody>
          <a:bodyPr wrap="square">
            <a:spAutoFit/>
          </a:bodyPr>
          <a:lstStyle/>
          <a:p>
            <a:pPr lvl="0" algn="just">
              <a:lnSpc>
                <a:spcPct val="115000"/>
              </a:lnSpc>
              <a:spcAft>
                <a:spcPts val="0"/>
              </a:spcAft>
            </a:pPr>
            <a:r>
              <a:rPr lang="es-ES" b="1" dirty="0">
                <a:solidFill>
                  <a:srgbClr val="C00000"/>
                </a:solidFill>
                <a:ea typeface="Calibri"/>
                <a:cs typeface="TTE1A31CC0t00"/>
              </a:rPr>
              <a:t>Nomenclatura </a:t>
            </a:r>
            <a:r>
              <a:rPr lang="es-ES" b="1" dirty="0" err="1" smtClean="0">
                <a:solidFill>
                  <a:srgbClr val="C00000"/>
                </a:solidFill>
                <a:ea typeface="Calibri"/>
                <a:cs typeface="TTE1A31CC0t00"/>
              </a:rPr>
              <a:t>estequiométrica</a:t>
            </a:r>
            <a:endParaRPr lang="es-ES" dirty="0">
              <a:solidFill>
                <a:srgbClr val="C00000"/>
              </a:solidFill>
              <a:effectLst/>
              <a:ea typeface="Calibri"/>
              <a:cs typeface="Times New Roman"/>
            </a:endParaRPr>
          </a:p>
        </p:txBody>
      </p:sp>
      <p:sp>
        <p:nvSpPr>
          <p:cNvPr id="15" name="14 Rectángulo"/>
          <p:cNvSpPr/>
          <p:nvPr/>
        </p:nvSpPr>
        <p:spPr>
          <a:xfrm>
            <a:off x="425450" y="4886211"/>
            <a:ext cx="7740650" cy="369332"/>
          </a:xfrm>
          <a:prstGeom prst="rect">
            <a:avLst/>
          </a:prstGeom>
        </p:spPr>
        <p:txBody>
          <a:bodyPr wrap="square">
            <a:spAutoFit/>
          </a:bodyPr>
          <a:lstStyle/>
          <a:p>
            <a:pPr lvl="0" algn="just">
              <a:spcAft>
                <a:spcPts val="0"/>
              </a:spcAft>
            </a:pPr>
            <a:r>
              <a:rPr lang="es-ES" b="1" dirty="0">
                <a:solidFill>
                  <a:srgbClr val="C00000"/>
                </a:solidFill>
                <a:ea typeface="Calibri"/>
                <a:cs typeface="TTE1A31CC0t00"/>
              </a:rPr>
              <a:t>Nomenclatura basada en el </a:t>
            </a:r>
            <a:r>
              <a:rPr lang="es-ES" b="1" dirty="0" smtClean="0">
                <a:solidFill>
                  <a:srgbClr val="C00000"/>
                </a:solidFill>
                <a:ea typeface="Calibri"/>
                <a:cs typeface="TTE1A31CC0t00"/>
              </a:rPr>
              <a:t>número </a:t>
            </a:r>
            <a:r>
              <a:rPr lang="es-ES" b="1" dirty="0">
                <a:solidFill>
                  <a:srgbClr val="C00000"/>
                </a:solidFill>
                <a:ea typeface="Calibri"/>
                <a:cs typeface="TTE1A31CC0t00"/>
              </a:rPr>
              <a:t>de </a:t>
            </a:r>
            <a:r>
              <a:rPr lang="es-ES" b="1" dirty="0" smtClean="0">
                <a:solidFill>
                  <a:srgbClr val="C00000"/>
                </a:solidFill>
                <a:ea typeface="Calibri"/>
                <a:cs typeface="TTE1A31CC0t00"/>
              </a:rPr>
              <a:t>oxidación</a:t>
            </a:r>
            <a:endParaRPr lang="es-ES" dirty="0">
              <a:solidFill>
                <a:srgbClr val="C00000"/>
              </a:solidFill>
              <a:effectLst/>
              <a:ea typeface="Calibri"/>
              <a:cs typeface="TTE1A31CC0t00"/>
            </a:endParaRPr>
          </a:p>
        </p:txBody>
      </p:sp>
      <p:sp>
        <p:nvSpPr>
          <p:cNvPr id="16" name="15 Rectángulo"/>
          <p:cNvSpPr/>
          <p:nvPr/>
        </p:nvSpPr>
        <p:spPr>
          <a:xfrm>
            <a:off x="419100" y="5262749"/>
            <a:ext cx="8280400" cy="1200329"/>
          </a:xfrm>
          <a:prstGeom prst="rect">
            <a:avLst/>
          </a:prstGeom>
        </p:spPr>
        <p:txBody>
          <a:bodyPr wrap="square">
            <a:spAutoFit/>
          </a:bodyPr>
          <a:lstStyle/>
          <a:p>
            <a:pPr marL="355600" indent="-355600" algn="just">
              <a:spcAft>
                <a:spcPts val="0"/>
              </a:spcAft>
            </a:pPr>
            <a:r>
              <a:rPr lang="es-ES" dirty="0" smtClean="0">
                <a:ea typeface="Calibri"/>
                <a:cs typeface="TTE1A31CC0t00"/>
                <a:sym typeface="Wingdings"/>
              </a:rPr>
              <a:t>	</a:t>
            </a:r>
            <a:r>
              <a:rPr lang="es-ES" dirty="0" smtClean="0">
                <a:ea typeface="Calibri"/>
                <a:cs typeface="TTE1A31CC0t00"/>
              </a:rPr>
              <a:t>Se </a:t>
            </a:r>
            <a:r>
              <a:rPr lang="es-ES" dirty="0">
                <a:ea typeface="Calibri"/>
                <a:cs typeface="TTE1A31CC0t00"/>
              </a:rPr>
              <a:t>nombra el elemento más </a:t>
            </a:r>
            <a:r>
              <a:rPr lang="es-ES" dirty="0" smtClean="0">
                <a:ea typeface="Calibri"/>
                <a:cs typeface="TTE1A31CC0t00"/>
              </a:rPr>
              <a:t>electronegativo, </a:t>
            </a:r>
            <a:r>
              <a:rPr lang="es-ES" dirty="0">
                <a:ea typeface="Calibri"/>
                <a:cs typeface="TTE1A31CC0t00"/>
              </a:rPr>
              <a:t>con el sufijo “</a:t>
            </a:r>
            <a:r>
              <a:rPr lang="es-ES" b="1" dirty="0">
                <a:effectLst>
                  <a:outerShdw blurRad="38100" dist="38100" dir="2700000" algn="tl">
                    <a:srgbClr val="000000">
                      <a:alpha val="43137"/>
                    </a:srgbClr>
                  </a:outerShdw>
                </a:effectLst>
                <a:ea typeface="Calibri"/>
                <a:cs typeface="TTE1A31CC0t00"/>
              </a:rPr>
              <a:t>-uro</a:t>
            </a:r>
            <a:r>
              <a:rPr lang="es-ES" dirty="0">
                <a:ea typeface="Calibri"/>
                <a:cs typeface="TTE1A31CC0t00"/>
              </a:rPr>
              <a:t>”, pero sin prefijos multiplicativos; a continuación, tras la palabra </a:t>
            </a:r>
            <a:r>
              <a:rPr lang="es-ES" b="1" dirty="0">
                <a:ea typeface="Calibri"/>
                <a:cs typeface="TTE1A31CC0t00"/>
              </a:rPr>
              <a:t>“</a:t>
            </a:r>
            <a:r>
              <a:rPr lang="es-ES" b="1" dirty="0">
                <a:effectLst>
                  <a:outerShdw blurRad="38100" dist="38100" dir="2700000" algn="tl">
                    <a:srgbClr val="000000">
                      <a:alpha val="43137"/>
                    </a:srgbClr>
                  </a:outerShdw>
                </a:effectLst>
                <a:ea typeface="Calibri"/>
                <a:cs typeface="TTE1A31CC0t00"/>
              </a:rPr>
              <a:t>de</a:t>
            </a:r>
            <a:r>
              <a:rPr lang="es-ES" b="1" dirty="0">
                <a:ea typeface="Calibri"/>
                <a:cs typeface="TTE1A31CC0t00"/>
              </a:rPr>
              <a:t>”, </a:t>
            </a:r>
            <a:r>
              <a:rPr lang="es-ES" dirty="0">
                <a:ea typeface="Calibri"/>
                <a:cs typeface="TTE1A31CC0t00"/>
              </a:rPr>
              <a:t>se nombra el menos </a:t>
            </a:r>
            <a:r>
              <a:rPr lang="es-ES" dirty="0" smtClean="0">
                <a:ea typeface="Calibri"/>
                <a:cs typeface="TTE1A31CC0t00"/>
              </a:rPr>
              <a:t>electronegativo, </a:t>
            </a:r>
            <a:r>
              <a:rPr lang="es-ES" dirty="0">
                <a:ea typeface="Calibri"/>
                <a:cs typeface="TTE1A31CC0t00"/>
              </a:rPr>
              <a:t>indicándose </a:t>
            </a:r>
            <a:r>
              <a:rPr lang="es-ES" dirty="0" smtClean="0">
                <a:ea typeface="Calibri"/>
                <a:cs typeface="TTE1A31CC0t00"/>
              </a:rPr>
              <a:t>su </a:t>
            </a:r>
            <a:r>
              <a:rPr lang="es-ES" dirty="0">
                <a:ea typeface="Calibri"/>
                <a:cs typeface="TTE1A31CC0t00"/>
              </a:rPr>
              <a:t>número de oxidación mediante números romanos entre </a:t>
            </a:r>
            <a:r>
              <a:rPr lang="es-ES" dirty="0" smtClean="0">
                <a:ea typeface="Calibri"/>
                <a:cs typeface="TTE1A31CC0t00"/>
              </a:rPr>
              <a:t>paréntesis.</a:t>
            </a:r>
            <a:endParaRPr lang="es-ES" dirty="0">
              <a:effectLst/>
              <a:ea typeface="Calibri"/>
              <a:cs typeface="Times New Roman"/>
            </a:endParaRPr>
          </a:p>
        </p:txBody>
      </p:sp>
      <p:sp>
        <p:nvSpPr>
          <p:cNvPr id="21" name="20 Rectángulo"/>
          <p:cNvSpPr/>
          <p:nvPr/>
        </p:nvSpPr>
        <p:spPr>
          <a:xfrm>
            <a:off x="431800" y="3048500"/>
            <a:ext cx="8229600" cy="1754326"/>
          </a:xfrm>
          <a:prstGeom prst="rect">
            <a:avLst/>
          </a:prstGeom>
        </p:spPr>
        <p:txBody>
          <a:bodyPr wrap="square">
            <a:spAutoFit/>
          </a:bodyPr>
          <a:lstStyle/>
          <a:p>
            <a:pPr marL="355600" indent="-355600" algn="just">
              <a:spcAft>
                <a:spcPts val="0"/>
              </a:spcAft>
              <a:buFont typeface="Wingdings"/>
              <a:buChar char="F"/>
            </a:pPr>
            <a:r>
              <a:rPr lang="es-ES" dirty="0" smtClean="0">
                <a:ea typeface="Calibri"/>
                <a:cs typeface="TTE1A31CC0t00"/>
              </a:rPr>
              <a:t>Se </a:t>
            </a:r>
            <a:r>
              <a:rPr lang="es-ES" dirty="0">
                <a:ea typeface="Calibri"/>
                <a:cs typeface="TTE1A31CC0t00"/>
              </a:rPr>
              <a:t>nombra, en primer lugar, el elemento más electronegativo; para ello se modifica el </a:t>
            </a:r>
            <a:r>
              <a:rPr lang="es-ES" b="1" dirty="0">
                <a:effectLst>
                  <a:outerShdw blurRad="38100" dist="38100" dir="2700000" algn="tl">
                    <a:srgbClr val="000000">
                      <a:alpha val="43137"/>
                    </a:srgbClr>
                  </a:outerShdw>
                </a:effectLst>
                <a:ea typeface="Calibri"/>
                <a:cs typeface="TTE1A31CC0t00"/>
              </a:rPr>
              <a:t>nombre del elemento </a:t>
            </a:r>
            <a:r>
              <a:rPr lang="es-ES" dirty="0">
                <a:ea typeface="Calibri"/>
                <a:cs typeface="TTE1A31CC0t00"/>
              </a:rPr>
              <a:t>añadiendo el sufijo “</a:t>
            </a:r>
            <a:r>
              <a:rPr lang="es-ES" b="1" dirty="0">
                <a:effectLst>
                  <a:outerShdw blurRad="38100" dist="38100" dir="2700000" algn="tl">
                    <a:srgbClr val="000000">
                      <a:alpha val="43137"/>
                    </a:srgbClr>
                  </a:outerShdw>
                </a:effectLst>
                <a:ea typeface="Calibri"/>
                <a:cs typeface="TTE1A31CC0t00"/>
              </a:rPr>
              <a:t>-uro</a:t>
            </a:r>
            <a:r>
              <a:rPr lang="es-ES" dirty="0">
                <a:ea typeface="Calibri"/>
                <a:cs typeface="TTE1A31CC0t00"/>
              </a:rPr>
              <a:t>” a la raíz del nombre. Seguidamente, tras la palabra “</a:t>
            </a:r>
            <a:r>
              <a:rPr lang="es-ES" b="1" dirty="0">
                <a:effectLst>
                  <a:outerShdw blurRad="38100" dist="38100" dir="2700000" algn="tl">
                    <a:srgbClr val="000000">
                      <a:alpha val="43137"/>
                    </a:srgbClr>
                  </a:outerShdw>
                </a:effectLst>
                <a:ea typeface="Calibri"/>
                <a:cs typeface="TTE1A31CC0t00"/>
              </a:rPr>
              <a:t>de</a:t>
            </a:r>
            <a:r>
              <a:rPr lang="es-ES" dirty="0">
                <a:ea typeface="Calibri"/>
                <a:cs typeface="TTE1A31CC0t00"/>
              </a:rPr>
              <a:t>”, se nombra el elemento menos electronegativo sin modificar</a:t>
            </a:r>
            <a:r>
              <a:rPr lang="es-ES" dirty="0" smtClean="0">
                <a:ea typeface="Calibri"/>
                <a:cs typeface="TTE1A31CC0t00"/>
              </a:rPr>
              <a:t>.</a:t>
            </a:r>
          </a:p>
          <a:p>
            <a:pPr marL="355600" indent="-355600" algn="just">
              <a:buFont typeface="Wingdings"/>
              <a:buChar char="F"/>
            </a:pPr>
            <a:r>
              <a:rPr lang="es-ES" dirty="0">
                <a:ea typeface="Calibri"/>
                <a:cs typeface="TTE1A31CC0t00"/>
              </a:rPr>
              <a:t>Delante del nombre de cada elemento, sin espacios ni guiones, se utilizan los prefijos multiplicativos que indican el número de átomos de cada uno</a:t>
            </a:r>
            <a:r>
              <a:rPr lang="es-ES" dirty="0" smtClean="0">
                <a:ea typeface="Calibri"/>
                <a:cs typeface="TTE1A31CC0t00"/>
              </a:rPr>
              <a:t>.</a:t>
            </a:r>
            <a:endParaRPr lang="es-ES" dirty="0">
              <a:ea typeface="Calibri"/>
              <a:cs typeface="Times New Roman"/>
            </a:endParaRPr>
          </a:p>
        </p:txBody>
      </p:sp>
      <p:sp>
        <p:nvSpPr>
          <p:cNvPr id="18"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12</a:t>
            </a:fld>
            <a:endParaRPr lang="es-ES" dirty="0">
              <a:solidFill>
                <a:schemeClr val="accent6">
                  <a:lumMod val="50000"/>
                </a:schemeClr>
              </a:solidFill>
            </a:endParaRPr>
          </a:p>
        </p:txBody>
      </p:sp>
      <p:sp>
        <p:nvSpPr>
          <p:cNvPr id="19" name="18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a:solidFill>
                  <a:schemeClr val="accent6">
                    <a:lumMod val="75000"/>
                  </a:schemeClr>
                </a:solidFill>
                <a:latin typeface="Arial" pitchFamily="34" charset="0"/>
                <a:cs typeface="Arial" pitchFamily="34" charset="0"/>
              </a:rPr>
              <a:t>4. Compuestos binarios</a:t>
            </a:r>
          </a:p>
        </p:txBody>
      </p:sp>
      <p:sp>
        <p:nvSpPr>
          <p:cNvPr id="22" name="21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356633007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1000"/>
                                        <p:tgtEl>
                                          <p:spTgt spid="14"/>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left)">
                                      <p:cBhvr>
                                        <p:cTn id="16" dur="10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1000"/>
                                        <p:tgtEl>
                                          <p:spTgt spid="15"/>
                                        </p:tgtEl>
                                      </p:cBhvr>
                                    </p:animEffect>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4" grpId="0"/>
      <p:bldP spid="15" grpId="0"/>
      <p:bldP spid="16"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8 Rectángulo"/>
          <p:cNvSpPr/>
          <p:nvPr/>
        </p:nvSpPr>
        <p:spPr>
          <a:xfrm>
            <a:off x="457200" y="814896"/>
            <a:ext cx="1587500" cy="383823"/>
          </a:xfrm>
          <a:prstGeom prst="rect">
            <a:avLst/>
          </a:prstGeom>
          <a:ln>
            <a:noFill/>
          </a:ln>
        </p:spPr>
        <p:txBody>
          <a:bodyPr wrap="square">
            <a:spAutoFit/>
          </a:bodyPr>
          <a:lstStyle/>
          <a:p>
            <a:pPr algn="just">
              <a:lnSpc>
                <a:spcPct val="115000"/>
              </a:lnSpc>
            </a:pPr>
            <a:r>
              <a:rPr lang="es-ES" b="1" dirty="0" smtClean="0">
                <a:solidFill>
                  <a:srgbClr val="00B050"/>
                </a:solidFill>
                <a:ea typeface="Calibri"/>
                <a:cs typeface="TTE1A31CC0t00"/>
              </a:rPr>
              <a:t>4.3. </a:t>
            </a:r>
            <a:r>
              <a:rPr lang="es-ES" b="1" dirty="0">
                <a:solidFill>
                  <a:srgbClr val="00B050"/>
                </a:solidFill>
                <a:ea typeface="Calibri"/>
                <a:cs typeface="TTE1A31CC0t00"/>
              </a:rPr>
              <a:t>H</a:t>
            </a:r>
            <a:r>
              <a:rPr lang="es-ES" b="1" dirty="0" smtClean="0">
                <a:solidFill>
                  <a:srgbClr val="00B050"/>
                </a:solidFill>
                <a:ea typeface="Calibri"/>
                <a:cs typeface="TTE1A31CC0t00"/>
              </a:rPr>
              <a:t>idruros</a:t>
            </a:r>
            <a:endParaRPr lang="es-ES" b="1" dirty="0">
              <a:solidFill>
                <a:srgbClr val="00B050"/>
              </a:solidFill>
              <a:ea typeface="Calibri"/>
              <a:cs typeface="Times New Roman"/>
            </a:endParaRPr>
          </a:p>
        </p:txBody>
      </p:sp>
      <p:graphicFrame>
        <p:nvGraphicFramePr>
          <p:cNvPr id="18" name="17 Tabla"/>
          <p:cNvGraphicFramePr>
            <a:graphicFrameLocks noGrp="1"/>
          </p:cNvGraphicFramePr>
          <p:nvPr>
            <p:extLst>
              <p:ext uri="{D42A27DB-BD31-4B8C-83A1-F6EECF244321}">
                <p14:modId xmlns:p14="http://schemas.microsoft.com/office/powerpoint/2010/main" val="1583774254"/>
              </p:ext>
            </p:extLst>
          </p:nvPr>
        </p:nvGraphicFramePr>
        <p:xfrm>
          <a:off x="622300" y="1507331"/>
          <a:ext cx="7924800" cy="1656000"/>
        </p:xfrm>
        <a:graphic>
          <a:graphicData uri="http://schemas.openxmlformats.org/drawingml/2006/table">
            <a:tbl>
              <a:tblPr>
                <a:effectLst>
                  <a:outerShdw blurRad="50800" dist="38100" dir="18900000" algn="bl" rotWithShape="0">
                    <a:prstClr val="black">
                      <a:alpha val="40000"/>
                    </a:prstClr>
                  </a:outerShdw>
                </a:effectLst>
              </a:tblPr>
              <a:tblGrid>
                <a:gridCol w="1188720">
                  <a:extLst>
                    <a:ext uri="{9D8B030D-6E8A-4147-A177-3AD203B41FA5}">
                      <a16:colId xmlns:a16="http://schemas.microsoft.com/office/drawing/2014/main" val="20000"/>
                    </a:ext>
                  </a:extLst>
                </a:gridCol>
                <a:gridCol w="3368040">
                  <a:extLst>
                    <a:ext uri="{9D8B030D-6E8A-4147-A177-3AD203B41FA5}">
                      <a16:colId xmlns:a16="http://schemas.microsoft.com/office/drawing/2014/main" val="20001"/>
                    </a:ext>
                  </a:extLst>
                </a:gridCol>
                <a:gridCol w="3368040">
                  <a:extLst>
                    <a:ext uri="{9D8B030D-6E8A-4147-A177-3AD203B41FA5}">
                      <a16:colId xmlns:a16="http://schemas.microsoft.com/office/drawing/2014/main" val="20002"/>
                    </a:ext>
                  </a:extLst>
                </a:gridCol>
              </a:tblGrid>
              <a:tr h="360000">
                <a:tc>
                  <a:txBody>
                    <a:bodyPr/>
                    <a:lstStyle/>
                    <a:p>
                      <a:pPr algn="ctr">
                        <a:lnSpc>
                          <a:spcPct val="115000"/>
                        </a:lnSpc>
                        <a:spcAft>
                          <a:spcPts val="0"/>
                        </a:spcAft>
                      </a:pPr>
                      <a:r>
                        <a:rPr lang="es-ES" sz="1600" b="1" dirty="0">
                          <a:solidFill>
                            <a:srgbClr val="000000"/>
                          </a:solidFill>
                          <a:effectLst/>
                          <a:latin typeface="+mn-lt"/>
                          <a:ea typeface="Calibri"/>
                          <a:cs typeface="Times New Roman"/>
                        </a:rPr>
                        <a:t>Fórmula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Nomenclatura </a:t>
                      </a:r>
                      <a:r>
                        <a:rPr lang="es-ES" sz="1600" b="1" dirty="0" err="1">
                          <a:solidFill>
                            <a:srgbClr val="000000"/>
                          </a:solidFill>
                          <a:effectLst/>
                          <a:latin typeface="+mn-lt"/>
                          <a:ea typeface="Calibri"/>
                          <a:cs typeface="Times New Roman"/>
                        </a:rPr>
                        <a:t>estequiométrica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Nomenclatura </a:t>
                      </a:r>
                      <a:r>
                        <a:rPr lang="es-ES" sz="1600" b="1" dirty="0" smtClean="0">
                          <a:solidFill>
                            <a:srgbClr val="000000"/>
                          </a:solidFill>
                          <a:effectLst/>
                          <a:latin typeface="+mn-lt"/>
                          <a:ea typeface="Calibri"/>
                          <a:cs typeface="Times New Roman"/>
                        </a:rPr>
                        <a:t>números</a:t>
                      </a:r>
                      <a:r>
                        <a:rPr lang="es-ES" sz="1600" b="1" baseline="0" dirty="0" smtClean="0">
                          <a:solidFill>
                            <a:srgbClr val="000000"/>
                          </a:solidFill>
                          <a:effectLst/>
                          <a:latin typeface="+mn-lt"/>
                          <a:ea typeface="Calibri"/>
                          <a:cs typeface="Times New Roman"/>
                        </a:rPr>
                        <a:t> romanos</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324000">
                <a:tc>
                  <a:txBody>
                    <a:bodyPr/>
                    <a:lstStyle/>
                    <a:p>
                      <a:pPr algn="ctr">
                        <a:lnSpc>
                          <a:spcPct val="115000"/>
                        </a:lnSpc>
                        <a:spcAft>
                          <a:spcPts val="0"/>
                        </a:spcAft>
                      </a:pPr>
                      <a:r>
                        <a:rPr lang="es-ES" sz="1600" dirty="0">
                          <a:solidFill>
                            <a:srgbClr val="000000"/>
                          </a:solidFill>
                          <a:effectLst/>
                          <a:latin typeface="+mn-lt"/>
                          <a:ea typeface="Calibri"/>
                          <a:cs typeface="Times New Roman"/>
                        </a:rPr>
                        <a:t>SnH</a:t>
                      </a:r>
                      <a:r>
                        <a:rPr lang="es-ES" sz="1600" baseline="-25000" dirty="0">
                          <a:solidFill>
                            <a:srgbClr val="000000"/>
                          </a:solidFill>
                          <a:effectLst/>
                          <a:latin typeface="+mn-lt"/>
                          <a:ea typeface="Calibri"/>
                          <a:cs typeface="Times New Roman"/>
                        </a:rPr>
                        <a:t>2</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dihidruro</a:t>
                      </a:r>
                      <a:r>
                        <a:rPr lang="es-ES" sz="1600" dirty="0">
                          <a:solidFill>
                            <a:srgbClr val="000000"/>
                          </a:solidFill>
                          <a:effectLst/>
                          <a:latin typeface="+mn-lt"/>
                          <a:ea typeface="Calibri"/>
                          <a:cs typeface="Times New Roman"/>
                        </a:rPr>
                        <a:t> de estaño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hidruro de estaño(II)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4000">
                <a:tc>
                  <a:txBody>
                    <a:bodyPr/>
                    <a:lstStyle/>
                    <a:p>
                      <a:pPr algn="ctr">
                        <a:lnSpc>
                          <a:spcPct val="115000"/>
                        </a:lnSpc>
                        <a:spcAft>
                          <a:spcPts val="0"/>
                        </a:spcAft>
                      </a:pPr>
                      <a:r>
                        <a:rPr lang="es-ES" sz="1600" dirty="0">
                          <a:solidFill>
                            <a:srgbClr val="000000"/>
                          </a:solidFill>
                          <a:effectLst/>
                          <a:latin typeface="+mn-lt"/>
                          <a:ea typeface="Calibri"/>
                          <a:cs typeface="Times New Roman"/>
                        </a:rPr>
                        <a:t>SnH</a:t>
                      </a:r>
                      <a:r>
                        <a:rPr lang="es-ES" sz="1600" baseline="-25000" dirty="0">
                          <a:solidFill>
                            <a:srgbClr val="000000"/>
                          </a:solidFill>
                          <a:effectLst/>
                          <a:latin typeface="+mn-lt"/>
                          <a:ea typeface="Calibri"/>
                          <a:cs typeface="Times New Roman"/>
                        </a:rPr>
                        <a:t>4</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tetrahidruro</a:t>
                      </a:r>
                      <a:r>
                        <a:rPr lang="es-ES" sz="1600" dirty="0">
                          <a:solidFill>
                            <a:srgbClr val="000000"/>
                          </a:solidFill>
                          <a:effectLst/>
                          <a:latin typeface="+mn-lt"/>
                          <a:ea typeface="Calibri"/>
                          <a:cs typeface="Times New Roman"/>
                        </a:rPr>
                        <a:t> de estaño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hidruro de estaño(IV)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4000">
                <a:tc>
                  <a:txBody>
                    <a:bodyPr/>
                    <a:lstStyle/>
                    <a:p>
                      <a:pPr algn="ctr">
                        <a:lnSpc>
                          <a:spcPct val="115000"/>
                        </a:lnSpc>
                        <a:spcAft>
                          <a:spcPts val="0"/>
                        </a:spcAft>
                      </a:pPr>
                      <a:r>
                        <a:rPr lang="es-ES" sz="1600">
                          <a:solidFill>
                            <a:srgbClr val="000000"/>
                          </a:solidFill>
                          <a:effectLst/>
                          <a:latin typeface="+mn-lt"/>
                          <a:ea typeface="Calibri"/>
                          <a:cs typeface="Times New Roman"/>
                        </a:rPr>
                        <a:t>LiH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hidruro de litio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hidruro de litio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4000">
                <a:tc>
                  <a:txBody>
                    <a:bodyPr/>
                    <a:lstStyle/>
                    <a:p>
                      <a:pPr algn="ctr">
                        <a:lnSpc>
                          <a:spcPct val="115000"/>
                        </a:lnSpc>
                        <a:spcAft>
                          <a:spcPts val="0"/>
                        </a:spcAft>
                      </a:pPr>
                      <a:r>
                        <a:rPr lang="es-ES" sz="1600" dirty="0">
                          <a:solidFill>
                            <a:srgbClr val="000000"/>
                          </a:solidFill>
                          <a:effectLst/>
                          <a:latin typeface="+mn-lt"/>
                          <a:ea typeface="Calibri"/>
                          <a:cs typeface="Times New Roman"/>
                        </a:rPr>
                        <a:t>ZnH</a:t>
                      </a:r>
                      <a:r>
                        <a:rPr lang="es-ES" sz="1600" baseline="-25000" dirty="0">
                          <a:solidFill>
                            <a:srgbClr val="000000"/>
                          </a:solidFill>
                          <a:effectLst/>
                          <a:latin typeface="+mn-lt"/>
                          <a:ea typeface="Calibri"/>
                          <a:cs typeface="Times New Roman"/>
                        </a:rPr>
                        <a:t>2</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dihidruro</a:t>
                      </a:r>
                      <a:r>
                        <a:rPr lang="es-ES" sz="1600" dirty="0">
                          <a:solidFill>
                            <a:srgbClr val="000000"/>
                          </a:solidFill>
                          <a:effectLst/>
                          <a:latin typeface="+mn-lt"/>
                          <a:ea typeface="Calibri"/>
                          <a:cs typeface="Times New Roman"/>
                        </a:rPr>
                        <a:t> de cinc o hidruro de cinc</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hidruro de cinc</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7"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13</a:t>
            </a:fld>
            <a:endParaRPr lang="es-ES" dirty="0">
              <a:solidFill>
                <a:schemeClr val="accent6">
                  <a:lumMod val="50000"/>
                </a:schemeClr>
              </a:solidFill>
            </a:endParaRPr>
          </a:p>
        </p:txBody>
      </p:sp>
      <p:sp>
        <p:nvSpPr>
          <p:cNvPr id="8" name="7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a:solidFill>
                  <a:schemeClr val="accent6">
                    <a:lumMod val="75000"/>
                  </a:schemeClr>
                </a:solidFill>
                <a:latin typeface="Arial" pitchFamily="34" charset="0"/>
                <a:cs typeface="Arial" pitchFamily="34" charset="0"/>
              </a:rPr>
              <a:t>4. Compuestos binarios</a:t>
            </a:r>
          </a:p>
        </p:txBody>
      </p:sp>
      <p:sp>
        <p:nvSpPr>
          <p:cNvPr id="11" name="10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35104781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8 Rectángulo"/>
          <p:cNvSpPr/>
          <p:nvPr/>
        </p:nvSpPr>
        <p:spPr>
          <a:xfrm>
            <a:off x="381000" y="865696"/>
            <a:ext cx="8305800" cy="729430"/>
          </a:xfrm>
          <a:prstGeom prst="rect">
            <a:avLst/>
          </a:prstGeom>
          <a:ln>
            <a:noFill/>
          </a:ln>
        </p:spPr>
        <p:txBody>
          <a:bodyPr wrap="square">
            <a:spAutoFit/>
          </a:bodyPr>
          <a:lstStyle/>
          <a:p>
            <a:pPr marL="622300" indent="-622300" algn="just">
              <a:lnSpc>
                <a:spcPct val="115000"/>
              </a:lnSpc>
              <a:spcAft>
                <a:spcPts val="0"/>
              </a:spcAft>
            </a:pPr>
            <a:r>
              <a:rPr lang="es-ES" b="1" dirty="0" smtClean="0">
                <a:solidFill>
                  <a:srgbClr val="00B050"/>
                </a:solidFill>
                <a:ea typeface="Calibri"/>
                <a:cs typeface="TTE1A31CC0t00"/>
              </a:rPr>
              <a:t>4.3.1. Combinaciones </a:t>
            </a:r>
            <a:r>
              <a:rPr lang="es-ES" b="1" dirty="0">
                <a:solidFill>
                  <a:srgbClr val="00B050"/>
                </a:solidFill>
                <a:ea typeface="Calibri"/>
                <a:cs typeface="TTE1A31CC0t00"/>
              </a:rPr>
              <a:t>del hidrógeno con los no metales de los grupos 13, 14 </a:t>
            </a:r>
            <a:r>
              <a:rPr lang="es-ES" b="1" dirty="0" smtClean="0">
                <a:solidFill>
                  <a:srgbClr val="00B050"/>
                </a:solidFill>
                <a:ea typeface="Calibri"/>
                <a:cs typeface="TTE1A31CC0t00"/>
              </a:rPr>
              <a:t>y15</a:t>
            </a:r>
            <a:endParaRPr lang="es-ES" b="1" dirty="0">
              <a:solidFill>
                <a:srgbClr val="00B050"/>
              </a:solidFill>
              <a:ea typeface="Calibri"/>
              <a:cs typeface="Times New Roman"/>
            </a:endParaRPr>
          </a:p>
        </p:txBody>
      </p:sp>
      <p:sp>
        <p:nvSpPr>
          <p:cNvPr id="2" name="1 Rectángulo"/>
          <p:cNvSpPr/>
          <p:nvPr/>
        </p:nvSpPr>
        <p:spPr>
          <a:xfrm>
            <a:off x="406400" y="1715988"/>
            <a:ext cx="8140700" cy="923330"/>
          </a:xfrm>
          <a:prstGeom prst="rect">
            <a:avLst/>
          </a:prstGeom>
        </p:spPr>
        <p:txBody>
          <a:bodyPr wrap="square">
            <a:spAutoFit/>
          </a:bodyPr>
          <a:lstStyle/>
          <a:p>
            <a:pPr marL="355600" indent="-355600" algn="just">
              <a:spcAft>
                <a:spcPts val="0"/>
              </a:spcAft>
            </a:pPr>
            <a:r>
              <a:rPr lang="es-ES" dirty="0" smtClean="0">
                <a:ea typeface="Calibri"/>
                <a:cs typeface="TTE1A31CC0t00"/>
                <a:sym typeface="Wingdings"/>
              </a:rPr>
              <a:t>	</a:t>
            </a:r>
            <a:r>
              <a:rPr lang="es-ES" dirty="0" smtClean="0">
                <a:ea typeface="Calibri"/>
                <a:cs typeface="TTE1A31CC0t00"/>
              </a:rPr>
              <a:t>Se nombran igual que </a:t>
            </a:r>
            <a:r>
              <a:rPr lang="es-ES" dirty="0">
                <a:ea typeface="Calibri"/>
                <a:cs typeface="TTE1A31CC0t00"/>
              </a:rPr>
              <a:t>los hidruros </a:t>
            </a:r>
            <a:r>
              <a:rPr lang="es-ES" dirty="0" smtClean="0">
                <a:ea typeface="Calibri"/>
                <a:cs typeface="TTE1A31CC0t00"/>
              </a:rPr>
              <a:t>metálicos. De </a:t>
            </a:r>
            <a:r>
              <a:rPr lang="es-ES" dirty="0">
                <a:ea typeface="Calibri"/>
                <a:cs typeface="TTE1A31CC0t00"/>
              </a:rPr>
              <a:t>acuerdo con la tabla VI </a:t>
            </a:r>
            <a:r>
              <a:rPr lang="es-ES" dirty="0" smtClean="0">
                <a:ea typeface="Calibri"/>
                <a:cs typeface="TTE1A31CC0t00"/>
              </a:rPr>
              <a:t>de</a:t>
            </a:r>
            <a:r>
              <a:rPr lang="es-ES" dirty="0" smtClean="0">
                <a:ea typeface="Calibri"/>
                <a:cs typeface="Times New Roman"/>
              </a:rPr>
              <a:t> </a:t>
            </a:r>
            <a:r>
              <a:rPr lang="es-ES" dirty="0" smtClean="0">
                <a:ea typeface="Calibri"/>
                <a:cs typeface="TTE1A31CC0t00"/>
              </a:rPr>
              <a:t>la </a:t>
            </a:r>
            <a:r>
              <a:rPr lang="es-ES" dirty="0">
                <a:ea typeface="Calibri"/>
                <a:cs typeface="TTE1A31CC0t00"/>
              </a:rPr>
              <a:t>IUPAC de 2005, el hidrógeno es más electronegativo y actúa con </a:t>
            </a:r>
            <a:r>
              <a:rPr lang="es-ES" b="1" dirty="0" smtClean="0">
                <a:solidFill>
                  <a:srgbClr val="0070C0"/>
                </a:solidFill>
                <a:effectLst>
                  <a:outerShdw blurRad="38100" dist="38100" dir="2700000" algn="tl">
                    <a:srgbClr val="000000">
                      <a:alpha val="43137"/>
                    </a:srgbClr>
                  </a:outerShdw>
                </a:effectLst>
                <a:ea typeface="Calibri"/>
                <a:cs typeface="TTE1A31CC0t00"/>
              </a:rPr>
              <a:t>número de </a:t>
            </a:r>
            <a:r>
              <a:rPr lang="es-ES" b="1" dirty="0">
                <a:solidFill>
                  <a:srgbClr val="0070C0"/>
                </a:solidFill>
                <a:effectLst>
                  <a:outerShdw blurRad="38100" dist="38100" dir="2700000" algn="tl">
                    <a:srgbClr val="000000">
                      <a:alpha val="43137"/>
                    </a:srgbClr>
                  </a:outerShdw>
                </a:effectLst>
                <a:ea typeface="Calibri"/>
                <a:cs typeface="TTE1A31CC0t00"/>
              </a:rPr>
              <a:t>oxidación -1</a:t>
            </a:r>
            <a:r>
              <a:rPr lang="es-ES" dirty="0">
                <a:solidFill>
                  <a:srgbClr val="0070C0"/>
                </a:solidFill>
                <a:ea typeface="Calibri"/>
                <a:cs typeface="TTE1A31CC0t00"/>
              </a:rPr>
              <a:t>.</a:t>
            </a:r>
            <a:endParaRPr lang="es-ES" dirty="0">
              <a:solidFill>
                <a:srgbClr val="0070C0"/>
              </a:solidFill>
              <a:effectLst/>
              <a:ea typeface="Calibri"/>
              <a:cs typeface="Times New Roman"/>
            </a:endParaRPr>
          </a:p>
        </p:txBody>
      </p:sp>
      <p:graphicFrame>
        <p:nvGraphicFramePr>
          <p:cNvPr id="3" name="2 Tabla"/>
          <p:cNvGraphicFramePr>
            <a:graphicFrameLocks noGrp="1"/>
          </p:cNvGraphicFramePr>
          <p:nvPr>
            <p:extLst>
              <p:ext uri="{D42A27DB-BD31-4B8C-83A1-F6EECF244321}">
                <p14:modId xmlns:p14="http://schemas.microsoft.com/office/powerpoint/2010/main" val="2467273549"/>
              </p:ext>
            </p:extLst>
          </p:nvPr>
        </p:nvGraphicFramePr>
        <p:xfrm>
          <a:off x="825502" y="3075781"/>
          <a:ext cx="7670798" cy="1402080"/>
        </p:xfrm>
        <a:graphic>
          <a:graphicData uri="http://schemas.openxmlformats.org/drawingml/2006/table">
            <a:tbl>
              <a:tblPr>
                <a:effectLst>
                  <a:outerShdw blurRad="50800" dist="38100" dir="18900000" algn="bl" rotWithShape="0">
                    <a:prstClr val="black">
                      <a:alpha val="40000"/>
                    </a:prstClr>
                  </a:outerShdw>
                </a:effectLst>
              </a:tblPr>
              <a:tblGrid>
                <a:gridCol w="1236816">
                  <a:extLst>
                    <a:ext uri="{9D8B030D-6E8A-4147-A177-3AD203B41FA5}">
                      <a16:colId xmlns:a16="http://schemas.microsoft.com/office/drawing/2014/main" val="20000"/>
                    </a:ext>
                  </a:extLst>
                </a:gridCol>
                <a:gridCol w="3492993">
                  <a:extLst>
                    <a:ext uri="{9D8B030D-6E8A-4147-A177-3AD203B41FA5}">
                      <a16:colId xmlns:a16="http://schemas.microsoft.com/office/drawing/2014/main" val="20001"/>
                    </a:ext>
                  </a:extLst>
                </a:gridCol>
                <a:gridCol w="2940989">
                  <a:extLst>
                    <a:ext uri="{9D8B030D-6E8A-4147-A177-3AD203B41FA5}">
                      <a16:colId xmlns:a16="http://schemas.microsoft.com/office/drawing/2014/main" val="20002"/>
                    </a:ext>
                  </a:extLst>
                </a:gridCol>
              </a:tblGrid>
              <a:tr h="288000">
                <a:tc>
                  <a:txBody>
                    <a:bodyPr/>
                    <a:lstStyle/>
                    <a:p>
                      <a:pPr algn="ctr">
                        <a:lnSpc>
                          <a:spcPct val="115000"/>
                        </a:lnSpc>
                        <a:spcAft>
                          <a:spcPts val="0"/>
                        </a:spcAft>
                      </a:pPr>
                      <a:r>
                        <a:rPr lang="es-ES" sz="1600" b="1" dirty="0">
                          <a:solidFill>
                            <a:srgbClr val="000000"/>
                          </a:solidFill>
                          <a:effectLst/>
                          <a:latin typeface="+mn-lt"/>
                          <a:ea typeface="Calibri"/>
                          <a:cs typeface="Times New Roman"/>
                        </a:rPr>
                        <a:t>Fórmula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Nomenclatura </a:t>
                      </a:r>
                      <a:r>
                        <a:rPr lang="es-ES" sz="1600" b="1" dirty="0" err="1">
                          <a:solidFill>
                            <a:srgbClr val="000000"/>
                          </a:solidFill>
                          <a:effectLst/>
                          <a:latin typeface="+mn-lt"/>
                          <a:ea typeface="Calibri"/>
                          <a:cs typeface="Times New Roman"/>
                        </a:rPr>
                        <a:t>estequiométrica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Nomenclatura </a:t>
                      </a:r>
                      <a:r>
                        <a:rPr lang="es-ES" sz="1600" b="1" dirty="0" smtClean="0">
                          <a:solidFill>
                            <a:srgbClr val="000000"/>
                          </a:solidFill>
                          <a:effectLst/>
                          <a:latin typeface="+mn-lt"/>
                          <a:ea typeface="Calibri"/>
                          <a:cs typeface="Times New Roman"/>
                        </a:rPr>
                        <a:t>números romanos</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0">
                <a:tc>
                  <a:txBody>
                    <a:bodyPr/>
                    <a:lstStyle/>
                    <a:p>
                      <a:pPr algn="ctr">
                        <a:lnSpc>
                          <a:spcPct val="115000"/>
                        </a:lnSpc>
                        <a:spcAft>
                          <a:spcPts val="0"/>
                        </a:spcAft>
                      </a:pPr>
                      <a:r>
                        <a:rPr lang="es-ES" sz="1600" dirty="0">
                          <a:solidFill>
                            <a:srgbClr val="000000"/>
                          </a:solidFill>
                          <a:effectLst/>
                          <a:latin typeface="+mn-lt"/>
                          <a:ea typeface="Calibri"/>
                          <a:cs typeface="Times New Roman"/>
                        </a:rPr>
                        <a:t>BH</a:t>
                      </a:r>
                      <a:r>
                        <a:rPr lang="es-ES" sz="1600" baseline="-25000" dirty="0">
                          <a:solidFill>
                            <a:srgbClr val="000000"/>
                          </a:solidFill>
                          <a:effectLst/>
                          <a:latin typeface="+mn-lt"/>
                          <a:ea typeface="Calibri"/>
                          <a:cs typeface="Times New Roman"/>
                        </a:rPr>
                        <a:t>3</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trihidruro</a:t>
                      </a:r>
                      <a:r>
                        <a:rPr lang="es-ES" sz="1600" dirty="0">
                          <a:solidFill>
                            <a:srgbClr val="000000"/>
                          </a:solidFill>
                          <a:effectLst/>
                          <a:latin typeface="+mn-lt"/>
                          <a:ea typeface="Calibri"/>
                          <a:cs typeface="Times New Roman"/>
                        </a:rPr>
                        <a:t> de boro o hidruro de boro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hidruro de boro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ctr">
                        <a:lnSpc>
                          <a:spcPct val="115000"/>
                        </a:lnSpc>
                        <a:spcAft>
                          <a:spcPts val="0"/>
                        </a:spcAft>
                      </a:pPr>
                      <a:r>
                        <a:rPr lang="es-ES" sz="1600" dirty="0">
                          <a:solidFill>
                            <a:srgbClr val="000000"/>
                          </a:solidFill>
                          <a:effectLst/>
                          <a:latin typeface="+mn-lt"/>
                          <a:ea typeface="Calibri"/>
                          <a:cs typeface="Times New Roman"/>
                        </a:rPr>
                        <a:t>PH</a:t>
                      </a:r>
                      <a:r>
                        <a:rPr lang="es-ES" sz="1600" baseline="-25000" dirty="0">
                          <a:solidFill>
                            <a:srgbClr val="000000"/>
                          </a:solidFill>
                          <a:effectLst/>
                          <a:latin typeface="+mn-lt"/>
                          <a:ea typeface="Calibri"/>
                          <a:cs typeface="Times New Roman"/>
                        </a:rPr>
                        <a:t>3</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trihidruro</a:t>
                      </a:r>
                      <a:r>
                        <a:rPr lang="es-ES" sz="1600" dirty="0">
                          <a:solidFill>
                            <a:srgbClr val="000000"/>
                          </a:solidFill>
                          <a:effectLst/>
                          <a:latin typeface="+mn-lt"/>
                          <a:ea typeface="Calibri"/>
                          <a:cs typeface="Times New Roman"/>
                        </a:rPr>
                        <a:t> de fósforo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hidruro de </a:t>
                      </a:r>
                      <a:r>
                        <a:rPr lang="es-ES" sz="1600" dirty="0" smtClean="0">
                          <a:solidFill>
                            <a:srgbClr val="000000"/>
                          </a:solidFill>
                          <a:effectLst/>
                          <a:latin typeface="+mn-lt"/>
                          <a:ea typeface="Calibri"/>
                          <a:cs typeface="Times New Roman"/>
                        </a:rPr>
                        <a:t>fósforo (</a:t>
                      </a:r>
                      <a:r>
                        <a:rPr lang="es-ES" sz="1600" dirty="0">
                          <a:solidFill>
                            <a:srgbClr val="000000"/>
                          </a:solidFill>
                          <a:effectLst/>
                          <a:latin typeface="+mn-lt"/>
                          <a:ea typeface="Calibri"/>
                          <a:cs typeface="Times New Roman"/>
                        </a:rPr>
                        <a:t>III)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gn="ctr">
                        <a:lnSpc>
                          <a:spcPct val="115000"/>
                        </a:lnSpc>
                        <a:spcAft>
                          <a:spcPts val="0"/>
                        </a:spcAft>
                      </a:pPr>
                      <a:r>
                        <a:rPr lang="es-ES" sz="1600" dirty="0">
                          <a:solidFill>
                            <a:srgbClr val="000000"/>
                          </a:solidFill>
                          <a:effectLst/>
                          <a:latin typeface="+mn-lt"/>
                          <a:ea typeface="Calibri"/>
                          <a:cs typeface="Times New Roman"/>
                        </a:rPr>
                        <a:t>PH</a:t>
                      </a:r>
                      <a:r>
                        <a:rPr lang="es-ES" sz="1600" baseline="-25000" dirty="0">
                          <a:solidFill>
                            <a:srgbClr val="000000"/>
                          </a:solidFill>
                          <a:effectLst/>
                          <a:latin typeface="+mn-lt"/>
                          <a:ea typeface="Calibri"/>
                          <a:cs typeface="Times New Roman"/>
                        </a:rPr>
                        <a:t>5</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pentahidruro</a:t>
                      </a:r>
                      <a:r>
                        <a:rPr lang="es-ES" sz="1600" dirty="0">
                          <a:solidFill>
                            <a:srgbClr val="000000"/>
                          </a:solidFill>
                          <a:effectLst/>
                          <a:latin typeface="+mn-lt"/>
                          <a:ea typeface="Calibri"/>
                          <a:cs typeface="Times New Roman"/>
                        </a:rPr>
                        <a:t> de fósforo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hidruro de </a:t>
                      </a:r>
                      <a:r>
                        <a:rPr lang="es-ES" sz="1600" dirty="0" smtClean="0">
                          <a:solidFill>
                            <a:srgbClr val="000000"/>
                          </a:solidFill>
                          <a:effectLst/>
                          <a:latin typeface="+mn-lt"/>
                          <a:ea typeface="Calibri"/>
                          <a:cs typeface="Times New Roman"/>
                        </a:rPr>
                        <a:t>fósforo(V</a:t>
                      </a:r>
                      <a:r>
                        <a:rPr lang="es-ES" sz="1600" dirty="0">
                          <a:solidFill>
                            <a:srgbClr val="000000"/>
                          </a:solidFill>
                          <a:effectLst/>
                          <a:latin typeface="+mn-lt"/>
                          <a:ea typeface="Calibri"/>
                          <a:cs typeface="Times New Roman"/>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8"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14</a:t>
            </a:fld>
            <a:endParaRPr lang="es-ES" dirty="0">
              <a:solidFill>
                <a:schemeClr val="accent6">
                  <a:lumMod val="50000"/>
                </a:schemeClr>
              </a:solidFill>
            </a:endParaRPr>
          </a:p>
        </p:txBody>
      </p:sp>
      <p:sp>
        <p:nvSpPr>
          <p:cNvPr id="11" name="10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a:solidFill>
                  <a:schemeClr val="accent6">
                    <a:lumMod val="75000"/>
                  </a:schemeClr>
                </a:solidFill>
                <a:latin typeface="Arial" pitchFamily="34" charset="0"/>
                <a:cs typeface="Arial" pitchFamily="34" charset="0"/>
              </a:rPr>
              <a:t>4. Compuestos binarios</a:t>
            </a:r>
          </a:p>
        </p:txBody>
      </p:sp>
      <p:sp>
        <p:nvSpPr>
          <p:cNvPr id="12" name="11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24601731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10 Rectángulo"/>
          <p:cNvSpPr/>
          <p:nvPr/>
        </p:nvSpPr>
        <p:spPr>
          <a:xfrm>
            <a:off x="355600" y="878396"/>
            <a:ext cx="8267700" cy="729430"/>
          </a:xfrm>
          <a:prstGeom prst="rect">
            <a:avLst/>
          </a:prstGeom>
          <a:ln>
            <a:noFill/>
          </a:ln>
        </p:spPr>
        <p:txBody>
          <a:bodyPr wrap="square">
            <a:spAutoFit/>
          </a:bodyPr>
          <a:lstStyle/>
          <a:p>
            <a:pPr marL="622300" indent="-622300" algn="just">
              <a:lnSpc>
                <a:spcPct val="115000"/>
              </a:lnSpc>
              <a:spcAft>
                <a:spcPts val="0"/>
              </a:spcAft>
            </a:pPr>
            <a:r>
              <a:rPr lang="es-ES" b="1" dirty="0" smtClean="0">
                <a:solidFill>
                  <a:srgbClr val="00B050"/>
                </a:solidFill>
                <a:ea typeface="Calibri"/>
                <a:cs typeface="TTE1A31CC0t00"/>
              </a:rPr>
              <a:t>4.3.2. Combinaciones </a:t>
            </a:r>
            <a:r>
              <a:rPr lang="es-ES" b="1" dirty="0">
                <a:solidFill>
                  <a:srgbClr val="00B050"/>
                </a:solidFill>
                <a:ea typeface="Calibri"/>
                <a:cs typeface="TTE1A31CC0t00"/>
              </a:rPr>
              <a:t>del hidrógeno con los no metales de los grupos </a:t>
            </a:r>
            <a:r>
              <a:rPr lang="es-ES" b="1" dirty="0" smtClean="0">
                <a:solidFill>
                  <a:srgbClr val="00B050"/>
                </a:solidFill>
                <a:ea typeface="Calibri"/>
                <a:cs typeface="TTE1A31CC0t00"/>
              </a:rPr>
              <a:t>16  y 17 (hidrácidos)</a:t>
            </a:r>
            <a:endParaRPr lang="es-ES" b="1" dirty="0">
              <a:solidFill>
                <a:srgbClr val="00B050"/>
              </a:solidFill>
              <a:ea typeface="Calibri"/>
              <a:cs typeface="Times New Roman"/>
            </a:endParaRPr>
          </a:p>
        </p:txBody>
      </p:sp>
      <p:graphicFrame>
        <p:nvGraphicFramePr>
          <p:cNvPr id="12" name="11 Tabla"/>
          <p:cNvGraphicFramePr>
            <a:graphicFrameLocks noGrp="1"/>
          </p:cNvGraphicFramePr>
          <p:nvPr>
            <p:extLst>
              <p:ext uri="{D42A27DB-BD31-4B8C-83A1-F6EECF244321}">
                <p14:modId xmlns:p14="http://schemas.microsoft.com/office/powerpoint/2010/main" val="575610391"/>
              </p:ext>
            </p:extLst>
          </p:nvPr>
        </p:nvGraphicFramePr>
        <p:xfrm>
          <a:off x="762000" y="3488531"/>
          <a:ext cx="7721599" cy="2243328"/>
        </p:xfrm>
        <a:graphic>
          <a:graphicData uri="http://schemas.openxmlformats.org/drawingml/2006/table">
            <a:tbl>
              <a:tblPr>
                <a:effectLst>
                  <a:outerShdw blurRad="50800" dist="38100" dir="18900000" algn="bl" rotWithShape="0">
                    <a:prstClr val="black">
                      <a:alpha val="40000"/>
                    </a:prstClr>
                  </a:outerShdw>
                </a:effectLst>
              </a:tblPr>
              <a:tblGrid>
                <a:gridCol w="1056641">
                  <a:extLst>
                    <a:ext uri="{9D8B030D-6E8A-4147-A177-3AD203B41FA5}">
                      <a16:colId xmlns:a16="http://schemas.microsoft.com/office/drawing/2014/main" val="20000"/>
                    </a:ext>
                  </a:extLst>
                </a:gridCol>
                <a:gridCol w="4373459">
                  <a:extLst>
                    <a:ext uri="{9D8B030D-6E8A-4147-A177-3AD203B41FA5}">
                      <a16:colId xmlns:a16="http://schemas.microsoft.com/office/drawing/2014/main" val="20001"/>
                    </a:ext>
                  </a:extLst>
                </a:gridCol>
                <a:gridCol w="2291499">
                  <a:extLst>
                    <a:ext uri="{9D8B030D-6E8A-4147-A177-3AD203B41FA5}">
                      <a16:colId xmlns:a16="http://schemas.microsoft.com/office/drawing/2014/main" val="20002"/>
                    </a:ext>
                  </a:extLst>
                </a:gridCol>
              </a:tblGrid>
              <a:tr h="215900">
                <a:tc>
                  <a:txBody>
                    <a:bodyPr/>
                    <a:lstStyle/>
                    <a:p>
                      <a:pPr algn="ctr">
                        <a:lnSpc>
                          <a:spcPct val="115000"/>
                        </a:lnSpc>
                        <a:spcAft>
                          <a:spcPts val="0"/>
                        </a:spcAft>
                      </a:pPr>
                      <a:r>
                        <a:rPr lang="es-ES" sz="1600" b="1" dirty="0">
                          <a:solidFill>
                            <a:srgbClr val="000000"/>
                          </a:solidFill>
                          <a:effectLst/>
                          <a:latin typeface="+mn-lt"/>
                          <a:ea typeface="Calibri"/>
                          <a:cs typeface="Times New Roman"/>
                        </a:rPr>
                        <a:t>Fórmula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Nomenclatura </a:t>
                      </a:r>
                      <a:r>
                        <a:rPr lang="es-ES" sz="1600" b="1" dirty="0" err="1">
                          <a:solidFill>
                            <a:srgbClr val="000000"/>
                          </a:solidFill>
                          <a:effectLst/>
                          <a:latin typeface="+mn-lt"/>
                          <a:ea typeface="Calibri"/>
                          <a:cs typeface="Times New Roman"/>
                        </a:rPr>
                        <a:t>estequiométrica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En disolución acuosa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215900">
                <a:tc>
                  <a:txBody>
                    <a:bodyPr/>
                    <a:lstStyle/>
                    <a:p>
                      <a:pPr algn="ctr">
                        <a:lnSpc>
                          <a:spcPct val="115000"/>
                        </a:lnSpc>
                        <a:spcAft>
                          <a:spcPts val="0"/>
                        </a:spcAft>
                      </a:pPr>
                      <a:r>
                        <a:rPr lang="es-ES" sz="1600">
                          <a:solidFill>
                            <a:srgbClr val="000000"/>
                          </a:solidFill>
                          <a:effectLst/>
                          <a:latin typeface="+mn-lt"/>
                          <a:ea typeface="Calibri"/>
                          <a:cs typeface="Times New Roman"/>
                        </a:rPr>
                        <a:t>HF</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fluoruro de hidrógeno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effectLst/>
                          <a:latin typeface="+mn-lt"/>
                          <a:ea typeface="Calibri"/>
                          <a:cs typeface="Times New Roman"/>
                        </a:rPr>
                        <a:t>ácido fluorhídrico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15900">
                <a:tc>
                  <a:txBody>
                    <a:bodyPr/>
                    <a:lstStyle/>
                    <a:p>
                      <a:pPr algn="ctr">
                        <a:lnSpc>
                          <a:spcPct val="115000"/>
                        </a:lnSpc>
                        <a:spcAft>
                          <a:spcPts val="0"/>
                        </a:spcAft>
                      </a:pPr>
                      <a:r>
                        <a:rPr lang="es-ES" sz="1600">
                          <a:solidFill>
                            <a:srgbClr val="000000"/>
                          </a:solidFill>
                          <a:effectLst/>
                          <a:latin typeface="+mn-lt"/>
                          <a:ea typeface="Calibri"/>
                          <a:cs typeface="Times New Roman"/>
                        </a:rPr>
                        <a:t>HCl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cloruro de hidrógeno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effectLst/>
                          <a:latin typeface="+mn-lt"/>
                          <a:ea typeface="Calibri"/>
                          <a:cs typeface="Times New Roman"/>
                        </a:rPr>
                        <a:t>ácido clorhídrico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15900">
                <a:tc>
                  <a:txBody>
                    <a:bodyPr/>
                    <a:lstStyle/>
                    <a:p>
                      <a:pPr algn="ctr">
                        <a:lnSpc>
                          <a:spcPct val="115000"/>
                        </a:lnSpc>
                        <a:spcAft>
                          <a:spcPts val="0"/>
                        </a:spcAft>
                      </a:pPr>
                      <a:r>
                        <a:rPr lang="es-ES" sz="1600" dirty="0">
                          <a:solidFill>
                            <a:srgbClr val="000000"/>
                          </a:solidFill>
                          <a:effectLst/>
                          <a:latin typeface="+mn-lt"/>
                          <a:ea typeface="Calibri"/>
                          <a:cs typeface="Times New Roman"/>
                        </a:rPr>
                        <a:t>HI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yoduro de hidrógeno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effectLst/>
                          <a:latin typeface="+mn-lt"/>
                          <a:ea typeface="Calibri"/>
                          <a:cs typeface="Times New Roman"/>
                        </a:rPr>
                        <a:t>ácido yodhídrico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15900">
                <a:tc>
                  <a:txBody>
                    <a:bodyPr/>
                    <a:lstStyle/>
                    <a:p>
                      <a:pPr algn="ctr">
                        <a:lnSpc>
                          <a:spcPct val="115000"/>
                        </a:lnSpc>
                        <a:spcAft>
                          <a:spcPts val="0"/>
                        </a:spcAft>
                      </a:pPr>
                      <a:r>
                        <a:rPr lang="es-ES" sz="1600" dirty="0">
                          <a:solidFill>
                            <a:srgbClr val="000000"/>
                          </a:solidFill>
                          <a:effectLst/>
                          <a:latin typeface="+mn-lt"/>
                          <a:ea typeface="Calibri"/>
                          <a:cs typeface="Times New Roman"/>
                        </a:rPr>
                        <a:t>H</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sulfuro de hidrógeno o sulfuro de </a:t>
                      </a:r>
                      <a:r>
                        <a:rPr lang="es-ES" sz="1600" dirty="0" err="1">
                          <a:solidFill>
                            <a:srgbClr val="000000"/>
                          </a:solidFill>
                          <a:effectLst/>
                          <a:latin typeface="+mn-lt"/>
                          <a:ea typeface="Calibri"/>
                          <a:cs typeface="Times New Roman"/>
                        </a:rPr>
                        <a:t>dihidrógeno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effectLst/>
                          <a:latin typeface="+mn-lt"/>
                          <a:ea typeface="Calibri"/>
                          <a:cs typeface="Times New Roman"/>
                        </a:rPr>
                        <a:t>ácido sulfhídrico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15900">
                <a:tc>
                  <a:txBody>
                    <a:bodyPr/>
                    <a:lstStyle/>
                    <a:p>
                      <a:pPr algn="ctr">
                        <a:lnSpc>
                          <a:spcPct val="115000"/>
                        </a:lnSpc>
                        <a:spcAft>
                          <a:spcPts val="0"/>
                        </a:spcAft>
                      </a:pPr>
                      <a:r>
                        <a:rPr lang="es-ES" sz="1600" dirty="0">
                          <a:solidFill>
                            <a:srgbClr val="000000"/>
                          </a:solidFill>
                          <a:effectLst/>
                          <a:latin typeface="+mn-lt"/>
                          <a:ea typeface="Calibri"/>
                          <a:cs typeface="Times New Roman"/>
                        </a:rPr>
                        <a:t>H</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telururo</a:t>
                      </a:r>
                      <a:r>
                        <a:rPr lang="es-ES" sz="1600" dirty="0">
                          <a:solidFill>
                            <a:srgbClr val="000000"/>
                          </a:solidFill>
                          <a:effectLst/>
                          <a:latin typeface="+mn-lt"/>
                          <a:ea typeface="Calibri"/>
                          <a:cs typeface="Times New Roman"/>
                        </a:rPr>
                        <a:t> de hidrógeno o </a:t>
                      </a:r>
                      <a:r>
                        <a:rPr lang="es-ES" sz="1600" dirty="0" err="1">
                          <a:solidFill>
                            <a:srgbClr val="000000"/>
                          </a:solidFill>
                          <a:effectLst/>
                          <a:latin typeface="+mn-lt"/>
                          <a:ea typeface="Calibri"/>
                          <a:cs typeface="Times New Roman"/>
                        </a:rPr>
                        <a:t>telururo</a:t>
                      </a:r>
                      <a:r>
                        <a:rPr lang="es-ES" sz="1600" dirty="0">
                          <a:solidFill>
                            <a:srgbClr val="000000"/>
                          </a:solidFill>
                          <a:effectLst/>
                          <a:latin typeface="+mn-lt"/>
                          <a:ea typeface="Calibri"/>
                          <a:cs typeface="Times New Roman"/>
                        </a:rPr>
                        <a:t> de </a:t>
                      </a:r>
                      <a:r>
                        <a:rPr lang="es-ES" sz="1600" dirty="0" err="1">
                          <a:solidFill>
                            <a:srgbClr val="000000"/>
                          </a:solidFill>
                          <a:effectLst/>
                          <a:latin typeface="+mn-lt"/>
                          <a:ea typeface="Calibri"/>
                          <a:cs typeface="Times New Roman"/>
                        </a:rPr>
                        <a:t>dihidrógeno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ácido </a:t>
                      </a:r>
                      <a:r>
                        <a:rPr lang="es-ES" sz="1600" dirty="0" err="1">
                          <a:solidFill>
                            <a:srgbClr val="000000"/>
                          </a:solidFill>
                          <a:effectLst/>
                          <a:latin typeface="+mn-lt"/>
                          <a:ea typeface="Calibri"/>
                          <a:cs typeface="Times New Roman"/>
                        </a:rPr>
                        <a:t>telurhídrico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15900">
                <a:tc>
                  <a:txBody>
                    <a:bodyPr/>
                    <a:lstStyle/>
                    <a:p>
                      <a:pPr algn="ctr">
                        <a:lnSpc>
                          <a:spcPct val="115000"/>
                        </a:lnSpc>
                        <a:spcAft>
                          <a:spcPts val="0"/>
                        </a:spcAft>
                      </a:pPr>
                      <a:r>
                        <a:rPr lang="es-ES" sz="1600" dirty="0">
                          <a:solidFill>
                            <a:srgbClr val="000000"/>
                          </a:solidFill>
                          <a:effectLst/>
                          <a:latin typeface="+mn-lt"/>
                          <a:ea typeface="Calibri"/>
                          <a:cs typeface="Times New Roman"/>
                        </a:rPr>
                        <a:t>* HCN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cianuro de hidrógeno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ácido cianhídrico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3" name="12 Rectángulo"/>
          <p:cNvSpPr/>
          <p:nvPr/>
        </p:nvSpPr>
        <p:spPr>
          <a:xfrm>
            <a:off x="368300" y="1685811"/>
            <a:ext cx="8229600" cy="1477328"/>
          </a:xfrm>
          <a:prstGeom prst="rect">
            <a:avLst/>
          </a:prstGeom>
        </p:spPr>
        <p:txBody>
          <a:bodyPr wrap="square">
            <a:spAutoFit/>
          </a:bodyPr>
          <a:lstStyle/>
          <a:p>
            <a:pPr marL="355600" indent="-355600" algn="just">
              <a:spcAft>
                <a:spcPts val="0"/>
              </a:spcAft>
              <a:buFont typeface="Wingdings"/>
              <a:buChar char="F"/>
            </a:pPr>
            <a:r>
              <a:rPr lang="es-ES" dirty="0" smtClean="0">
                <a:ea typeface="Calibri"/>
                <a:cs typeface="TTE1A31CC0t00"/>
              </a:rPr>
              <a:t>Ahora, </a:t>
            </a:r>
            <a:r>
              <a:rPr lang="es-ES" b="1" dirty="0" smtClean="0">
                <a:solidFill>
                  <a:srgbClr val="0070C0"/>
                </a:solidFill>
                <a:ea typeface="Calibri"/>
                <a:cs typeface="TTE1A31CC0t00"/>
              </a:rPr>
              <a:t>el hidrógeno es el elemento menos electronegativo y actúa con número  de oxidación +1.</a:t>
            </a:r>
          </a:p>
          <a:p>
            <a:pPr marL="355600" indent="-355600" algn="just">
              <a:spcAft>
                <a:spcPts val="0"/>
              </a:spcAft>
              <a:buFont typeface="Wingdings"/>
              <a:buChar char="F"/>
            </a:pPr>
            <a:endParaRPr lang="es-ES" b="1" dirty="0" smtClean="0">
              <a:solidFill>
                <a:srgbClr val="0070C0"/>
              </a:solidFill>
              <a:ea typeface="Calibri"/>
              <a:cs typeface="TTE1A31CC0t00"/>
            </a:endParaRPr>
          </a:p>
          <a:p>
            <a:pPr marL="355600" indent="-355600" algn="just">
              <a:buFont typeface="Wingdings"/>
              <a:buChar char="F"/>
            </a:pPr>
            <a:r>
              <a:rPr lang="es-ES" dirty="0">
                <a:ea typeface="Calibri"/>
                <a:cs typeface="TTE1A31CC0t00"/>
              </a:rPr>
              <a:t>Los halógenos y los anfígenos, son los elementos más electronegativos, actuando  con números de oxidación -1 y -2, respectivamente</a:t>
            </a:r>
            <a:r>
              <a:rPr lang="es-ES" dirty="0" smtClean="0">
                <a:ea typeface="Calibri"/>
                <a:cs typeface="TTE1A31CC0t00"/>
              </a:rPr>
              <a:t>.</a:t>
            </a:r>
            <a:endParaRPr lang="es-ES" dirty="0">
              <a:ea typeface="Calibri"/>
              <a:cs typeface="Times New Roman"/>
            </a:endParaRPr>
          </a:p>
        </p:txBody>
      </p:sp>
      <p:sp>
        <p:nvSpPr>
          <p:cNvPr id="9"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15</a:t>
            </a:fld>
            <a:endParaRPr lang="es-ES" dirty="0">
              <a:solidFill>
                <a:schemeClr val="accent6">
                  <a:lumMod val="50000"/>
                </a:schemeClr>
              </a:solidFill>
            </a:endParaRPr>
          </a:p>
        </p:txBody>
      </p:sp>
      <p:sp>
        <p:nvSpPr>
          <p:cNvPr id="17" name="16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a:solidFill>
                  <a:schemeClr val="accent6">
                    <a:lumMod val="75000"/>
                  </a:schemeClr>
                </a:solidFill>
                <a:latin typeface="Arial" pitchFamily="34" charset="0"/>
                <a:cs typeface="Arial" pitchFamily="34" charset="0"/>
              </a:rPr>
              <a:t>4. Compuestos binarios</a:t>
            </a:r>
          </a:p>
        </p:txBody>
      </p:sp>
      <p:sp>
        <p:nvSpPr>
          <p:cNvPr id="18" name="17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39533350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1000"/>
                                        <p:tgtEl>
                                          <p:spTgt spid="12"/>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5 Rectángulo"/>
          <p:cNvSpPr/>
          <p:nvPr/>
        </p:nvSpPr>
        <p:spPr>
          <a:xfrm>
            <a:off x="381000" y="878396"/>
            <a:ext cx="4279900" cy="383823"/>
          </a:xfrm>
          <a:prstGeom prst="rect">
            <a:avLst/>
          </a:prstGeom>
          <a:ln>
            <a:noFill/>
          </a:ln>
        </p:spPr>
        <p:txBody>
          <a:bodyPr wrap="square">
            <a:spAutoFit/>
          </a:bodyPr>
          <a:lstStyle/>
          <a:p>
            <a:pPr algn="just">
              <a:lnSpc>
                <a:spcPct val="115000"/>
              </a:lnSpc>
            </a:pPr>
            <a:r>
              <a:rPr lang="es-ES" b="1" dirty="0" smtClean="0">
                <a:solidFill>
                  <a:srgbClr val="00B050"/>
                </a:solidFill>
                <a:ea typeface="Calibri"/>
                <a:cs typeface="TTE1A31CC0t00"/>
              </a:rPr>
              <a:t>4.3.3. Hidruros padres o progenitores</a:t>
            </a:r>
            <a:endParaRPr lang="es-ES" b="1" dirty="0">
              <a:solidFill>
                <a:srgbClr val="00B050"/>
              </a:solidFill>
              <a:ea typeface="Calibri"/>
              <a:cs typeface="Times New Roman"/>
            </a:endParaRPr>
          </a:p>
        </p:txBody>
      </p:sp>
      <p:sp>
        <p:nvSpPr>
          <p:cNvPr id="2" name="1 Rectángulo"/>
          <p:cNvSpPr/>
          <p:nvPr/>
        </p:nvSpPr>
        <p:spPr>
          <a:xfrm>
            <a:off x="410816" y="1323336"/>
            <a:ext cx="8263284" cy="1754326"/>
          </a:xfrm>
          <a:prstGeom prst="rect">
            <a:avLst/>
          </a:prstGeom>
        </p:spPr>
        <p:txBody>
          <a:bodyPr wrap="square">
            <a:spAutoFit/>
          </a:bodyPr>
          <a:lstStyle/>
          <a:p>
            <a:pPr marL="355600" indent="-355600" algn="just">
              <a:spcAft>
                <a:spcPts val="0"/>
              </a:spcAft>
              <a:buFont typeface="Wingdings"/>
              <a:buChar char="F"/>
            </a:pPr>
            <a:r>
              <a:rPr lang="es-ES" dirty="0" smtClean="0">
                <a:ea typeface="Calibri"/>
                <a:cs typeface="TTE1A31CC0t00"/>
              </a:rPr>
              <a:t>Uno </a:t>
            </a:r>
            <a:r>
              <a:rPr lang="es-ES" dirty="0">
                <a:ea typeface="Calibri"/>
                <a:cs typeface="TTE1A31CC0t00"/>
              </a:rPr>
              <a:t>de los sistemas de nomenclatura recogidos en las recomendaciones de 2005 de la IUPAC, es la denominada </a:t>
            </a:r>
            <a:r>
              <a:rPr lang="es-ES" b="1" dirty="0" smtClean="0">
                <a:solidFill>
                  <a:srgbClr val="0070C0"/>
                </a:solidFill>
                <a:effectLst>
                  <a:outerShdw blurRad="38100" dist="38100" dir="2700000" algn="tl">
                    <a:srgbClr val="000000">
                      <a:alpha val="43137"/>
                    </a:srgbClr>
                  </a:outerShdw>
                </a:effectLst>
                <a:ea typeface="Calibri"/>
                <a:cs typeface="TTE1A31CC0t00"/>
              </a:rPr>
              <a:t>sustitutiva</a:t>
            </a:r>
            <a:r>
              <a:rPr lang="es-ES" dirty="0" smtClean="0">
                <a:ea typeface="Calibri"/>
                <a:cs typeface="TTE1A31CC0t00"/>
              </a:rPr>
              <a:t>.</a:t>
            </a:r>
          </a:p>
          <a:p>
            <a:pPr marL="355600" indent="-355600" algn="just">
              <a:buFont typeface="Wingdings"/>
              <a:buChar char="F"/>
            </a:pPr>
            <a:r>
              <a:rPr lang="es-ES" dirty="0">
                <a:ea typeface="Calibri"/>
                <a:cs typeface="TTE1A31CC0t00"/>
              </a:rPr>
              <a:t>Esta forma de nombrar los compuestos está basada en los denominados “hidruros padres o</a:t>
            </a:r>
            <a:r>
              <a:rPr lang="es-ES" dirty="0">
                <a:ea typeface="Calibri"/>
                <a:cs typeface="Times New Roman"/>
              </a:rPr>
              <a:t> </a:t>
            </a:r>
            <a:r>
              <a:rPr lang="es-ES" dirty="0">
                <a:ea typeface="Calibri"/>
                <a:cs typeface="TTE1A31CC0t00"/>
              </a:rPr>
              <a:t>progenitores”. Éstos son hidruros, con un número determinado de átomos de hidrógeno unidos al</a:t>
            </a:r>
            <a:r>
              <a:rPr lang="es-ES" dirty="0">
                <a:ea typeface="Calibri"/>
                <a:cs typeface="Times New Roman"/>
              </a:rPr>
              <a:t> </a:t>
            </a:r>
            <a:r>
              <a:rPr lang="es-ES" dirty="0">
                <a:ea typeface="Calibri"/>
                <a:cs typeface="TTE1A31CC0t00"/>
              </a:rPr>
              <a:t>átomo central, de los elementos de los grupos 13 al 17 de la tabla periódica</a:t>
            </a:r>
            <a:r>
              <a:rPr lang="es-ES" dirty="0" smtClean="0">
                <a:ea typeface="Calibri"/>
                <a:cs typeface="TTE1A31CC0t00"/>
              </a:rPr>
              <a:t>.</a:t>
            </a:r>
            <a:endParaRPr lang="es-ES" dirty="0">
              <a:ea typeface="Calibri"/>
              <a:cs typeface="Times New Roman"/>
            </a:endParaRPr>
          </a:p>
        </p:txBody>
      </p:sp>
      <p:sp>
        <p:nvSpPr>
          <p:cNvPr id="8" name="7 Rectángulo"/>
          <p:cNvSpPr/>
          <p:nvPr/>
        </p:nvSpPr>
        <p:spPr>
          <a:xfrm>
            <a:off x="393700" y="5520162"/>
            <a:ext cx="8331200" cy="923330"/>
          </a:xfrm>
          <a:prstGeom prst="rect">
            <a:avLst/>
          </a:prstGeom>
        </p:spPr>
        <p:txBody>
          <a:bodyPr wrap="square">
            <a:spAutoFit/>
          </a:bodyPr>
          <a:lstStyle/>
          <a:p>
            <a:pPr marL="355600" indent="-355600" algn="just">
              <a:spcAft>
                <a:spcPts val="0"/>
              </a:spcAft>
            </a:pPr>
            <a:r>
              <a:rPr lang="es-ES" dirty="0" smtClean="0">
                <a:solidFill>
                  <a:srgbClr val="000000"/>
                </a:solidFill>
                <a:ea typeface="Calibri"/>
                <a:cs typeface="Times New Roman"/>
                <a:sym typeface="Wingdings"/>
              </a:rPr>
              <a:t>	</a:t>
            </a:r>
            <a:r>
              <a:rPr lang="es-ES" dirty="0" smtClean="0">
                <a:solidFill>
                  <a:srgbClr val="000000"/>
                </a:solidFill>
                <a:ea typeface="Calibri"/>
                <a:cs typeface="Times New Roman"/>
              </a:rPr>
              <a:t>Se </a:t>
            </a:r>
            <a:r>
              <a:rPr lang="es-ES" dirty="0">
                <a:solidFill>
                  <a:srgbClr val="000000"/>
                </a:solidFill>
                <a:ea typeface="Calibri"/>
                <a:cs typeface="Times New Roman"/>
              </a:rPr>
              <a:t>admiten los nombres </a:t>
            </a:r>
            <a:r>
              <a:rPr lang="es-ES" dirty="0" smtClean="0">
                <a:solidFill>
                  <a:srgbClr val="000000"/>
                </a:solidFill>
                <a:ea typeface="Calibri"/>
                <a:cs typeface="Times New Roman"/>
              </a:rPr>
              <a:t>de </a:t>
            </a:r>
            <a:r>
              <a:rPr lang="es-ES" b="1" dirty="0">
                <a:solidFill>
                  <a:srgbClr val="000000"/>
                </a:solidFill>
                <a:effectLst>
                  <a:outerShdw blurRad="38100" dist="38100" dir="2700000" algn="tl">
                    <a:srgbClr val="000000">
                      <a:alpha val="43137"/>
                    </a:srgbClr>
                  </a:outerShdw>
                </a:effectLst>
                <a:ea typeface="Calibri"/>
                <a:cs typeface="Times New Roman"/>
              </a:rPr>
              <a:t>amoniaco</a:t>
            </a:r>
            <a:r>
              <a:rPr lang="es-ES" dirty="0">
                <a:solidFill>
                  <a:srgbClr val="000000"/>
                </a:solidFill>
                <a:ea typeface="Calibri"/>
                <a:cs typeface="Times New Roman"/>
              </a:rPr>
              <a:t> para el NH</a:t>
            </a:r>
            <a:r>
              <a:rPr lang="es-ES" baseline="-25000" dirty="0">
                <a:solidFill>
                  <a:srgbClr val="000000"/>
                </a:solidFill>
                <a:ea typeface="Calibri"/>
                <a:cs typeface="Times New Roman"/>
              </a:rPr>
              <a:t>3</a:t>
            </a:r>
            <a:r>
              <a:rPr lang="es-ES" dirty="0">
                <a:solidFill>
                  <a:srgbClr val="000000"/>
                </a:solidFill>
                <a:ea typeface="Calibri"/>
                <a:cs typeface="Times New Roman"/>
              </a:rPr>
              <a:t> y de </a:t>
            </a:r>
            <a:r>
              <a:rPr lang="es-ES" b="1" dirty="0">
                <a:solidFill>
                  <a:srgbClr val="000000"/>
                </a:solidFill>
                <a:effectLst>
                  <a:outerShdw blurRad="38100" dist="38100" dir="2700000" algn="tl">
                    <a:srgbClr val="000000">
                      <a:alpha val="43137"/>
                    </a:srgbClr>
                  </a:outerShdw>
                </a:effectLst>
                <a:ea typeface="Calibri"/>
                <a:cs typeface="Times New Roman"/>
              </a:rPr>
              <a:t>agua</a:t>
            </a:r>
            <a:r>
              <a:rPr lang="es-ES" dirty="0">
                <a:solidFill>
                  <a:srgbClr val="000000"/>
                </a:solidFill>
                <a:ea typeface="Calibri"/>
                <a:cs typeface="Times New Roman"/>
              </a:rPr>
              <a:t> para el H</a:t>
            </a:r>
            <a:r>
              <a:rPr lang="es-ES" baseline="-25000" dirty="0">
                <a:solidFill>
                  <a:srgbClr val="000000"/>
                </a:solidFill>
                <a:ea typeface="Calibri"/>
                <a:cs typeface="Times New Roman"/>
              </a:rPr>
              <a:t>2</a:t>
            </a:r>
            <a:r>
              <a:rPr lang="es-ES" dirty="0">
                <a:solidFill>
                  <a:srgbClr val="000000"/>
                </a:solidFill>
                <a:ea typeface="Calibri"/>
                <a:cs typeface="Times New Roman"/>
              </a:rPr>
              <a:t>O; pero </a:t>
            </a:r>
            <a:r>
              <a:rPr lang="es-ES" b="1" i="1" dirty="0">
                <a:solidFill>
                  <a:srgbClr val="000000"/>
                </a:solidFill>
                <a:effectLst>
                  <a:outerShdw blurRad="38100" dist="38100" dir="2700000" algn="tl">
                    <a:srgbClr val="000000">
                      <a:alpha val="43137"/>
                    </a:srgbClr>
                  </a:outerShdw>
                </a:effectLst>
                <a:ea typeface="Calibri"/>
                <a:cs typeface="Times New Roman"/>
              </a:rPr>
              <a:t>dejan de ser aceptados</a:t>
            </a:r>
            <a:r>
              <a:rPr lang="es-ES" dirty="0">
                <a:solidFill>
                  <a:srgbClr val="000000"/>
                </a:solidFill>
                <a:effectLst>
                  <a:outerShdw blurRad="38100" dist="38100" dir="2700000" algn="tl">
                    <a:srgbClr val="000000">
                      <a:alpha val="43137"/>
                    </a:srgbClr>
                  </a:outerShdw>
                </a:effectLst>
                <a:ea typeface="Calibri"/>
                <a:cs typeface="Times New Roman"/>
              </a:rPr>
              <a:t> </a:t>
            </a:r>
            <a:r>
              <a:rPr lang="es-ES" dirty="0">
                <a:solidFill>
                  <a:srgbClr val="000000"/>
                </a:solidFill>
                <a:ea typeface="Calibri"/>
                <a:cs typeface="Times New Roman"/>
              </a:rPr>
              <a:t>los nombres comunes de fosfina (PH</a:t>
            </a:r>
            <a:r>
              <a:rPr lang="es-ES" baseline="-25000" dirty="0">
                <a:solidFill>
                  <a:srgbClr val="000000"/>
                </a:solidFill>
                <a:ea typeface="Calibri"/>
                <a:cs typeface="Times New Roman"/>
              </a:rPr>
              <a:t>3</a:t>
            </a:r>
            <a:r>
              <a:rPr lang="es-ES" dirty="0">
                <a:solidFill>
                  <a:srgbClr val="000000"/>
                </a:solidFill>
                <a:ea typeface="Calibri"/>
                <a:cs typeface="Times New Roman"/>
              </a:rPr>
              <a:t>), arsina (AsH</a:t>
            </a:r>
            <a:r>
              <a:rPr lang="es-ES" baseline="-25000" dirty="0">
                <a:solidFill>
                  <a:srgbClr val="000000"/>
                </a:solidFill>
                <a:ea typeface="Calibri"/>
                <a:cs typeface="Times New Roman"/>
              </a:rPr>
              <a:t>3</a:t>
            </a:r>
            <a:r>
              <a:rPr lang="es-ES" dirty="0">
                <a:solidFill>
                  <a:srgbClr val="000000"/>
                </a:solidFill>
                <a:ea typeface="Calibri"/>
                <a:cs typeface="Times New Roman"/>
              </a:rPr>
              <a:t>) y estibina (</a:t>
            </a:r>
            <a:r>
              <a:rPr lang="es-ES" dirty="0" smtClean="0">
                <a:solidFill>
                  <a:srgbClr val="000000"/>
                </a:solidFill>
                <a:ea typeface="Calibri"/>
                <a:cs typeface="Times New Roman"/>
              </a:rPr>
              <a:t>SbH</a:t>
            </a:r>
            <a:r>
              <a:rPr lang="es-ES" baseline="-25000" dirty="0" smtClean="0">
                <a:solidFill>
                  <a:srgbClr val="000000"/>
                </a:solidFill>
                <a:ea typeface="Calibri"/>
                <a:cs typeface="Times New Roman"/>
              </a:rPr>
              <a:t>3</a:t>
            </a:r>
            <a:r>
              <a:rPr lang="es-ES" dirty="0" smtClean="0">
                <a:solidFill>
                  <a:srgbClr val="000000"/>
                </a:solidFill>
                <a:ea typeface="Calibri"/>
                <a:cs typeface="Times New Roman"/>
              </a:rPr>
              <a:t>). </a:t>
            </a:r>
            <a:endParaRPr lang="es-ES" dirty="0">
              <a:effectLst/>
              <a:ea typeface="Calibri"/>
              <a:cs typeface="Times New Roman"/>
            </a:endParaRPr>
          </a:p>
        </p:txBody>
      </p:sp>
      <p:graphicFrame>
        <p:nvGraphicFramePr>
          <p:cNvPr id="9" name="8 Tabla"/>
          <p:cNvGraphicFramePr>
            <a:graphicFrameLocks noGrp="1"/>
          </p:cNvGraphicFramePr>
          <p:nvPr>
            <p:extLst>
              <p:ext uri="{D42A27DB-BD31-4B8C-83A1-F6EECF244321}">
                <p14:modId xmlns:p14="http://schemas.microsoft.com/office/powerpoint/2010/main" val="1960709799"/>
              </p:ext>
            </p:extLst>
          </p:nvPr>
        </p:nvGraphicFramePr>
        <p:xfrm>
          <a:off x="558801" y="3244945"/>
          <a:ext cx="8216896" cy="2160000"/>
        </p:xfrm>
        <a:graphic>
          <a:graphicData uri="http://schemas.openxmlformats.org/drawingml/2006/table">
            <a:tbl>
              <a:tblPr>
                <a:effectLst>
                  <a:outerShdw blurRad="50800" dist="38100" dir="18900000" algn="bl" rotWithShape="0">
                    <a:prstClr val="black">
                      <a:alpha val="40000"/>
                    </a:prstClr>
                  </a:outerShdw>
                </a:effectLst>
              </a:tblPr>
              <a:tblGrid>
                <a:gridCol w="683196">
                  <a:extLst>
                    <a:ext uri="{9D8B030D-6E8A-4147-A177-3AD203B41FA5}">
                      <a16:colId xmlns:a16="http://schemas.microsoft.com/office/drawing/2014/main" val="20000"/>
                    </a:ext>
                  </a:extLst>
                </a:gridCol>
                <a:gridCol w="929703">
                  <a:extLst>
                    <a:ext uri="{9D8B030D-6E8A-4147-A177-3AD203B41FA5}">
                      <a16:colId xmlns:a16="http://schemas.microsoft.com/office/drawing/2014/main" val="20001"/>
                    </a:ext>
                  </a:extLst>
                </a:gridCol>
                <a:gridCol w="635000">
                  <a:extLst>
                    <a:ext uri="{9D8B030D-6E8A-4147-A177-3AD203B41FA5}">
                      <a16:colId xmlns:a16="http://schemas.microsoft.com/office/drawing/2014/main" val="20002"/>
                    </a:ext>
                  </a:extLst>
                </a:gridCol>
                <a:gridCol w="1104900">
                  <a:extLst>
                    <a:ext uri="{9D8B030D-6E8A-4147-A177-3AD203B41FA5}">
                      <a16:colId xmlns:a16="http://schemas.microsoft.com/office/drawing/2014/main" val="20003"/>
                    </a:ext>
                  </a:extLst>
                </a:gridCol>
                <a:gridCol w="647700">
                  <a:extLst>
                    <a:ext uri="{9D8B030D-6E8A-4147-A177-3AD203B41FA5}">
                      <a16:colId xmlns:a16="http://schemas.microsoft.com/office/drawing/2014/main" val="20004"/>
                    </a:ext>
                  </a:extLst>
                </a:gridCol>
                <a:gridCol w="1079500">
                  <a:extLst>
                    <a:ext uri="{9D8B030D-6E8A-4147-A177-3AD203B41FA5}">
                      <a16:colId xmlns:a16="http://schemas.microsoft.com/office/drawing/2014/main" val="20005"/>
                    </a:ext>
                  </a:extLst>
                </a:gridCol>
                <a:gridCol w="641872">
                  <a:extLst>
                    <a:ext uri="{9D8B030D-6E8A-4147-A177-3AD203B41FA5}">
                      <a16:colId xmlns:a16="http://schemas.microsoft.com/office/drawing/2014/main" val="20006"/>
                    </a:ext>
                  </a:extLst>
                </a:gridCol>
                <a:gridCol w="894828">
                  <a:extLst>
                    <a:ext uri="{9D8B030D-6E8A-4147-A177-3AD203B41FA5}">
                      <a16:colId xmlns:a16="http://schemas.microsoft.com/office/drawing/2014/main" val="20007"/>
                    </a:ext>
                  </a:extLst>
                </a:gridCol>
                <a:gridCol w="623385">
                  <a:extLst>
                    <a:ext uri="{9D8B030D-6E8A-4147-A177-3AD203B41FA5}">
                      <a16:colId xmlns:a16="http://schemas.microsoft.com/office/drawing/2014/main" val="20008"/>
                    </a:ext>
                  </a:extLst>
                </a:gridCol>
                <a:gridCol w="976812">
                  <a:extLst>
                    <a:ext uri="{9D8B030D-6E8A-4147-A177-3AD203B41FA5}">
                      <a16:colId xmlns:a16="http://schemas.microsoft.com/office/drawing/2014/main" val="20009"/>
                    </a:ext>
                  </a:extLst>
                </a:gridCol>
              </a:tblGrid>
              <a:tr h="360000">
                <a:tc gridSpan="2">
                  <a:txBody>
                    <a:bodyPr/>
                    <a:lstStyle/>
                    <a:p>
                      <a:pPr algn="ctr">
                        <a:lnSpc>
                          <a:spcPct val="115000"/>
                        </a:lnSpc>
                        <a:spcAft>
                          <a:spcPts val="0"/>
                        </a:spcAft>
                      </a:pPr>
                      <a:r>
                        <a:rPr lang="es-ES" sz="1600" b="1" dirty="0">
                          <a:solidFill>
                            <a:srgbClr val="000000"/>
                          </a:solidFill>
                          <a:effectLst/>
                          <a:latin typeface="+mn-lt"/>
                          <a:ea typeface="Calibri"/>
                          <a:cs typeface="Times New Roman"/>
                        </a:rPr>
                        <a:t>grupo 13 </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hMerge="1">
                  <a:txBody>
                    <a:bodyPr/>
                    <a:lstStyle/>
                    <a:p>
                      <a:endParaRPr lang="es-ES"/>
                    </a:p>
                  </a:txBody>
                  <a:tcPr/>
                </a:tc>
                <a:tc gridSpan="2">
                  <a:txBody>
                    <a:bodyPr/>
                    <a:lstStyle/>
                    <a:p>
                      <a:pPr algn="ctr">
                        <a:lnSpc>
                          <a:spcPct val="115000"/>
                        </a:lnSpc>
                        <a:spcAft>
                          <a:spcPts val="0"/>
                        </a:spcAft>
                      </a:pPr>
                      <a:r>
                        <a:rPr lang="es-ES" sz="1600" b="1" dirty="0">
                          <a:solidFill>
                            <a:srgbClr val="000000"/>
                          </a:solidFill>
                          <a:effectLst/>
                          <a:latin typeface="+mn-lt"/>
                          <a:ea typeface="Calibri"/>
                          <a:cs typeface="Times New Roman"/>
                        </a:rPr>
                        <a:t>grupo14 </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hMerge="1">
                  <a:txBody>
                    <a:bodyPr/>
                    <a:lstStyle/>
                    <a:p>
                      <a:endParaRPr lang="es-ES"/>
                    </a:p>
                  </a:txBody>
                  <a:tcPr/>
                </a:tc>
                <a:tc gridSpan="2">
                  <a:txBody>
                    <a:bodyPr/>
                    <a:lstStyle/>
                    <a:p>
                      <a:pPr algn="ctr">
                        <a:lnSpc>
                          <a:spcPct val="115000"/>
                        </a:lnSpc>
                        <a:spcAft>
                          <a:spcPts val="0"/>
                        </a:spcAft>
                      </a:pPr>
                      <a:r>
                        <a:rPr lang="es-ES" sz="1600" b="1" dirty="0">
                          <a:solidFill>
                            <a:srgbClr val="000000"/>
                          </a:solidFill>
                          <a:effectLst/>
                          <a:latin typeface="+mn-lt"/>
                          <a:ea typeface="Calibri"/>
                          <a:cs typeface="Times New Roman"/>
                        </a:rPr>
                        <a:t>grupo 15 </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hMerge="1">
                  <a:txBody>
                    <a:bodyPr/>
                    <a:lstStyle/>
                    <a:p>
                      <a:endParaRPr lang="es-ES"/>
                    </a:p>
                  </a:txBody>
                  <a:tcPr/>
                </a:tc>
                <a:tc gridSpan="2">
                  <a:txBody>
                    <a:bodyPr/>
                    <a:lstStyle/>
                    <a:p>
                      <a:pPr algn="ctr">
                        <a:lnSpc>
                          <a:spcPct val="115000"/>
                        </a:lnSpc>
                        <a:spcAft>
                          <a:spcPts val="0"/>
                        </a:spcAft>
                      </a:pPr>
                      <a:r>
                        <a:rPr lang="es-ES" sz="1600" b="1" dirty="0">
                          <a:solidFill>
                            <a:srgbClr val="000000"/>
                          </a:solidFill>
                          <a:effectLst/>
                          <a:latin typeface="+mn-lt"/>
                          <a:ea typeface="Calibri"/>
                          <a:cs typeface="Times New Roman"/>
                        </a:rPr>
                        <a:t>grupo 16 </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hMerge="1">
                  <a:txBody>
                    <a:bodyPr/>
                    <a:lstStyle/>
                    <a:p>
                      <a:endParaRPr lang="es-ES"/>
                    </a:p>
                  </a:txBody>
                  <a:tcPr/>
                </a:tc>
                <a:tc gridSpan="2">
                  <a:txBody>
                    <a:bodyPr/>
                    <a:lstStyle/>
                    <a:p>
                      <a:pPr algn="ctr">
                        <a:lnSpc>
                          <a:spcPct val="115000"/>
                        </a:lnSpc>
                        <a:spcAft>
                          <a:spcPts val="0"/>
                        </a:spcAft>
                      </a:pPr>
                      <a:r>
                        <a:rPr lang="es-ES" sz="1600" b="1" dirty="0">
                          <a:solidFill>
                            <a:srgbClr val="000000"/>
                          </a:solidFill>
                          <a:effectLst/>
                          <a:latin typeface="+mn-lt"/>
                          <a:ea typeface="Calibri"/>
                          <a:cs typeface="Times New Roman"/>
                        </a:rPr>
                        <a:t>grupo 17 </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hMerge="1">
                  <a:txBody>
                    <a:bodyPr/>
                    <a:lstStyle/>
                    <a:p>
                      <a:endParaRPr lang="es-ES"/>
                    </a:p>
                  </a:txBody>
                  <a:tcPr/>
                </a:tc>
                <a:extLst>
                  <a:ext uri="{0D108BD9-81ED-4DB2-BD59-A6C34878D82A}">
                    <a16:rowId xmlns:a16="http://schemas.microsoft.com/office/drawing/2014/main" val="10000"/>
                  </a:ext>
                </a:extLst>
              </a:tr>
              <a:tr h="360000">
                <a:tc>
                  <a:txBody>
                    <a:bodyPr/>
                    <a:lstStyle/>
                    <a:p>
                      <a:pPr algn="ctr">
                        <a:lnSpc>
                          <a:spcPct val="115000"/>
                        </a:lnSpc>
                        <a:spcAft>
                          <a:spcPts val="0"/>
                        </a:spcAft>
                      </a:pPr>
                      <a:r>
                        <a:rPr lang="es-ES" sz="1600" dirty="0">
                          <a:solidFill>
                            <a:srgbClr val="000000"/>
                          </a:solidFill>
                          <a:effectLst/>
                          <a:latin typeface="+mn-lt"/>
                          <a:ea typeface="Calibri"/>
                          <a:cs typeface="Times New Roman"/>
                        </a:rPr>
                        <a:t>BH</a:t>
                      </a:r>
                      <a:r>
                        <a:rPr lang="es-ES" sz="1600" baseline="-25000" dirty="0">
                          <a:solidFill>
                            <a:srgbClr val="000000"/>
                          </a:solidFill>
                          <a:effectLst/>
                          <a:latin typeface="+mn-lt"/>
                          <a:ea typeface="Calibri"/>
                          <a:cs typeface="Times New Roman"/>
                        </a:rPr>
                        <a:t>3</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borano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CH</a:t>
                      </a:r>
                      <a:r>
                        <a:rPr lang="es-ES" sz="1600" baseline="-25000" dirty="0">
                          <a:solidFill>
                            <a:srgbClr val="000000"/>
                          </a:solidFill>
                          <a:effectLst/>
                          <a:latin typeface="+mn-lt"/>
                          <a:ea typeface="Calibri"/>
                          <a:cs typeface="Times New Roman"/>
                        </a:rPr>
                        <a:t>4</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metano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NH</a:t>
                      </a:r>
                      <a:r>
                        <a:rPr lang="es-ES" sz="1600" baseline="-25000" dirty="0">
                          <a:solidFill>
                            <a:srgbClr val="000000"/>
                          </a:solidFill>
                          <a:effectLst/>
                          <a:latin typeface="+mn-lt"/>
                          <a:ea typeface="Calibri"/>
                          <a:cs typeface="Times New Roman"/>
                        </a:rPr>
                        <a:t>3</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effectLst/>
                          <a:latin typeface="+mn-lt"/>
                          <a:ea typeface="Calibri"/>
                          <a:cs typeface="Times New Roman"/>
                        </a:rPr>
                        <a:t>azano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oxidano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HF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fluorano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60000">
                <a:tc>
                  <a:txBody>
                    <a:bodyPr/>
                    <a:lstStyle/>
                    <a:p>
                      <a:pPr algn="ctr">
                        <a:lnSpc>
                          <a:spcPct val="115000"/>
                        </a:lnSpc>
                        <a:spcAft>
                          <a:spcPts val="0"/>
                        </a:spcAft>
                      </a:pPr>
                      <a:r>
                        <a:rPr lang="es-ES" sz="1600">
                          <a:solidFill>
                            <a:srgbClr val="000000"/>
                          </a:solidFill>
                          <a:effectLst/>
                          <a:latin typeface="+mn-lt"/>
                          <a:ea typeface="Calibri"/>
                          <a:cs typeface="Times New Roman"/>
                        </a:rPr>
                        <a:t>AlH</a:t>
                      </a:r>
                      <a:r>
                        <a:rPr lang="es-ES" sz="1600" baseline="-25000">
                          <a:solidFill>
                            <a:srgbClr val="000000"/>
                          </a:solidFill>
                          <a:effectLst/>
                          <a:latin typeface="+mn-lt"/>
                          <a:ea typeface="Calibri"/>
                          <a:cs typeface="Times New Roman"/>
                        </a:rPr>
                        <a:t>3</a:t>
                      </a:r>
                      <a:r>
                        <a:rPr lang="es-ES" sz="160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alumano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SiH</a:t>
                      </a:r>
                      <a:r>
                        <a:rPr lang="es-ES" sz="1600" baseline="-25000" dirty="0">
                          <a:solidFill>
                            <a:srgbClr val="000000"/>
                          </a:solidFill>
                          <a:effectLst/>
                          <a:latin typeface="+mn-lt"/>
                          <a:ea typeface="Calibri"/>
                          <a:cs typeface="Times New Roman"/>
                        </a:rPr>
                        <a:t>4</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silano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PH</a:t>
                      </a:r>
                      <a:r>
                        <a:rPr lang="es-ES" sz="1600" baseline="-25000" dirty="0">
                          <a:solidFill>
                            <a:srgbClr val="000000"/>
                          </a:solidFill>
                          <a:effectLst/>
                          <a:latin typeface="+mn-lt"/>
                          <a:ea typeface="Calibri"/>
                          <a:cs typeface="Times New Roman"/>
                        </a:rPr>
                        <a:t>3</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fosfano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effectLst/>
                          <a:latin typeface="+mn-lt"/>
                          <a:ea typeface="Calibri"/>
                          <a:cs typeface="Times New Roman"/>
                        </a:rPr>
                        <a:t>H</a:t>
                      </a:r>
                      <a:r>
                        <a:rPr lang="es-ES" sz="1600" baseline="-25000">
                          <a:solidFill>
                            <a:srgbClr val="000000"/>
                          </a:solidFill>
                          <a:effectLst/>
                          <a:latin typeface="+mn-lt"/>
                          <a:ea typeface="Calibri"/>
                          <a:cs typeface="Times New Roman"/>
                        </a:rPr>
                        <a:t>2</a:t>
                      </a:r>
                      <a:r>
                        <a:rPr lang="es-ES" sz="1600">
                          <a:solidFill>
                            <a:srgbClr val="000000"/>
                          </a:solidFill>
                          <a:effectLst/>
                          <a:latin typeface="+mn-lt"/>
                          <a:ea typeface="Calibri"/>
                          <a:cs typeface="Times New Roman"/>
                        </a:rPr>
                        <a:t>S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effectLst/>
                          <a:latin typeface="+mn-lt"/>
                          <a:ea typeface="Calibri"/>
                          <a:cs typeface="Times New Roman"/>
                        </a:rPr>
                        <a:t>sulfano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effectLst/>
                          <a:latin typeface="+mn-lt"/>
                          <a:ea typeface="Calibri"/>
                          <a:cs typeface="Times New Roman"/>
                        </a:rPr>
                        <a:t>HCl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clorano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60000">
                <a:tc>
                  <a:txBody>
                    <a:bodyPr/>
                    <a:lstStyle/>
                    <a:p>
                      <a:pPr algn="ctr">
                        <a:lnSpc>
                          <a:spcPct val="115000"/>
                        </a:lnSpc>
                        <a:spcAft>
                          <a:spcPts val="0"/>
                        </a:spcAft>
                      </a:pPr>
                      <a:r>
                        <a:rPr lang="es-ES" sz="1600">
                          <a:solidFill>
                            <a:srgbClr val="000000"/>
                          </a:solidFill>
                          <a:effectLst/>
                          <a:latin typeface="+mn-lt"/>
                          <a:ea typeface="Calibri"/>
                          <a:cs typeface="Times New Roman"/>
                        </a:rPr>
                        <a:t>GaH</a:t>
                      </a:r>
                      <a:r>
                        <a:rPr lang="es-ES" sz="1600" baseline="-25000">
                          <a:solidFill>
                            <a:srgbClr val="000000"/>
                          </a:solidFill>
                          <a:effectLst/>
                          <a:latin typeface="+mn-lt"/>
                          <a:ea typeface="Calibri"/>
                          <a:cs typeface="Times New Roman"/>
                        </a:rPr>
                        <a:t>3</a:t>
                      </a:r>
                      <a:r>
                        <a:rPr lang="es-ES" sz="160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effectLst/>
                          <a:latin typeface="+mn-lt"/>
                          <a:ea typeface="Calibri"/>
                          <a:cs typeface="Times New Roman"/>
                        </a:rPr>
                        <a:t>galano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effectLst/>
                          <a:latin typeface="+mn-lt"/>
                          <a:ea typeface="Calibri"/>
                          <a:cs typeface="Times New Roman"/>
                        </a:rPr>
                        <a:t>GeH</a:t>
                      </a:r>
                      <a:r>
                        <a:rPr lang="es-ES" sz="1600" baseline="-25000">
                          <a:solidFill>
                            <a:srgbClr val="000000"/>
                          </a:solidFill>
                          <a:effectLst/>
                          <a:latin typeface="+mn-lt"/>
                          <a:ea typeface="Calibri"/>
                          <a:cs typeface="Times New Roman"/>
                        </a:rPr>
                        <a:t>4</a:t>
                      </a:r>
                      <a:r>
                        <a:rPr lang="es-ES" sz="160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germano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AsH</a:t>
                      </a:r>
                      <a:r>
                        <a:rPr lang="es-ES" sz="1600" baseline="-25000" dirty="0">
                          <a:solidFill>
                            <a:srgbClr val="000000"/>
                          </a:solidFill>
                          <a:effectLst/>
                          <a:latin typeface="+mn-lt"/>
                          <a:ea typeface="Calibri"/>
                          <a:cs typeface="Times New Roman"/>
                        </a:rPr>
                        <a:t>3</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arsano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Se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selano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HBr</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effectLst/>
                          <a:latin typeface="+mn-lt"/>
                          <a:ea typeface="Calibri"/>
                          <a:cs typeface="Times New Roman"/>
                        </a:rPr>
                        <a:t>bromano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60000">
                <a:tc>
                  <a:txBody>
                    <a:bodyPr/>
                    <a:lstStyle/>
                    <a:p>
                      <a:pPr algn="ctr">
                        <a:lnSpc>
                          <a:spcPct val="115000"/>
                        </a:lnSpc>
                        <a:spcAft>
                          <a:spcPts val="0"/>
                        </a:spcAft>
                      </a:pPr>
                      <a:r>
                        <a:rPr lang="es-ES" sz="1600" dirty="0">
                          <a:solidFill>
                            <a:srgbClr val="000000"/>
                          </a:solidFill>
                          <a:effectLst/>
                          <a:latin typeface="+mn-lt"/>
                          <a:ea typeface="Calibri"/>
                          <a:cs typeface="Times New Roman"/>
                        </a:rPr>
                        <a:t>InH</a:t>
                      </a:r>
                      <a:r>
                        <a:rPr lang="es-ES" sz="1600" baseline="-25000" dirty="0">
                          <a:solidFill>
                            <a:srgbClr val="000000"/>
                          </a:solidFill>
                          <a:effectLst/>
                          <a:latin typeface="+mn-lt"/>
                          <a:ea typeface="Calibri"/>
                          <a:cs typeface="Times New Roman"/>
                        </a:rPr>
                        <a:t>3</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effectLst/>
                          <a:latin typeface="+mn-lt"/>
                          <a:ea typeface="Calibri"/>
                          <a:cs typeface="Times New Roman"/>
                        </a:rPr>
                        <a:t>indigano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effectLst/>
                          <a:latin typeface="+mn-lt"/>
                          <a:ea typeface="Calibri"/>
                          <a:cs typeface="Times New Roman"/>
                        </a:rPr>
                        <a:t>SnH</a:t>
                      </a:r>
                      <a:r>
                        <a:rPr lang="es-ES" sz="1600" baseline="-25000">
                          <a:solidFill>
                            <a:srgbClr val="000000"/>
                          </a:solidFill>
                          <a:effectLst/>
                          <a:latin typeface="+mn-lt"/>
                          <a:ea typeface="Calibri"/>
                          <a:cs typeface="Times New Roman"/>
                        </a:rPr>
                        <a:t>4</a:t>
                      </a:r>
                      <a:r>
                        <a:rPr lang="es-ES" sz="160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effectLst/>
                          <a:latin typeface="+mn-lt"/>
                          <a:ea typeface="Calibri"/>
                          <a:cs typeface="Times New Roman"/>
                        </a:rPr>
                        <a:t>estannano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effectLst/>
                          <a:latin typeface="+mn-lt"/>
                          <a:ea typeface="Calibri"/>
                          <a:cs typeface="Times New Roman"/>
                        </a:rPr>
                        <a:t>SbH</a:t>
                      </a:r>
                      <a:r>
                        <a:rPr lang="es-ES" sz="1600" baseline="-25000">
                          <a:solidFill>
                            <a:srgbClr val="000000"/>
                          </a:solidFill>
                          <a:effectLst/>
                          <a:latin typeface="+mn-lt"/>
                          <a:ea typeface="Calibri"/>
                          <a:cs typeface="Times New Roman"/>
                        </a:rPr>
                        <a:t>3</a:t>
                      </a:r>
                      <a:r>
                        <a:rPr lang="es-ES" sz="160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estibano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Te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telano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HI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yodano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60000">
                <a:tc>
                  <a:txBody>
                    <a:bodyPr/>
                    <a:lstStyle/>
                    <a:p>
                      <a:pPr algn="ctr">
                        <a:lnSpc>
                          <a:spcPct val="115000"/>
                        </a:lnSpc>
                        <a:spcAft>
                          <a:spcPts val="0"/>
                        </a:spcAft>
                      </a:pPr>
                      <a:r>
                        <a:rPr lang="es-ES" sz="1600" dirty="0">
                          <a:solidFill>
                            <a:srgbClr val="000000"/>
                          </a:solidFill>
                          <a:effectLst/>
                          <a:latin typeface="+mn-lt"/>
                          <a:ea typeface="Calibri"/>
                          <a:cs typeface="Times New Roman"/>
                        </a:rPr>
                        <a:t>TlH</a:t>
                      </a:r>
                      <a:r>
                        <a:rPr lang="es-ES" sz="1600" baseline="-25000" dirty="0">
                          <a:solidFill>
                            <a:srgbClr val="000000"/>
                          </a:solidFill>
                          <a:effectLst/>
                          <a:latin typeface="+mn-lt"/>
                          <a:ea typeface="Calibri"/>
                          <a:cs typeface="Times New Roman"/>
                        </a:rPr>
                        <a:t>3</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effectLst/>
                          <a:latin typeface="+mn-lt"/>
                          <a:ea typeface="Calibri"/>
                          <a:cs typeface="Times New Roman"/>
                        </a:rPr>
                        <a:t>talano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PbH</a:t>
                      </a:r>
                      <a:r>
                        <a:rPr lang="es-ES" sz="1600" baseline="-25000" dirty="0">
                          <a:solidFill>
                            <a:srgbClr val="000000"/>
                          </a:solidFill>
                          <a:effectLst/>
                          <a:latin typeface="+mn-lt"/>
                          <a:ea typeface="Calibri"/>
                          <a:cs typeface="Times New Roman"/>
                        </a:rPr>
                        <a:t>4</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plumbano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BiH</a:t>
                      </a:r>
                      <a:r>
                        <a:rPr lang="es-ES" sz="1600" baseline="-25000" dirty="0">
                          <a:solidFill>
                            <a:srgbClr val="000000"/>
                          </a:solidFill>
                          <a:effectLst/>
                          <a:latin typeface="+mn-lt"/>
                          <a:ea typeface="Calibri"/>
                          <a:cs typeface="Times New Roman"/>
                        </a:rPr>
                        <a:t>3</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bismutano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H</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Po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polano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HAt</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astatano</a:t>
                      </a:r>
                      <a:r>
                        <a:rPr lang="es-ES" sz="1600" dirty="0">
                          <a:solidFill>
                            <a:srgbClr val="000000"/>
                          </a:solidFill>
                          <a:effectLst/>
                          <a:latin typeface="+mn-lt"/>
                          <a:ea typeface="Calibri"/>
                          <a:cs typeface="Times New Roman"/>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0"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16</a:t>
            </a:fld>
            <a:endParaRPr lang="es-ES" dirty="0">
              <a:solidFill>
                <a:schemeClr val="accent6">
                  <a:lumMod val="50000"/>
                </a:schemeClr>
              </a:solidFill>
            </a:endParaRPr>
          </a:p>
        </p:txBody>
      </p:sp>
      <p:sp>
        <p:nvSpPr>
          <p:cNvPr id="11" name="10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a:solidFill>
                  <a:schemeClr val="accent6">
                    <a:lumMod val="75000"/>
                  </a:schemeClr>
                </a:solidFill>
                <a:latin typeface="Arial" pitchFamily="34" charset="0"/>
                <a:cs typeface="Arial" pitchFamily="34" charset="0"/>
              </a:rPr>
              <a:t>4. Compuestos binarios</a:t>
            </a:r>
          </a:p>
        </p:txBody>
      </p:sp>
      <p:sp>
        <p:nvSpPr>
          <p:cNvPr id="14" name="1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13261928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000"/>
                                        <p:tgtEl>
                                          <p:spTgt spid="9"/>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7 Rectángulo"/>
          <p:cNvSpPr/>
          <p:nvPr/>
        </p:nvSpPr>
        <p:spPr>
          <a:xfrm>
            <a:off x="431800" y="852996"/>
            <a:ext cx="6553200" cy="383823"/>
          </a:xfrm>
          <a:prstGeom prst="rect">
            <a:avLst/>
          </a:prstGeom>
          <a:ln>
            <a:noFill/>
          </a:ln>
        </p:spPr>
        <p:txBody>
          <a:bodyPr wrap="square">
            <a:spAutoFit/>
          </a:bodyPr>
          <a:lstStyle/>
          <a:p>
            <a:pPr algn="just">
              <a:lnSpc>
                <a:spcPct val="115000"/>
              </a:lnSpc>
              <a:spcAft>
                <a:spcPts val="0"/>
              </a:spcAft>
            </a:pPr>
            <a:r>
              <a:rPr lang="es-ES" b="1" dirty="0" smtClean="0">
                <a:solidFill>
                  <a:srgbClr val="00B050"/>
                </a:solidFill>
                <a:ea typeface="Calibri"/>
                <a:cs typeface="TTE1A31CC0t00"/>
              </a:rPr>
              <a:t>4.5. </a:t>
            </a:r>
            <a:r>
              <a:rPr lang="es-ES" b="1" dirty="0">
                <a:solidFill>
                  <a:srgbClr val="00B050"/>
                </a:solidFill>
                <a:ea typeface="Calibri"/>
                <a:cs typeface="TTE1A31CC0t00"/>
              </a:rPr>
              <a:t>Combinaciones binarias del </a:t>
            </a:r>
            <a:r>
              <a:rPr lang="es-ES" b="1" dirty="0" smtClean="0">
                <a:solidFill>
                  <a:srgbClr val="00B050"/>
                </a:solidFill>
                <a:ea typeface="Calibri"/>
                <a:cs typeface="TTE1A31CC0t00"/>
              </a:rPr>
              <a:t>oxígeno: óxidos</a:t>
            </a:r>
            <a:endParaRPr lang="es-ES" b="1" dirty="0">
              <a:solidFill>
                <a:srgbClr val="00B050"/>
              </a:solidFill>
              <a:effectLst/>
              <a:ea typeface="Calibri"/>
              <a:cs typeface="Times New Roman"/>
            </a:endParaRPr>
          </a:p>
        </p:txBody>
      </p:sp>
      <p:sp>
        <p:nvSpPr>
          <p:cNvPr id="9" name="8 Rectángulo"/>
          <p:cNvSpPr/>
          <p:nvPr/>
        </p:nvSpPr>
        <p:spPr>
          <a:xfrm>
            <a:off x="457200" y="1341419"/>
            <a:ext cx="8153400" cy="2308324"/>
          </a:xfrm>
          <a:prstGeom prst="rect">
            <a:avLst/>
          </a:prstGeom>
        </p:spPr>
        <p:txBody>
          <a:bodyPr wrap="square">
            <a:spAutoFit/>
          </a:bodyPr>
          <a:lstStyle/>
          <a:p>
            <a:pPr marL="355600" indent="-355600" algn="just">
              <a:spcAft>
                <a:spcPts val="0"/>
              </a:spcAft>
              <a:buFont typeface="Wingdings"/>
              <a:buChar char="F"/>
            </a:pPr>
            <a:r>
              <a:rPr lang="es-ES" dirty="0" smtClean="0">
                <a:ea typeface="Calibri"/>
                <a:cs typeface="TTE1A31CC0t00"/>
              </a:rPr>
              <a:t>Se </a:t>
            </a:r>
            <a:r>
              <a:rPr lang="es-ES" dirty="0">
                <a:ea typeface="Calibri"/>
                <a:cs typeface="TTE1A31CC0t00"/>
              </a:rPr>
              <a:t>denominan así a las </a:t>
            </a:r>
            <a:r>
              <a:rPr lang="es-ES" b="1" dirty="0">
                <a:solidFill>
                  <a:srgbClr val="0070C0"/>
                </a:solidFill>
                <a:ea typeface="Calibri"/>
                <a:cs typeface="TTE1A31CC0t00"/>
              </a:rPr>
              <a:t>combinaciones del oxígeno con otro elemento, metálico o no metálico, a excepción de los </a:t>
            </a:r>
            <a:r>
              <a:rPr lang="es-ES" b="1" dirty="0" smtClean="0">
                <a:solidFill>
                  <a:srgbClr val="0070C0"/>
                </a:solidFill>
                <a:ea typeface="Calibri"/>
                <a:cs typeface="TTE1A31CC0t00"/>
              </a:rPr>
              <a:t>halógenos.</a:t>
            </a:r>
          </a:p>
          <a:p>
            <a:pPr marL="355600" indent="-355600" algn="just">
              <a:spcAft>
                <a:spcPts val="0"/>
              </a:spcAft>
              <a:buFont typeface="Wingdings"/>
              <a:buChar char="F"/>
            </a:pPr>
            <a:endParaRPr lang="es-ES" b="1" dirty="0">
              <a:solidFill>
                <a:srgbClr val="0070C0"/>
              </a:solidFill>
              <a:ea typeface="Calibri"/>
              <a:cs typeface="Times New Roman"/>
            </a:endParaRPr>
          </a:p>
          <a:p>
            <a:pPr marL="355600" indent="-355600" algn="just">
              <a:buFont typeface="Wingdings"/>
              <a:buChar char="F"/>
            </a:pPr>
            <a:r>
              <a:rPr lang="es-ES" dirty="0">
                <a:ea typeface="Calibri"/>
                <a:cs typeface="TTE1A31CC0t00"/>
              </a:rPr>
              <a:t>En estos compuestos, el número de oxidación del oxígeno es -2, mientras que el otro elemento actúa con número de oxidación positivo</a:t>
            </a:r>
            <a:r>
              <a:rPr lang="es-ES" dirty="0" smtClean="0">
                <a:ea typeface="Calibri"/>
                <a:cs typeface="TTE1A31CC0t00"/>
              </a:rPr>
              <a:t>.</a:t>
            </a:r>
          </a:p>
          <a:p>
            <a:pPr marL="355600" indent="-355600" algn="just">
              <a:buFont typeface="Wingdings"/>
              <a:buChar char="F"/>
            </a:pPr>
            <a:endParaRPr lang="es-ES" b="1" dirty="0">
              <a:solidFill>
                <a:srgbClr val="2DB52D"/>
              </a:solidFill>
              <a:ea typeface="Calibri"/>
              <a:cs typeface="Times New Roman"/>
            </a:endParaRPr>
          </a:p>
          <a:p>
            <a:pPr marL="355600" indent="-355600" algn="just">
              <a:buFont typeface="Wingdings"/>
              <a:buChar char="F"/>
            </a:pPr>
            <a:r>
              <a:rPr lang="es-ES" dirty="0">
                <a:ea typeface="Calibri"/>
                <a:cs typeface="TTE1A31CC0t00"/>
              </a:rPr>
              <a:t>Si se quiere escribir la fórmula, el oxígeno ocupa el segundo lugar. En cambio, </a:t>
            </a:r>
            <a:r>
              <a:rPr lang="es-ES" b="1" dirty="0">
                <a:solidFill>
                  <a:srgbClr val="0070C0"/>
                </a:solidFill>
                <a:ea typeface="Calibri"/>
                <a:cs typeface="TTE1A31CC0t00"/>
              </a:rPr>
              <a:t>el oxígeno se nombra en primer lugar como óxido</a:t>
            </a:r>
            <a:r>
              <a:rPr lang="es-ES" b="1" dirty="0" smtClean="0">
                <a:solidFill>
                  <a:srgbClr val="0070C0"/>
                </a:solidFill>
                <a:ea typeface="Calibri"/>
                <a:cs typeface="TTE1A31CC0t00"/>
              </a:rPr>
              <a:t>.</a:t>
            </a:r>
            <a:endParaRPr lang="es-ES" b="1" dirty="0">
              <a:solidFill>
                <a:srgbClr val="0070C0"/>
              </a:solidFill>
              <a:ea typeface="Calibri"/>
              <a:cs typeface="Times New Roman"/>
            </a:endParaRPr>
          </a:p>
        </p:txBody>
      </p:sp>
      <p:sp>
        <p:nvSpPr>
          <p:cNvPr id="14"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17</a:t>
            </a:fld>
            <a:endParaRPr lang="es-ES" dirty="0">
              <a:solidFill>
                <a:schemeClr val="accent6">
                  <a:lumMod val="50000"/>
                </a:schemeClr>
              </a:solidFill>
            </a:endParaRPr>
          </a:p>
        </p:txBody>
      </p:sp>
      <p:sp>
        <p:nvSpPr>
          <p:cNvPr id="15" name="14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a:solidFill>
                  <a:schemeClr val="accent6">
                    <a:lumMod val="75000"/>
                  </a:schemeClr>
                </a:solidFill>
                <a:latin typeface="Arial" pitchFamily="34" charset="0"/>
                <a:cs typeface="Arial" pitchFamily="34" charset="0"/>
              </a:rPr>
              <a:t>4. Compuestos binarios</a:t>
            </a:r>
          </a:p>
        </p:txBody>
      </p:sp>
      <p:sp>
        <p:nvSpPr>
          <p:cNvPr id="16" name="1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1816686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3944726457"/>
              </p:ext>
            </p:extLst>
          </p:nvPr>
        </p:nvGraphicFramePr>
        <p:xfrm>
          <a:off x="569909" y="1538287"/>
          <a:ext cx="8002591" cy="3440832"/>
        </p:xfrm>
        <a:graphic>
          <a:graphicData uri="http://schemas.openxmlformats.org/drawingml/2006/table">
            <a:tbl>
              <a:tblPr>
                <a:effectLst>
                  <a:outerShdw blurRad="50800" dist="38100" dir="18900000" algn="bl" rotWithShape="0">
                    <a:prstClr val="black">
                      <a:alpha val="40000"/>
                    </a:prstClr>
                  </a:outerShdw>
                </a:effectLst>
              </a:tblPr>
              <a:tblGrid>
                <a:gridCol w="1042991">
                  <a:extLst>
                    <a:ext uri="{9D8B030D-6E8A-4147-A177-3AD203B41FA5}">
                      <a16:colId xmlns:a16="http://schemas.microsoft.com/office/drawing/2014/main" val="20000"/>
                    </a:ext>
                  </a:extLst>
                </a:gridCol>
                <a:gridCol w="4470400">
                  <a:extLst>
                    <a:ext uri="{9D8B030D-6E8A-4147-A177-3AD203B41FA5}">
                      <a16:colId xmlns:a16="http://schemas.microsoft.com/office/drawing/2014/main" val="20001"/>
                    </a:ext>
                  </a:extLst>
                </a:gridCol>
                <a:gridCol w="2489200">
                  <a:extLst>
                    <a:ext uri="{9D8B030D-6E8A-4147-A177-3AD203B41FA5}">
                      <a16:colId xmlns:a16="http://schemas.microsoft.com/office/drawing/2014/main" val="20002"/>
                    </a:ext>
                  </a:extLst>
                </a:gridCol>
              </a:tblGrid>
              <a:tr h="324000">
                <a:tc>
                  <a:txBody>
                    <a:bodyPr/>
                    <a:lstStyle/>
                    <a:p>
                      <a:pPr algn="ctr">
                        <a:lnSpc>
                          <a:spcPct val="115000"/>
                        </a:lnSpc>
                        <a:spcAft>
                          <a:spcPts val="0"/>
                        </a:spcAft>
                      </a:pPr>
                      <a:r>
                        <a:rPr lang="es-ES" sz="1600" b="1" dirty="0" smtClean="0">
                          <a:solidFill>
                            <a:srgbClr val="000000"/>
                          </a:solidFill>
                          <a:effectLst/>
                          <a:latin typeface="+mn-lt"/>
                          <a:ea typeface="Calibri"/>
                          <a:cs typeface="Times New Roman"/>
                        </a:rPr>
                        <a:t>Fórmula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Nomenclatura </a:t>
                      </a:r>
                      <a:r>
                        <a:rPr lang="es-ES" sz="1600" b="1" dirty="0" err="1">
                          <a:solidFill>
                            <a:srgbClr val="000000"/>
                          </a:solidFill>
                          <a:effectLst/>
                          <a:latin typeface="+mn-lt"/>
                          <a:ea typeface="Calibri"/>
                          <a:cs typeface="Times New Roman"/>
                        </a:rPr>
                        <a:t>estequiométrica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effectLst/>
                          <a:latin typeface="+mn-lt"/>
                          <a:ea typeface="Calibri"/>
                          <a:cs typeface="Times New Roman"/>
                        </a:rPr>
                        <a:t>Nomenclatura números</a:t>
                      </a:r>
                      <a:r>
                        <a:rPr lang="es-ES" sz="1600" b="1" baseline="0" dirty="0" smtClean="0">
                          <a:solidFill>
                            <a:srgbClr val="000000"/>
                          </a:solidFill>
                          <a:effectLst/>
                          <a:latin typeface="+mn-lt"/>
                          <a:ea typeface="Calibri"/>
                          <a:cs typeface="Times New Roman"/>
                        </a:rPr>
                        <a:t> romanos</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288000">
                <a:tc>
                  <a:txBody>
                    <a:bodyPr/>
                    <a:lstStyle/>
                    <a:p>
                      <a:pPr algn="ctr">
                        <a:lnSpc>
                          <a:spcPct val="115000"/>
                        </a:lnSpc>
                        <a:spcAft>
                          <a:spcPts val="0"/>
                        </a:spcAft>
                      </a:pPr>
                      <a:r>
                        <a:rPr lang="es-ES" sz="1600" dirty="0" err="1">
                          <a:solidFill>
                            <a:srgbClr val="000000"/>
                          </a:solidFill>
                          <a:effectLst/>
                          <a:latin typeface="+mn-lt"/>
                          <a:ea typeface="Calibri"/>
                          <a:cs typeface="Times New Roman"/>
                        </a:rPr>
                        <a:t>FeO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monóxido de hierro u óxido de hierro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a:t>
                      </a:r>
                      <a:r>
                        <a:rPr lang="es-ES" sz="1600" dirty="0" smtClean="0">
                          <a:solidFill>
                            <a:srgbClr val="000000"/>
                          </a:solidFill>
                          <a:effectLst/>
                          <a:latin typeface="+mn-lt"/>
                          <a:ea typeface="Calibri"/>
                          <a:cs typeface="Times New Roman"/>
                        </a:rPr>
                        <a:t>hierro (</a:t>
                      </a:r>
                      <a:r>
                        <a:rPr lang="es-ES" sz="1600" dirty="0">
                          <a:solidFill>
                            <a:srgbClr val="000000"/>
                          </a:solidFill>
                          <a:effectLst/>
                          <a:latin typeface="+mn-lt"/>
                          <a:ea typeface="Calibri"/>
                          <a:cs typeface="Times New Roman"/>
                        </a:rPr>
                        <a:t>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8000">
                <a:tc>
                  <a:txBody>
                    <a:bodyPr/>
                    <a:lstStyle/>
                    <a:p>
                      <a:pPr algn="ctr">
                        <a:lnSpc>
                          <a:spcPct val="115000"/>
                        </a:lnSpc>
                        <a:spcAft>
                          <a:spcPts val="0"/>
                        </a:spcAft>
                      </a:pPr>
                      <a:r>
                        <a:rPr lang="es-ES" sz="1600" dirty="0">
                          <a:solidFill>
                            <a:srgbClr val="000000"/>
                          </a:solidFill>
                          <a:effectLst/>
                          <a:latin typeface="+mn-lt"/>
                          <a:ea typeface="Calibri"/>
                          <a:cs typeface="Times New Roman"/>
                        </a:rPr>
                        <a:t>Fe</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O</a:t>
                      </a:r>
                      <a:r>
                        <a:rPr lang="es-ES" sz="1600" baseline="-25000" dirty="0">
                          <a:solidFill>
                            <a:srgbClr val="000000"/>
                          </a:solidFill>
                          <a:effectLst/>
                          <a:latin typeface="+mn-lt"/>
                          <a:ea typeface="Calibri"/>
                          <a:cs typeface="Times New Roman"/>
                        </a:rPr>
                        <a:t>3</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trióxido de </a:t>
                      </a:r>
                      <a:r>
                        <a:rPr lang="es-ES" sz="1600" dirty="0" err="1">
                          <a:solidFill>
                            <a:srgbClr val="000000"/>
                          </a:solidFill>
                          <a:effectLst/>
                          <a:latin typeface="+mn-lt"/>
                          <a:ea typeface="Calibri"/>
                          <a:cs typeface="Times New Roman"/>
                        </a:rPr>
                        <a:t>dihierro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a:t>
                      </a:r>
                      <a:r>
                        <a:rPr lang="es-ES" sz="1600" dirty="0" smtClean="0">
                          <a:solidFill>
                            <a:srgbClr val="000000"/>
                          </a:solidFill>
                          <a:effectLst/>
                          <a:latin typeface="+mn-lt"/>
                          <a:ea typeface="Calibri"/>
                          <a:cs typeface="Times New Roman"/>
                        </a:rPr>
                        <a:t>hierro (</a:t>
                      </a:r>
                      <a:r>
                        <a:rPr lang="es-ES" sz="1600" dirty="0">
                          <a:solidFill>
                            <a:srgbClr val="000000"/>
                          </a:solidFill>
                          <a:effectLst/>
                          <a:latin typeface="+mn-lt"/>
                          <a:ea typeface="Calibri"/>
                          <a:cs typeface="Times New Roman"/>
                        </a:rPr>
                        <a:t>III)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K</a:t>
                      </a:r>
                      <a:r>
                        <a:rPr lang="es-ES" sz="1600" baseline="-25000">
                          <a:solidFill>
                            <a:srgbClr val="000000"/>
                          </a:solidFill>
                          <a:effectLst/>
                          <a:latin typeface="+mn-lt"/>
                          <a:ea typeface="Calibri"/>
                          <a:cs typeface="Times New Roman"/>
                        </a:rPr>
                        <a:t>2</a:t>
                      </a:r>
                      <a:r>
                        <a:rPr lang="es-ES" sz="1600">
                          <a:solidFill>
                            <a:srgbClr val="000000"/>
                          </a:solidFill>
                          <a:effectLst/>
                          <a:latin typeface="+mn-lt"/>
                          <a:ea typeface="Calibri"/>
                          <a:cs typeface="Times New Roman"/>
                        </a:rPr>
                        <a:t>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a:t>
                      </a:r>
                      <a:r>
                        <a:rPr lang="es-ES" sz="1600" dirty="0" err="1">
                          <a:solidFill>
                            <a:srgbClr val="000000"/>
                          </a:solidFill>
                          <a:effectLst/>
                          <a:latin typeface="+mn-lt"/>
                          <a:ea typeface="Calibri"/>
                          <a:cs typeface="Times New Roman"/>
                        </a:rPr>
                        <a:t>dipotasio</a:t>
                      </a:r>
                      <a:r>
                        <a:rPr lang="es-ES" sz="1600" dirty="0">
                          <a:solidFill>
                            <a:srgbClr val="000000"/>
                          </a:solidFill>
                          <a:effectLst/>
                          <a:latin typeface="+mn-lt"/>
                          <a:ea typeface="Calibri"/>
                          <a:cs typeface="Times New Roman"/>
                        </a:rPr>
                        <a:t> u óxido de potasio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potasio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Al</a:t>
                      </a:r>
                      <a:r>
                        <a:rPr lang="es-ES" sz="1600" baseline="-25000">
                          <a:solidFill>
                            <a:srgbClr val="000000"/>
                          </a:solidFill>
                          <a:effectLst/>
                          <a:latin typeface="+mn-lt"/>
                          <a:ea typeface="Calibri"/>
                          <a:cs typeface="Times New Roman"/>
                        </a:rPr>
                        <a:t>2</a:t>
                      </a:r>
                      <a:r>
                        <a:rPr lang="es-ES" sz="1600">
                          <a:solidFill>
                            <a:srgbClr val="000000"/>
                          </a:solidFill>
                          <a:effectLst/>
                          <a:latin typeface="+mn-lt"/>
                          <a:ea typeface="Calibri"/>
                          <a:cs typeface="Times New Roman"/>
                        </a:rPr>
                        <a:t>O</a:t>
                      </a:r>
                      <a:r>
                        <a:rPr lang="es-ES" sz="1600" baseline="-25000">
                          <a:solidFill>
                            <a:srgbClr val="000000"/>
                          </a:solidFill>
                          <a:effectLst/>
                          <a:latin typeface="+mn-lt"/>
                          <a:ea typeface="Calibri"/>
                          <a:cs typeface="Times New Roman"/>
                        </a:rPr>
                        <a:t>3</a:t>
                      </a:r>
                      <a:endParaRPr lang="es-ES" sz="160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trióxido de </a:t>
                      </a:r>
                      <a:r>
                        <a:rPr lang="es-ES" sz="1600" dirty="0" err="1">
                          <a:solidFill>
                            <a:srgbClr val="000000"/>
                          </a:solidFill>
                          <a:effectLst/>
                          <a:latin typeface="+mn-lt"/>
                          <a:ea typeface="Calibri"/>
                          <a:cs typeface="Times New Roman"/>
                        </a:rPr>
                        <a:t>dialuminio</a:t>
                      </a:r>
                      <a:r>
                        <a:rPr lang="es-ES" sz="1600" dirty="0">
                          <a:solidFill>
                            <a:srgbClr val="000000"/>
                          </a:solidFill>
                          <a:effectLst/>
                          <a:latin typeface="+mn-lt"/>
                          <a:ea typeface="Calibri"/>
                          <a:cs typeface="Times New Roman"/>
                        </a:rPr>
                        <a:t> u óxido de aluminio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aluminio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Cu</a:t>
                      </a:r>
                      <a:r>
                        <a:rPr lang="es-ES" sz="1600" baseline="-25000">
                          <a:solidFill>
                            <a:srgbClr val="000000"/>
                          </a:solidFill>
                          <a:effectLst/>
                          <a:latin typeface="+mn-lt"/>
                          <a:ea typeface="Calibri"/>
                          <a:cs typeface="Times New Roman"/>
                        </a:rPr>
                        <a:t>2</a:t>
                      </a:r>
                      <a:r>
                        <a:rPr lang="es-ES" sz="1600">
                          <a:solidFill>
                            <a:srgbClr val="000000"/>
                          </a:solidFill>
                          <a:effectLst/>
                          <a:latin typeface="+mn-lt"/>
                          <a:ea typeface="Calibri"/>
                          <a:cs typeface="Times New Roman"/>
                        </a:rPr>
                        <a:t>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monóxido de </a:t>
                      </a:r>
                      <a:r>
                        <a:rPr lang="es-ES" sz="1600" dirty="0" err="1">
                          <a:solidFill>
                            <a:srgbClr val="000000"/>
                          </a:solidFill>
                          <a:effectLst/>
                          <a:latin typeface="+mn-lt"/>
                          <a:ea typeface="Calibri"/>
                          <a:cs typeface="Times New Roman"/>
                        </a:rPr>
                        <a:t>dicobre</a:t>
                      </a:r>
                      <a:r>
                        <a:rPr lang="es-ES" sz="1600" dirty="0">
                          <a:solidFill>
                            <a:srgbClr val="000000"/>
                          </a:solidFill>
                          <a:effectLst/>
                          <a:latin typeface="+mn-lt"/>
                          <a:ea typeface="Calibri"/>
                          <a:cs typeface="Times New Roman"/>
                        </a:rPr>
                        <a:t> u óxido de </a:t>
                      </a:r>
                      <a:r>
                        <a:rPr lang="es-ES" sz="1600" dirty="0" err="1">
                          <a:solidFill>
                            <a:srgbClr val="000000"/>
                          </a:solidFill>
                          <a:effectLst/>
                          <a:latin typeface="+mn-lt"/>
                          <a:ea typeface="Calibri"/>
                          <a:cs typeface="Times New Roman"/>
                        </a:rPr>
                        <a:t>dicobre</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a:t>
                      </a:r>
                      <a:r>
                        <a:rPr lang="es-ES" sz="1600" dirty="0" smtClean="0">
                          <a:solidFill>
                            <a:srgbClr val="000000"/>
                          </a:solidFill>
                          <a:effectLst/>
                          <a:latin typeface="+mn-lt"/>
                          <a:ea typeface="Calibri"/>
                          <a:cs typeface="Times New Roman"/>
                        </a:rPr>
                        <a:t>cobre (</a:t>
                      </a:r>
                      <a:r>
                        <a:rPr lang="es-ES" sz="1600" dirty="0">
                          <a:solidFill>
                            <a:srgbClr val="000000"/>
                          </a:solidFill>
                          <a:effectLst/>
                          <a:latin typeface="+mn-lt"/>
                          <a:ea typeface="Calibri"/>
                          <a:cs typeface="Times New Roman"/>
                        </a:rPr>
                        <a:t>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88000">
                <a:tc>
                  <a:txBody>
                    <a:bodyPr/>
                    <a:lstStyle/>
                    <a:p>
                      <a:pPr algn="ctr">
                        <a:lnSpc>
                          <a:spcPct val="115000"/>
                        </a:lnSpc>
                        <a:spcAft>
                          <a:spcPts val="0"/>
                        </a:spcAft>
                      </a:pPr>
                      <a:r>
                        <a:rPr lang="es-ES" sz="1600" dirty="0" err="1">
                          <a:solidFill>
                            <a:srgbClr val="000000"/>
                          </a:solidFill>
                          <a:effectLst/>
                          <a:latin typeface="+mn-lt"/>
                          <a:ea typeface="Calibri"/>
                          <a:cs typeface="Times New Roman"/>
                        </a:rPr>
                        <a:t>CdO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cadmio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cadmio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88000">
                <a:tc>
                  <a:txBody>
                    <a:bodyPr/>
                    <a:lstStyle/>
                    <a:p>
                      <a:pPr algn="ctr">
                        <a:lnSpc>
                          <a:spcPct val="115000"/>
                        </a:lnSpc>
                        <a:spcAft>
                          <a:spcPts val="0"/>
                        </a:spcAft>
                      </a:pPr>
                      <a:r>
                        <a:rPr lang="es-ES" sz="1600" dirty="0">
                          <a:solidFill>
                            <a:srgbClr val="000000"/>
                          </a:solidFill>
                          <a:effectLst/>
                          <a:latin typeface="+mn-lt"/>
                          <a:ea typeface="Calibri"/>
                          <a:cs typeface="Times New Roman"/>
                        </a:rPr>
                        <a:t>CO</a:t>
                      </a:r>
                      <a:r>
                        <a:rPr lang="es-ES" sz="1600" baseline="-25000" dirty="0">
                          <a:solidFill>
                            <a:srgbClr val="000000"/>
                          </a:solidFill>
                          <a:effectLst/>
                          <a:latin typeface="+mn-lt"/>
                          <a:ea typeface="Calibri"/>
                          <a:cs typeface="Times New Roman"/>
                        </a:rPr>
                        <a:t>2</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dióxido de carbono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a:t>
                      </a:r>
                      <a:r>
                        <a:rPr lang="es-ES" sz="1600" dirty="0" smtClean="0">
                          <a:solidFill>
                            <a:srgbClr val="000000"/>
                          </a:solidFill>
                          <a:effectLst/>
                          <a:latin typeface="+mn-lt"/>
                          <a:ea typeface="Calibri"/>
                          <a:cs typeface="Times New Roman"/>
                        </a:rPr>
                        <a:t>carbono (</a:t>
                      </a:r>
                      <a:r>
                        <a:rPr lang="es-ES" sz="1600" dirty="0">
                          <a:solidFill>
                            <a:srgbClr val="000000"/>
                          </a:solidFill>
                          <a:effectLst/>
                          <a:latin typeface="+mn-lt"/>
                          <a:ea typeface="Calibri"/>
                          <a:cs typeface="Times New Roman"/>
                        </a:rPr>
                        <a:t>IV)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N</a:t>
                      </a:r>
                      <a:r>
                        <a:rPr lang="es-ES" sz="1600" baseline="-25000">
                          <a:solidFill>
                            <a:srgbClr val="000000"/>
                          </a:solidFill>
                          <a:effectLst/>
                          <a:latin typeface="+mn-lt"/>
                          <a:ea typeface="Calibri"/>
                          <a:cs typeface="Times New Roman"/>
                        </a:rPr>
                        <a:t>2</a:t>
                      </a:r>
                      <a:r>
                        <a:rPr lang="es-ES" sz="1600">
                          <a:solidFill>
                            <a:srgbClr val="000000"/>
                          </a:solidFill>
                          <a:effectLst/>
                          <a:latin typeface="+mn-lt"/>
                          <a:ea typeface="Calibri"/>
                          <a:cs typeface="Times New Roman"/>
                        </a:rPr>
                        <a:t>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effectLst/>
                          <a:latin typeface="+mn-lt"/>
                          <a:ea typeface="Calibri"/>
                          <a:cs typeface="Times New Roman"/>
                        </a:rPr>
                        <a:t>monóxido </a:t>
                      </a:r>
                      <a:r>
                        <a:rPr lang="es-ES" sz="1600" dirty="0">
                          <a:solidFill>
                            <a:srgbClr val="000000"/>
                          </a:solidFill>
                          <a:effectLst/>
                          <a:latin typeface="+mn-lt"/>
                          <a:ea typeface="Calibri"/>
                          <a:cs typeface="Times New Roman"/>
                        </a:rPr>
                        <a:t>de dinitrógeno u óxido de </a:t>
                      </a:r>
                      <a:r>
                        <a:rPr lang="es-ES" sz="1600" dirty="0" smtClean="0">
                          <a:solidFill>
                            <a:srgbClr val="000000"/>
                          </a:solidFill>
                          <a:effectLst/>
                          <a:latin typeface="+mn-lt"/>
                          <a:ea typeface="Calibri"/>
                          <a:cs typeface="Times New Roman"/>
                        </a:rPr>
                        <a:t>dinitrógeno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a:t>
                      </a:r>
                      <a:r>
                        <a:rPr lang="es-ES" sz="1600" dirty="0" smtClean="0">
                          <a:solidFill>
                            <a:srgbClr val="000000"/>
                          </a:solidFill>
                          <a:effectLst/>
                          <a:latin typeface="+mn-lt"/>
                          <a:ea typeface="Calibri"/>
                          <a:cs typeface="Times New Roman"/>
                        </a:rPr>
                        <a:t>nitrógeno (</a:t>
                      </a:r>
                      <a:r>
                        <a:rPr lang="es-ES" sz="1600" dirty="0">
                          <a:solidFill>
                            <a:srgbClr val="000000"/>
                          </a:solidFill>
                          <a:effectLst/>
                          <a:latin typeface="+mn-lt"/>
                          <a:ea typeface="Calibri"/>
                          <a:cs typeface="Times New Roman"/>
                        </a:rPr>
                        <a:t>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monóxido de nitrógeno u óxido de nitrógeno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a:t>
                      </a:r>
                      <a:r>
                        <a:rPr lang="es-ES" sz="1600" dirty="0" smtClean="0">
                          <a:solidFill>
                            <a:srgbClr val="000000"/>
                          </a:solidFill>
                          <a:effectLst/>
                          <a:latin typeface="+mn-lt"/>
                          <a:ea typeface="Calibri"/>
                          <a:cs typeface="Times New Roman"/>
                        </a:rPr>
                        <a:t>nitrógeno (</a:t>
                      </a:r>
                      <a:r>
                        <a:rPr lang="es-ES" sz="1600" dirty="0">
                          <a:solidFill>
                            <a:srgbClr val="000000"/>
                          </a:solidFill>
                          <a:effectLst/>
                          <a:latin typeface="+mn-lt"/>
                          <a:ea typeface="Calibri"/>
                          <a:cs typeface="Times New Roman"/>
                        </a:rPr>
                        <a:t>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NO</a:t>
                      </a:r>
                      <a:r>
                        <a:rPr lang="es-ES" sz="1600" baseline="-25000">
                          <a:solidFill>
                            <a:srgbClr val="000000"/>
                          </a:solidFill>
                          <a:effectLst/>
                          <a:latin typeface="+mn-lt"/>
                          <a:ea typeface="Calibri"/>
                          <a:cs typeface="Times New Roman"/>
                        </a:rPr>
                        <a:t>2</a:t>
                      </a:r>
                      <a:endParaRPr lang="es-ES" sz="160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dióxido de nitrógeno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a:t>
                      </a:r>
                      <a:r>
                        <a:rPr lang="es-ES" sz="1600" dirty="0" smtClean="0">
                          <a:solidFill>
                            <a:srgbClr val="000000"/>
                          </a:solidFill>
                          <a:effectLst/>
                          <a:latin typeface="+mn-lt"/>
                          <a:ea typeface="Calibri"/>
                          <a:cs typeface="Times New Roman"/>
                        </a:rPr>
                        <a:t>nitrógeno (</a:t>
                      </a:r>
                      <a:r>
                        <a:rPr lang="es-ES" sz="1600" dirty="0">
                          <a:solidFill>
                            <a:srgbClr val="000000"/>
                          </a:solidFill>
                          <a:effectLst/>
                          <a:latin typeface="+mn-lt"/>
                          <a:ea typeface="Calibri"/>
                          <a:cs typeface="Times New Roman"/>
                        </a:rPr>
                        <a:t>IV)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8" name="7 Rectángulo"/>
          <p:cNvSpPr/>
          <p:nvPr/>
        </p:nvSpPr>
        <p:spPr>
          <a:xfrm>
            <a:off x="419100" y="865696"/>
            <a:ext cx="6642100" cy="383823"/>
          </a:xfrm>
          <a:prstGeom prst="rect">
            <a:avLst/>
          </a:prstGeom>
          <a:ln>
            <a:noFill/>
          </a:ln>
        </p:spPr>
        <p:txBody>
          <a:bodyPr wrap="square">
            <a:spAutoFit/>
          </a:bodyPr>
          <a:lstStyle/>
          <a:p>
            <a:pPr algn="just">
              <a:lnSpc>
                <a:spcPct val="115000"/>
              </a:lnSpc>
              <a:spcAft>
                <a:spcPts val="0"/>
              </a:spcAft>
            </a:pPr>
            <a:r>
              <a:rPr lang="es-ES" b="1" dirty="0" smtClean="0">
                <a:solidFill>
                  <a:srgbClr val="00B050"/>
                </a:solidFill>
                <a:ea typeface="Calibri"/>
                <a:cs typeface="TTE1A31CC0t00"/>
              </a:rPr>
              <a:t>4.5. </a:t>
            </a:r>
            <a:r>
              <a:rPr lang="es-ES" b="1" dirty="0">
                <a:solidFill>
                  <a:srgbClr val="00B050"/>
                </a:solidFill>
                <a:ea typeface="Calibri"/>
                <a:cs typeface="TTE1A31CC0t00"/>
              </a:rPr>
              <a:t>Combinaciones binarias del </a:t>
            </a:r>
            <a:r>
              <a:rPr lang="es-ES" b="1" dirty="0" smtClean="0">
                <a:solidFill>
                  <a:srgbClr val="00B050"/>
                </a:solidFill>
                <a:ea typeface="Calibri"/>
                <a:cs typeface="TTE1A31CC0t00"/>
              </a:rPr>
              <a:t>oxígeno: óxidos</a:t>
            </a:r>
            <a:endParaRPr lang="es-ES" b="1" dirty="0">
              <a:solidFill>
                <a:srgbClr val="00B050"/>
              </a:solidFill>
              <a:effectLst/>
              <a:ea typeface="Calibri"/>
              <a:cs typeface="Times New Roman"/>
            </a:endParaRPr>
          </a:p>
        </p:txBody>
      </p:sp>
      <p:sp>
        <p:nvSpPr>
          <p:cNvPr id="9"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18</a:t>
            </a:fld>
            <a:endParaRPr lang="es-ES" dirty="0">
              <a:solidFill>
                <a:schemeClr val="accent6">
                  <a:lumMod val="50000"/>
                </a:schemeClr>
              </a:solidFill>
            </a:endParaRPr>
          </a:p>
        </p:txBody>
      </p:sp>
      <p:sp>
        <p:nvSpPr>
          <p:cNvPr id="10" name="9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a:solidFill>
                  <a:schemeClr val="accent6">
                    <a:lumMod val="75000"/>
                  </a:schemeClr>
                </a:solidFill>
                <a:latin typeface="Arial" pitchFamily="34" charset="0"/>
                <a:cs typeface="Arial" pitchFamily="34" charset="0"/>
              </a:rPr>
              <a:t>4. Compuestos binarios</a:t>
            </a:r>
          </a:p>
        </p:txBody>
      </p:sp>
      <p:sp>
        <p:nvSpPr>
          <p:cNvPr id="11" name="10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306760490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5 Rectángulo"/>
          <p:cNvSpPr/>
          <p:nvPr/>
        </p:nvSpPr>
        <p:spPr>
          <a:xfrm>
            <a:off x="419100" y="852996"/>
            <a:ext cx="8102600" cy="383823"/>
          </a:xfrm>
          <a:prstGeom prst="rect">
            <a:avLst/>
          </a:prstGeom>
          <a:ln>
            <a:noFill/>
          </a:ln>
        </p:spPr>
        <p:txBody>
          <a:bodyPr wrap="square">
            <a:spAutoFit/>
          </a:bodyPr>
          <a:lstStyle/>
          <a:p>
            <a:pPr algn="just">
              <a:lnSpc>
                <a:spcPct val="115000"/>
              </a:lnSpc>
              <a:spcAft>
                <a:spcPts val="0"/>
              </a:spcAft>
            </a:pPr>
            <a:r>
              <a:rPr lang="es-ES" b="1" dirty="0" smtClean="0">
                <a:solidFill>
                  <a:srgbClr val="00B050"/>
                </a:solidFill>
                <a:ea typeface="Calibri"/>
                <a:cs typeface="TTE1A31CC0t00"/>
              </a:rPr>
              <a:t>4.5.1. </a:t>
            </a:r>
            <a:r>
              <a:rPr lang="es-ES" b="1" dirty="0">
                <a:solidFill>
                  <a:srgbClr val="00B050"/>
                </a:solidFill>
                <a:ea typeface="Calibri"/>
                <a:cs typeface="TTE1A31CC0t00"/>
              </a:rPr>
              <a:t>Combinaciones binarias del </a:t>
            </a:r>
            <a:r>
              <a:rPr lang="es-ES" b="1" dirty="0" smtClean="0">
                <a:solidFill>
                  <a:srgbClr val="00B050"/>
                </a:solidFill>
                <a:ea typeface="Calibri"/>
                <a:cs typeface="TTE1A31CC0t00"/>
              </a:rPr>
              <a:t>oxígeno con los halógenos</a:t>
            </a:r>
            <a:endParaRPr lang="es-ES" b="1" dirty="0">
              <a:solidFill>
                <a:srgbClr val="00B050"/>
              </a:solidFill>
              <a:effectLst/>
              <a:ea typeface="Calibri"/>
              <a:cs typeface="Times New Roman"/>
            </a:endParaRPr>
          </a:p>
        </p:txBody>
      </p:sp>
      <p:sp>
        <p:nvSpPr>
          <p:cNvPr id="2" name="1 Rectángulo"/>
          <p:cNvSpPr/>
          <p:nvPr/>
        </p:nvSpPr>
        <p:spPr>
          <a:xfrm>
            <a:off x="444500" y="1337667"/>
            <a:ext cx="8191500" cy="1366528"/>
          </a:xfrm>
          <a:prstGeom prst="rect">
            <a:avLst/>
          </a:prstGeom>
        </p:spPr>
        <p:txBody>
          <a:bodyPr wrap="square">
            <a:spAutoFit/>
          </a:bodyPr>
          <a:lstStyle/>
          <a:p>
            <a:pPr marL="355600" indent="-355600" algn="just">
              <a:lnSpc>
                <a:spcPct val="115000"/>
              </a:lnSpc>
              <a:spcAft>
                <a:spcPts val="0"/>
              </a:spcAft>
            </a:pPr>
            <a:r>
              <a:rPr lang="es-ES" dirty="0" smtClean="0">
                <a:solidFill>
                  <a:srgbClr val="000000"/>
                </a:solidFill>
                <a:ea typeface="Calibri"/>
                <a:cs typeface="Times New Roman"/>
                <a:sym typeface="Wingdings"/>
              </a:rPr>
              <a:t>	</a:t>
            </a:r>
            <a:r>
              <a:rPr lang="es-ES" dirty="0" smtClean="0">
                <a:solidFill>
                  <a:srgbClr val="000000"/>
                </a:solidFill>
                <a:ea typeface="Calibri"/>
                <a:cs typeface="Times New Roman"/>
              </a:rPr>
              <a:t>Anteriormente </a:t>
            </a:r>
            <a:r>
              <a:rPr lang="es-ES" dirty="0">
                <a:solidFill>
                  <a:srgbClr val="000000"/>
                </a:solidFill>
                <a:ea typeface="Calibri"/>
                <a:cs typeface="Times New Roman"/>
              </a:rPr>
              <a:t>a las recomendaciones de 2005 de la IUPAC, la secuencia de </a:t>
            </a:r>
            <a:r>
              <a:rPr lang="es-ES" dirty="0" smtClean="0">
                <a:solidFill>
                  <a:srgbClr val="000000"/>
                </a:solidFill>
                <a:ea typeface="Calibri"/>
                <a:cs typeface="Times New Roman"/>
              </a:rPr>
              <a:t>electronegatividades era diferente. El </a:t>
            </a:r>
            <a:r>
              <a:rPr lang="es-ES" dirty="0">
                <a:solidFill>
                  <a:srgbClr val="000000"/>
                </a:solidFill>
                <a:ea typeface="Calibri"/>
                <a:cs typeface="Times New Roman"/>
              </a:rPr>
              <a:t>oxígeno era el segundo elemento, después del flúor, por lo que las combinaciones del oxígeno con </a:t>
            </a:r>
            <a:r>
              <a:rPr lang="es-ES" b="1" i="1" dirty="0">
                <a:solidFill>
                  <a:srgbClr val="000000"/>
                </a:solidFill>
                <a:ea typeface="Calibri"/>
                <a:cs typeface="Times New Roman"/>
              </a:rPr>
              <a:t>cloro, bromo, yodo y </a:t>
            </a:r>
            <a:r>
              <a:rPr lang="es-ES" b="1" i="1" dirty="0" err="1">
                <a:solidFill>
                  <a:srgbClr val="000000"/>
                </a:solidFill>
                <a:ea typeface="Calibri"/>
                <a:cs typeface="Times New Roman"/>
              </a:rPr>
              <a:t>astato</a:t>
            </a:r>
            <a:r>
              <a:rPr lang="es-ES" dirty="0">
                <a:solidFill>
                  <a:srgbClr val="000000"/>
                </a:solidFill>
                <a:ea typeface="Calibri"/>
                <a:cs typeface="Times New Roman"/>
              </a:rPr>
              <a:t>, también eran nombradas como óxidos</a:t>
            </a:r>
            <a:r>
              <a:rPr lang="es-ES" dirty="0" smtClean="0">
                <a:solidFill>
                  <a:srgbClr val="000000"/>
                </a:solidFill>
                <a:ea typeface="Calibri"/>
                <a:cs typeface="Times New Roman"/>
              </a:rPr>
              <a:t>.</a:t>
            </a:r>
            <a:endParaRPr lang="es-ES" dirty="0">
              <a:ea typeface="Calibri"/>
              <a:cs typeface="Times New Roman"/>
            </a:endParaRPr>
          </a:p>
        </p:txBody>
      </p:sp>
      <p:graphicFrame>
        <p:nvGraphicFramePr>
          <p:cNvPr id="7" name="6 Tabla"/>
          <p:cNvGraphicFramePr>
            <a:graphicFrameLocks noGrp="1"/>
          </p:cNvGraphicFramePr>
          <p:nvPr>
            <p:extLst>
              <p:ext uri="{D42A27DB-BD31-4B8C-83A1-F6EECF244321}">
                <p14:modId xmlns:p14="http://schemas.microsoft.com/office/powerpoint/2010/main" val="3990304391"/>
              </p:ext>
            </p:extLst>
          </p:nvPr>
        </p:nvGraphicFramePr>
        <p:xfrm>
          <a:off x="876298" y="3031331"/>
          <a:ext cx="7543802" cy="1620000"/>
        </p:xfrm>
        <a:graphic>
          <a:graphicData uri="http://schemas.openxmlformats.org/drawingml/2006/table">
            <a:tbl>
              <a:tblPr>
                <a:effectLst>
                  <a:outerShdw blurRad="50800" dist="38100" dir="18900000" algn="bl" rotWithShape="0">
                    <a:prstClr val="black">
                      <a:alpha val="40000"/>
                    </a:prstClr>
                  </a:outerShdw>
                </a:effectLst>
              </a:tblPr>
              <a:tblGrid>
                <a:gridCol w="1116175">
                  <a:extLst>
                    <a:ext uri="{9D8B030D-6E8A-4147-A177-3AD203B41FA5}">
                      <a16:colId xmlns:a16="http://schemas.microsoft.com/office/drawing/2014/main" val="20000"/>
                    </a:ext>
                  </a:extLst>
                </a:gridCol>
                <a:gridCol w="2655726">
                  <a:extLst>
                    <a:ext uri="{9D8B030D-6E8A-4147-A177-3AD203B41FA5}">
                      <a16:colId xmlns:a16="http://schemas.microsoft.com/office/drawing/2014/main" val="20001"/>
                    </a:ext>
                  </a:extLst>
                </a:gridCol>
                <a:gridCol w="1116175">
                  <a:extLst>
                    <a:ext uri="{9D8B030D-6E8A-4147-A177-3AD203B41FA5}">
                      <a16:colId xmlns:a16="http://schemas.microsoft.com/office/drawing/2014/main" val="20002"/>
                    </a:ext>
                  </a:extLst>
                </a:gridCol>
                <a:gridCol w="2655726">
                  <a:extLst>
                    <a:ext uri="{9D8B030D-6E8A-4147-A177-3AD203B41FA5}">
                      <a16:colId xmlns:a16="http://schemas.microsoft.com/office/drawing/2014/main" val="20003"/>
                    </a:ext>
                  </a:extLst>
                </a:gridCol>
              </a:tblGrid>
              <a:tr h="324000">
                <a:tc gridSpan="2">
                  <a:txBody>
                    <a:bodyPr/>
                    <a:lstStyle/>
                    <a:p>
                      <a:pPr algn="ctr">
                        <a:lnSpc>
                          <a:spcPct val="115000"/>
                        </a:lnSpc>
                        <a:spcAft>
                          <a:spcPts val="0"/>
                        </a:spcAft>
                      </a:pPr>
                      <a:r>
                        <a:rPr lang="es-ES" sz="1600" b="1" dirty="0">
                          <a:solidFill>
                            <a:srgbClr val="000000"/>
                          </a:solidFill>
                          <a:effectLst/>
                          <a:latin typeface="+mn-lt"/>
                          <a:ea typeface="Calibri"/>
                          <a:cs typeface="Times New Roman"/>
                        </a:rPr>
                        <a:t>Antes</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hMerge="1">
                  <a:txBody>
                    <a:bodyPr/>
                    <a:lstStyle/>
                    <a:p>
                      <a:endParaRPr lang="es-ES"/>
                    </a:p>
                  </a:txBody>
                  <a:tcPr/>
                </a:tc>
                <a:tc gridSpan="2">
                  <a:txBody>
                    <a:bodyPr/>
                    <a:lstStyle/>
                    <a:p>
                      <a:pPr algn="ctr">
                        <a:lnSpc>
                          <a:spcPct val="115000"/>
                        </a:lnSpc>
                        <a:spcAft>
                          <a:spcPts val="0"/>
                        </a:spcAft>
                      </a:pPr>
                      <a:r>
                        <a:rPr lang="es-ES" sz="1600" b="1" dirty="0">
                          <a:solidFill>
                            <a:srgbClr val="000000"/>
                          </a:solidFill>
                          <a:effectLst/>
                          <a:latin typeface="+mn-lt"/>
                          <a:ea typeface="Calibri"/>
                          <a:cs typeface="Times New Roman"/>
                        </a:rPr>
                        <a:t>Recomendaciones 2005</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hMerge="1">
                  <a:txBody>
                    <a:bodyPr/>
                    <a:lstStyle/>
                    <a:p>
                      <a:endParaRPr lang="es-ES"/>
                    </a:p>
                  </a:txBody>
                  <a:tcPr/>
                </a:tc>
                <a:extLst>
                  <a:ext uri="{0D108BD9-81ED-4DB2-BD59-A6C34878D82A}">
                    <a16:rowId xmlns:a16="http://schemas.microsoft.com/office/drawing/2014/main" val="10000"/>
                  </a:ext>
                </a:extLst>
              </a:tr>
              <a:tr h="324000">
                <a:tc>
                  <a:txBody>
                    <a:bodyPr/>
                    <a:lstStyle/>
                    <a:p>
                      <a:pPr algn="ctr">
                        <a:lnSpc>
                          <a:spcPct val="115000"/>
                        </a:lnSpc>
                        <a:spcAft>
                          <a:spcPts val="0"/>
                        </a:spcAft>
                      </a:pPr>
                      <a:r>
                        <a:rPr lang="es-ES" sz="1600" b="1" dirty="0">
                          <a:solidFill>
                            <a:srgbClr val="000000"/>
                          </a:solidFill>
                          <a:effectLst/>
                          <a:latin typeface="+mn-lt"/>
                          <a:ea typeface="Calibri"/>
                          <a:cs typeface="Times New Roman"/>
                        </a:rPr>
                        <a:t>Fórmula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Nombre</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Fórmula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Nombre</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324000">
                <a:tc>
                  <a:txBody>
                    <a:bodyPr/>
                    <a:lstStyle/>
                    <a:p>
                      <a:pPr algn="ctr">
                        <a:lnSpc>
                          <a:spcPct val="115000"/>
                        </a:lnSpc>
                        <a:spcAft>
                          <a:spcPts val="0"/>
                        </a:spcAft>
                      </a:pPr>
                      <a:r>
                        <a:rPr lang="es-ES" sz="1600" dirty="0">
                          <a:solidFill>
                            <a:srgbClr val="000000"/>
                          </a:solidFill>
                          <a:effectLst/>
                          <a:latin typeface="+mn-lt"/>
                          <a:ea typeface="Calibri"/>
                          <a:cs typeface="Times New Roman"/>
                        </a:rPr>
                        <a:t>Cl</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óxido de </a:t>
                      </a:r>
                      <a:r>
                        <a:rPr lang="es-ES" sz="1600" dirty="0" err="1">
                          <a:solidFill>
                            <a:srgbClr val="000000"/>
                          </a:solidFill>
                          <a:effectLst/>
                          <a:latin typeface="+mn-lt"/>
                          <a:ea typeface="Calibri"/>
                          <a:cs typeface="Times New Roman"/>
                        </a:rPr>
                        <a:t>dicloro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OCl</a:t>
                      </a:r>
                      <a:r>
                        <a:rPr lang="es-ES" sz="1600" baseline="-25000" dirty="0">
                          <a:solidFill>
                            <a:srgbClr val="000000"/>
                          </a:solidFill>
                          <a:effectLst/>
                          <a:latin typeface="+mn-lt"/>
                          <a:ea typeface="Calibri"/>
                          <a:cs typeface="Times New Roman"/>
                        </a:rPr>
                        <a:t>2</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dicloruro</a:t>
                      </a:r>
                      <a:r>
                        <a:rPr lang="es-ES" sz="1600" dirty="0">
                          <a:solidFill>
                            <a:srgbClr val="000000"/>
                          </a:solidFill>
                          <a:effectLst/>
                          <a:latin typeface="+mn-lt"/>
                          <a:ea typeface="Calibri"/>
                          <a:cs typeface="Times New Roman"/>
                        </a:rPr>
                        <a:t> de oxígeno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24000">
                <a:tc>
                  <a:txBody>
                    <a:bodyPr/>
                    <a:lstStyle/>
                    <a:p>
                      <a:pPr algn="ctr">
                        <a:lnSpc>
                          <a:spcPct val="115000"/>
                        </a:lnSpc>
                        <a:spcAft>
                          <a:spcPts val="0"/>
                        </a:spcAft>
                      </a:pPr>
                      <a:r>
                        <a:rPr lang="es-ES" sz="1600">
                          <a:solidFill>
                            <a:srgbClr val="000000"/>
                          </a:solidFill>
                          <a:effectLst/>
                          <a:latin typeface="+mn-lt"/>
                          <a:ea typeface="Calibri"/>
                          <a:cs typeface="Times New Roman"/>
                        </a:rPr>
                        <a:t>ClO</a:t>
                      </a:r>
                      <a:r>
                        <a:rPr lang="es-ES" sz="1600" baseline="-25000">
                          <a:solidFill>
                            <a:srgbClr val="000000"/>
                          </a:solidFill>
                          <a:effectLst/>
                          <a:latin typeface="+mn-lt"/>
                          <a:ea typeface="Calibri"/>
                          <a:cs typeface="Times New Roman"/>
                        </a:rPr>
                        <a:t>2</a:t>
                      </a:r>
                      <a:endParaRPr lang="es-ES" sz="160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dióxido de cloro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O</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Cl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cloruro de </a:t>
                      </a:r>
                      <a:r>
                        <a:rPr lang="es-ES" sz="1600" dirty="0" err="1">
                          <a:solidFill>
                            <a:srgbClr val="000000"/>
                          </a:solidFill>
                          <a:effectLst/>
                          <a:latin typeface="+mn-lt"/>
                          <a:ea typeface="Calibri"/>
                          <a:cs typeface="Times New Roman"/>
                        </a:rPr>
                        <a:t>dioxígeno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24000">
                <a:tc>
                  <a:txBody>
                    <a:bodyPr/>
                    <a:lstStyle/>
                    <a:p>
                      <a:pPr algn="ctr">
                        <a:lnSpc>
                          <a:spcPct val="115000"/>
                        </a:lnSpc>
                        <a:spcAft>
                          <a:spcPts val="0"/>
                        </a:spcAft>
                      </a:pPr>
                      <a:r>
                        <a:rPr lang="es-ES" sz="1600" dirty="0">
                          <a:solidFill>
                            <a:srgbClr val="000000"/>
                          </a:solidFill>
                          <a:effectLst/>
                          <a:latin typeface="+mn-lt"/>
                          <a:ea typeface="Calibri"/>
                          <a:cs typeface="Times New Roman"/>
                        </a:rPr>
                        <a:t>Br</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O</a:t>
                      </a:r>
                      <a:r>
                        <a:rPr lang="es-ES" sz="1600" baseline="-25000" dirty="0">
                          <a:solidFill>
                            <a:srgbClr val="000000"/>
                          </a:solidFill>
                          <a:effectLst/>
                          <a:latin typeface="+mn-lt"/>
                          <a:ea typeface="Calibri"/>
                          <a:cs typeface="Times New Roman"/>
                        </a:rPr>
                        <a:t>5</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pentaóxido</a:t>
                      </a:r>
                      <a:r>
                        <a:rPr lang="es-ES" sz="1600" dirty="0">
                          <a:solidFill>
                            <a:srgbClr val="000000"/>
                          </a:solidFill>
                          <a:effectLst/>
                          <a:latin typeface="+mn-lt"/>
                          <a:ea typeface="Calibri"/>
                          <a:cs typeface="Times New Roman"/>
                        </a:rPr>
                        <a:t> de </a:t>
                      </a:r>
                      <a:r>
                        <a:rPr lang="es-ES" sz="1600" dirty="0" err="1">
                          <a:solidFill>
                            <a:srgbClr val="000000"/>
                          </a:solidFill>
                          <a:effectLst/>
                          <a:latin typeface="+mn-lt"/>
                          <a:ea typeface="Calibri"/>
                          <a:cs typeface="Times New Roman"/>
                        </a:rPr>
                        <a:t>dibromo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O</a:t>
                      </a:r>
                      <a:r>
                        <a:rPr lang="es-ES" sz="1600" baseline="-25000" dirty="0">
                          <a:solidFill>
                            <a:srgbClr val="000000"/>
                          </a:solidFill>
                          <a:effectLst/>
                          <a:latin typeface="+mn-lt"/>
                          <a:ea typeface="Calibri"/>
                          <a:cs typeface="Times New Roman"/>
                        </a:rPr>
                        <a:t>5</a:t>
                      </a:r>
                      <a:r>
                        <a:rPr lang="es-ES" sz="1600" dirty="0">
                          <a:solidFill>
                            <a:srgbClr val="000000"/>
                          </a:solidFill>
                          <a:effectLst/>
                          <a:latin typeface="+mn-lt"/>
                          <a:ea typeface="Calibri"/>
                          <a:cs typeface="Times New Roman"/>
                        </a:rPr>
                        <a:t>Br</a:t>
                      </a:r>
                      <a:r>
                        <a:rPr lang="es-ES" sz="1600" baseline="-25000" dirty="0">
                          <a:solidFill>
                            <a:srgbClr val="000000"/>
                          </a:solidFill>
                          <a:effectLst/>
                          <a:latin typeface="+mn-lt"/>
                          <a:ea typeface="Calibri"/>
                          <a:cs typeface="Times New Roman"/>
                        </a:rPr>
                        <a:t>2</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dibromuro</a:t>
                      </a:r>
                      <a:r>
                        <a:rPr lang="es-ES" sz="1600" dirty="0">
                          <a:solidFill>
                            <a:srgbClr val="000000"/>
                          </a:solidFill>
                          <a:effectLst/>
                          <a:latin typeface="+mn-lt"/>
                          <a:ea typeface="Calibri"/>
                          <a:cs typeface="Times New Roman"/>
                        </a:rPr>
                        <a:t> de </a:t>
                      </a:r>
                      <a:r>
                        <a:rPr lang="es-ES" sz="1600" dirty="0" err="1">
                          <a:solidFill>
                            <a:srgbClr val="000000"/>
                          </a:solidFill>
                          <a:effectLst/>
                          <a:latin typeface="+mn-lt"/>
                          <a:ea typeface="Calibri"/>
                          <a:cs typeface="Times New Roman"/>
                        </a:rPr>
                        <a:t>pentaoxígeno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8"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19</a:t>
            </a:fld>
            <a:endParaRPr lang="es-ES" dirty="0">
              <a:solidFill>
                <a:schemeClr val="accent6">
                  <a:lumMod val="50000"/>
                </a:schemeClr>
              </a:solidFill>
            </a:endParaRPr>
          </a:p>
        </p:txBody>
      </p:sp>
      <p:sp>
        <p:nvSpPr>
          <p:cNvPr id="9" name="8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a:solidFill>
                  <a:schemeClr val="accent6">
                    <a:lumMod val="75000"/>
                  </a:schemeClr>
                </a:solidFill>
                <a:latin typeface="Arial" pitchFamily="34" charset="0"/>
                <a:cs typeface="Arial" pitchFamily="34" charset="0"/>
              </a:rPr>
              <a:t>4. Compuestos binarios</a:t>
            </a:r>
          </a:p>
        </p:txBody>
      </p:sp>
      <p:sp>
        <p:nvSpPr>
          <p:cNvPr id="10" name="9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351035744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8 Rectángulo"/>
          <p:cNvSpPr/>
          <p:nvPr/>
        </p:nvSpPr>
        <p:spPr>
          <a:xfrm>
            <a:off x="447361" y="891096"/>
            <a:ext cx="2689539" cy="383823"/>
          </a:xfrm>
          <a:prstGeom prst="rect">
            <a:avLst/>
          </a:prstGeom>
          <a:ln>
            <a:noFill/>
          </a:ln>
        </p:spPr>
        <p:txBody>
          <a:bodyPr wrap="square">
            <a:spAutoFit/>
          </a:bodyPr>
          <a:lstStyle/>
          <a:p>
            <a:pPr algn="just">
              <a:lnSpc>
                <a:spcPct val="115000"/>
              </a:lnSpc>
              <a:spcAft>
                <a:spcPts val="0"/>
              </a:spcAft>
            </a:pPr>
            <a:r>
              <a:rPr lang="es-ES" b="1" dirty="0" smtClean="0">
                <a:solidFill>
                  <a:srgbClr val="00B050"/>
                </a:solidFill>
                <a:ea typeface="Calibri"/>
                <a:cs typeface="TTE1A31CC0t00"/>
              </a:rPr>
              <a:t>4.5.2. Peróxidos</a:t>
            </a:r>
            <a:endParaRPr lang="es-ES" b="1" dirty="0">
              <a:solidFill>
                <a:srgbClr val="00B050"/>
              </a:solidFill>
              <a:effectLst/>
              <a:ea typeface="Calibri"/>
              <a:cs typeface="Times New Roman"/>
            </a:endParaRPr>
          </a:p>
        </p:txBody>
      </p:sp>
      <p:graphicFrame>
        <p:nvGraphicFramePr>
          <p:cNvPr id="10" name="9 Tabla"/>
          <p:cNvGraphicFramePr>
            <a:graphicFrameLocks noGrp="1"/>
          </p:cNvGraphicFramePr>
          <p:nvPr>
            <p:extLst>
              <p:ext uri="{D42A27DB-BD31-4B8C-83A1-F6EECF244321}">
                <p14:modId xmlns:p14="http://schemas.microsoft.com/office/powerpoint/2010/main" val="1808526894"/>
              </p:ext>
            </p:extLst>
          </p:nvPr>
        </p:nvGraphicFramePr>
        <p:xfrm>
          <a:off x="1003300" y="2640279"/>
          <a:ext cx="7429500" cy="1296000"/>
        </p:xfrm>
        <a:graphic>
          <a:graphicData uri="http://schemas.openxmlformats.org/drawingml/2006/table">
            <a:tbl>
              <a:tblPr>
                <a:effectLst>
                  <a:outerShdw blurRad="50800" dist="38100" dir="18900000" algn="bl" rotWithShape="0">
                    <a:prstClr val="black">
                      <a:alpha val="40000"/>
                    </a:prstClr>
                  </a:outerShdw>
                </a:effectLst>
              </a:tblPr>
              <a:tblGrid>
                <a:gridCol w="1584625">
                  <a:extLst>
                    <a:ext uri="{9D8B030D-6E8A-4147-A177-3AD203B41FA5}">
                      <a16:colId xmlns:a16="http://schemas.microsoft.com/office/drawing/2014/main" val="20000"/>
                    </a:ext>
                  </a:extLst>
                </a:gridCol>
                <a:gridCol w="2618732">
                  <a:extLst>
                    <a:ext uri="{9D8B030D-6E8A-4147-A177-3AD203B41FA5}">
                      <a16:colId xmlns:a16="http://schemas.microsoft.com/office/drawing/2014/main" val="20001"/>
                    </a:ext>
                  </a:extLst>
                </a:gridCol>
                <a:gridCol w="3226143">
                  <a:extLst>
                    <a:ext uri="{9D8B030D-6E8A-4147-A177-3AD203B41FA5}">
                      <a16:colId xmlns:a16="http://schemas.microsoft.com/office/drawing/2014/main" val="20002"/>
                    </a:ext>
                  </a:extLst>
                </a:gridCol>
              </a:tblGrid>
              <a:tr h="324000">
                <a:tc>
                  <a:txBody>
                    <a:bodyPr/>
                    <a:lstStyle/>
                    <a:p>
                      <a:pPr algn="ctr">
                        <a:lnSpc>
                          <a:spcPct val="115000"/>
                        </a:lnSpc>
                        <a:spcAft>
                          <a:spcPts val="0"/>
                        </a:spcAft>
                      </a:pPr>
                      <a:r>
                        <a:rPr lang="es-ES" sz="1600" b="1" dirty="0">
                          <a:solidFill>
                            <a:srgbClr val="000000"/>
                          </a:solidFill>
                          <a:effectLst/>
                          <a:latin typeface="+mn-lt"/>
                          <a:ea typeface="Calibri"/>
                          <a:cs typeface="Times New Roman"/>
                        </a:rPr>
                        <a:t>Fórmula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effectLst/>
                          <a:latin typeface="+mn-lt"/>
                          <a:ea typeface="Calibri"/>
                          <a:cs typeface="Times New Roman"/>
                        </a:rPr>
                        <a:t>Nombre </a:t>
                      </a:r>
                      <a:r>
                        <a:rPr lang="es-ES" sz="1600" b="1" dirty="0" err="1" smtClean="0">
                          <a:solidFill>
                            <a:srgbClr val="000000"/>
                          </a:solidFill>
                          <a:effectLst/>
                          <a:latin typeface="+mn-lt"/>
                          <a:ea typeface="Calibri"/>
                          <a:cs typeface="Times New Roman"/>
                        </a:rPr>
                        <a:t>estequiométrico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effectLst/>
                          <a:latin typeface="+mn-lt"/>
                          <a:ea typeface="Calibri"/>
                          <a:cs typeface="Times New Roman"/>
                        </a:rPr>
                        <a:t>Números romanos</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324000">
                <a:tc>
                  <a:txBody>
                    <a:bodyPr/>
                    <a:lstStyle/>
                    <a:p>
                      <a:pPr algn="ctr">
                        <a:lnSpc>
                          <a:spcPct val="115000"/>
                        </a:lnSpc>
                        <a:spcAft>
                          <a:spcPts val="0"/>
                        </a:spcAft>
                      </a:pPr>
                      <a:r>
                        <a:rPr lang="es-ES" sz="1600" dirty="0">
                          <a:solidFill>
                            <a:srgbClr val="000000"/>
                          </a:solidFill>
                          <a:effectLst/>
                          <a:latin typeface="+mn-lt"/>
                          <a:ea typeface="Calibri"/>
                          <a:cs typeface="Times New Roman"/>
                        </a:rPr>
                        <a:t>Na</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O</a:t>
                      </a:r>
                      <a:r>
                        <a:rPr lang="es-ES" sz="1600" baseline="-25000" dirty="0">
                          <a:solidFill>
                            <a:srgbClr val="000000"/>
                          </a:solidFill>
                          <a:effectLst/>
                          <a:latin typeface="+mn-lt"/>
                          <a:ea typeface="Calibri"/>
                          <a:cs typeface="Times New Roman"/>
                        </a:rPr>
                        <a:t>2</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dióxido de </a:t>
                      </a:r>
                      <a:r>
                        <a:rPr lang="es-ES" sz="1600" dirty="0" err="1">
                          <a:solidFill>
                            <a:srgbClr val="000000"/>
                          </a:solidFill>
                          <a:effectLst/>
                          <a:latin typeface="+mn-lt"/>
                          <a:ea typeface="Calibri"/>
                          <a:cs typeface="Times New Roman"/>
                        </a:rPr>
                        <a:t>disodio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peróxido de sodio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4000">
                <a:tc>
                  <a:txBody>
                    <a:bodyPr/>
                    <a:lstStyle/>
                    <a:p>
                      <a:pPr algn="ctr">
                        <a:lnSpc>
                          <a:spcPct val="115000"/>
                        </a:lnSpc>
                        <a:spcAft>
                          <a:spcPts val="0"/>
                        </a:spcAft>
                      </a:pPr>
                      <a:r>
                        <a:rPr lang="es-ES" sz="1600" dirty="0">
                          <a:solidFill>
                            <a:srgbClr val="000000"/>
                          </a:solidFill>
                          <a:effectLst/>
                          <a:latin typeface="+mn-lt"/>
                          <a:ea typeface="Calibri"/>
                          <a:cs typeface="Times New Roman"/>
                        </a:rPr>
                        <a:t>CuO</a:t>
                      </a:r>
                      <a:r>
                        <a:rPr lang="es-ES" sz="1600" baseline="-25000" dirty="0">
                          <a:solidFill>
                            <a:srgbClr val="000000"/>
                          </a:solidFill>
                          <a:effectLst/>
                          <a:latin typeface="+mn-lt"/>
                          <a:ea typeface="Calibri"/>
                          <a:cs typeface="Times New Roman"/>
                        </a:rPr>
                        <a:t>2</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dióxido de cobre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peróxido de cobre (II)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4000">
                <a:tc>
                  <a:txBody>
                    <a:bodyPr/>
                    <a:lstStyle/>
                    <a:p>
                      <a:pPr algn="ctr">
                        <a:lnSpc>
                          <a:spcPct val="115000"/>
                        </a:lnSpc>
                        <a:spcAft>
                          <a:spcPts val="0"/>
                        </a:spcAft>
                      </a:pPr>
                      <a:r>
                        <a:rPr lang="es-ES" sz="1600" dirty="0" smtClean="0">
                          <a:solidFill>
                            <a:srgbClr val="000000"/>
                          </a:solidFill>
                          <a:effectLst/>
                          <a:latin typeface="+mn-lt"/>
                          <a:ea typeface="Calibri"/>
                          <a:cs typeface="Times New Roman"/>
                        </a:rPr>
                        <a:t>(*) </a:t>
                      </a:r>
                      <a:r>
                        <a:rPr lang="es-ES" sz="1600" dirty="0">
                          <a:solidFill>
                            <a:srgbClr val="000000"/>
                          </a:solidFill>
                          <a:effectLst/>
                          <a:latin typeface="+mn-lt"/>
                          <a:ea typeface="Calibri"/>
                          <a:cs typeface="Times New Roman"/>
                        </a:rPr>
                        <a:t>H</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O</a:t>
                      </a:r>
                      <a:r>
                        <a:rPr lang="es-ES" sz="1600" baseline="-25000" dirty="0">
                          <a:solidFill>
                            <a:srgbClr val="000000"/>
                          </a:solidFill>
                          <a:effectLst/>
                          <a:latin typeface="+mn-lt"/>
                          <a:ea typeface="Calibri"/>
                          <a:cs typeface="Times New Roman"/>
                        </a:rPr>
                        <a:t>2</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dióxido de </a:t>
                      </a:r>
                      <a:r>
                        <a:rPr lang="es-ES" sz="1600" dirty="0" err="1">
                          <a:solidFill>
                            <a:srgbClr val="000000"/>
                          </a:solidFill>
                          <a:effectLst/>
                          <a:latin typeface="+mn-lt"/>
                          <a:ea typeface="Calibri"/>
                          <a:cs typeface="Times New Roman"/>
                        </a:rPr>
                        <a:t>dihidrógeno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peróxido de hidrógeno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1" name="10 Rectángulo"/>
          <p:cNvSpPr/>
          <p:nvPr/>
        </p:nvSpPr>
        <p:spPr>
          <a:xfrm>
            <a:off x="469900" y="1386836"/>
            <a:ext cx="8153400" cy="923330"/>
          </a:xfrm>
          <a:prstGeom prst="rect">
            <a:avLst/>
          </a:prstGeom>
        </p:spPr>
        <p:txBody>
          <a:bodyPr wrap="square">
            <a:spAutoFit/>
          </a:bodyPr>
          <a:lstStyle/>
          <a:p>
            <a:pPr marL="355600" indent="-355600" algn="just">
              <a:spcAft>
                <a:spcPts val="0"/>
              </a:spcAft>
            </a:pPr>
            <a:r>
              <a:rPr lang="es-ES" dirty="0" smtClean="0">
                <a:ea typeface="Calibri"/>
                <a:cs typeface="TTE1A31CC0t00"/>
                <a:sym typeface="Wingdings"/>
              </a:rPr>
              <a:t>	</a:t>
            </a:r>
            <a:r>
              <a:rPr lang="es-ES" dirty="0" smtClean="0">
                <a:ea typeface="Calibri"/>
                <a:cs typeface="TTE1A31CC0t00"/>
              </a:rPr>
              <a:t>Son </a:t>
            </a:r>
            <a:r>
              <a:rPr lang="es-ES" dirty="0">
                <a:ea typeface="Calibri"/>
                <a:cs typeface="TTE1A31CC0t00"/>
              </a:rPr>
              <a:t>combinaciones del </a:t>
            </a:r>
            <a:r>
              <a:rPr lang="es-ES" b="1" dirty="0">
                <a:effectLst>
                  <a:outerShdw blurRad="38100" dist="38100" dir="2700000" algn="tl">
                    <a:srgbClr val="000000">
                      <a:alpha val="43137"/>
                    </a:srgbClr>
                  </a:outerShdw>
                </a:effectLst>
                <a:ea typeface="Calibri"/>
                <a:cs typeface="TTE1A31CC0t00"/>
              </a:rPr>
              <a:t>anión peróxido</a:t>
            </a:r>
            <a:r>
              <a:rPr lang="es-ES" dirty="0">
                <a:ea typeface="Calibri"/>
                <a:cs typeface="TTE1A31CC0t00"/>
              </a:rPr>
              <a:t>, O</a:t>
            </a:r>
            <a:r>
              <a:rPr lang="es-ES" baseline="-25000" dirty="0">
                <a:ea typeface="Calibri"/>
                <a:cs typeface="TTE1A31CC0t00"/>
              </a:rPr>
              <a:t>2</a:t>
            </a:r>
            <a:r>
              <a:rPr lang="es-ES" baseline="30000" dirty="0">
                <a:ea typeface="Calibri"/>
                <a:cs typeface="TTE1A31CC0t00"/>
              </a:rPr>
              <a:t>2-</a:t>
            </a:r>
            <a:r>
              <a:rPr lang="es-ES" dirty="0">
                <a:ea typeface="Calibri"/>
                <a:cs typeface="TTE1A31CC0t00"/>
              </a:rPr>
              <a:t>, con un elemento metálico o no metálico. El anión peróxido también puede ser nombrado como dióxido(2-).</a:t>
            </a:r>
            <a:endParaRPr lang="es-ES" dirty="0">
              <a:effectLst/>
              <a:ea typeface="Calibri"/>
              <a:cs typeface="Times New Roman"/>
            </a:endParaRPr>
          </a:p>
        </p:txBody>
      </p:sp>
      <p:sp>
        <p:nvSpPr>
          <p:cNvPr id="12" name="11 Rectángulo"/>
          <p:cNvSpPr/>
          <p:nvPr/>
        </p:nvSpPr>
        <p:spPr>
          <a:xfrm>
            <a:off x="977900" y="4059957"/>
            <a:ext cx="7505700" cy="830997"/>
          </a:xfrm>
          <a:prstGeom prst="rect">
            <a:avLst/>
          </a:prstGeom>
        </p:spPr>
        <p:txBody>
          <a:bodyPr wrap="square">
            <a:spAutoFit/>
          </a:bodyPr>
          <a:lstStyle/>
          <a:p>
            <a:pPr marL="285750" indent="-285750" algn="just">
              <a:spcAft>
                <a:spcPts val="0"/>
              </a:spcAft>
              <a:buFont typeface="Courier New" pitchFamily="49" charset="0"/>
              <a:buChar char="o"/>
            </a:pPr>
            <a:r>
              <a:rPr lang="es-ES" sz="1600" dirty="0">
                <a:ea typeface="Calibri"/>
                <a:cs typeface="TTE1A31CC0t00"/>
              </a:rPr>
              <a:t>En estos compuestos el </a:t>
            </a:r>
            <a:r>
              <a:rPr lang="es-ES" sz="1600" b="1" dirty="0">
                <a:solidFill>
                  <a:srgbClr val="0070C0"/>
                </a:solidFill>
                <a:ea typeface="Calibri"/>
                <a:cs typeface="TTE1A31CC0t00"/>
              </a:rPr>
              <a:t>oxígeno actúa con número de oxidación -</a:t>
            </a:r>
            <a:r>
              <a:rPr lang="es-ES" sz="1600" b="1" dirty="0" smtClean="0">
                <a:solidFill>
                  <a:srgbClr val="0070C0"/>
                </a:solidFill>
                <a:ea typeface="Calibri"/>
                <a:cs typeface="TTE1A31CC0t00"/>
              </a:rPr>
              <a:t>1</a:t>
            </a:r>
          </a:p>
          <a:p>
            <a:pPr algn="just">
              <a:spcAft>
                <a:spcPts val="0"/>
              </a:spcAft>
            </a:pPr>
            <a:r>
              <a:rPr lang="es-ES" sz="1600" b="1" dirty="0" smtClean="0">
                <a:solidFill>
                  <a:srgbClr val="2DB52D"/>
                </a:solidFill>
                <a:ea typeface="Calibri"/>
                <a:cs typeface="TTE1A31CC0t00"/>
              </a:rPr>
              <a:t>            </a:t>
            </a:r>
          </a:p>
          <a:p>
            <a:pPr algn="just">
              <a:spcAft>
                <a:spcPts val="0"/>
              </a:spcAft>
            </a:pPr>
            <a:r>
              <a:rPr lang="es-ES" sz="1600" dirty="0" smtClean="0">
                <a:ea typeface="Calibri"/>
                <a:cs typeface="TTE1A31CC0t00"/>
              </a:rPr>
              <a:t>(*) agua oxigenada</a:t>
            </a:r>
            <a:endParaRPr lang="es-ES" sz="1600" dirty="0">
              <a:effectLst/>
              <a:ea typeface="Calibri"/>
              <a:cs typeface="Times New Roman"/>
            </a:endParaRPr>
          </a:p>
        </p:txBody>
      </p:sp>
      <p:sp>
        <p:nvSpPr>
          <p:cNvPr id="16"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20</a:t>
            </a:fld>
            <a:endParaRPr lang="es-ES" dirty="0">
              <a:solidFill>
                <a:schemeClr val="accent6">
                  <a:lumMod val="50000"/>
                </a:schemeClr>
              </a:solidFill>
            </a:endParaRPr>
          </a:p>
        </p:txBody>
      </p:sp>
      <p:sp>
        <p:nvSpPr>
          <p:cNvPr id="17" name="16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a:solidFill>
                  <a:schemeClr val="accent6">
                    <a:lumMod val="75000"/>
                  </a:schemeClr>
                </a:solidFill>
                <a:latin typeface="Arial" pitchFamily="34" charset="0"/>
                <a:cs typeface="Arial" pitchFamily="34" charset="0"/>
              </a:rPr>
              <a:t>4. Compuestos binarios</a:t>
            </a:r>
          </a:p>
        </p:txBody>
      </p:sp>
      <p:sp>
        <p:nvSpPr>
          <p:cNvPr id="18" name="17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25296178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1000"/>
                                        <p:tgtEl>
                                          <p:spTgt spid="11"/>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1000"/>
                                        <p:tgtEl>
                                          <p:spTgt spid="10"/>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3 Rectángulo"/>
          <p:cNvSpPr/>
          <p:nvPr/>
        </p:nvSpPr>
        <p:spPr>
          <a:xfrm>
            <a:off x="469900" y="1278316"/>
            <a:ext cx="8204200" cy="1366528"/>
          </a:xfrm>
          <a:prstGeom prst="rect">
            <a:avLst/>
          </a:prstGeom>
        </p:spPr>
        <p:txBody>
          <a:bodyPr wrap="square">
            <a:spAutoFit/>
          </a:bodyPr>
          <a:lstStyle/>
          <a:p>
            <a:pPr marL="355600" indent="-355600" algn="just">
              <a:lnSpc>
                <a:spcPct val="115000"/>
              </a:lnSpc>
              <a:spcAft>
                <a:spcPts val="0"/>
              </a:spcAft>
              <a:buFont typeface="Wingdings"/>
              <a:buChar char="F"/>
            </a:pPr>
            <a:r>
              <a:rPr lang="es-ES" dirty="0" smtClean="0">
                <a:solidFill>
                  <a:srgbClr val="000000"/>
                </a:solidFill>
                <a:ea typeface="Calibri"/>
                <a:cs typeface="Times New Roman"/>
              </a:rPr>
              <a:t>Aparece en </a:t>
            </a:r>
            <a:r>
              <a:rPr lang="es-ES" dirty="0">
                <a:solidFill>
                  <a:srgbClr val="000000"/>
                </a:solidFill>
                <a:ea typeface="Calibri"/>
                <a:cs typeface="Times New Roman"/>
              </a:rPr>
              <a:t>primer lugar el metal, ya que se trata del elemento menos electronegativo, y, a continuación, el no metal. </a:t>
            </a:r>
            <a:endParaRPr lang="es-ES" dirty="0" smtClean="0">
              <a:solidFill>
                <a:srgbClr val="000000"/>
              </a:solidFill>
              <a:ea typeface="Calibri"/>
              <a:cs typeface="Times New Roman"/>
            </a:endParaRPr>
          </a:p>
          <a:p>
            <a:pPr marL="355600" indent="-355600" algn="just">
              <a:lnSpc>
                <a:spcPct val="115000"/>
              </a:lnSpc>
              <a:buFont typeface="Wingdings"/>
              <a:buChar char="F"/>
            </a:pPr>
            <a:r>
              <a:rPr lang="es-ES" b="1" dirty="0">
                <a:solidFill>
                  <a:srgbClr val="0070C0"/>
                </a:solidFill>
                <a:ea typeface="Calibri"/>
                <a:cs typeface="Times New Roman"/>
              </a:rPr>
              <a:t>Se nombra en primer lugar el elemento no metálico con la terminación “-uro”, y a continuación se nombra el metal. </a:t>
            </a:r>
          </a:p>
        </p:txBody>
      </p:sp>
      <p:sp>
        <p:nvSpPr>
          <p:cNvPr id="6" name="5 Rectángulo"/>
          <p:cNvSpPr/>
          <p:nvPr/>
        </p:nvSpPr>
        <p:spPr>
          <a:xfrm>
            <a:off x="368300" y="814896"/>
            <a:ext cx="8242300" cy="383823"/>
          </a:xfrm>
          <a:prstGeom prst="rect">
            <a:avLst/>
          </a:prstGeom>
          <a:ln>
            <a:noFill/>
          </a:ln>
        </p:spPr>
        <p:txBody>
          <a:bodyPr wrap="square">
            <a:spAutoFit/>
          </a:bodyPr>
          <a:lstStyle/>
          <a:p>
            <a:pPr algn="just">
              <a:lnSpc>
                <a:spcPct val="115000"/>
              </a:lnSpc>
              <a:spcAft>
                <a:spcPts val="0"/>
              </a:spcAft>
            </a:pPr>
            <a:r>
              <a:rPr lang="es-ES" b="1" dirty="0" smtClean="0">
                <a:solidFill>
                  <a:srgbClr val="00B050"/>
                </a:solidFill>
                <a:ea typeface="Calibri"/>
                <a:cs typeface="TTE1A31CC0t00"/>
              </a:rPr>
              <a:t>4.6.1. Combinaciones </a:t>
            </a:r>
            <a:r>
              <a:rPr lang="es-ES" b="1" dirty="0">
                <a:solidFill>
                  <a:srgbClr val="00B050"/>
                </a:solidFill>
                <a:ea typeface="Calibri"/>
                <a:cs typeface="TTE1A31CC0t00"/>
              </a:rPr>
              <a:t>binarias </a:t>
            </a:r>
            <a:r>
              <a:rPr lang="es-ES" b="1" dirty="0" smtClean="0">
                <a:solidFill>
                  <a:srgbClr val="00B050"/>
                </a:solidFill>
                <a:ea typeface="Calibri"/>
                <a:cs typeface="TTE1A31CC0t00"/>
              </a:rPr>
              <a:t>metal con no metal: sales binarias</a:t>
            </a:r>
            <a:endParaRPr lang="es-ES" b="1" dirty="0">
              <a:solidFill>
                <a:srgbClr val="00B050"/>
              </a:solidFill>
              <a:effectLst/>
              <a:ea typeface="Calibri"/>
              <a:cs typeface="Times New Roman"/>
            </a:endParaRPr>
          </a:p>
        </p:txBody>
      </p:sp>
      <p:sp>
        <p:nvSpPr>
          <p:cNvPr id="2" name="1 Rectángulo"/>
          <p:cNvSpPr/>
          <p:nvPr/>
        </p:nvSpPr>
        <p:spPr>
          <a:xfrm>
            <a:off x="584200" y="5953011"/>
            <a:ext cx="7950200" cy="523220"/>
          </a:xfrm>
          <a:prstGeom prst="rect">
            <a:avLst/>
          </a:prstGeom>
        </p:spPr>
        <p:txBody>
          <a:bodyPr wrap="square">
            <a:spAutoFit/>
          </a:bodyPr>
          <a:lstStyle/>
          <a:p>
            <a:pPr marL="177800" indent="-177800" algn="just">
              <a:spcAft>
                <a:spcPts val="0"/>
              </a:spcAft>
            </a:pPr>
            <a:r>
              <a:rPr lang="es-ES" sz="1400" dirty="0" smtClean="0">
                <a:solidFill>
                  <a:srgbClr val="000000"/>
                </a:solidFill>
                <a:ea typeface="Calibri"/>
                <a:cs typeface="Times New Roman"/>
              </a:rPr>
              <a:t>* También </a:t>
            </a:r>
            <a:r>
              <a:rPr lang="es-ES" sz="1400" dirty="0">
                <a:solidFill>
                  <a:srgbClr val="000000"/>
                </a:solidFill>
                <a:ea typeface="Calibri"/>
                <a:cs typeface="Times New Roman"/>
              </a:rPr>
              <a:t>se consideran sales los compuestos del ion cianuro con los metales y aquellos que tienen el amonio como catión.</a:t>
            </a:r>
            <a:endParaRPr lang="es-ES" sz="1400" dirty="0">
              <a:effectLst/>
              <a:ea typeface="Calibri"/>
              <a:cs typeface="Times New Roman"/>
            </a:endParaRPr>
          </a:p>
        </p:txBody>
      </p:sp>
      <p:graphicFrame>
        <p:nvGraphicFramePr>
          <p:cNvPr id="11" name="10 Tabla"/>
          <p:cNvGraphicFramePr>
            <a:graphicFrameLocks noGrp="1"/>
          </p:cNvGraphicFramePr>
          <p:nvPr>
            <p:extLst>
              <p:ext uri="{D42A27DB-BD31-4B8C-83A1-F6EECF244321}">
                <p14:modId xmlns:p14="http://schemas.microsoft.com/office/powerpoint/2010/main" val="2561381336"/>
              </p:ext>
            </p:extLst>
          </p:nvPr>
        </p:nvGraphicFramePr>
        <p:xfrm>
          <a:off x="584199" y="2708278"/>
          <a:ext cx="7975600" cy="3187730"/>
        </p:xfrm>
        <a:graphic>
          <a:graphicData uri="http://schemas.openxmlformats.org/drawingml/2006/table">
            <a:tbl>
              <a:tblPr>
                <a:effectLst>
                  <a:outerShdw blurRad="50800" dist="38100" dir="18900000" algn="bl" rotWithShape="0">
                    <a:prstClr val="black">
                      <a:alpha val="40000"/>
                    </a:prstClr>
                  </a:outerShdw>
                </a:effectLst>
              </a:tblPr>
              <a:tblGrid>
                <a:gridCol w="1022844">
                  <a:extLst>
                    <a:ext uri="{9D8B030D-6E8A-4147-A177-3AD203B41FA5}">
                      <a16:colId xmlns:a16="http://schemas.microsoft.com/office/drawing/2014/main" val="20000"/>
                    </a:ext>
                  </a:extLst>
                </a:gridCol>
                <a:gridCol w="4440959">
                  <a:extLst>
                    <a:ext uri="{9D8B030D-6E8A-4147-A177-3AD203B41FA5}">
                      <a16:colId xmlns:a16="http://schemas.microsoft.com/office/drawing/2014/main" val="20001"/>
                    </a:ext>
                  </a:extLst>
                </a:gridCol>
                <a:gridCol w="2511797">
                  <a:extLst>
                    <a:ext uri="{9D8B030D-6E8A-4147-A177-3AD203B41FA5}">
                      <a16:colId xmlns:a16="http://schemas.microsoft.com/office/drawing/2014/main" val="20002"/>
                    </a:ext>
                  </a:extLst>
                </a:gridCol>
              </a:tblGrid>
              <a:tr h="322898">
                <a:tc>
                  <a:txBody>
                    <a:bodyPr/>
                    <a:lstStyle/>
                    <a:p>
                      <a:pPr algn="ctr">
                        <a:lnSpc>
                          <a:spcPct val="115000"/>
                        </a:lnSpc>
                        <a:spcAft>
                          <a:spcPts val="0"/>
                        </a:spcAft>
                      </a:pPr>
                      <a:r>
                        <a:rPr lang="es-ES" sz="1600" b="1" dirty="0" smtClean="0">
                          <a:solidFill>
                            <a:srgbClr val="000000"/>
                          </a:solidFill>
                          <a:effectLst/>
                          <a:latin typeface="+mn-lt"/>
                          <a:ea typeface="Calibri"/>
                          <a:cs typeface="Times New Roman"/>
                        </a:rPr>
                        <a:t>Fórmula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Nomenclatura </a:t>
                      </a:r>
                      <a:r>
                        <a:rPr lang="es-ES" sz="1600" b="1" dirty="0" err="1">
                          <a:solidFill>
                            <a:srgbClr val="000000"/>
                          </a:solidFill>
                          <a:effectLst/>
                          <a:latin typeface="+mn-lt"/>
                          <a:ea typeface="Calibri"/>
                          <a:cs typeface="Times New Roman"/>
                        </a:rPr>
                        <a:t>estequiométrica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effectLst/>
                          <a:latin typeface="+mn-lt"/>
                          <a:ea typeface="Calibri"/>
                          <a:cs typeface="Times New Roman"/>
                        </a:rPr>
                        <a:t>Números</a:t>
                      </a:r>
                      <a:r>
                        <a:rPr lang="es-ES" sz="1600" b="1" baseline="0" dirty="0" smtClean="0">
                          <a:solidFill>
                            <a:srgbClr val="000000"/>
                          </a:solidFill>
                          <a:effectLst/>
                          <a:latin typeface="+mn-lt"/>
                          <a:ea typeface="Calibri"/>
                          <a:cs typeface="Times New Roman"/>
                        </a:rPr>
                        <a:t> romanos</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288000">
                <a:tc>
                  <a:txBody>
                    <a:bodyPr/>
                    <a:lstStyle/>
                    <a:p>
                      <a:pPr algn="ctr">
                        <a:lnSpc>
                          <a:spcPct val="115000"/>
                        </a:lnSpc>
                        <a:spcAft>
                          <a:spcPts val="0"/>
                        </a:spcAft>
                      </a:pPr>
                      <a:r>
                        <a:rPr lang="es-ES" sz="1600" dirty="0" err="1">
                          <a:solidFill>
                            <a:srgbClr val="000000"/>
                          </a:solidFill>
                          <a:effectLst/>
                          <a:latin typeface="+mn-lt"/>
                          <a:ea typeface="Calibri"/>
                          <a:cs typeface="Times New Roman"/>
                        </a:rPr>
                        <a:t>NaBr</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effectLst/>
                          <a:latin typeface="+mn-lt"/>
                          <a:ea typeface="Calibri"/>
                          <a:cs typeface="Times New Roman"/>
                        </a:rPr>
                        <a:t>bromuro de sodio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bromuro de sodio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8000">
                <a:tc>
                  <a:txBody>
                    <a:bodyPr/>
                    <a:lstStyle/>
                    <a:p>
                      <a:pPr algn="ctr">
                        <a:lnSpc>
                          <a:spcPct val="115000"/>
                        </a:lnSpc>
                        <a:spcAft>
                          <a:spcPts val="0"/>
                        </a:spcAft>
                      </a:pPr>
                      <a:r>
                        <a:rPr lang="es-ES" sz="1600" dirty="0">
                          <a:solidFill>
                            <a:srgbClr val="000000"/>
                          </a:solidFill>
                          <a:effectLst/>
                          <a:latin typeface="+mn-lt"/>
                          <a:ea typeface="Calibri"/>
                          <a:cs typeface="Times New Roman"/>
                        </a:rPr>
                        <a:t>FeCl</a:t>
                      </a:r>
                      <a:r>
                        <a:rPr lang="es-ES" sz="1600" baseline="-25000" dirty="0">
                          <a:solidFill>
                            <a:srgbClr val="000000"/>
                          </a:solidFill>
                          <a:effectLst/>
                          <a:latin typeface="+mn-lt"/>
                          <a:ea typeface="Calibri"/>
                          <a:cs typeface="Times New Roman"/>
                        </a:rPr>
                        <a:t>3</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tricloruro de hierro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cloruro de hierro(III)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88000">
                <a:tc>
                  <a:txBody>
                    <a:bodyPr/>
                    <a:lstStyle/>
                    <a:p>
                      <a:pPr algn="ctr">
                        <a:lnSpc>
                          <a:spcPct val="115000"/>
                        </a:lnSpc>
                        <a:spcAft>
                          <a:spcPts val="0"/>
                        </a:spcAft>
                      </a:pPr>
                      <a:r>
                        <a:rPr lang="es-ES" sz="1600" dirty="0">
                          <a:solidFill>
                            <a:srgbClr val="000000"/>
                          </a:solidFill>
                          <a:effectLst/>
                          <a:latin typeface="+mn-lt"/>
                          <a:ea typeface="Calibri"/>
                          <a:cs typeface="Times New Roman"/>
                        </a:rPr>
                        <a:t>Al</a:t>
                      </a:r>
                      <a:r>
                        <a:rPr lang="es-ES" sz="1600" baseline="-25000" dirty="0">
                          <a:solidFill>
                            <a:srgbClr val="000000"/>
                          </a:solidFill>
                          <a:effectLst/>
                          <a:latin typeface="+mn-lt"/>
                          <a:ea typeface="Calibri"/>
                          <a:cs typeface="Times New Roman"/>
                        </a:rPr>
                        <a:t>2</a:t>
                      </a:r>
                      <a:r>
                        <a:rPr lang="es-ES" sz="1600" dirty="0">
                          <a:solidFill>
                            <a:srgbClr val="000000"/>
                          </a:solidFill>
                          <a:effectLst/>
                          <a:latin typeface="+mn-lt"/>
                          <a:ea typeface="Calibri"/>
                          <a:cs typeface="Times New Roman"/>
                        </a:rPr>
                        <a:t>Se</a:t>
                      </a:r>
                      <a:r>
                        <a:rPr lang="es-ES" sz="1600" baseline="-25000" dirty="0">
                          <a:solidFill>
                            <a:srgbClr val="000000"/>
                          </a:solidFill>
                          <a:effectLst/>
                          <a:latin typeface="+mn-lt"/>
                          <a:ea typeface="Calibri"/>
                          <a:cs typeface="Times New Roman"/>
                        </a:rPr>
                        <a:t>3</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triseleniuro</a:t>
                      </a:r>
                      <a:r>
                        <a:rPr lang="es-ES" sz="1600" dirty="0">
                          <a:solidFill>
                            <a:srgbClr val="000000"/>
                          </a:solidFill>
                          <a:effectLst/>
                          <a:latin typeface="+mn-lt"/>
                          <a:ea typeface="Calibri"/>
                          <a:cs typeface="Times New Roman"/>
                        </a:rPr>
                        <a:t> de </a:t>
                      </a:r>
                      <a:r>
                        <a:rPr lang="es-ES" sz="1600" dirty="0" err="1">
                          <a:solidFill>
                            <a:srgbClr val="000000"/>
                          </a:solidFill>
                          <a:effectLst/>
                          <a:latin typeface="+mn-lt"/>
                          <a:ea typeface="Calibri"/>
                          <a:cs typeface="Times New Roman"/>
                        </a:rPr>
                        <a:t>dialuminio</a:t>
                      </a:r>
                      <a:r>
                        <a:rPr lang="es-ES" sz="1600" dirty="0">
                          <a:solidFill>
                            <a:srgbClr val="000000"/>
                          </a:solidFill>
                          <a:effectLst/>
                          <a:latin typeface="+mn-lt"/>
                          <a:ea typeface="Calibri"/>
                          <a:cs typeface="Times New Roman"/>
                        </a:rPr>
                        <a:t> o seleniuro de aluminio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seleniuro de aluminio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PtI</a:t>
                      </a:r>
                      <a:r>
                        <a:rPr lang="es-ES" sz="1600" baseline="-25000">
                          <a:solidFill>
                            <a:srgbClr val="000000"/>
                          </a:solidFill>
                          <a:effectLst/>
                          <a:latin typeface="+mn-lt"/>
                          <a:ea typeface="Calibri"/>
                          <a:cs typeface="Times New Roman"/>
                        </a:rPr>
                        <a:t>4</a:t>
                      </a:r>
                      <a:endParaRPr lang="es-ES" sz="160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tetrayoduro</a:t>
                      </a:r>
                      <a:r>
                        <a:rPr lang="es-ES" sz="1600" dirty="0">
                          <a:solidFill>
                            <a:srgbClr val="000000"/>
                          </a:solidFill>
                          <a:effectLst/>
                          <a:latin typeface="+mn-lt"/>
                          <a:ea typeface="Calibri"/>
                          <a:cs typeface="Times New Roman"/>
                        </a:rPr>
                        <a:t> de platino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yoduro de platino(IV)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CaF</a:t>
                      </a:r>
                      <a:r>
                        <a:rPr lang="es-ES" sz="1600" baseline="-25000">
                          <a:solidFill>
                            <a:srgbClr val="000000"/>
                          </a:solidFill>
                          <a:effectLst/>
                          <a:latin typeface="+mn-lt"/>
                          <a:ea typeface="Calibri"/>
                          <a:cs typeface="Times New Roman"/>
                        </a:rPr>
                        <a:t>2</a:t>
                      </a:r>
                      <a:endParaRPr lang="es-ES" sz="160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difluoruro</a:t>
                      </a:r>
                      <a:r>
                        <a:rPr lang="es-ES" sz="1600" dirty="0">
                          <a:solidFill>
                            <a:srgbClr val="000000"/>
                          </a:solidFill>
                          <a:effectLst/>
                          <a:latin typeface="+mn-lt"/>
                          <a:ea typeface="Calibri"/>
                          <a:cs typeface="Times New Roman"/>
                        </a:rPr>
                        <a:t> de calcio o fluoruro de calcio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fluoruro de calcio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Na</a:t>
                      </a:r>
                      <a:r>
                        <a:rPr lang="es-ES" sz="1600" baseline="-25000">
                          <a:solidFill>
                            <a:srgbClr val="000000"/>
                          </a:solidFill>
                          <a:effectLst/>
                          <a:latin typeface="+mn-lt"/>
                          <a:ea typeface="Calibri"/>
                          <a:cs typeface="Times New Roman"/>
                        </a:rPr>
                        <a:t>2</a:t>
                      </a:r>
                      <a:r>
                        <a:rPr lang="es-ES" sz="1600">
                          <a:solidFill>
                            <a:srgbClr val="000000"/>
                          </a:solidFill>
                          <a:effectLst/>
                          <a:latin typeface="+mn-lt"/>
                          <a:ea typeface="Calibri"/>
                          <a:cs typeface="Times New Roman"/>
                        </a:rPr>
                        <a:t>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telururo</a:t>
                      </a:r>
                      <a:r>
                        <a:rPr lang="es-ES" sz="1600" dirty="0">
                          <a:solidFill>
                            <a:srgbClr val="000000"/>
                          </a:solidFill>
                          <a:effectLst/>
                          <a:latin typeface="+mn-lt"/>
                          <a:ea typeface="Calibri"/>
                          <a:cs typeface="Times New Roman"/>
                        </a:rPr>
                        <a:t> de </a:t>
                      </a:r>
                      <a:r>
                        <a:rPr lang="es-ES" sz="1600" dirty="0" err="1">
                          <a:solidFill>
                            <a:srgbClr val="000000"/>
                          </a:solidFill>
                          <a:effectLst/>
                          <a:latin typeface="+mn-lt"/>
                          <a:ea typeface="Calibri"/>
                          <a:cs typeface="Times New Roman"/>
                        </a:rPr>
                        <a:t>disodio</a:t>
                      </a:r>
                      <a:r>
                        <a:rPr lang="es-ES" sz="1600" dirty="0">
                          <a:solidFill>
                            <a:srgbClr val="000000"/>
                          </a:solidFill>
                          <a:effectLst/>
                          <a:latin typeface="+mn-lt"/>
                          <a:ea typeface="Calibri"/>
                          <a:cs typeface="Times New Roman"/>
                        </a:rPr>
                        <a:t> o </a:t>
                      </a:r>
                      <a:r>
                        <a:rPr lang="es-ES" sz="1600" dirty="0" err="1">
                          <a:solidFill>
                            <a:srgbClr val="000000"/>
                          </a:solidFill>
                          <a:effectLst/>
                          <a:latin typeface="+mn-lt"/>
                          <a:ea typeface="Calibri"/>
                          <a:cs typeface="Times New Roman"/>
                        </a:rPr>
                        <a:t>telururo</a:t>
                      </a:r>
                      <a:r>
                        <a:rPr lang="es-ES" sz="1600" dirty="0">
                          <a:solidFill>
                            <a:srgbClr val="000000"/>
                          </a:solidFill>
                          <a:effectLst/>
                          <a:latin typeface="+mn-lt"/>
                          <a:ea typeface="Calibri"/>
                          <a:cs typeface="Times New Roman"/>
                        </a:rPr>
                        <a:t> de sodio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telururo</a:t>
                      </a:r>
                      <a:r>
                        <a:rPr lang="es-ES" sz="1600" dirty="0">
                          <a:solidFill>
                            <a:srgbClr val="000000"/>
                          </a:solidFill>
                          <a:effectLst/>
                          <a:latin typeface="+mn-lt"/>
                          <a:ea typeface="Calibri"/>
                          <a:cs typeface="Times New Roman"/>
                        </a:rPr>
                        <a:t> de sodio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AuI</a:t>
                      </a:r>
                      <a:r>
                        <a:rPr lang="es-ES" sz="1600" baseline="-25000">
                          <a:solidFill>
                            <a:srgbClr val="000000"/>
                          </a:solidFill>
                          <a:effectLst/>
                          <a:latin typeface="+mn-lt"/>
                          <a:ea typeface="Calibri"/>
                          <a:cs typeface="Times New Roman"/>
                        </a:rPr>
                        <a:t>3</a:t>
                      </a:r>
                      <a:endParaRPr lang="es-ES" sz="160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triyoduro</a:t>
                      </a:r>
                      <a:r>
                        <a:rPr lang="es-ES" sz="1600" dirty="0">
                          <a:solidFill>
                            <a:srgbClr val="000000"/>
                          </a:solidFill>
                          <a:effectLst/>
                          <a:latin typeface="+mn-lt"/>
                          <a:ea typeface="Calibri"/>
                          <a:cs typeface="Times New Roman"/>
                        </a:rPr>
                        <a:t> de oro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yoduro de oro(III)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88000">
                <a:tc>
                  <a:txBody>
                    <a:bodyPr/>
                    <a:lstStyle/>
                    <a:p>
                      <a:pPr algn="ctr">
                        <a:lnSpc>
                          <a:spcPct val="115000"/>
                        </a:lnSpc>
                        <a:spcAft>
                          <a:spcPts val="0"/>
                        </a:spcAft>
                      </a:pPr>
                      <a:r>
                        <a:rPr lang="es-ES" sz="1600" dirty="0">
                          <a:solidFill>
                            <a:srgbClr val="000000"/>
                          </a:solidFill>
                          <a:effectLst/>
                          <a:latin typeface="+mn-lt"/>
                          <a:ea typeface="Calibri"/>
                          <a:cs typeface="Times New Roman"/>
                        </a:rPr>
                        <a:t>* NH</a:t>
                      </a:r>
                      <a:r>
                        <a:rPr lang="es-ES" sz="1600" baseline="-25000" dirty="0">
                          <a:solidFill>
                            <a:srgbClr val="000000"/>
                          </a:solidFill>
                          <a:effectLst/>
                          <a:latin typeface="+mn-lt"/>
                          <a:ea typeface="Calibri"/>
                          <a:cs typeface="Times New Roman"/>
                        </a:rPr>
                        <a:t>4</a:t>
                      </a:r>
                      <a:r>
                        <a:rPr lang="es-ES" sz="1600" dirty="0">
                          <a:solidFill>
                            <a:srgbClr val="000000"/>
                          </a:solidFill>
                          <a:effectLst/>
                          <a:latin typeface="+mn-lt"/>
                          <a:ea typeface="Calibri"/>
                          <a:cs typeface="Times New Roman"/>
                        </a:rPr>
                        <a:t>Cl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cloruro de amonio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cloruro de amonio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88000">
                <a:tc>
                  <a:txBody>
                    <a:bodyPr/>
                    <a:lstStyle/>
                    <a:p>
                      <a:pPr algn="ctr">
                        <a:lnSpc>
                          <a:spcPct val="115000"/>
                        </a:lnSpc>
                        <a:spcAft>
                          <a:spcPts val="0"/>
                        </a:spcAft>
                      </a:pPr>
                      <a:r>
                        <a:rPr lang="es-ES" sz="1600">
                          <a:solidFill>
                            <a:srgbClr val="000000"/>
                          </a:solidFill>
                          <a:effectLst/>
                          <a:latin typeface="+mn-lt"/>
                          <a:ea typeface="Calibri"/>
                          <a:cs typeface="Times New Roman"/>
                        </a:rPr>
                        <a:t>* KCN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cianuro de potasio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smtClean="0">
                          <a:solidFill>
                            <a:srgbClr val="000000"/>
                          </a:solidFill>
                          <a:effectLst/>
                          <a:latin typeface="+mn-lt"/>
                          <a:ea typeface="Calibri"/>
                          <a:cs typeface="Times New Roman"/>
                        </a:rPr>
                        <a:t>cianuro de potasio</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12"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21</a:t>
            </a:fld>
            <a:endParaRPr lang="es-ES" dirty="0">
              <a:solidFill>
                <a:schemeClr val="accent6">
                  <a:lumMod val="50000"/>
                </a:schemeClr>
              </a:solidFill>
            </a:endParaRPr>
          </a:p>
        </p:txBody>
      </p:sp>
      <p:sp>
        <p:nvSpPr>
          <p:cNvPr id="13" name="12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a:solidFill>
                  <a:schemeClr val="accent6">
                    <a:lumMod val="75000"/>
                  </a:schemeClr>
                </a:solidFill>
                <a:latin typeface="Arial" pitchFamily="34" charset="0"/>
                <a:cs typeface="Arial" pitchFamily="34" charset="0"/>
              </a:rPr>
              <a:t>4. Compuestos binarios</a:t>
            </a:r>
          </a:p>
        </p:txBody>
      </p:sp>
      <p:sp>
        <p:nvSpPr>
          <p:cNvPr id="14" name="1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24601731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1000"/>
                                        <p:tgtEl>
                                          <p:spTgt spid="2"/>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7 Rectángulo"/>
          <p:cNvSpPr/>
          <p:nvPr/>
        </p:nvSpPr>
        <p:spPr>
          <a:xfrm>
            <a:off x="393700" y="865696"/>
            <a:ext cx="7353300" cy="383823"/>
          </a:xfrm>
          <a:prstGeom prst="rect">
            <a:avLst/>
          </a:prstGeom>
          <a:ln>
            <a:noFill/>
          </a:ln>
        </p:spPr>
        <p:txBody>
          <a:bodyPr wrap="square">
            <a:spAutoFit/>
          </a:bodyPr>
          <a:lstStyle/>
          <a:p>
            <a:pPr algn="just">
              <a:lnSpc>
                <a:spcPct val="115000"/>
              </a:lnSpc>
              <a:spcAft>
                <a:spcPts val="0"/>
              </a:spcAft>
            </a:pPr>
            <a:r>
              <a:rPr lang="es-ES" b="1" dirty="0" smtClean="0">
                <a:solidFill>
                  <a:srgbClr val="00B050"/>
                </a:solidFill>
                <a:ea typeface="Calibri"/>
                <a:cs typeface="TTE1A31CC0t00"/>
              </a:rPr>
              <a:t>4.6.2. </a:t>
            </a:r>
            <a:r>
              <a:rPr lang="es-ES" b="1" dirty="0">
                <a:solidFill>
                  <a:srgbClr val="00B050"/>
                </a:solidFill>
                <a:ea typeface="Calibri"/>
                <a:cs typeface="TTE1A31CC0t00"/>
              </a:rPr>
              <a:t>Combinaciones binarias </a:t>
            </a:r>
            <a:r>
              <a:rPr lang="es-ES" b="1" dirty="0" smtClean="0">
                <a:solidFill>
                  <a:srgbClr val="00B050"/>
                </a:solidFill>
                <a:ea typeface="Calibri"/>
                <a:cs typeface="TTE1A31CC0t00"/>
              </a:rPr>
              <a:t>no metal con no metal</a:t>
            </a:r>
            <a:endParaRPr lang="es-ES" b="1" dirty="0">
              <a:solidFill>
                <a:srgbClr val="00B050"/>
              </a:solidFill>
              <a:effectLst/>
              <a:ea typeface="Calibri"/>
              <a:cs typeface="Times New Roman"/>
            </a:endParaRPr>
          </a:p>
        </p:txBody>
      </p:sp>
      <p:sp>
        <p:nvSpPr>
          <p:cNvPr id="9" name="Rectangle 1"/>
          <p:cNvSpPr>
            <a:spLocks noChangeArrowheads="1"/>
          </p:cNvSpPr>
          <p:nvPr/>
        </p:nvSpPr>
        <p:spPr bwMode="auto">
          <a:xfrm>
            <a:off x="381665" y="1339461"/>
            <a:ext cx="8228935"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55600" marR="0" lvl="0" indent="-355600" algn="just" defTabSz="914400" rtl="0" eaLnBrk="0" fontAlgn="base" latinLnBrk="0" hangingPunct="0">
              <a:lnSpc>
                <a:spcPct val="100000"/>
              </a:lnSpc>
              <a:spcBef>
                <a:spcPct val="0"/>
              </a:spcBef>
              <a:spcAft>
                <a:spcPct val="0"/>
              </a:spcAft>
              <a:buClrTx/>
              <a:buSzTx/>
              <a:buFont typeface="Wingdings"/>
              <a:buChar char="F"/>
              <a:tabLst/>
            </a:pPr>
            <a:r>
              <a:rPr kumimoji="0" lang="es-ES" b="0" i="0" u="none" strike="noStrike" cap="none" normalizeH="0" baseline="0" dirty="0" smtClean="0">
                <a:ln>
                  <a:noFill/>
                </a:ln>
                <a:solidFill>
                  <a:schemeClr val="tx1"/>
                </a:solidFill>
                <a:effectLst/>
                <a:ea typeface="Calibri" pitchFamily="34" charset="0"/>
                <a:cs typeface="TTE1A31CC0t00" charset="0"/>
              </a:rPr>
              <a:t>Hay que tener presente la secuencia de electronegatividad de los elementos </a:t>
            </a:r>
            <a:r>
              <a:rPr lang="es-ES" dirty="0" smtClean="0">
                <a:ea typeface="Calibri" pitchFamily="34" charset="0"/>
                <a:cs typeface="TTE1A31CC0t00" charset="0"/>
              </a:rPr>
              <a:t>según</a:t>
            </a:r>
            <a:r>
              <a:rPr kumimoji="0" lang="es-ES" b="0" i="0" u="none" strike="noStrike" cap="none" normalizeH="0" baseline="0" dirty="0" smtClean="0">
                <a:ln>
                  <a:noFill/>
                </a:ln>
                <a:solidFill>
                  <a:schemeClr val="tx1"/>
                </a:solidFill>
                <a:effectLst/>
                <a:ea typeface="Calibri" pitchFamily="34" charset="0"/>
                <a:cs typeface="TTE1A31CC0t00" charset="0"/>
              </a:rPr>
              <a:t> tabla VI.</a:t>
            </a:r>
          </a:p>
          <a:p>
            <a:pPr marL="355600" indent="-355600" algn="just" eaLnBrk="0" fontAlgn="base" hangingPunct="0">
              <a:spcBef>
                <a:spcPct val="0"/>
              </a:spcBef>
              <a:spcAft>
                <a:spcPct val="0"/>
              </a:spcAft>
              <a:buFont typeface="Wingdings"/>
              <a:buChar char="F"/>
            </a:pPr>
            <a:r>
              <a:rPr lang="es-ES" b="1" dirty="0">
                <a:solidFill>
                  <a:srgbClr val="0070C0"/>
                </a:solidFill>
                <a:ea typeface="Calibri" pitchFamily="34" charset="0"/>
                <a:cs typeface="TTE1A31CC0t00" charset="0"/>
              </a:rPr>
              <a:t>Se nombra el más electronegativo, con la terminación “-uro”, y tras la partícula “de” se nombra al elemento menos electronegativo. </a:t>
            </a:r>
            <a:endParaRPr lang="es-ES" b="1" dirty="0" smtClean="0">
              <a:solidFill>
                <a:srgbClr val="0070C0"/>
              </a:solidFill>
              <a:ea typeface="Calibri" pitchFamily="34" charset="0"/>
              <a:cs typeface="TTE1A31CC0t00" charset="0"/>
            </a:endParaRPr>
          </a:p>
          <a:p>
            <a:pPr marL="355600" lvl="0" indent="-355600" algn="just" eaLnBrk="0" fontAlgn="base" hangingPunct="0">
              <a:spcBef>
                <a:spcPct val="0"/>
              </a:spcBef>
              <a:spcAft>
                <a:spcPct val="0"/>
              </a:spcAft>
              <a:buFont typeface="Wingdings"/>
              <a:buChar char="F"/>
            </a:pPr>
            <a:r>
              <a:rPr lang="es-ES" b="1" dirty="0">
                <a:solidFill>
                  <a:srgbClr val="0070C0"/>
                </a:solidFill>
                <a:ea typeface="Calibri" pitchFamily="34" charset="0"/>
                <a:cs typeface="TTE1A31CC0t00" charset="0"/>
              </a:rPr>
              <a:t>Según los casos se utilizarán los prefijos de cantidad o el número de oxidación, como se observa en los ejemplos</a:t>
            </a:r>
            <a:r>
              <a:rPr lang="es-ES" b="1" dirty="0" smtClean="0">
                <a:solidFill>
                  <a:srgbClr val="0070C0"/>
                </a:solidFill>
                <a:ea typeface="Calibri" pitchFamily="34" charset="0"/>
                <a:cs typeface="TTE1A31CC0t00" charset="0"/>
              </a:rPr>
              <a:t>.</a:t>
            </a:r>
            <a:endParaRPr lang="es-ES" b="1" dirty="0">
              <a:solidFill>
                <a:srgbClr val="0070C0"/>
              </a:solidFill>
              <a:ea typeface="Calibri" pitchFamily="34" charset="0"/>
              <a:cs typeface="TTE1A31CC0t00" charset="0"/>
            </a:endParaRPr>
          </a:p>
        </p:txBody>
      </p:sp>
      <p:graphicFrame>
        <p:nvGraphicFramePr>
          <p:cNvPr id="11" name="10 Tabla"/>
          <p:cNvGraphicFramePr>
            <a:graphicFrameLocks noGrp="1"/>
          </p:cNvGraphicFramePr>
          <p:nvPr>
            <p:extLst>
              <p:ext uri="{D42A27DB-BD31-4B8C-83A1-F6EECF244321}">
                <p14:modId xmlns:p14="http://schemas.microsoft.com/office/powerpoint/2010/main" val="4224245693"/>
              </p:ext>
            </p:extLst>
          </p:nvPr>
        </p:nvGraphicFramePr>
        <p:xfrm>
          <a:off x="1155702" y="3296486"/>
          <a:ext cx="7137398" cy="2664000"/>
        </p:xfrm>
        <a:graphic>
          <a:graphicData uri="http://schemas.openxmlformats.org/drawingml/2006/table">
            <a:tbl>
              <a:tblPr>
                <a:effectLst>
                  <a:outerShdw blurRad="50800" dist="38100" dir="18900000" algn="bl" rotWithShape="0">
                    <a:prstClr val="black">
                      <a:alpha val="40000"/>
                    </a:prstClr>
                  </a:outerShdw>
                </a:effectLst>
              </a:tblPr>
              <a:tblGrid>
                <a:gridCol w="1143997">
                  <a:extLst>
                    <a:ext uri="{9D8B030D-6E8A-4147-A177-3AD203B41FA5}">
                      <a16:colId xmlns:a16="http://schemas.microsoft.com/office/drawing/2014/main" val="20000"/>
                    </a:ext>
                  </a:extLst>
                </a:gridCol>
                <a:gridCol w="3203839">
                  <a:extLst>
                    <a:ext uri="{9D8B030D-6E8A-4147-A177-3AD203B41FA5}">
                      <a16:colId xmlns:a16="http://schemas.microsoft.com/office/drawing/2014/main" val="20001"/>
                    </a:ext>
                  </a:extLst>
                </a:gridCol>
                <a:gridCol w="2789562">
                  <a:extLst>
                    <a:ext uri="{9D8B030D-6E8A-4147-A177-3AD203B41FA5}">
                      <a16:colId xmlns:a16="http://schemas.microsoft.com/office/drawing/2014/main" val="20002"/>
                    </a:ext>
                  </a:extLst>
                </a:gridCol>
              </a:tblGrid>
              <a:tr h="396000">
                <a:tc>
                  <a:txBody>
                    <a:bodyPr/>
                    <a:lstStyle/>
                    <a:p>
                      <a:pPr algn="ctr">
                        <a:lnSpc>
                          <a:spcPct val="115000"/>
                        </a:lnSpc>
                        <a:spcAft>
                          <a:spcPts val="0"/>
                        </a:spcAft>
                      </a:pPr>
                      <a:r>
                        <a:rPr lang="es-ES" sz="1600" b="1" dirty="0">
                          <a:solidFill>
                            <a:srgbClr val="000000"/>
                          </a:solidFill>
                          <a:effectLst/>
                          <a:latin typeface="+mn-lt"/>
                          <a:ea typeface="Calibri"/>
                          <a:cs typeface="Times New Roman"/>
                        </a:rPr>
                        <a:t>Fórmula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effectLst/>
                          <a:latin typeface="+mn-lt"/>
                          <a:ea typeface="Calibri"/>
                          <a:cs typeface="Times New Roman"/>
                        </a:rPr>
                        <a:t>Nomenclatura </a:t>
                      </a:r>
                      <a:r>
                        <a:rPr lang="es-ES" sz="1600" b="1" dirty="0" err="1">
                          <a:solidFill>
                            <a:srgbClr val="000000"/>
                          </a:solidFill>
                          <a:effectLst/>
                          <a:latin typeface="+mn-lt"/>
                          <a:ea typeface="Calibri"/>
                          <a:cs typeface="Times New Roman"/>
                        </a:rPr>
                        <a:t>estequiométrica</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effectLst/>
                          <a:latin typeface="+mn-lt"/>
                          <a:ea typeface="Calibri"/>
                          <a:cs typeface="Times New Roman"/>
                        </a:rPr>
                        <a:t>Números</a:t>
                      </a:r>
                      <a:r>
                        <a:rPr lang="es-ES" sz="1600" b="1" baseline="0" dirty="0" smtClean="0">
                          <a:solidFill>
                            <a:srgbClr val="000000"/>
                          </a:solidFill>
                          <a:effectLst/>
                          <a:latin typeface="+mn-lt"/>
                          <a:ea typeface="Calibri"/>
                          <a:cs typeface="Times New Roman"/>
                        </a:rPr>
                        <a:t> romanos</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324000">
                <a:tc>
                  <a:txBody>
                    <a:bodyPr/>
                    <a:lstStyle/>
                    <a:p>
                      <a:pPr algn="ctr">
                        <a:lnSpc>
                          <a:spcPct val="115000"/>
                        </a:lnSpc>
                        <a:spcAft>
                          <a:spcPts val="0"/>
                        </a:spcAft>
                      </a:pPr>
                      <a:r>
                        <a:rPr lang="es-ES" sz="1600" dirty="0">
                          <a:solidFill>
                            <a:srgbClr val="000000"/>
                          </a:solidFill>
                          <a:effectLst/>
                          <a:latin typeface="+mn-lt"/>
                          <a:ea typeface="Calibri"/>
                          <a:cs typeface="Times New Roman"/>
                        </a:rPr>
                        <a:t>SF</a:t>
                      </a:r>
                      <a:r>
                        <a:rPr lang="es-ES" sz="1600" baseline="-25000" dirty="0">
                          <a:solidFill>
                            <a:srgbClr val="000000"/>
                          </a:solidFill>
                          <a:effectLst/>
                          <a:latin typeface="+mn-lt"/>
                          <a:ea typeface="Calibri"/>
                          <a:cs typeface="Times New Roman"/>
                        </a:rPr>
                        <a:t>6</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hexafluoruro</a:t>
                      </a:r>
                      <a:r>
                        <a:rPr lang="es-ES" sz="1600" dirty="0">
                          <a:solidFill>
                            <a:srgbClr val="000000"/>
                          </a:solidFill>
                          <a:effectLst/>
                          <a:latin typeface="+mn-lt"/>
                          <a:ea typeface="Calibri"/>
                          <a:cs typeface="Times New Roman"/>
                        </a:rPr>
                        <a:t> de azufre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fluoruro de </a:t>
                      </a:r>
                      <a:r>
                        <a:rPr lang="es-ES" sz="1600" dirty="0" smtClean="0">
                          <a:solidFill>
                            <a:srgbClr val="000000"/>
                          </a:solidFill>
                          <a:effectLst/>
                          <a:latin typeface="+mn-lt"/>
                          <a:ea typeface="Calibri"/>
                          <a:cs typeface="Times New Roman"/>
                        </a:rPr>
                        <a:t>azufre (</a:t>
                      </a:r>
                      <a:r>
                        <a:rPr lang="es-ES" sz="1600" dirty="0">
                          <a:solidFill>
                            <a:srgbClr val="000000"/>
                          </a:solidFill>
                          <a:effectLst/>
                          <a:latin typeface="+mn-lt"/>
                          <a:ea typeface="Calibri"/>
                          <a:cs typeface="Times New Roman"/>
                        </a:rPr>
                        <a:t>VI)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4000">
                <a:tc>
                  <a:txBody>
                    <a:bodyPr/>
                    <a:lstStyle/>
                    <a:p>
                      <a:pPr algn="ctr">
                        <a:lnSpc>
                          <a:spcPct val="115000"/>
                        </a:lnSpc>
                        <a:spcAft>
                          <a:spcPts val="0"/>
                        </a:spcAft>
                      </a:pPr>
                      <a:r>
                        <a:rPr lang="es-ES" sz="1600" dirty="0">
                          <a:solidFill>
                            <a:srgbClr val="000000"/>
                          </a:solidFill>
                          <a:effectLst/>
                          <a:latin typeface="+mn-lt"/>
                          <a:ea typeface="Calibri"/>
                          <a:cs typeface="Times New Roman"/>
                        </a:rPr>
                        <a:t>PCl</a:t>
                      </a:r>
                      <a:r>
                        <a:rPr lang="es-ES" sz="1600" baseline="-25000" dirty="0">
                          <a:solidFill>
                            <a:srgbClr val="000000"/>
                          </a:solidFill>
                          <a:effectLst/>
                          <a:latin typeface="+mn-lt"/>
                          <a:ea typeface="Calibri"/>
                          <a:cs typeface="Times New Roman"/>
                        </a:rPr>
                        <a:t>3</a:t>
                      </a:r>
                      <a:endParaRPr lang="es-ES" sz="1600" dirty="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tricloruro de fósforo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cloruro de </a:t>
                      </a:r>
                      <a:r>
                        <a:rPr lang="es-ES" sz="1600" dirty="0" smtClean="0">
                          <a:solidFill>
                            <a:srgbClr val="000000"/>
                          </a:solidFill>
                          <a:effectLst/>
                          <a:latin typeface="+mn-lt"/>
                          <a:ea typeface="Calibri"/>
                          <a:cs typeface="Times New Roman"/>
                        </a:rPr>
                        <a:t>fósforo (</a:t>
                      </a:r>
                      <a:r>
                        <a:rPr lang="es-ES" sz="1600" dirty="0">
                          <a:solidFill>
                            <a:srgbClr val="000000"/>
                          </a:solidFill>
                          <a:effectLst/>
                          <a:latin typeface="+mn-lt"/>
                          <a:ea typeface="Calibri"/>
                          <a:cs typeface="Times New Roman"/>
                        </a:rPr>
                        <a:t>III)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4000">
                <a:tc>
                  <a:txBody>
                    <a:bodyPr/>
                    <a:lstStyle/>
                    <a:p>
                      <a:pPr algn="ctr">
                        <a:lnSpc>
                          <a:spcPct val="115000"/>
                        </a:lnSpc>
                        <a:spcAft>
                          <a:spcPts val="0"/>
                        </a:spcAft>
                      </a:pPr>
                      <a:r>
                        <a:rPr lang="es-ES" sz="1600">
                          <a:solidFill>
                            <a:srgbClr val="000000"/>
                          </a:solidFill>
                          <a:effectLst/>
                          <a:latin typeface="+mn-lt"/>
                          <a:ea typeface="Calibri"/>
                          <a:cs typeface="Times New Roman"/>
                        </a:rPr>
                        <a:t>PCl</a:t>
                      </a:r>
                      <a:r>
                        <a:rPr lang="es-ES" sz="1600" baseline="-25000">
                          <a:solidFill>
                            <a:srgbClr val="000000"/>
                          </a:solidFill>
                          <a:effectLst/>
                          <a:latin typeface="+mn-lt"/>
                          <a:ea typeface="Calibri"/>
                          <a:cs typeface="Times New Roman"/>
                        </a:rPr>
                        <a:t>5</a:t>
                      </a:r>
                      <a:endParaRPr lang="es-ES" sz="160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pentacloruro</a:t>
                      </a:r>
                      <a:r>
                        <a:rPr lang="es-ES" sz="1600" dirty="0">
                          <a:solidFill>
                            <a:srgbClr val="000000"/>
                          </a:solidFill>
                          <a:effectLst/>
                          <a:latin typeface="+mn-lt"/>
                          <a:ea typeface="Calibri"/>
                          <a:cs typeface="Times New Roman"/>
                        </a:rPr>
                        <a:t> de fósforo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cloruro de </a:t>
                      </a:r>
                      <a:r>
                        <a:rPr lang="es-ES" sz="1600" dirty="0" smtClean="0">
                          <a:solidFill>
                            <a:srgbClr val="000000"/>
                          </a:solidFill>
                          <a:effectLst/>
                          <a:latin typeface="+mn-lt"/>
                          <a:ea typeface="Calibri"/>
                          <a:cs typeface="Times New Roman"/>
                        </a:rPr>
                        <a:t>fósforo (</a:t>
                      </a:r>
                      <a:r>
                        <a:rPr lang="es-ES" sz="1600" dirty="0">
                          <a:solidFill>
                            <a:srgbClr val="000000"/>
                          </a:solidFill>
                          <a:effectLst/>
                          <a:latin typeface="+mn-lt"/>
                          <a:ea typeface="Calibri"/>
                          <a:cs typeface="Times New Roman"/>
                        </a:rPr>
                        <a:t>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4000">
                <a:tc>
                  <a:txBody>
                    <a:bodyPr/>
                    <a:lstStyle/>
                    <a:p>
                      <a:pPr algn="ctr">
                        <a:lnSpc>
                          <a:spcPct val="115000"/>
                        </a:lnSpc>
                        <a:spcAft>
                          <a:spcPts val="0"/>
                        </a:spcAft>
                      </a:pPr>
                      <a:r>
                        <a:rPr lang="es-ES" sz="1600">
                          <a:solidFill>
                            <a:srgbClr val="000000"/>
                          </a:solidFill>
                          <a:effectLst/>
                          <a:latin typeface="+mn-lt"/>
                          <a:ea typeface="Calibri"/>
                          <a:cs typeface="Times New Roman"/>
                        </a:rPr>
                        <a:t>BN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nitruro de boro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nitruro de boro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4000">
                <a:tc>
                  <a:txBody>
                    <a:bodyPr/>
                    <a:lstStyle/>
                    <a:p>
                      <a:pPr algn="ctr">
                        <a:lnSpc>
                          <a:spcPct val="115000"/>
                        </a:lnSpc>
                        <a:spcAft>
                          <a:spcPts val="0"/>
                        </a:spcAft>
                      </a:pPr>
                      <a:r>
                        <a:rPr lang="es-ES" sz="1600">
                          <a:solidFill>
                            <a:srgbClr val="000000"/>
                          </a:solidFill>
                          <a:effectLst/>
                          <a:latin typeface="+mn-lt"/>
                          <a:ea typeface="Calibri"/>
                          <a:cs typeface="Times New Roman"/>
                        </a:rPr>
                        <a:t>ICl</a:t>
                      </a:r>
                      <a:r>
                        <a:rPr lang="es-ES" sz="1600" baseline="-25000">
                          <a:solidFill>
                            <a:srgbClr val="000000"/>
                          </a:solidFill>
                          <a:effectLst/>
                          <a:latin typeface="+mn-lt"/>
                          <a:ea typeface="Calibri"/>
                          <a:cs typeface="Times New Roman"/>
                        </a:rPr>
                        <a:t>7</a:t>
                      </a:r>
                      <a:endParaRPr lang="es-ES" sz="160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effectLst/>
                          <a:latin typeface="+mn-lt"/>
                          <a:ea typeface="Calibri"/>
                          <a:cs typeface="Times New Roman"/>
                        </a:rPr>
                        <a:t>heptacloruro</a:t>
                      </a:r>
                      <a:r>
                        <a:rPr lang="es-ES" sz="1600" dirty="0">
                          <a:solidFill>
                            <a:srgbClr val="000000"/>
                          </a:solidFill>
                          <a:effectLst/>
                          <a:latin typeface="+mn-lt"/>
                          <a:ea typeface="Calibri"/>
                          <a:cs typeface="Times New Roman"/>
                        </a:rPr>
                        <a:t> de yodo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cloruro de </a:t>
                      </a:r>
                      <a:r>
                        <a:rPr lang="es-ES" sz="1600" dirty="0" smtClean="0">
                          <a:solidFill>
                            <a:srgbClr val="000000"/>
                          </a:solidFill>
                          <a:effectLst/>
                          <a:latin typeface="+mn-lt"/>
                          <a:ea typeface="Calibri"/>
                          <a:cs typeface="Times New Roman"/>
                        </a:rPr>
                        <a:t>yodo (</a:t>
                      </a:r>
                      <a:r>
                        <a:rPr lang="es-ES" sz="1600" dirty="0">
                          <a:solidFill>
                            <a:srgbClr val="000000"/>
                          </a:solidFill>
                          <a:effectLst/>
                          <a:latin typeface="+mn-lt"/>
                          <a:ea typeface="Calibri"/>
                          <a:cs typeface="Times New Roman"/>
                        </a:rPr>
                        <a:t>VII)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4000">
                <a:tc>
                  <a:txBody>
                    <a:bodyPr/>
                    <a:lstStyle/>
                    <a:p>
                      <a:pPr algn="ctr">
                        <a:lnSpc>
                          <a:spcPct val="115000"/>
                        </a:lnSpc>
                        <a:spcAft>
                          <a:spcPts val="0"/>
                        </a:spcAft>
                      </a:pPr>
                      <a:r>
                        <a:rPr lang="es-ES" sz="1600">
                          <a:solidFill>
                            <a:srgbClr val="000000"/>
                          </a:solidFill>
                          <a:effectLst/>
                          <a:latin typeface="+mn-lt"/>
                          <a:ea typeface="Calibri"/>
                          <a:cs typeface="Times New Roman"/>
                        </a:rPr>
                        <a:t>As</a:t>
                      </a:r>
                      <a:r>
                        <a:rPr lang="es-ES" sz="1600" baseline="-25000">
                          <a:solidFill>
                            <a:srgbClr val="000000"/>
                          </a:solidFill>
                          <a:effectLst/>
                          <a:latin typeface="+mn-lt"/>
                          <a:ea typeface="Calibri"/>
                          <a:cs typeface="Times New Roman"/>
                        </a:rPr>
                        <a:t>2</a:t>
                      </a:r>
                      <a:r>
                        <a:rPr lang="es-ES" sz="1600">
                          <a:solidFill>
                            <a:srgbClr val="000000"/>
                          </a:solidFill>
                          <a:effectLst/>
                          <a:latin typeface="+mn-lt"/>
                          <a:ea typeface="Calibri"/>
                          <a:cs typeface="Times New Roman"/>
                        </a:rPr>
                        <a:t>Se</a:t>
                      </a:r>
                      <a:r>
                        <a:rPr lang="es-ES" sz="1600" baseline="-25000">
                          <a:solidFill>
                            <a:srgbClr val="000000"/>
                          </a:solidFill>
                          <a:effectLst/>
                          <a:latin typeface="+mn-lt"/>
                          <a:ea typeface="Calibri"/>
                          <a:cs typeface="Times New Roman"/>
                        </a:rPr>
                        <a:t>5</a:t>
                      </a:r>
                      <a:endParaRPr lang="es-ES" sz="160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effectLst/>
                          <a:latin typeface="+mn-lt"/>
                          <a:ea typeface="Calibri"/>
                          <a:cs typeface="Times New Roman"/>
                        </a:rPr>
                        <a:t>pentaseleniuro de diarsénico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seleniuro de </a:t>
                      </a:r>
                      <a:r>
                        <a:rPr lang="es-ES" sz="1600" dirty="0" smtClean="0">
                          <a:solidFill>
                            <a:srgbClr val="000000"/>
                          </a:solidFill>
                          <a:effectLst/>
                          <a:latin typeface="+mn-lt"/>
                          <a:ea typeface="Calibri"/>
                          <a:cs typeface="Times New Roman"/>
                        </a:rPr>
                        <a:t>arsénico (</a:t>
                      </a:r>
                      <a:r>
                        <a:rPr lang="es-ES" sz="1600" dirty="0">
                          <a:solidFill>
                            <a:srgbClr val="000000"/>
                          </a:solidFill>
                          <a:effectLst/>
                          <a:latin typeface="+mn-lt"/>
                          <a:ea typeface="Calibri"/>
                          <a:cs typeface="Times New Roman"/>
                        </a:rPr>
                        <a:t>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4000">
                <a:tc>
                  <a:txBody>
                    <a:bodyPr/>
                    <a:lstStyle/>
                    <a:p>
                      <a:pPr algn="ctr">
                        <a:lnSpc>
                          <a:spcPct val="115000"/>
                        </a:lnSpc>
                        <a:spcAft>
                          <a:spcPts val="0"/>
                        </a:spcAft>
                      </a:pPr>
                      <a:r>
                        <a:rPr lang="es-ES" sz="1600">
                          <a:solidFill>
                            <a:srgbClr val="000000"/>
                          </a:solidFill>
                          <a:effectLst/>
                          <a:latin typeface="+mn-lt"/>
                          <a:ea typeface="Calibri"/>
                          <a:cs typeface="Times New Roman"/>
                        </a:rPr>
                        <a:t>CCl</a:t>
                      </a:r>
                      <a:r>
                        <a:rPr lang="es-ES" sz="1600" baseline="-25000">
                          <a:solidFill>
                            <a:srgbClr val="000000"/>
                          </a:solidFill>
                          <a:effectLst/>
                          <a:latin typeface="+mn-lt"/>
                          <a:ea typeface="Calibri"/>
                          <a:cs typeface="Times New Roman"/>
                        </a:rPr>
                        <a:t>4</a:t>
                      </a:r>
                      <a:endParaRPr lang="es-ES" sz="1600">
                        <a:solidFill>
                          <a:srgbClr val="000000"/>
                        </a:solidFill>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tetracloruro de carbono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effectLst/>
                          <a:latin typeface="+mn-lt"/>
                          <a:ea typeface="Calibri"/>
                          <a:cs typeface="Times New Roman"/>
                        </a:rPr>
                        <a:t>cloruro de </a:t>
                      </a:r>
                      <a:r>
                        <a:rPr lang="es-ES" sz="1600" dirty="0" smtClean="0">
                          <a:solidFill>
                            <a:srgbClr val="000000"/>
                          </a:solidFill>
                          <a:effectLst/>
                          <a:latin typeface="+mn-lt"/>
                          <a:ea typeface="Calibri"/>
                          <a:cs typeface="Times New Roman"/>
                        </a:rPr>
                        <a:t>carbono (</a:t>
                      </a:r>
                      <a:r>
                        <a:rPr lang="es-ES" sz="1600" dirty="0">
                          <a:solidFill>
                            <a:srgbClr val="000000"/>
                          </a:solidFill>
                          <a:effectLst/>
                          <a:latin typeface="+mn-lt"/>
                          <a:ea typeface="Calibri"/>
                          <a:cs typeface="Times New Roman"/>
                        </a:rPr>
                        <a:t>IV)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14"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22</a:t>
            </a:fld>
            <a:endParaRPr lang="es-ES" dirty="0">
              <a:solidFill>
                <a:schemeClr val="accent6">
                  <a:lumMod val="50000"/>
                </a:schemeClr>
              </a:solidFill>
            </a:endParaRPr>
          </a:p>
        </p:txBody>
      </p:sp>
      <p:sp>
        <p:nvSpPr>
          <p:cNvPr id="15" name="14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a:solidFill>
                  <a:schemeClr val="accent6">
                    <a:lumMod val="75000"/>
                  </a:schemeClr>
                </a:solidFill>
                <a:latin typeface="Arial" pitchFamily="34" charset="0"/>
                <a:cs typeface="Arial" pitchFamily="34" charset="0"/>
              </a:rPr>
              <a:t>4. Compuestos binarios</a:t>
            </a:r>
          </a:p>
        </p:txBody>
      </p:sp>
      <p:sp>
        <p:nvSpPr>
          <p:cNvPr id="16" name="1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105300880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5" name="Rectangle 3"/>
          <p:cNvSpPr>
            <a:spLocks noChangeArrowheads="1"/>
          </p:cNvSpPr>
          <p:nvPr/>
        </p:nvSpPr>
        <p:spPr bwMode="auto">
          <a:xfrm>
            <a:off x="330200" y="879134"/>
            <a:ext cx="82550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marR="0" lvl="0" indent="-355600" algn="just" defTabSz="914400" rtl="0" eaLnBrk="0" fontAlgn="base" latinLnBrk="0" hangingPunct="0">
              <a:lnSpc>
                <a:spcPct val="100000"/>
              </a:lnSpc>
              <a:spcBef>
                <a:spcPct val="0"/>
              </a:spcBef>
              <a:spcAft>
                <a:spcPct val="0"/>
              </a:spcAft>
              <a:buClrTx/>
              <a:buSzTx/>
              <a:buFont typeface="Wingdings"/>
              <a:buChar char="F"/>
              <a:tabLst/>
            </a:pPr>
            <a:r>
              <a:rPr kumimoji="0" lang="es-ES" i="0" u="none" strike="noStrike" cap="none" normalizeH="0" baseline="0" dirty="0" smtClean="0">
                <a:ln>
                  <a:noFill/>
                </a:ln>
                <a:effectLst/>
                <a:ea typeface="Calibri" pitchFamily="34" charset="0"/>
                <a:cs typeface="TTE1A31CC0t00" charset="0"/>
              </a:rPr>
              <a:t>Son combinaciones ternarias en las que el </a:t>
            </a:r>
            <a:r>
              <a:rPr kumimoji="0" lang="es-ES" b="1" i="0" u="none" strike="noStrike" cap="none" normalizeH="0" baseline="0" dirty="0" smtClean="0">
                <a:ln>
                  <a:noFill/>
                </a:ln>
                <a:solidFill>
                  <a:srgbClr val="0070C0"/>
                </a:solidFill>
                <a:effectLst/>
                <a:ea typeface="Calibri" pitchFamily="34" charset="0"/>
                <a:cs typeface="TTE1A31CC0t00" charset="0"/>
              </a:rPr>
              <a:t>anión hidróxido, OH</a:t>
            </a:r>
            <a:r>
              <a:rPr kumimoji="0" lang="es-ES" b="1" i="0" u="none" strike="noStrike" cap="none" normalizeH="0" baseline="30000" dirty="0" smtClean="0">
                <a:ln>
                  <a:noFill/>
                </a:ln>
                <a:solidFill>
                  <a:srgbClr val="0070C0"/>
                </a:solidFill>
                <a:effectLst/>
                <a:ea typeface="Calibri" pitchFamily="34" charset="0"/>
                <a:cs typeface="TTE1A31CC0t00" charset="0"/>
              </a:rPr>
              <a:t>─</a:t>
            </a:r>
            <a:r>
              <a:rPr kumimoji="0" lang="es-ES" b="1" i="0" u="none" strike="noStrike" cap="none" normalizeH="0" baseline="0" dirty="0" smtClean="0">
                <a:ln>
                  <a:noFill/>
                </a:ln>
                <a:solidFill>
                  <a:srgbClr val="0070C0"/>
                </a:solidFill>
                <a:effectLst/>
                <a:ea typeface="Calibri" pitchFamily="34" charset="0"/>
                <a:cs typeface="TTE1A31CC0t00" charset="0"/>
              </a:rPr>
              <a:t>, se combina con cationes metálicos.</a:t>
            </a:r>
            <a:r>
              <a:rPr lang="es-ES" dirty="0" smtClean="0">
                <a:solidFill>
                  <a:srgbClr val="0070C0"/>
                </a:solidFill>
              </a:rPr>
              <a:t> </a:t>
            </a:r>
            <a:r>
              <a:rPr kumimoji="0" lang="es-ES" i="0" u="none" strike="noStrike" cap="none" normalizeH="0" baseline="0" dirty="0" smtClean="0">
                <a:ln>
                  <a:noFill/>
                </a:ln>
                <a:effectLst/>
                <a:ea typeface="Calibri" pitchFamily="34" charset="0"/>
                <a:cs typeface="TTE1A31CC0t00" charset="0"/>
              </a:rPr>
              <a:t>En la fórmula, el número de iones OH</a:t>
            </a:r>
            <a:r>
              <a:rPr kumimoji="0" lang="es-ES" i="0" u="none" strike="noStrike" cap="none" normalizeH="0" baseline="30000" dirty="0" smtClean="0">
                <a:ln>
                  <a:noFill/>
                </a:ln>
                <a:effectLst/>
                <a:ea typeface="Calibri" pitchFamily="34" charset="0"/>
                <a:cs typeface="TTE1A31CC0t00" charset="0"/>
              </a:rPr>
              <a:t>─</a:t>
            </a:r>
            <a:r>
              <a:rPr kumimoji="0" lang="es-ES" i="0" u="none" strike="noStrike" cap="none" normalizeH="0" baseline="0" dirty="0" smtClean="0">
                <a:ln>
                  <a:noFill/>
                </a:ln>
                <a:effectLst/>
                <a:ea typeface="Calibri" pitchFamily="34" charset="0"/>
                <a:cs typeface="TTE1A31CC0t00" charset="0"/>
              </a:rPr>
              <a:t> coincide con el número de oxidación del catión metálico, para que la suma total de las cargas sea cero. </a:t>
            </a:r>
          </a:p>
          <a:p>
            <a:pPr marL="355600" indent="-355600" algn="just" eaLnBrk="0" fontAlgn="base" hangingPunct="0">
              <a:spcBef>
                <a:spcPct val="0"/>
              </a:spcBef>
              <a:spcAft>
                <a:spcPct val="0"/>
              </a:spcAft>
              <a:buFont typeface="Wingdings"/>
              <a:buChar char="F"/>
            </a:pPr>
            <a:r>
              <a:rPr lang="es-ES" b="1" dirty="0">
                <a:solidFill>
                  <a:srgbClr val="0070C0"/>
                </a:solidFill>
                <a:ea typeface="Calibri" pitchFamily="34" charset="0"/>
                <a:cs typeface="TTE1A31CC0t00" charset="0"/>
              </a:rPr>
              <a:t>Se nombran según la nomenclatura estequiométrica o </a:t>
            </a:r>
            <a:r>
              <a:rPr lang="es-ES" b="1" dirty="0" smtClean="0">
                <a:solidFill>
                  <a:srgbClr val="0070C0"/>
                </a:solidFill>
                <a:ea typeface="Calibri" pitchFamily="34" charset="0"/>
                <a:cs typeface="TTE1A31CC0t00" charset="0"/>
              </a:rPr>
              <a:t>con números romanos</a:t>
            </a:r>
            <a:endParaRPr lang="es-ES" b="1" dirty="0">
              <a:solidFill>
                <a:srgbClr val="0070C0"/>
              </a:solidFill>
            </a:endParaRPr>
          </a:p>
        </p:txBody>
      </p:sp>
      <p:graphicFrame>
        <p:nvGraphicFramePr>
          <p:cNvPr id="10" name="9 Tabla"/>
          <p:cNvGraphicFramePr>
            <a:graphicFrameLocks noGrp="1"/>
          </p:cNvGraphicFramePr>
          <p:nvPr>
            <p:extLst>
              <p:ext uri="{D42A27DB-BD31-4B8C-83A1-F6EECF244321}">
                <p14:modId xmlns:p14="http://schemas.microsoft.com/office/powerpoint/2010/main" val="1509693632"/>
              </p:ext>
            </p:extLst>
          </p:nvPr>
        </p:nvGraphicFramePr>
        <p:xfrm>
          <a:off x="762000" y="2831118"/>
          <a:ext cx="7761131" cy="2772000"/>
        </p:xfrm>
        <a:graphic>
          <a:graphicData uri="http://schemas.openxmlformats.org/drawingml/2006/table">
            <a:tbl>
              <a:tblPr>
                <a:effectLst>
                  <a:outerShdw blurRad="50800" dist="38100" dir="18900000" algn="bl" rotWithShape="0">
                    <a:prstClr val="black">
                      <a:alpha val="40000"/>
                    </a:prstClr>
                  </a:outerShdw>
                </a:effectLst>
              </a:tblPr>
              <a:tblGrid>
                <a:gridCol w="1139773">
                  <a:extLst>
                    <a:ext uri="{9D8B030D-6E8A-4147-A177-3AD203B41FA5}">
                      <a16:colId xmlns:a16="http://schemas.microsoft.com/office/drawing/2014/main" val="20000"/>
                    </a:ext>
                  </a:extLst>
                </a:gridCol>
                <a:gridCol w="4170548">
                  <a:extLst>
                    <a:ext uri="{9D8B030D-6E8A-4147-A177-3AD203B41FA5}">
                      <a16:colId xmlns:a16="http://schemas.microsoft.com/office/drawing/2014/main" val="20001"/>
                    </a:ext>
                  </a:extLst>
                </a:gridCol>
                <a:gridCol w="2450810">
                  <a:extLst>
                    <a:ext uri="{9D8B030D-6E8A-4147-A177-3AD203B41FA5}">
                      <a16:colId xmlns:a16="http://schemas.microsoft.com/office/drawing/2014/main" val="20002"/>
                    </a:ext>
                  </a:extLst>
                </a:gridCol>
              </a:tblGrid>
              <a:tr h="396000">
                <a:tc>
                  <a:txBody>
                    <a:bodyPr/>
                    <a:lstStyle/>
                    <a:p>
                      <a:pPr algn="ctr">
                        <a:lnSpc>
                          <a:spcPct val="115000"/>
                        </a:lnSpc>
                        <a:spcAft>
                          <a:spcPts val="0"/>
                        </a:spcAft>
                      </a:pPr>
                      <a:r>
                        <a:rPr lang="es-ES" sz="1600" b="1" dirty="0">
                          <a:solidFill>
                            <a:srgbClr val="000000"/>
                          </a:solidFill>
                          <a:latin typeface="+mn-lt"/>
                          <a:ea typeface="Calibri"/>
                        </a:rPr>
                        <a:t>Fórmula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Nomenclatura </a:t>
                      </a:r>
                      <a:r>
                        <a:rPr lang="es-ES" sz="1600" b="1" dirty="0" err="1">
                          <a:solidFill>
                            <a:srgbClr val="000000"/>
                          </a:solidFill>
                          <a:latin typeface="+mn-lt"/>
                          <a:ea typeface="Calibri"/>
                        </a:rPr>
                        <a:t>estequiométrica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latin typeface="+mn-lt"/>
                          <a:ea typeface="Calibri"/>
                        </a:rPr>
                        <a:t>Números</a:t>
                      </a:r>
                      <a:r>
                        <a:rPr lang="es-ES" sz="1600" b="1" baseline="0" dirty="0" smtClean="0">
                          <a:solidFill>
                            <a:srgbClr val="000000"/>
                          </a:solidFill>
                          <a:latin typeface="+mn-lt"/>
                          <a:ea typeface="Calibri"/>
                        </a:rPr>
                        <a:t> romanos</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396000">
                <a:tc>
                  <a:txBody>
                    <a:bodyPr/>
                    <a:lstStyle/>
                    <a:p>
                      <a:pPr algn="ctr">
                        <a:lnSpc>
                          <a:spcPct val="115000"/>
                        </a:lnSpc>
                        <a:spcAft>
                          <a:spcPts val="0"/>
                        </a:spcAft>
                      </a:pPr>
                      <a:r>
                        <a:rPr lang="es-ES" sz="1600" dirty="0" smtClean="0">
                          <a:solidFill>
                            <a:srgbClr val="000000"/>
                          </a:solidFill>
                          <a:latin typeface="+mn-lt"/>
                          <a:ea typeface="Calibri"/>
                        </a:rPr>
                        <a:t>Ca(OH)</a:t>
                      </a:r>
                      <a:r>
                        <a:rPr lang="es-ES" sz="1600" baseline="-25000" dirty="0" smtClean="0">
                          <a:solidFill>
                            <a:srgbClr val="000000"/>
                          </a:solidFill>
                          <a:latin typeface="+mn-lt"/>
                          <a:ea typeface="Calibri"/>
                        </a:rPr>
                        <a:t>2</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dihidróxido</a:t>
                      </a:r>
                      <a:r>
                        <a:rPr lang="es-ES" sz="1600" dirty="0">
                          <a:solidFill>
                            <a:srgbClr val="000000"/>
                          </a:solidFill>
                          <a:latin typeface="+mn-lt"/>
                          <a:ea typeface="Calibri"/>
                        </a:rPr>
                        <a:t> de calcio o hidróxido de calcio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hidróxido de calcio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96000">
                <a:tc>
                  <a:txBody>
                    <a:bodyPr/>
                    <a:lstStyle/>
                    <a:p>
                      <a:pPr algn="ctr">
                        <a:lnSpc>
                          <a:spcPct val="115000"/>
                        </a:lnSpc>
                        <a:spcAft>
                          <a:spcPts val="0"/>
                        </a:spcAft>
                      </a:pPr>
                      <a:r>
                        <a:rPr lang="es-ES" sz="1600" dirty="0" err="1">
                          <a:solidFill>
                            <a:srgbClr val="000000"/>
                          </a:solidFill>
                          <a:latin typeface="+mn-lt"/>
                          <a:ea typeface="Calibri"/>
                        </a:rPr>
                        <a:t>NaOH</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monohidróxido</a:t>
                      </a:r>
                      <a:r>
                        <a:rPr lang="es-ES" sz="1600" dirty="0">
                          <a:solidFill>
                            <a:srgbClr val="000000"/>
                          </a:solidFill>
                          <a:latin typeface="+mn-lt"/>
                          <a:ea typeface="Calibri"/>
                        </a:rPr>
                        <a:t> de sodio o hidróxido de sodio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hidróxido de sodio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96000">
                <a:tc>
                  <a:txBody>
                    <a:bodyPr/>
                    <a:lstStyle/>
                    <a:p>
                      <a:pPr algn="ctr">
                        <a:lnSpc>
                          <a:spcPct val="115000"/>
                        </a:lnSpc>
                        <a:spcAft>
                          <a:spcPts val="0"/>
                        </a:spcAft>
                      </a:pPr>
                      <a:r>
                        <a:rPr lang="es-ES" sz="1600" dirty="0" smtClean="0">
                          <a:solidFill>
                            <a:srgbClr val="000000"/>
                          </a:solidFill>
                          <a:latin typeface="+mn-lt"/>
                          <a:ea typeface="Calibri"/>
                        </a:rPr>
                        <a:t>Sn(OH)</a:t>
                      </a:r>
                      <a:r>
                        <a:rPr lang="es-ES" sz="1600" baseline="-25000" dirty="0" smtClean="0">
                          <a:solidFill>
                            <a:srgbClr val="000000"/>
                          </a:solidFill>
                          <a:latin typeface="+mn-lt"/>
                          <a:ea typeface="Calibri"/>
                        </a:rPr>
                        <a:t>2</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dihidróxido</a:t>
                      </a:r>
                      <a:r>
                        <a:rPr lang="es-ES" sz="1600" dirty="0">
                          <a:solidFill>
                            <a:srgbClr val="000000"/>
                          </a:solidFill>
                          <a:latin typeface="+mn-lt"/>
                          <a:ea typeface="Calibri"/>
                        </a:rPr>
                        <a:t> de estaño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hidróxido de </a:t>
                      </a:r>
                      <a:r>
                        <a:rPr lang="es-ES" sz="1600" dirty="0" smtClean="0">
                          <a:solidFill>
                            <a:srgbClr val="000000"/>
                          </a:solidFill>
                          <a:latin typeface="+mn-lt"/>
                          <a:ea typeface="Calibri"/>
                        </a:rPr>
                        <a:t>estaño (</a:t>
                      </a:r>
                      <a:r>
                        <a:rPr lang="es-ES" sz="1600" dirty="0">
                          <a:solidFill>
                            <a:srgbClr val="000000"/>
                          </a:solidFill>
                          <a:latin typeface="+mn-lt"/>
                          <a:ea typeface="Calibri"/>
                        </a:rPr>
                        <a:t>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96000">
                <a:tc>
                  <a:txBody>
                    <a:bodyPr/>
                    <a:lstStyle/>
                    <a:p>
                      <a:pPr algn="ctr">
                        <a:lnSpc>
                          <a:spcPct val="115000"/>
                        </a:lnSpc>
                        <a:spcAft>
                          <a:spcPts val="0"/>
                        </a:spcAft>
                      </a:pPr>
                      <a:r>
                        <a:rPr lang="es-ES" sz="1600" dirty="0" smtClean="0">
                          <a:solidFill>
                            <a:srgbClr val="000000"/>
                          </a:solidFill>
                          <a:latin typeface="+mn-lt"/>
                          <a:ea typeface="Calibri"/>
                        </a:rPr>
                        <a:t>Sn(OH)</a:t>
                      </a:r>
                      <a:r>
                        <a:rPr lang="es-ES" sz="1600" baseline="-25000" dirty="0" smtClean="0">
                          <a:solidFill>
                            <a:srgbClr val="000000"/>
                          </a:solidFill>
                          <a:latin typeface="+mn-lt"/>
                          <a:ea typeface="Calibri"/>
                        </a:rPr>
                        <a:t>4</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tetrahidróxido</a:t>
                      </a:r>
                      <a:r>
                        <a:rPr lang="es-ES" sz="1600" dirty="0">
                          <a:solidFill>
                            <a:srgbClr val="000000"/>
                          </a:solidFill>
                          <a:latin typeface="+mn-lt"/>
                          <a:ea typeface="Calibri"/>
                        </a:rPr>
                        <a:t> de estaño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hidróxido de </a:t>
                      </a:r>
                      <a:r>
                        <a:rPr lang="es-ES" sz="1600" dirty="0" smtClean="0">
                          <a:solidFill>
                            <a:srgbClr val="000000"/>
                          </a:solidFill>
                          <a:latin typeface="+mn-lt"/>
                          <a:ea typeface="Calibri"/>
                        </a:rPr>
                        <a:t>estaño (</a:t>
                      </a:r>
                      <a:r>
                        <a:rPr lang="es-ES" sz="1600" dirty="0">
                          <a:solidFill>
                            <a:srgbClr val="000000"/>
                          </a:solidFill>
                          <a:latin typeface="+mn-lt"/>
                          <a:ea typeface="Calibri"/>
                        </a:rPr>
                        <a:t>IV)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96000">
                <a:tc>
                  <a:txBody>
                    <a:bodyPr/>
                    <a:lstStyle/>
                    <a:p>
                      <a:pPr algn="ctr"/>
                      <a:r>
                        <a:rPr lang="en-GB" sz="1600" kern="1200" dirty="0" smtClean="0">
                          <a:solidFill>
                            <a:schemeClr val="tx1"/>
                          </a:solidFill>
                          <a:latin typeface="+mn-lt"/>
                          <a:ea typeface="+mn-ea"/>
                          <a:cs typeface="+mn-cs"/>
                        </a:rPr>
                        <a:t>Cu (OH)</a:t>
                      </a:r>
                      <a:r>
                        <a:rPr lang="en-GB" sz="1600" kern="1200" baseline="-25000" dirty="0" smtClean="0">
                          <a:solidFill>
                            <a:schemeClr val="tx1"/>
                          </a:solidFill>
                          <a:latin typeface="+mn-lt"/>
                          <a:ea typeface="+mn-ea"/>
                          <a:cs typeface="+mn-cs"/>
                        </a:rPr>
                        <a:t>2</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r>
                        <a:rPr lang="es-ES_tradnl" sz="1600" kern="1200" dirty="0" err="1" smtClean="0">
                          <a:solidFill>
                            <a:schemeClr val="tx1"/>
                          </a:solidFill>
                          <a:latin typeface="+mn-lt"/>
                          <a:ea typeface="+mn-ea"/>
                          <a:cs typeface="+mn-cs"/>
                        </a:rPr>
                        <a:t>dihidróxido</a:t>
                      </a:r>
                      <a:r>
                        <a:rPr lang="es-ES_tradnl" sz="1600" kern="1200" dirty="0" smtClean="0">
                          <a:solidFill>
                            <a:schemeClr val="tx1"/>
                          </a:solidFill>
                          <a:latin typeface="+mn-lt"/>
                          <a:ea typeface="+mn-ea"/>
                          <a:cs typeface="+mn-cs"/>
                        </a:rPr>
                        <a:t> de cobre</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ES_tradnl" sz="1600" kern="1200" dirty="0" smtClean="0">
                          <a:solidFill>
                            <a:schemeClr val="tx1"/>
                          </a:solidFill>
                          <a:latin typeface="+mn-lt"/>
                          <a:ea typeface="+mn-ea"/>
                          <a:cs typeface="+mn-cs"/>
                        </a:rPr>
                        <a:t>hidróxido de cobre(II)</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96000">
                <a:tc>
                  <a:txBody>
                    <a:bodyPr/>
                    <a:lstStyle/>
                    <a:p>
                      <a:pPr algn="ctr"/>
                      <a:r>
                        <a:rPr lang="en-GB" sz="1600" kern="1200" dirty="0" smtClean="0">
                          <a:solidFill>
                            <a:schemeClr val="tx1"/>
                          </a:solidFill>
                          <a:latin typeface="+mn-lt"/>
                          <a:ea typeface="+mn-ea"/>
                          <a:cs typeface="+mn-cs"/>
                        </a:rPr>
                        <a:t>NH</a:t>
                      </a:r>
                      <a:r>
                        <a:rPr lang="en-GB" sz="1600" kern="1200" baseline="-25000" dirty="0" smtClean="0">
                          <a:solidFill>
                            <a:schemeClr val="tx1"/>
                          </a:solidFill>
                          <a:latin typeface="+mn-lt"/>
                          <a:ea typeface="+mn-ea"/>
                          <a:cs typeface="+mn-cs"/>
                        </a:rPr>
                        <a:t>4 </a:t>
                      </a:r>
                      <a:r>
                        <a:rPr lang="en-GB" sz="1600" kern="1200" dirty="0" smtClean="0">
                          <a:solidFill>
                            <a:schemeClr val="tx1"/>
                          </a:solidFill>
                          <a:latin typeface="+mn-lt"/>
                          <a:ea typeface="+mn-ea"/>
                          <a:cs typeface="+mn-cs"/>
                        </a:rPr>
                        <a:t>OH</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hidróxido de amonio</a:t>
                      </a:r>
                      <a:endParaRPr lang="es-ES" sz="1600" dirty="0" smtClean="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hidróxido de amonio</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9"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23</a:t>
            </a:fld>
            <a:endParaRPr lang="es-ES" dirty="0">
              <a:solidFill>
                <a:schemeClr val="accent6">
                  <a:lumMod val="50000"/>
                </a:schemeClr>
              </a:solidFill>
            </a:endParaRPr>
          </a:p>
        </p:txBody>
      </p:sp>
      <p:sp>
        <p:nvSpPr>
          <p:cNvPr id="11" name="10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smtClean="0">
                <a:solidFill>
                  <a:schemeClr val="accent6">
                    <a:lumMod val="75000"/>
                  </a:schemeClr>
                </a:solidFill>
                <a:latin typeface="Arial" pitchFamily="34" charset="0"/>
                <a:cs typeface="Arial" pitchFamily="34" charset="0"/>
              </a:rPr>
              <a:t>5. Compuestos ternarios: Hidróxidos</a:t>
            </a:r>
            <a:endParaRPr lang="es-ES" b="1" dirty="0">
              <a:solidFill>
                <a:schemeClr val="accent6">
                  <a:lumMod val="75000"/>
                </a:schemeClr>
              </a:solidFill>
              <a:latin typeface="Arial" pitchFamily="34" charset="0"/>
              <a:cs typeface="Arial" pitchFamily="34" charset="0"/>
            </a:endParaRPr>
          </a:p>
        </p:txBody>
      </p:sp>
      <p:sp>
        <p:nvSpPr>
          <p:cNvPr id="14" name="1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wipe(left)">
                                      <p:cBhvr>
                                        <p:cTn id="7" dur="1000"/>
                                        <p:tgtEl>
                                          <p:spTgt spid="1331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89" name="Rectangle 1"/>
          <p:cNvSpPr>
            <a:spLocks noChangeArrowheads="1"/>
          </p:cNvSpPr>
          <p:nvPr/>
        </p:nvSpPr>
        <p:spPr bwMode="auto">
          <a:xfrm>
            <a:off x="379398" y="838035"/>
            <a:ext cx="8282002"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marR="0" lvl="0" indent="-355600" algn="just" defTabSz="914400" rtl="0" eaLnBrk="0" fontAlgn="base" latinLnBrk="0" hangingPunct="0">
              <a:lnSpc>
                <a:spcPct val="100000"/>
              </a:lnSpc>
              <a:spcBef>
                <a:spcPct val="0"/>
              </a:spcBef>
              <a:spcAft>
                <a:spcPct val="0"/>
              </a:spcAft>
              <a:buClrTx/>
              <a:buSzTx/>
              <a:buFont typeface="Wingdings"/>
              <a:buChar char="F"/>
              <a:tabLst/>
            </a:pPr>
            <a:r>
              <a:rPr kumimoji="0" lang="es-ES" b="0" i="0" u="none" strike="noStrike" cap="none" normalizeH="0" baseline="0" dirty="0" smtClean="0">
                <a:ln>
                  <a:noFill/>
                </a:ln>
                <a:solidFill>
                  <a:srgbClr val="000000"/>
                </a:solidFill>
                <a:effectLst/>
                <a:ea typeface="Calibri" pitchFamily="34" charset="0"/>
                <a:cs typeface="Times New Roman" pitchFamily="18" charset="0"/>
              </a:rPr>
              <a:t>Ácidos que contienen oxígeno; así, estos compuestos tienen como fórmula general:</a:t>
            </a:r>
          </a:p>
          <a:p>
            <a:pPr marL="355600" marR="0" lvl="0" indent="-355600" algn="just" defTabSz="914400" rtl="0" eaLnBrk="0" fontAlgn="base" latinLnBrk="0" hangingPunct="0">
              <a:lnSpc>
                <a:spcPct val="100000"/>
              </a:lnSpc>
              <a:spcBef>
                <a:spcPct val="0"/>
              </a:spcBef>
              <a:spcAft>
                <a:spcPct val="0"/>
              </a:spcAft>
              <a:buClrTx/>
              <a:buSzTx/>
              <a:buFont typeface="Wingdings"/>
              <a:buChar char="F"/>
              <a:tabLst/>
            </a:pPr>
            <a:endParaRPr lang="es-ES" dirty="0">
              <a:solidFill>
                <a:srgbClr val="000000"/>
              </a:solidFill>
              <a:cs typeface="Times New Roman" pitchFamily="18" charset="0"/>
            </a:endParaRPr>
          </a:p>
          <a:p>
            <a:pPr marL="355600" marR="0" lvl="0" indent="-355600" algn="just" defTabSz="914400" rtl="0" eaLnBrk="0" fontAlgn="base" latinLnBrk="0" hangingPunct="0">
              <a:lnSpc>
                <a:spcPct val="100000"/>
              </a:lnSpc>
              <a:spcBef>
                <a:spcPct val="0"/>
              </a:spcBef>
              <a:spcAft>
                <a:spcPct val="0"/>
              </a:spcAft>
              <a:buClrTx/>
              <a:buSzTx/>
              <a:buFont typeface="Wingdings"/>
              <a:buChar char="F"/>
              <a:tabLst/>
            </a:pPr>
            <a:endParaRPr kumimoji="0" lang="es-ES" b="0" i="0" u="none" strike="noStrike" cap="none" normalizeH="0" baseline="0" dirty="0" smtClean="0">
              <a:ln>
                <a:noFill/>
              </a:ln>
              <a:solidFill>
                <a:srgbClr val="000000"/>
              </a:solidFill>
              <a:effectLst/>
              <a:cs typeface="Times New Roman" pitchFamily="18" charset="0"/>
            </a:endParaRPr>
          </a:p>
          <a:p>
            <a:pPr marL="355600" lvl="0" indent="-355600" algn="just" eaLnBrk="0" fontAlgn="base" hangingPunct="0">
              <a:spcBef>
                <a:spcPct val="0"/>
              </a:spcBef>
              <a:spcAft>
                <a:spcPct val="0"/>
              </a:spcAft>
            </a:pPr>
            <a:r>
              <a:rPr lang="es-ES" b="1" dirty="0" smtClean="0">
                <a:solidFill>
                  <a:srgbClr val="0070C0"/>
                </a:solidFill>
                <a:ea typeface="Calibri" pitchFamily="34" charset="0"/>
                <a:cs typeface="Times New Roman" pitchFamily="18" charset="0"/>
                <a:sym typeface="Wingdings"/>
              </a:rPr>
              <a:t>	</a:t>
            </a:r>
            <a:r>
              <a:rPr lang="es-ES" b="1" dirty="0" smtClean="0">
                <a:solidFill>
                  <a:srgbClr val="0070C0"/>
                </a:solidFill>
                <a:ea typeface="Calibri" pitchFamily="34" charset="0"/>
                <a:cs typeface="Times New Roman" pitchFamily="18" charset="0"/>
              </a:rPr>
              <a:t>El </a:t>
            </a:r>
            <a:r>
              <a:rPr lang="es-ES" b="1" dirty="0">
                <a:solidFill>
                  <a:srgbClr val="0070C0"/>
                </a:solidFill>
                <a:ea typeface="Calibri" pitchFamily="34" charset="0"/>
                <a:cs typeface="Times New Roman" pitchFamily="18" charset="0"/>
              </a:rPr>
              <a:t>hidrógeno actúa con número de oxidación +1 y el oxígeno -2. Siendo X el átomo central. </a:t>
            </a:r>
          </a:p>
          <a:p>
            <a:pPr lvl="0" algn="just" eaLnBrk="0" fontAlgn="base" hangingPunct="0">
              <a:spcBef>
                <a:spcPct val="0"/>
              </a:spcBef>
              <a:spcAft>
                <a:spcPct val="0"/>
              </a:spcAft>
            </a:pPr>
            <a:endParaRPr lang="es-ES" b="1" dirty="0">
              <a:solidFill>
                <a:srgbClr val="0070C0"/>
              </a:solidFill>
              <a:ea typeface="Calibri" pitchFamily="34" charset="0"/>
              <a:cs typeface="Times New Roman" pitchFamily="18" charset="0"/>
            </a:endParaRPr>
          </a:p>
          <a:p>
            <a:pPr marL="355600" lvl="0" indent="-355600" algn="just" eaLnBrk="0" fontAlgn="base" hangingPunct="0">
              <a:spcBef>
                <a:spcPct val="0"/>
              </a:spcBef>
              <a:spcAft>
                <a:spcPct val="0"/>
              </a:spcAft>
              <a:buFont typeface="Wingdings"/>
              <a:buChar char="F"/>
            </a:pPr>
            <a:r>
              <a:rPr lang="es-ES" dirty="0" smtClean="0"/>
              <a:t>La </a:t>
            </a:r>
            <a:r>
              <a:rPr lang="es-ES" dirty="0"/>
              <a:t>carga total del compuesto es cero, ya que se trata de un compuesto neutro</a:t>
            </a:r>
            <a:r>
              <a:rPr lang="es-ES" dirty="0" smtClean="0"/>
              <a:t>.</a:t>
            </a:r>
          </a:p>
          <a:p>
            <a:pPr marL="355600" indent="-355600" algn="just" eaLnBrk="0" fontAlgn="base" hangingPunct="0">
              <a:spcBef>
                <a:spcPct val="0"/>
              </a:spcBef>
              <a:spcAft>
                <a:spcPct val="0"/>
              </a:spcAft>
              <a:buFont typeface="Wingdings"/>
              <a:buChar char="F"/>
            </a:pPr>
            <a:r>
              <a:rPr lang="es-ES" dirty="0">
                <a:solidFill>
                  <a:srgbClr val="000000"/>
                </a:solidFill>
                <a:ea typeface="Calibri" pitchFamily="34" charset="0"/>
                <a:cs typeface="Times New Roman" pitchFamily="18" charset="0"/>
              </a:rPr>
              <a:t>Como átomo central pueden actuar los elementos no metálicos y algunos metales de transición (Mn, Cr, Mo, W y </a:t>
            </a:r>
            <a:r>
              <a:rPr lang="es-ES" dirty="0" smtClean="0">
                <a:solidFill>
                  <a:srgbClr val="000000"/>
                </a:solidFill>
                <a:ea typeface="Calibri" pitchFamily="34" charset="0"/>
                <a:cs typeface="Times New Roman" pitchFamily="18" charset="0"/>
              </a:rPr>
              <a:t>V) </a:t>
            </a:r>
            <a:r>
              <a:rPr lang="es-ES" dirty="0">
                <a:solidFill>
                  <a:srgbClr val="000000"/>
                </a:solidFill>
                <a:ea typeface="Calibri" pitchFamily="34" charset="0"/>
                <a:cs typeface="Times New Roman" pitchFamily="18" charset="0"/>
              </a:rPr>
              <a:t>con sus números de oxidación más altos</a:t>
            </a:r>
            <a:r>
              <a:rPr lang="es-ES" dirty="0" smtClean="0">
                <a:solidFill>
                  <a:srgbClr val="000000"/>
                </a:solidFill>
                <a:ea typeface="Calibri" pitchFamily="34" charset="0"/>
                <a:cs typeface="Times New Roman" pitchFamily="18" charset="0"/>
              </a:rPr>
              <a:t>.</a:t>
            </a:r>
          </a:p>
          <a:p>
            <a:pPr marL="355600" indent="-355600" algn="just" eaLnBrk="0" fontAlgn="base" hangingPunct="0">
              <a:spcBef>
                <a:spcPct val="0"/>
              </a:spcBef>
              <a:spcAft>
                <a:spcPct val="0"/>
              </a:spcAft>
              <a:buFont typeface="Wingdings"/>
              <a:buChar char="F"/>
            </a:pPr>
            <a:r>
              <a:rPr lang="es-ES" dirty="0">
                <a:solidFill>
                  <a:srgbClr val="000000"/>
                </a:solidFill>
                <a:ea typeface="Calibri" pitchFamily="34" charset="0"/>
                <a:cs typeface="Times New Roman" pitchFamily="18" charset="0"/>
              </a:rPr>
              <a:t>Según las recomendaciones de la IUPAC de 2005, se pueden nombrar de tres formas diferentes: nomenclatura común o clásica, nomenclatura de adición y nomenclatura de hidrógeno. </a:t>
            </a:r>
            <a:r>
              <a:rPr lang="es-ES" b="1" dirty="0">
                <a:solidFill>
                  <a:srgbClr val="0070C0"/>
                </a:solidFill>
                <a:ea typeface="Calibri" pitchFamily="34" charset="0"/>
                <a:cs typeface="Times New Roman" pitchFamily="18" charset="0"/>
              </a:rPr>
              <a:t>Usaremos la nomenclatura común o clásica.</a:t>
            </a:r>
            <a:r>
              <a:rPr lang="es-ES" dirty="0">
                <a:solidFill>
                  <a:srgbClr val="0070C0"/>
                </a:solidFill>
              </a:rPr>
              <a:t> </a:t>
            </a:r>
            <a:endParaRPr lang="es-ES" dirty="0" smtClean="0">
              <a:solidFill>
                <a:srgbClr val="0070C0"/>
              </a:solidFill>
            </a:endParaRPr>
          </a:p>
          <a:p>
            <a:pPr marL="355600" lvl="0" indent="-355600" algn="just" fontAlgn="base">
              <a:spcBef>
                <a:spcPct val="0"/>
              </a:spcBef>
              <a:spcAft>
                <a:spcPct val="0"/>
              </a:spcAft>
            </a:pPr>
            <a:r>
              <a:rPr lang="es-ES" b="1" dirty="0" smtClean="0">
                <a:solidFill>
                  <a:srgbClr val="0070C0"/>
                </a:solidFill>
                <a:ea typeface="Calibri" pitchFamily="34" charset="0"/>
                <a:cs typeface="Times New Roman" pitchFamily="18" charset="0"/>
                <a:sym typeface="Wingdings"/>
              </a:rPr>
              <a:t>	</a:t>
            </a:r>
            <a:r>
              <a:rPr lang="es-ES" b="1" dirty="0" smtClean="0">
                <a:solidFill>
                  <a:srgbClr val="0070C0"/>
                </a:solidFill>
                <a:ea typeface="Calibri" pitchFamily="34" charset="0"/>
                <a:cs typeface="Times New Roman" pitchFamily="18" charset="0"/>
              </a:rPr>
              <a:t>Para </a:t>
            </a:r>
            <a:r>
              <a:rPr lang="es-ES" b="1" dirty="0">
                <a:solidFill>
                  <a:srgbClr val="0070C0"/>
                </a:solidFill>
                <a:ea typeface="Calibri" pitchFamily="34" charset="0"/>
                <a:cs typeface="Times New Roman" pitchFamily="18" charset="0"/>
              </a:rPr>
              <a:t>nombrarlos, se antepone la palabra “ácido” a la raíz del nombre del elemento con los prefijos y sufijos correspondientes. </a:t>
            </a:r>
          </a:p>
          <a:p>
            <a:pPr marL="285750" lvl="0" indent="-285750" algn="just" fontAlgn="base">
              <a:spcBef>
                <a:spcPct val="0"/>
              </a:spcBef>
              <a:spcAft>
                <a:spcPct val="0"/>
              </a:spcAft>
              <a:buFont typeface="Courier New" pitchFamily="49" charset="0"/>
              <a:buChar char="o"/>
            </a:pPr>
            <a:endParaRPr lang="es-ES" b="1" dirty="0">
              <a:solidFill>
                <a:srgbClr val="0070C0"/>
              </a:solidFill>
              <a:ea typeface="Calibri" pitchFamily="34" charset="0"/>
              <a:cs typeface="Times New Roman" pitchFamily="18" charset="0"/>
            </a:endParaRPr>
          </a:p>
          <a:p>
            <a:pPr lvl="0" algn="just" fontAlgn="base">
              <a:spcBef>
                <a:spcPct val="0"/>
              </a:spcBef>
              <a:spcAft>
                <a:spcPct val="0"/>
              </a:spcAft>
              <a:tabLst>
                <a:tab pos="355600" algn="l"/>
              </a:tabLst>
            </a:pPr>
            <a:r>
              <a:rPr lang="es-ES" b="1" dirty="0">
                <a:solidFill>
                  <a:srgbClr val="0070C0"/>
                </a:solidFill>
                <a:ea typeface="Calibri" pitchFamily="34" charset="0"/>
                <a:cs typeface="Times New Roman" pitchFamily="18" charset="0"/>
              </a:rPr>
              <a:t>	</a:t>
            </a:r>
            <a:r>
              <a:rPr lang="es-ES" b="1" dirty="0">
                <a:ea typeface="Calibri" pitchFamily="34" charset="0"/>
                <a:cs typeface="Times New Roman" pitchFamily="18" charset="0"/>
              </a:rPr>
              <a:t>Ejemplo:             </a:t>
            </a:r>
            <a:r>
              <a:rPr lang="es-ES" b="1" dirty="0">
                <a:solidFill>
                  <a:srgbClr val="2DB52D"/>
                </a:solidFill>
              </a:rPr>
              <a:t>H Cl O</a:t>
            </a:r>
            <a:r>
              <a:rPr lang="es-ES" b="1" baseline="-25000" dirty="0">
                <a:solidFill>
                  <a:srgbClr val="2DB52D"/>
                </a:solidFill>
              </a:rPr>
              <a:t>4</a:t>
            </a:r>
            <a:r>
              <a:rPr lang="es-ES" b="1" dirty="0">
                <a:solidFill>
                  <a:srgbClr val="2DB52D"/>
                </a:solidFill>
              </a:rPr>
              <a:t>	      </a:t>
            </a:r>
            <a:r>
              <a:rPr lang="es-ES" b="1" dirty="0">
                <a:solidFill>
                  <a:srgbClr val="0070C0"/>
                </a:solidFill>
              </a:rPr>
              <a:t>ácido </a:t>
            </a:r>
            <a:r>
              <a:rPr lang="es-ES" b="1" dirty="0" smtClean="0">
                <a:solidFill>
                  <a:srgbClr val="FF0000"/>
                </a:solidFill>
              </a:rPr>
              <a:t>per</a:t>
            </a:r>
            <a:r>
              <a:rPr lang="es-ES" b="1" dirty="0" smtClean="0">
                <a:solidFill>
                  <a:srgbClr val="2DB52D"/>
                </a:solidFill>
              </a:rPr>
              <a:t>clór</a:t>
            </a:r>
            <a:r>
              <a:rPr lang="es-ES" b="1" dirty="0" smtClean="0">
                <a:solidFill>
                  <a:srgbClr val="FF0000"/>
                </a:solidFill>
              </a:rPr>
              <a:t>ico</a:t>
            </a:r>
            <a:endParaRPr lang="es-ES" b="1" dirty="0">
              <a:solidFill>
                <a:srgbClr val="FF0000"/>
              </a:solidFill>
            </a:endParaRPr>
          </a:p>
        </p:txBody>
      </p:sp>
      <p:sp>
        <p:nvSpPr>
          <p:cNvPr id="7" name="Rectangle 1"/>
          <p:cNvSpPr>
            <a:spLocks noChangeArrowheads="1"/>
          </p:cNvSpPr>
          <p:nvPr/>
        </p:nvSpPr>
        <p:spPr bwMode="auto">
          <a:xfrm>
            <a:off x="3644399" y="1447015"/>
            <a:ext cx="1491681"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b="1" i="0" u="none" strike="noStrike" cap="none" normalizeH="0" baseline="0" dirty="0" smtClean="0">
                <a:ln>
                  <a:noFill/>
                </a:ln>
                <a:solidFill>
                  <a:srgbClr val="0070C0"/>
                </a:solidFill>
                <a:effectLst/>
                <a:ea typeface="Calibri" pitchFamily="34" charset="0"/>
                <a:cs typeface="Times New Roman" pitchFamily="18" charset="0"/>
              </a:rPr>
              <a:t>H </a:t>
            </a:r>
            <a:r>
              <a:rPr kumimoji="0" lang="es-ES" b="1" i="0" u="none" strike="noStrike" cap="none" normalizeH="0" baseline="-30000" dirty="0" smtClean="0">
                <a:ln>
                  <a:noFill/>
                </a:ln>
                <a:solidFill>
                  <a:srgbClr val="0070C0"/>
                </a:solidFill>
                <a:effectLst/>
                <a:ea typeface="Calibri" pitchFamily="34" charset="0"/>
                <a:cs typeface="Times New Roman" pitchFamily="18" charset="0"/>
              </a:rPr>
              <a:t>a  </a:t>
            </a:r>
            <a:r>
              <a:rPr kumimoji="0" lang="es-ES" b="1" i="0" u="none" strike="noStrike" cap="none" normalizeH="0" baseline="0" dirty="0" smtClean="0">
                <a:ln>
                  <a:noFill/>
                </a:ln>
                <a:solidFill>
                  <a:srgbClr val="0070C0"/>
                </a:solidFill>
                <a:effectLst/>
                <a:ea typeface="Calibri" pitchFamily="34" charset="0"/>
                <a:cs typeface="Times New Roman" pitchFamily="18" charset="0"/>
              </a:rPr>
              <a:t>X </a:t>
            </a:r>
            <a:r>
              <a:rPr kumimoji="0" lang="es-ES" b="1" i="0" u="none" strike="noStrike" cap="none" normalizeH="0" baseline="-30000" dirty="0" smtClean="0">
                <a:ln>
                  <a:noFill/>
                </a:ln>
                <a:solidFill>
                  <a:srgbClr val="0070C0"/>
                </a:solidFill>
                <a:effectLst/>
                <a:ea typeface="Calibri" pitchFamily="34" charset="0"/>
                <a:cs typeface="Times New Roman" pitchFamily="18" charset="0"/>
              </a:rPr>
              <a:t>b  </a:t>
            </a:r>
            <a:r>
              <a:rPr kumimoji="0" lang="es-ES" b="1" i="0" u="none" strike="noStrike" cap="none" normalizeH="0" baseline="0" dirty="0" smtClean="0">
                <a:ln>
                  <a:noFill/>
                </a:ln>
                <a:solidFill>
                  <a:srgbClr val="0070C0"/>
                </a:solidFill>
                <a:effectLst/>
                <a:ea typeface="Calibri" pitchFamily="34" charset="0"/>
                <a:cs typeface="Times New Roman" pitchFamily="18" charset="0"/>
              </a:rPr>
              <a:t>O </a:t>
            </a:r>
            <a:r>
              <a:rPr kumimoji="0" lang="es-ES" b="1" i="0" u="none" strike="noStrike" cap="none" normalizeH="0" baseline="-30000" dirty="0" smtClean="0">
                <a:ln>
                  <a:noFill/>
                </a:ln>
                <a:solidFill>
                  <a:srgbClr val="0070C0"/>
                </a:solidFill>
                <a:effectLst/>
                <a:ea typeface="Calibri" pitchFamily="34" charset="0"/>
                <a:cs typeface="Times New Roman" pitchFamily="18" charset="0"/>
              </a:rPr>
              <a:t>c </a:t>
            </a:r>
            <a:endParaRPr kumimoji="0" lang="es-ES" b="1" i="0" u="none" strike="noStrike" cap="none" normalizeH="0" baseline="0" dirty="0" smtClean="0">
              <a:ln>
                <a:noFill/>
              </a:ln>
              <a:solidFill>
                <a:srgbClr val="0070C0"/>
              </a:solidFill>
              <a:effectLst/>
            </a:endParaRPr>
          </a:p>
        </p:txBody>
      </p:sp>
      <p:sp>
        <p:nvSpPr>
          <p:cNvPr id="15"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24</a:t>
            </a:fld>
            <a:endParaRPr lang="es-ES" dirty="0">
              <a:solidFill>
                <a:schemeClr val="accent6">
                  <a:lumMod val="50000"/>
                </a:schemeClr>
              </a:solidFill>
            </a:endParaRPr>
          </a:p>
        </p:txBody>
      </p:sp>
      <p:sp>
        <p:nvSpPr>
          <p:cNvPr id="16" name="15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smtClean="0">
                <a:solidFill>
                  <a:schemeClr val="accent6">
                    <a:lumMod val="75000"/>
                  </a:schemeClr>
                </a:solidFill>
                <a:latin typeface="Arial" pitchFamily="34" charset="0"/>
                <a:cs typeface="Arial" pitchFamily="34" charset="0"/>
              </a:rPr>
              <a:t>6. Compuestos ternarios: Oxoácidos</a:t>
            </a:r>
            <a:endParaRPr lang="es-ES" b="1" dirty="0">
              <a:solidFill>
                <a:schemeClr val="accent6">
                  <a:lumMod val="75000"/>
                </a:schemeClr>
              </a:solidFill>
              <a:latin typeface="Arial" pitchFamily="34" charset="0"/>
              <a:cs typeface="Arial" pitchFamily="34" charset="0"/>
            </a:endParaRPr>
          </a:p>
        </p:txBody>
      </p:sp>
      <p:sp>
        <p:nvSpPr>
          <p:cNvPr id="17" name="16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289">
                                            <p:txEl>
                                              <p:pRg st="0" end="0"/>
                                            </p:txEl>
                                          </p:spTgt>
                                        </p:tgtEl>
                                        <p:attrNameLst>
                                          <p:attrName>style.visibility</p:attrName>
                                        </p:attrNameLst>
                                      </p:cBhvr>
                                      <p:to>
                                        <p:strVal val="visible"/>
                                      </p:to>
                                    </p:set>
                                    <p:animEffect transition="in" filter="wipe(left)">
                                      <p:cBhvr>
                                        <p:cTn id="7" dur="1000"/>
                                        <p:tgtEl>
                                          <p:spTgt spid="1228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289">
                                            <p:txEl>
                                              <p:pRg st="3" end="3"/>
                                            </p:txEl>
                                          </p:spTgt>
                                        </p:tgtEl>
                                        <p:attrNameLst>
                                          <p:attrName>style.visibility</p:attrName>
                                        </p:attrNameLst>
                                      </p:cBhvr>
                                      <p:to>
                                        <p:strVal val="visible"/>
                                      </p:to>
                                    </p:set>
                                    <p:animEffect transition="in" filter="wipe(left)">
                                      <p:cBhvr>
                                        <p:cTn id="12" dur="1000"/>
                                        <p:tgtEl>
                                          <p:spTgt spid="1228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289">
                                            <p:txEl>
                                              <p:pRg st="5" end="5"/>
                                            </p:txEl>
                                          </p:spTgt>
                                        </p:tgtEl>
                                        <p:attrNameLst>
                                          <p:attrName>style.visibility</p:attrName>
                                        </p:attrNameLst>
                                      </p:cBhvr>
                                      <p:to>
                                        <p:strVal val="visible"/>
                                      </p:to>
                                    </p:set>
                                    <p:animEffect transition="in" filter="wipe(left)">
                                      <p:cBhvr>
                                        <p:cTn id="17" dur="1000"/>
                                        <p:tgtEl>
                                          <p:spTgt spid="12289">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289">
                                            <p:txEl>
                                              <p:pRg st="6" end="6"/>
                                            </p:txEl>
                                          </p:spTgt>
                                        </p:tgtEl>
                                        <p:attrNameLst>
                                          <p:attrName>style.visibility</p:attrName>
                                        </p:attrNameLst>
                                      </p:cBhvr>
                                      <p:to>
                                        <p:strVal val="visible"/>
                                      </p:to>
                                    </p:set>
                                    <p:animEffect transition="in" filter="wipe(left)">
                                      <p:cBhvr>
                                        <p:cTn id="22" dur="1000"/>
                                        <p:tgtEl>
                                          <p:spTgt spid="1228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289">
                                            <p:txEl>
                                              <p:pRg st="7" end="7"/>
                                            </p:txEl>
                                          </p:spTgt>
                                        </p:tgtEl>
                                        <p:attrNameLst>
                                          <p:attrName>style.visibility</p:attrName>
                                        </p:attrNameLst>
                                      </p:cBhvr>
                                      <p:to>
                                        <p:strVal val="visible"/>
                                      </p:to>
                                    </p:set>
                                    <p:animEffect transition="in" filter="wipe(left)">
                                      <p:cBhvr>
                                        <p:cTn id="27" dur="1000"/>
                                        <p:tgtEl>
                                          <p:spTgt spid="12289">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289">
                                            <p:txEl>
                                              <p:pRg st="8" end="8"/>
                                            </p:txEl>
                                          </p:spTgt>
                                        </p:tgtEl>
                                        <p:attrNameLst>
                                          <p:attrName>style.visibility</p:attrName>
                                        </p:attrNameLst>
                                      </p:cBhvr>
                                      <p:to>
                                        <p:strVal val="visible"/>
                                      </p:to>
                                    </p:set>
                                    <p:animEffect transition="in" filter="wipe(left)">
                                      <p:cBhvr>
                                        <p:cTn id="32" dur="1000"/>
                                        <p:tgtEl>
                                          <p:spTgt spid="12289">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289">
                                            <p:txEl>
                                              <p:pRg st="10" end="10"/>
                                            </p:txEl>
                                          </p:spTgt>
                                        </p:tgtEl>
                                        <p:attrNameLst>
                                          <p:attrName>style.visibility</p:attrName>
                                        </p:attrNameLst>
                                      </p:cBhvr>
                                      <p:to>
                                        <p:strVal val="visible"/>
                                      </p:to>
                                    </p:set>
                                    <p:animEffect transition="in" filter="wipe(left)">
                                      <p:cBhvr>
                                        <p:cTn id="37" dur="1000"/>
                                        <p:tgtEl>
                                          <p:spTgt spid="12289">
                                            <p:txEl>
                                              <p:pRg st="10" end="10"/>
                                            </p:tx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7">
                                            <p:txEl>
                                              <p:pRg st="0" end="0"/>
                                            </p:txEl>
                                          </p:spTgt>
                                        </p:tgtEl>
                                        <p:attrNameLst>
                                          <p:attrName>style.visibility</p:attrName>
                                        </p:attrNameLst>
                                      </p:cBhvr>
                                      <p:to>
                                        <p:strVal val="visible"/>
                                      </p:to>
                                    </p:set>
                                    <p:animEffect transition="in" filter="wipe(left)">
                                      <p:cBhvr>
                                        <p:cTn id="40"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9" grpId="0" build="p"/>
      <p:bldP spid="7"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4 Tabla"/>
          <p:cNvGraphicFramePr>
            <a:graphicFrameLocks noGrp="1"/>
          </p:cNvGraphicFramePr>
          <p:nvPr>
            <p:extLst>
              <p:ext uri="{D42A27DB-BD31-4B8C-83A1-F6EECF244321}">
                <p14:modId xmlns:p14="http://schemas.microsoft.com/office/powerpoint/2010/main" val="3458886774"/>
              </p:ext>
            </p:extLst>
          </p:nvPr>
        </p:nvGraphicFramePr>
        <p:xfrm>
          <a:off x="850900" y="1803400"/>
          <a:ext cx="7645401" cy="3600000"/>
        </p:xfrm>
        <a:graphic>
          <a:graphicData uri="http://schemas.openxmlformats.org/drawingml/2006/table">
            <a:tbl>
              <a:tblPr>
                <a:effectLst>
                  <a:outerShdw blurRad="50800" dist="38100" dir="18900000" algn="bl" rotWithShape="0">
                    <a:prstClr val="black">
                      <a:alpha val="40000"/>
                    </a:prstClr>
                  </a:outerShdw>
                </a:effectLst>
              </a:tblPr>
              <a:tblGrid>
                <a:gridCol w="2775384">
                  <a:extLst>
                    <a:ext uri="{9D8B030D-6E8A-4147-A177-3AD203B41FA5}">
                      <a16:colId xmlns:a16="http://schemas.microsoft.com/office/drawing/2014/main" val="20000"/>
                    </a:ext>
                  </a:extLst>
                </a:gridCol>
                <a:gridCol w="1300914">
                  <a:extLst>
                    <a:ext uri="{9D8B030D-6E8A-4147-A177-3AD203B41FA5}">
                      <a16:colId xmlns:a16="http://schemas.microsoft.com/office/drawing/2014/main" val="20001"/>
                    </a:ext>
                  </a:extLst>
                </a:gridCol>
                <a:gridCol w="1199552">
                  <a:extLst>
                    <a:ext uri="{9D8B030D-6E8A-4147-A177-3AD203B41FA5}">
                      <a16:colId xmlns:a16="http://schemas.microsoft.com/office/drawing/2014/main" val="20002"/>
                    </a:ext>
                  </a:extLst>
                </a:gridCol>
                <a:gridCol w="1191322">
                  <a:extLst>
                    <a:ext uri="{9D8B030D-6E8A-4147-A177-3AD203B41FA5}">
                      <a16:colId xmlns:a16="http://schemas.microsoft.com/office/drawing/2014/main" val="20003"/>
                    </a:ext>
                  </a:extLst>
                </a:gridCol>
                <a:gridCol w="1178229">
                  <a:extLst>
                    <a:ext uri="{9D8B030D-6E8A-4147-A177-3AD203B41FA5}">
                      <a16:colId xmlns:a16="http://schemas.microsoft.com/office/drawing/2014/main" val="20004"/>
                    </a:ext>
                  </a:extLst>
                </a:gridCol>
              </a:tblGrid>
              <a:tr h="360000">
                <a:tc rowSpan="2">
                  <a:txBody>
                    <a:bodyPr/>
                    <a:lstStyle/>
                    <a:p>
                      <a:pPr algn="ctr">
                        <a:lnSpc>
                          <a:spcPct val="115000"/>
                        </a:lnSpc>
                        <a:spcAft>
                          <a:spcPts val="0"/>
                        </a:spcAft>
                      </a:pPr>
                      <a:r>
                        <a:rPr lang="es-ES" sz="1600" b="1" dirty="0">
                          <a:solidFill>
                            <a:srgbClr val="000000"/>
                          </a:solidFill>
                          <a:latin typeface="+mn-lt"/>
                          <a:ea typeface="Calibri"/>
                        </a:rPr>
                        <a:t>Elementos</a:t>
                      </a:r>
                      <a:endParaRPr lang="es-ES" sz="1600" dirty="0">
                        <a:solidFill>
                          <a:srgbClr val="000000"/>
                        </a:solidFill>
                        <a:latin typeface="+mn-lt"/>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gridSpan="4">
                  <a:txBody>
                    <a:bodyPr/>
                    <a:lstStyle/>
                    <a:p>
                      <a:pPr algn="ctr">
                        <a:lnSpc>
                          <a:spcPct val="115000"/>
                        </a:lnSpc>
                        <a:spcAft>
                          <a:spcPts val="0"/>
                        </a:spcAft>
                      </a:pPr>
                      <a:r>
                        <a:rPr lang="es-ES" sz="1600" b="1" dirty="0" smtClean="0">
                          <a:solidFill>
                            <a:srgbClr val="000000"/>
                          </a:solidFill>
                          <a:latin typeface="+mn-lt"/>
                          <a:ea typeface="Calibri"/>
                        </a:rPr>
                        <a:t>Números </a:t>
                      </a:r>
                      <a:r>
                        <a:rPr lang="es-ES" sz="1600" b="1" dirty="0">
                          <a:solidFill>
                            <a:srgbClr val="000000"/>
                          </a:solidFill>
                          <a:latin typeface="+mn-lt"/>
                          <a:ea typeface="Calibri"/>
                        </a:rPr>
                        <a:t>de oxidación para formar </a:t>
                      </a:r>
                      <a:r>
                        <a:rPr lang="es-ES" sz="1600" b="1" dirty="0" err="1">
                          <a:solidFill>
                            <a:srgbClr val="000000"/>
                          </a:solidFill>
                          <a:latin typeface="+mn-lt"/>
                          <a:ea typeface="Calibri"/>
                        </a:rPr>
                        <a:t>oxoácidos</a:t>
                      </a:r>
                      <a:endParaRPr lang="es-ES" sz="1600" dirty="0">
                        <a:solidFill>
                          <a:srgbClr val="000000"/>
                        </a:solidFill>
                        <a:latin typeface="+mn-lt"/>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0"/>
                  </a:ext>
                </a:extLst>
              </a:tr>
              <a:tr h="360000">
                <a:tc vMerge="1">
                  <a:txBody>
                    <a:bodyPr/>
                    <a:lstStyle/>
                    <a:p>
                      <a:pPr algn="ctr">
                        <a:lnSpc>
                          <a:spcPct val="115000"/>
                        </a:lnSpc>
                        <a:spcAft>
                          <a:spcPts val="0"/>
                        </a:spcAft>
                      </a:pPr>
                      <a:endParaRPr lang="es-ES" sz="1600" dirty="0">
                        <a:solidFill>
                          <a:srgbClr val="000000"/>
                        </a:solidFill>
                        <a:latin typeface="Times New Roman"/>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b="1" dirty="0">
                          <a:solidFill>
                            <a:srgbClr val="000000"/>
                          </a:solidFill>
                          <a:latin typeface="+mn-lt"/>
                          <a:ea typeface="Calibri"/>
                        </a:rPr>
                        <a:t>hipo-  </a:t>
                      </a:r>
                      <a:r>
                        <a:rPr lang="es-ES" sz="1600" b="1" dirty="0" smtClean="0">
                          <a:solidFill>
                            <a:srgbClr val="000000"/>
                          </a:solidFill>
                          <a:latin typeface="+mn-lt"/>
                          <a:ea typeface="Calibri"/>
                        </a:rPr>
                        <a:t> </a:t>
                      </a:r>
                      <a:r>
                        <a:rPr lang="es-ES" sz="1600" b="1" dirty="0">
                          <a:solidFill>
                            <a:srgbClr val="000000"/>
                          </a:solidFill>
                          <a:latin typeface="+mn-lt"/>
                          <a:ea typeface="Calibri"/>
                        </a:rPr>
                        <a:t>-oso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-oso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a:t>
                      </a:r>
                      <a:r>
                        <a:rPr lang="es-ES" sz="1600" b="1" dirty="0" err="1">
                          <a:solidFill>
                            <a:srgbClr val="000000"/>
                          </a:solidFill>
                          <a:latin typeface="+mn-lt"/>
                          <a:ea typeface="Calibri"/>
                        </a:rPr>
                        <a:t>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per-   -</a:t>
                      </a:r>
                      <a:r>
                        <a:rPr lang="es-ES" sz="1600" b="1" dirty="0" err="1">
                          <a:solidFill>
                            <a:srgbClr val="000000"/>
                          </a:solidFill>
                          <a:latin typeface="+mn-lt"/>
                          <a:ea typeface="Calibri"/>
                        </a:rPr>
                        <a:t>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1"/>
                  </a:ext>
                </a:extLst>
              </a:tr>
              <a:tr h="360000">
                <a:tc>
                  <a:txBody>
                    <a:bodyPr/>
                    <a:lstStyle/>
                    <a:p>
                      <a:pPr algn="ctr">
                        <a:lnSpc>
                          <a:spcPct val="115000"/>
                        </a:lnSpc>
                        <a:spcAft>
                          <a:spcPts val="0"/>
                        </a:spcAft>
                      </a:pPr>
                      <a:r>
                        <a:rPr lang="es-ES" sz="1600" dirty="0" smtClean="0">
                          <a:solidFill>
                            <a:srgbClr val="000000"/>
                          </a:solidFill>
                          <a:latin typeface="+mn-lt"/>
                          <a:ea typeface="Calibri"/>
                        </a:rPr>
                        <a:t>halógenos (Cl</a:t>
                      </a:r>
                      <a:r>
                        <a:rPr lang="es-ES" sz="1600" dirty="0">
                          <a:solidFill>
                            <a:srgbClr val="000000"/>
                          </a:solidFill>
                          <a:latin typeface="+mn-lt"/>
                          <a:ea typeface="Calibri"/>
                        </a:rPr>
                        <a:t>, </a:t>
                      </a:r>
                      <a:r>
                        <a:rPr lang="es-ES" sz="1600" dirty="0" smtClean="0">
                          <a:solidFill>
                            <a:srgbClr val="000000"/>
                          </a:solidFill>
                          <a:latin typeface="+mn-lt"/>
                          <a:ea typeface="Calibri"/>
                        </a:rPr>
                        <a:t>Br</a:t>
                      </a:r>
                      <a:r>
                        <a:rPr lang="es-ES" sz="1600" dirty="0">
                          <a:solidFill>
                            <a:srgbClr val="000000"/>
                          </a:solidFill>
                          <a:latin typeface="+mn-lt"/>
                          <a:ea typeface="Calibri"/>
                        </a:rPr>
                        <a:t>, </a:t>
                      </a:r>
                      <a:r>
                        <a:rPr lang="es-ES" sz="1600" dirty="0" smtClean="0">
                          <a:solidFill>
                            <a:srgbClr val="000000"/>
                          </a:solidFill>
                          <a:latin typeface="+mn-lt"/>
                          <a:ea typeface="Calibri"/>
                        </a:rPr>
                        <a:t>I)</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latin typeface="+mn-lt"/>
                          <a:ea typeface="Calibri"/>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latin typeface="+mn-lt"/>
                          <a:ea typeface="Calibri"/>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60000">
                <a:tc>
                  <a:txBody>
                    <a:bodyPr/>
                    <a:lstStyle/>
                    <a:p>
                      <a:pPr algn="ctr">
                        <a:lnSpc>
                          <a:spcPct val="115000"/>
                        </a:lnSpc>
                        <a:spcAft>
                          <a:spcPts val="0"/>
                        </a:spcAft>
                      </a:pPr>
                      <a:r>
                        <a:rPr lang="es-ES" sz="1600" dirty="0" smtClean="0">
                          <a:solidFill>
                            <a:srgbClr val="000000"/>
                          </a:solidFill>
                          <a:latin typeface="+mn-lt"/>
                          <a:ea typeface="Calibri"/>
                        </a:rPr>
                        <a:t>anfígenos (S</a:t>
                      </a:r>
                      <a:r>
                        <a:rPr lang="es-ES" sz="1600" dirty="0">
                          <a:solidFill>
                            <a:srgbClr val="000000"/>
                          </a:solidFill>
                          <a:latin typeface="+mn-lt"/>
                          <a:ea typeface="Calibri"/>
                        </a:rPr>
                        <a:t>, </a:t>
                      </a:r>
                      <a:r>
                        <a:rPr lang="es-ES" sz="1600" dirty="0" smtClean="0">
                          <a:solidFill>
                            <a:srgbClr val="000000"/>
                          </a:solidFill>
                          <a:latin typeface="+mn-lt"/>
                          <a:ea typeface="Calibri"/>
                        </a:rPr>
                        <a:t>Se</a:t>
                      </a:r>
                      <a:r>
                        <a:rPr lang="es-ES" sz="1600" dirty="0">
                          <a:solidFill>
                            <a:srgbClr val="000000"/>
                          </a:solidFill>
                          <a:latin typeface="+mn-lt"/>
                          <a:ea typeface="Calibri"/>
                        </a:rPr>
                        <a:t>, </a:t>
                      </a:r>
                      <a:r>
                        <a:rPr lang="es-ES" sz="1600" dirty="0" smtClean="0">
                          <a:solidFill>
                            <a:srgbClr val="000000"/>
                          </a:solidFill>
                          <a:latin typeface="+mn-lt"/>
                          <a:ea typeface="Calibri"/>
                        </a:rPr>
                        <a:t>Te)</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latin typeface="+mn-lt"/>
                          <a:ea typeface="Calibri"/>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latin typeface="+mn-lt"/>
                          <a:ea typeface="Calibri"/>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60000">
                <a:tc>
                  <a:txBody>
                    <a:bodyPr/>
                    <a:lstStyle/>
                    <a:p>
                      <a:pPr algn="ctr">
                        <a:lnSpc>
                          <a:spcPct val="115000"/>
                        </a:lnSpc>
                        <a:spcAft>
                          <a:spcPts val="0"/>
                        </a:spcAft>
                      </a:pPr>
                      <a:r>
                        <a:rPr lang="en-US" sz="1600" dirty="0" err="1">
                          <a:solidFill>
                            <a:srgbClr val="000000"/>
                          </a:solidFill>
                          <a:latin typeface="+mn-lt"/>
                          <a:ea typeface="Calibri"/>
                        </a:rPr>
                        <a:t>nitrogenoideos</a:t>
                      </a:r>
                      <a:r>
                        <a:rPr lang="en-US" sz="1600" dirty="0">
                          <a:solidFill>
                            <a:srgbClr val="000000"/>
                          </a:solidFill>
                          <a:latin typeface="+mn-lt"/>
                          <a:ea typeface="Calibri"/>
                        </a:rPr>
                        <a:t> </a:t>
                      </a:r>
                      <a:r>
                        <a:rPr lang="en-US" sz="1600" dirty="0" smtClean="0">
                          <a:solidFill>
                            <a:srgbClr val="000000"/>
                          </a:solidFill>
                          <a:latin typeface="+mn-lt"/>
                          <a:ea typeface="Calibri"/>
                        </a:rPr>
                        <a:t>(</a:t>
                      </a:r>
                      <a:r>
                        <a:rPr lang="en-US" sz="1600" dirty="0">
                          <a:solidFill>
                            <a:srgbClr val="000000"/>
                          </a:solidFill>
                          <a:latin typeface="+mn-lt"/>
                          <a:ea typeface="Calibri"/>
                        </a:rPr>
                        <a:t>N, P, As, </a:t>
                      </a:r>
                      <a:r>
                        <a:rPr lang="en-US" sz="1600" dirty="0" err="1">
                          <a:solidFill>
                            <a:srgbClr val="000000"/>
                          </a:solidFill>
                          <a:latin typeface="+mn-lt"/>
                          <a:ea typeface="Calibri"/>
                        </a:rPr>
                        <a:t>Sb</a:t>
                      </a:r>
                      <a:r>
                        <a:rPr lang="en-US" sz="1600" dirty="0">
                          <a:solidFill>
                            <a:srgbClr val="000000"/>
                          </a:solidFill>
                          <a:latin typeface="+mn-lt"/>
                          <a:ea typeface="Calibri"/>
                        </a:rPr>
                        <a:t>)</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latin typeface="+mn-lt"/>
                          <a:ea typeface="Calibri"/>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60000">
                <a:tc>
                  <a:txBody>
                    <a:bodyPr/>
                    <a:lstStyle/>
                    <a:p>
                      <a:pPr algn="ctr">
                        <a:lnSpc>
                          <a:spcPct val="115000"/>
                        </a:lnSpc>
                        <a:spcAft>
                          <a:spcPts val="0"/>
                        </a:spcAft>
                      </a:pPr>
                      <a:r>
                        <a:rPr lang="es-ES" sz="1600" dirty="0" err="1" smtClean="0">
                          <a:solidFill>
                            <a:srgbClr val="000000"/>
                          </a:solidFill>
                          <a:latin typeface="+mn-lt"/>
                          <a:ea typeface="Calibri"/>
                        </a:rPr>
                        <a:t>carbonoideos</a:t>
                      </a:r>
                      <a:r>
                        <a:rPr lang="es-ES" sz="1600" dirty="0" smtClean="0">
                          <a:solidFill>
                            <a:srgbClr val="000000"/>
                          </a:solidFill>
                          <a:latin typeface="+mn-lt"/>
                          <a:ea typeface="Calibri"/>
                        </a:rPr>
                        <a:t> </a:t>
                      </a:r>
                      <a:r>
                        <a:rPr lang="es-ES" sz="1600" dirty="0">
                          <a:solidFill>
                            <a:srgbClr val="000000"/>
                          </a:solidFill>
                          <a:latin typeface="+mn-lt"/>
                          <a:ea typeface="Calibri"/>
                        </a:rPr>
                        <a:t>(C, Si)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latin typeface="+mn-lt"/>
                          <a:ea typeface="Calibri"/>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60000">
                <a:tc>
                  <a:txBody>
                    <a:bodyPr/>
                    <a:lstStyle/>
                    <a:p>
                      <a:pPr algn="ctr">
                        <a:lnSpc>
                          <a:spcPct val="115000"/>
                        </a:lnSpc>
                        <a:spcAft>
                          <a:spcPts val="0"/>
                        </a:spcAft>
                      </a:pPr>
                      <a:r>
                        <a:rPr lang="es-ES" sz="1600" dirty="0" smtClean="0">
                          <a:solidFill>
                            <a:srgbClr val="000000"/>
                          </a:solidFill>
                          <a:latin typeface="+mn-lt"/>
                          <a:ea typeface="Calibri"/>
                        </a:rPr>
                        <a:t>B</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60000">
                <a:tc>
                  <a:txBody>
                    <a:bodyPr/>
                    <a:lstStyle/>
                    <a:p>
                      <a:pPr algn="ctr">
                        <a:lnSpc>
                          <a:spcPct val="115000"/>
                        </a:lnSpc>
                        <a:spcAft>
                          <a:spcPts val="0"/>
                        </a:spcAft>
                      </a:pPr>
                      <a:r>
                        <a:rPr lang="es-ES" sz="1600" dirty="0" smtClean="0">
                          <a:solidFill>
                            <a:srgbClr val="000000"/>
                          </a:solidFill>
                          <a:latin typeface="+mn-lt"/>
                          <a:ea typeface="Calibri"/>
                        </a:rPr>
                        <a:t>Mn</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a:solidFill>
                            <a:srgbClr val="000000"/>
                          </a:solidFill>
                          <a:latin typeface="+mn-lt"/>
                          <a:ea typeface="Calibri"/>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60000">
                <a:tc>
                  <a:txBody>
                    <a:bodyPr/>
                    <a:lstStyle/>
                    <a:p>
                      <a:pPr algn="ctr">
                        <a:lnSpc>
                          <a:spcPct val="115000"/>
                        </a:lnSpc>
                        <a:spcAft>
                          <a:spcPts val="0"/>
                        </a:spcAft>
                      </a:pPr>
                      <a:r>
                        <a:rPr lang="es-ES" sz="1600">
                          <a:solidFill>
                            <a:srgbClr val="000000"/>
                          </a:solidFill>
                          <a:latin typeface="+mn-lt"/>
                          <a:ea typeface="Calibri"/>
                        </a:rPr>
                        <a:t>Cr, Mo, W</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60000">
                <a:tc>
                  <a:txBody>
                    <a:bodyPr/>
                    <a:lstStyle/>
                    <a:p>
                      <a:pPr algn="ctr">
                        <a:lnSpc>
                          <a:spcPct val="115000"/>
                        </a:lnSpc>
                        <a:spcAft>
                          <a:spcPts val="0"/>
                        </a:spcAft>
                      </a:pPr>
                      <a:r>
                        <a:rPr lang="es-ES" sz="1600">
                          <a:solidFill>
                            <a:srgbClr val="000000"/>
                          </a:solidFill>
                          <a:latin typeface="+mn-lt"/>
                          <a:ea typeface="Calibri"/>
                        </a:rPr>
                        <a:t>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7" name="6 Rectángulo"/>
          <p:cNvSpPr/>
          <p:nvPr/>
        </p:nvSpPr>
        <p:spPr>
          <a:xfrm>
            <a:off x="393700" y="892520"/>
            <a:ext cx="8229600" cy="646331"/>
          </a:xfrm>
          <a:prstGeom prst="rect">
            <a:avLst/>
          </a:prstGeom>
        </p:spPr>
        <p:txBody>
          <a:bodyPr wrap="square">
            <a:spAutoFit/>
          </a:bodyPr>
          <a:lstStyle/>
          <a:p>
            <a:pPr marL="355600" indent="-355600" algn="just" eaLnBrk="0" fontAlgn="base" hangingPunct="0">
              <a:spcBef>
                <a:spcPct val="0"/>
              </a:spcBef>
              <a:spcAft>
                <a:spcPct val="0"/>
              </a:spcAft>
            </a:pPr>
            <a:r>
              <a:rPr lang="es-ES" dirty="0" smtClean="0">
                <a:sym typeface="Wingdings"/>
              </a:rPr>
              <a:t>	</a:t>
            </a:r>
            <a:r>
              <a:rPr lang="es-ES" dirty="0" smtClean="0"/>
              <a:t>Es importante, conocer los números de oxidación que pueden presentar los elementos que actúan como átomo central para formar oxoácidos.</a:t>
            </a:r>
          </a:p>
        </p:txBody>
      </p:sp>
      <p:sp>
        <p:nvSpPr>
          <p:cNvPr id="8"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25</a:t>
            </a:fld>
            <a:endParaRPr lang="es-ES" dirty="0">
              <a:solidFill>
                <a:schemeClr val="accent6">
                  <a:lumMod val="50000"/>
                </a:schemeClr>
              </a:solidFill>
            </a:endParaRPr>
          </a:p>
        </p:txBody>
      </p:sp>
      <p:sp>
        <p:nvSpPr>
          <p:cNvPr id="10" name="9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a:solidFill>
                  <a:schemeClr val="accent6">
                    <a:lumMod val="75000"/>
                  </a:schemeClr>
                </a:solidFill>
                <a:latin typeface="Arial" pitchFamily="34" charset="0"/>
                <a:cs typeface="Arial" pitchFamily="34" charset="0"/>
              </a:rPr>
              <a:t>6. Compuestos ternarios: </a:t>
            </a:r>
            <a:r>
              <a:rPr lang="es-ES" b="1" dirty="0" err="1">
                <a:solidFill>
                  <a:schemeClr val="accent6">
                    <a:lumMod val="75000"/>
                  </a:schemeClr>
                </a:solidFill>
                <a:latin typeface="Arial" pitchFamily="34" charset="0"/>
                <a:cs typeface="Arial" pitchFamily="34" charset="0"/>
              </a:rPr>
              <a:t>Oxoácidos</a:t>
            </a:r>
            <a:endParaRPr lang="es-ES" b="1" dirty="0">
              <a:solidFill>
                <a:schemeClr val="accent6">
                  <a:lumMod val="75000"/>
                </a:schemeClr>
              </a:solidFill>
              <a:latin typeface="Arial" pitchFamily="34" charset="0"/>
              <a:cs typeface="Arial" pitchFamily="34" charset="0"/>
            </a:endParaRPr>
          </a:p>
        </p:txBody>
      </p:sp>
      <p:sp>
        <p:nvSpPr>
          <p:cNvPr id="11" name="10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4 Tabla"/>
          <p:cNvGraphicFramePr>
            <a:graphicFrameLocks noGrp="1"/>
          </p:cNvGraphicFramePr>
          <p:nvPr>
            <p:extLst>
              <p:ext uri="{D42A27DB-BD31-4B8C-83A1-F6EECF244321}">
                <p14:modId xmlns:p14="http://schemas.microsoft.com/office/powerpoint/2010/main" val="1904431167"/>
              </p:ext>
            </p:extLst>
          </p:nvPr>
        </p:nvGraphicFramePr>
        <p:xfrm>
          <a:off x="508001" y="3144964"/>
          <a:ext cx="8166099" cy="2916000"/>
        </p:xfrm>
        <a:graphic>
          <a:graphicData uri="http://schemas.openxmlformats.org/drawingml/2006/table">
            <a:tbl>
              <a:tblPr firstRow="1" firstCol="1" bandRow="1">
                <a:effectLst>
                  <a:outerShdw blurRad="50800" dist="38100" dir="18900000" algn="bl" rotWithShape="0">
                    <a:prstClr val="black">
                      <a:alpha val="40000"/>
                    </a:prstClr>
                  </a:outerShdw>
                </a:effectLst>
              </a:tblPr>
              <a:tblGrid>
                <a:gridCol w="1092199">
                  <a:extLst>
                    <a:ext uri="{9D8B030D-6E8A-4147-A177-3AD203B41FA5}">
                      <a16:colId xmlns:a16="http://schemas.microsoft.com/office/drawing/2014/main" val="20000"/>
                    </a:ext>
                  </a:extLst>
                </a:gridCol>
                <a:gridCol w="3009842">
                  <a:extLst>
                    <a:ext uri="{9D8B030D-6E8A-4147-A177-3AD203B41FA5}">
                      <a16:colId xmlns:a16="http://schemas.microsoft.com/office/drawing/2014/main" val="20001"/>
                    </a:ext>
                  </a:extLst>
                </a:gridCol>
                <a:gridCol w="1054158">
                  <a:extLst>
                    <a:ext uri="{9D8B030D-6E8A-4147-A177-3AD203B41FA5}">
                      <a16:colId xmlns:a16="http://schemas.microsoft.com/office/drawing/2014/main" val="20002"/>
                    </a:ext>
                  </a:extLst>
                </a:gridCol>
                <a:gridCol w="3009900">
                  <a:extLst>
                    <a:ext uri="{9D8B030D-6E8A-4147-A177-3AD203B41FA5}">
                      <a16:colId xmlns:a16="http://schemas.microsoft.com/office/drawing/2014/main" val="20003"/>
                    </a:ext>
                  </a:extLst>
                </a:gridCol>
              </a:tblGrid>
              <a:tr h="396000">
                <a:tc>
                  <a:txBody>
                    <a:bodyPr/>
                    <a:lstStyle/>
                    <a:p>
                      <a:pPr algn="ctr">
                        <a:lnSpc>
                          <a:spcPct val="115000"/>
                        </a:lnSpc>
                        <a:spcAft>
                          <a:spcPts val="0"/>
                        </a:spcAft>
                      </a:pPr>
                      <a:r>
                        <a:rPr lang="es-ES" sz="1600" b="1" dirty="0">
                          <a:effectLst/>
                          <a:latin typeface="+mn-lt"/>
                          <a:ea typeface="Times New Roman"/>
                          <a:cs typeface="TTE1A31CC0t00"/>
                        </a:rPr>
                        <a:t>Fórmula</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effectLst/>
                          <a:latin typeface="+mn-lt"/>
                          <a:ea typeface="Times New Roman"/>
                          <a:cs typeface="TTE1A31CC0t00"/>
                        </a:rPr>
                        <a:t>Nombre </a:t>
                      </a:r>
                      <a:r>
                        <a:rPr lang="es-ES" sz="1600" b="1" dirty="0" smtClean="0">
                          <a:effectLst/>
                          <a:latin typeface="+mn-lt"/>
                          <a:ea typeface="Times New Roman"/>
                          <a:cs typeface="TTE1A31CC0t00"/>
                        </a:rPr>
                        <a:t>común o clásico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spcAft>
                          <a:spcPts val="0"/>
                        </a:spcAft>
                      </a:pPr>
                      <a:r>
                        <a:rPr lang="es-ES" sz="1600" b="1" dirty="0">
                          <a:effectLst/>
                          <a:latin typeface="+mn-lt"/>
                          <a:ea typeface="Times New Roman"/>
                          <a:cs typeface="TTE1A31CC0t00"/>
                        </a:rPr>
                        <a:t>Fórmula</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spcAft>
                          <a:spcPts val="0"/>
                        </a:spcAft>
                      </a:pPr>
                      <a:r>
                        <a:rPr lang="es-ES" sz="1600" b="1" dirty="0">
                          <a:effectLst/>
                          <a:latin typeface="+mn-lt"/>
                          <a:ea typeface="Times New Roman"/>
                          <a:cs typeface="TTE1A31CC0t00"/>
                        </a:rPr>
                        <a:t>Nombre </a:t>
                      </a:r>
                      <a:r>
                        <a:rPr lang="es-ES" sz="1600" b="1" dirty="0" smtClean="0">
                          <a:effectLst/>
                          <a:latin typeface="+mn-lt"/>
                          <a:ea typeface="Times New Roman"/>
                          <a:cs typeface="TTE1A31CC0t00"/>
                        </a:rPr>
                        <a:t>común o clásico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360000">
                <a:tc>
                  <a:txBody>
                    <a:bodyPr/>
                    <a:lstStyle/>
                    <a:p>
                      <a:pPr algn="ctr"/>
                      <a:r>
                        <a:rPr lang="en-GB" sz="1600" kern="1200" dirty="0" err="1" smtClean="0">
                          <a:solidFill>
                            <a:schemeClr val="tx1"/>
                          </a:solidFill>
                          <a:latin typeface="+mn-lt"/>
                          <a:ea typeface="+mn-ea"/>
                          <a:cs typeface="+mn-cs"/>
                        </a:rPr>
                        <a:t>HClO</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ácido hipocloroso</a:t>
                      </a:r>
                      <a:r>
                        <a:rPr lang="es-ES_tradnl" sz="1600" kern="1200" baseline="0" dirty="0" smtClean="0">
                          <a:solidFill>
                            <a:schemeClr val="tx1"/>
                          </a:solidFill>
                          <a:latin typeface="+mn-lt"/>
                          <a:ea typeface="+mn-ea"/>
                          <a:cs typeface="+mn-cs"/>
                        </a:rPr>
                        <a:t>   </a:t>
                      </a:r>
                      <a:r>
                        <a:rPr lang="es-ES_tradnl" sz="1600" b="0" kern="1200" dirty="0" smtClean="0">
                          <a:solidFill>
                            <a:schemeClr val="tx1"/>
                          </a:solidFill>
                          <a:latin typeface="+mn-lt"/>
                          <a:ea typeface="+mn-ea"/>
                          <a:cs typeface="+mn-cs"/>
                        </a:rPr>
                        <a:t>(Cl, Br, I)</a:t>
                      </a:r>
                      <a:endParaRPr lang="es-ES" sz="1600" b="0" dirty="0" smtClean="0">
                        <a:effectLst/>
                        <a:latin typeface="+mn-lt"/>
                        <a:ea typeface="Times New Roman"/>
                        <a:cs typeface="TTE1A31CC0t0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pt-BR" sz="1600" kern="1200" dirty="0" smtClean="0">
                          <a:solidFill>
                            <a:schemeClr val="tx1"/>
                          </a:solidFill>
                          <a:latin typeface="+mn-lt"/>
                          <a:ea typeface="+mn-ea"/>
                          <a:cs typeface="+mn-cs"/>
                        </a:rPr>
                        <a:t>H</a:t>
                      </a:r>
                      <a:r>
                        <a:rPr lang="pt-BR" sz="1600" kern="1200" baseline="-25000" dirty="0" smtClean="0">
                          <a:solidFill>
                            <a:schemeClr val="tx1"/>
                          </a:solidFill>
                          <a:latin typeface="+mn-lt"/>
                          <a:ea typeface="+mn-ea"/>
                          <a:cs typeface="+mn-cs"/>
                        </a:rPr>
                        <a:t>2</a:t>
                      </a:r>
                      <a:r>
                        <a:rPr lang="pt-BR" sz="1600" kern="1200" dirty="0" smtClean="0">
                          <a:solidFill>
                            <a:schemeClr val="tx1"/>
                          </a:solidFill>
                          <a:latin typeface="+mn-lt"/>
                          <a:ea typeface="+mn-ea"/>
                          <a:cs typeface="+mn-cs"/>
                        </a:rPr>
                        <a:t>N</a:t>
                      </a:r>
                      <a:r>
                        <a:rPr lang="pt-BR" sz="1600" kern="1200" baseline="-25000" dirty="0" smtClean="0">
                          <a:solidFill>
                            <a:schemeClr val="tx1"/>
                          </a:solidFill>
                          <a:latin typeface="+mn-lt"/>
                          <a:ea typeface="+mn-ea"/>
                          <a:cs typeface="+mn-cs"/>
                        </a:rPr>
                        <a:t>2</a:t>
                      </a:r>
                      <a:r>
                        <a:rPr lang="pt-BR" sz="1600" kern="1200" dirty="0" smtClean="0">
                          <a:solidFill>
                            <a:schemeClr val="tx1"/>
                          </a:solidFill>
                          <a:latin typeface="+mn-lt"/>
                          <a:ea typeface="+mn-ea"/>
                          <a:cs typeface="+mn-cs"/>
                        </a:rPr>
                        <a:t>O</a:t>
                      </a:r>
                      <a:r>
                        <a:rPr lang="pt-BR" sz="1600" kern="1200" baseline="-25000" dirty="0" smtClean="0">
                          <a:solidFill>
                            <a:schemeClr val="tx1"/>
                          </a:solidFill>
                          <a:latin typeface="+mn-lt"/>
                          <a:ea typeface="+mn-ea"/>
                          <a:cs typeface="+mn-cs"/>
                        </a:rPr>
                        <a:t>2</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ácido </a:t>
                      </a:r>
                      <a:r>
                        <a:rPr lang="pt-BR" sz="1600" kern="1200" dirty="0" err="1" smtClean="0">
                          <a:solidFill>
                            <a:schemeClr val="tx1"/>
                          </a:solidFill>
                          <a:latin typeface="+mn-lt"/>
                          <a:ea typeface="+mn-ea"/>
                          <a:cs typeface="+mn-cs"/>
                        </a:rPr>
                        <a:t>hiponitroso</a:t>
                      </a:r>
                      <a:r>
                        <a:rPr lang="pt-BR" sz="1600" kern="1200" dirty="0" smtClean="0">
                          <a:solidFill>
                            <a:schemeClr val="tx1"/>
                          </a:solidFill>
                          <a:latin typeface="+mn-lt"/>
                          <a:ea typeface="+mn-ea"/>
                          <a:cs typeface="+mn-cs"/>
                        </a:rPr>
                        <a:t>  </a:t>
                      </a:r>
                      <a:r>
                        <a:rPr lang="en-US" sz="1600" b="0" dirty="0" smtClean="0">
                          <a:solidFill>
                            <a:srgbClr val="000000"/>
                          </a:solidFill>
                          <a:latin typeface="+mn-lt"/>
                          <a:ea typeface="Calibri"/>
                        </a:rPr>
                        <a:t>(N, P, As, </a:t>
                      </a:r>
                      <a:r>
                        <a:rPr lang="en-US" sz="1600" b="0" dirty="0" err="1" smtClean="0">
                          <a:solidFill>
                            <a:srgbClr val="000000"/>
                          </a:solidFill>
                          <a:latin typeface="+mn-lt"/>
                          <a:ea typeface="Calibri"/>
                        </a:rPr>
                        <a:t>Sb</a:t>
                      </a:r>
                      <a:r>
                        <a:rPr lang="en-US" sz="1600" b="0" dirty="0" smtClean="0">
                          <a:solidFill>
                            <a:srgbClr val="000000"/>
                          </a:solidFill>
                          <a:latin typeface="+mn-lt"/>
                          <a:ea typeface="Calibri"/>
                        </a:rPr>
                        <a:t>)</a:t>
                      </a:r>
                      <a:r>
                        <a:rPr lang="pt-BR" sz="1600" b="0" kern="1200" dirty="0" smtClean="0">
                          <a:solidFill>
                            <a:schemeClr val="tx1"/>
                          </a:solidFill>
                          <a:latin typeface="+mn-lt"/>
                          <a:ea typeface="+mn-ea"/>
                          <a:cs typeface="+mn-cs"/>
                        </a:rPr>
                        <a:t> </a:t>
                      </a:r>
                      <a:endParaRPr lang="es-ES" sz="1600" b="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60000">
                <a:tc>
                  <a:txBody>
                    <a:bodyPr/>
                    <a:lstStyle/>
                    <a:p>
                      <a:pPr algn="ctr">
                        <a:lnSpc>
                          <a:spcPct val="115000"/>
                        </a:lnSpc>
                        <a:spcAft>
                          <a:spcPts val="0"/>
                        </a:spcAft>
                      </a:pPr>
                      <a:r>
                        <a:rPr lang="en-GB" sz="1600" kern="1200" dirty="0" smtClean="0">
                          <a:solidFill>
                            <a:schemeClr val="tx1"/>
                          </a:solidFill>
                          <a:latin typeface="+mn-lt"/>
                          <a:ea typeface="+mn-ea"/>
                          <a:cs typeface="+mn-cs"/>
                        </a:rPr>
                        <a:t>HClO</a:t>
                      </a:r>
                      <a:r>
                        <a:rPr lang="en-GB" sz="1600" kern="1200" baseline="-25000" dirty="0" smtClean="0">
                          <a:solidFill>
                            <a:schemeClr val="tx1"/>
                          </a:solidFill>
                          <a:latin typeface="+mn-lt"/>
                          <a:ea typeface="+mn-ea"/>
                          <a:cs typeface="+mn-cs"/>
                        </a:rPr>
                        <a:t>2</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ácido </a:t>
                      </a:r>
                      <a:r>
                        <a:rPr lang="es-ES_tradnl" sz="1600" kern="1200" dirty="0" err="1" smtClean="0">
                          <a:solidFill>
                            <a:schemeClr val="tx1"/>
                          </a:solidFill>
                          <a:latin typeface="+mn-lt"/>
                          <a:ea typeface="+mn-ea"/>
                          <a:cs typeface="+mn-cs"/>
                        </a:rPr>
                        <a:t>cloroso</a:t>
                      </a:r>
                      <a:r>
                        <a:rPr lang="es-ES_tradnl" sz="1600" kern="1200" dirty="0" smtClean="0">
                          <a:solidFill>
                            <a:schemeClr val="tx1"/>
                          </a:solidFill>
                          <a:latin typeface="+mn-lt"/>
                          <a:ea typeface="+mn-ea"/>
                          <a:cs typeface="+mn-cs"/>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pt-BR" sz="1600" kern="1200" dirty="0" smtClean="0">
                          <a:solidFill>
                            <a:schemeClr val="tx1"/>
                          </a:solidFill>
                          <a:latin typeface="+mn-lt"/>
                          <a:ea typeface="+mn-ea"/>
                          <a:cs typeface="+mn-cs"/>
                        </a:rPr>
                        <a:t>HNO</a:t>
                      </a:r>
                      <a:r>
                        <a:rPr lang="pt-BR" sz="1600" kern="1200" baseline="-25000" dirty="0" smtClean="0">
                          <a:solidFill>
                            <a:schemeClr val="tx1"/>
                          </a:solidFill>
                          <a:latin typeface="+mn-lt"/>
                          <a:ea typeface="+mn-ea"/>
                          <a:cs typeface="+mn-cs"/>
                        </a:rPr>
                        <a:t>2</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ácido nitroso </a:t>
                      </a:r>
                      <a:endParaRPr lang="es-ES" sz="1600" dirty="0" smtClean="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60000">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GB" sz="1600" kern="1200" dirty="0" smtClean="0">
                          <a:solidFill>
                            <a:schemeClr val="tx1"/>
                          </a:solidFill>
                          <a:latin typeface="+mn-lt"/>
                          <a:ea typeface="+mn-ea"/>
                          <a:cs typeface="+mn-cs"/>
                        </a:rPr>
                        <a:t>HClO</a:t>
                      </a:r>
                      <a:r>
                        <a:rPr lang="en-GB" sz="1600" kern="1200" baseline="-25000" dirty="0" smtClean="0">
                          <a:solidFill>
                            <a:schemeClr val="tx1"/>
                          </a:solidFill>
                          <a:latin typeface="+mn-lt"/>
                          <a:ea typeface="+mn-ea"/>
                          <a:cs typeface="+mn-cs"/>
                        </a:rPr>
                        <a:t>3</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ácido clórico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HNO</a:t>
                      </a:r>
                      <a:r>
                        <a:rPr lang="pt-BR" sz="1600" kern="1200" baseline="-25000" dirty="0" smtClean="0">
                          <a:solidFill>
                            <a:schemeClr val="tx1"/>
                          </a:solidFill>
                          <a:latin typeface="+mn-lt"/>
                          <a:ea typeface="+mn-ea"/>
                          <a:cs typeface="+mn-cs"/>
                        </a:rPr>
                        <a:t>3</a:t>
                      </a:r>
                      <a:r>
                        <a:rPr lang="pt-BR" sz="1600" kern="1200" dirty="0" smtClean="0">
                          <a:solidFill>
                            <a:schemeClr val="tx1"/>
                          </a:solidFill>
                          <a:latin typeface="+mn-lt"/>
                          <a:ea typeface="+mn-ea"/>
                          <a:cs typeface="+mn-cs"/>
                        </a:rPr>
                        <a:t> </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ácido nítrico </a:t>
                      </a:r>
                      <a:endParaRPr lang="es-ES" sz="1600" dirty="0" smtClean="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60000">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GB" sz="1600" kern="1200" dirty="0" smtClean="0">
                          <a:solidFill>
                            <a:schemeClr val="tx1"/>
                          </a:solidFill>
                          <a:latin typeface="+mn-lt"/>
                          <a:ea typeface="+mn-ea"/>
                          <a:cs typeface="+mn-cs"/>
                        </a:rPr>
                        <a:t>HClO</a:t>
                      </a:r>
                      <a:r>
                        <a:rPr lang="en-GB" sz="1600" kern="1200" baseline="-25000" dirty="0" smtClean="0">
                          <a:solidFill>
                            <a:schemeClr val="tx1"/>
                          </a:solidFill>
                          <a:latin typeface="+mn-lt"/>
                          <a:ea typeface="+mn-ea"/>
                          <a:cs typeface="+mn-cs"/>
                        </a:rPr>
                        <a:t>4</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ácido </a:t>
                      </a:r>
                      <a:r>
                        <a:rPr lang="es-ES_tradnl" sz="1600" kern="1200" dirty="0" err="1" smtClean="0">
                          <a:solidFill>
                            <a:schemeClr val="tx1"/>
                          </a:solidFill>
                          <a:latin typeface="+mn-lt"/>
                          <a:ea typeface="+mn-ea"/>
                          <a:cs typeface="+mn-cs"/>
                        </a:rPr>
                        <a:t>perclòrico</a:t>
                      </a:r>
                      <a:r>
                        <a:rPr lang="es-ES_tradnl" sz="1600" kern="1200" dirty="0" smtClean="0">
                          <a:solidFill>
                            <a:schemeClr val="tx1"/>
                          </a:solidFill>
                          <a:latin typeface="+mn-lt"/>
                          <a:ea typeface="+mn-ea"/>
                          <a:cs typeface="+mn-cs"/>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H</a:t>
                      </a:r>
                      <a:r>
                        <a:rPr lang="pt-BR" sz="1600" kern="1200" baseline="-25000" dirty="0" smtClean="0">
                          <a:solidFill>
                            <a:schemeClr val="tx1"/>
                          </a:solidFill>
                          <a:latin typeface="+mn-lt"/>
                          <a:ea typeface="+mn-ea"/>
                          <a:cs typeface="+mn-cs"/>
                        </a:rPr>
                        <a:t>2</a:t>
                      </a:r>
                      <a:r>
                        <a:rPr lang="pt-BR" sz="1600" kern="1200" dirty="0" smtClean="0">
                          <a:solidFill>
                            <a:schemeClr val="tx1"/>
                          </a:solidFill>
                          <a:latin typeface="+mn-lt"/>
                          <a:ea typeface="+mn-ea"/>
                          <a:cs typeface="+mn-cs"/>
                        </a:rPr>
                        <a:t>CO</a:t>
                      </a:r>
                      <a:r>
                        <a:rPr lang="pt-BR" sz="1600" kern="1200" baseline="-25000" dirty="0" smtClean="0">
                          <a:solidFill>
                            <a:schemeClr val="tx1"/>
                          </a:solidFill>
                          <a:latin typeface="+mn-lt"/>
                          <a:ea typeface="+mn-ea"/>
                          <a:cs typeface="+mn-cs"/>
                        </a:rPr>
                        <a:t>3</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ácido carbónico  (C, Si)</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60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kern="1200" dirty="0" smtClean="0">
                          <a:solidFill>
                            <a:schemeClr val="tx1"/>
                          </a:solidFill>
                          <a:latin typeface="+mn-lt"/>
                          <a:ea typeface="+mn-ea"/>
                          <a:cs typeface="+mn-cs"/>
                        </a:rPr>
                        <a:t>H</a:t>
                      </a:r>
                      <a:r>
                        <a:rPr lang="en-GB" sz="1600" kern="1200" baseline="-25000" dirty="0" smtClean="0">
                          <a:solidFill>
                            <a:schemeClr val="tx1"/>
                          </a:solidFill>
                          <a:latin typeface="+mn-lt"/>
                          <a:ea typeface="+mn-ea"/>
                          <a:cs typeface="+mn-cs"/>
                        </a:rPr>
                        <a:t>2</a:t>
                      </a:r>
                      <a:r>
                        <a:rPr lang="en-GB" sz="1600" kern="1200" dirty="0" smtClean="0">
                          <a:solidFill>
                            <a:schemeClr val="tx1"/>
                          </a:solidFill>
                          <a:latin typeface="+mn-lt"/>
                          <a:ea typeface="+mn-ea"/>
                          <a:cs typeface="+mn-cs"/>
                        </a:rPr>
                        <a:t>SO</a:t>
                      </a:r>
                      <a:r>
                        <a:rPr lang="en-GB" sz="1600" kern="1200" baseline="-25000" dirty="0" smtClean="0">
                          <a:solidFill>
                            <a:schemeClr val="tx1"/>
                          </a:solidFill>
                          <a:latin typeface="+mn-lt"/>
                          <a:ea typeface="+mn-ea"/>
                          <a:cs typeface="+mn-cs"/>
                        </a:rPr>
                        <a:t>2</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ácido hiposulfuroso  </a:t>
                      </a:r>
                      <a:r>
                        <a:rPr lang="es-ES_tradnl" sz="1600" b="0" kern="1200" dirty="0" smtClean="0">
                          <a:solidFill>
                            <a:schemeClr val="tx1"/>
                          </a:solidFill>
                          <a:latin typeface="+mn-lt"/>
                          <a:ea typeface="+mn-ea"/>
                          <a:cs typeface="+mn-cs"/>
                        </a:rPr>
                        <a:t>(S, Se, Te)</a:t>
                      </a:r>
                      <a:endParaRPr lang="es-ES" sz="1600" b="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pt-BR" sz="1600" kern="1200" dirty="0" smtClean="0">
                          <a:solidFill>
                            <a:schemeClr val="tx1"/>
                          </a:solidFill>
                          <a:latin typeface="+mn-lt"/>
                          <a:ea typeface="+mn-ea"/>
                          <a:cs typeface="+mn-cs"/>
                        </a:rPr>
                        <a:t>H</a:t>
                      </a:r>
                      <a:r>
                        <a:rPr lang="pt-BR" sz="1600" kern="1200" baseline="-25000" dirty="0" smtClean="0">
                          <a:solidFill>
                            <a:schemeClr val="tx1"/>
                          </a:solidFill>
                          <a:latin typeface="+mn-lt"/>
                          <a:ea typeface="+mn-ea"/>
                          <a:cs typeface="+mn-cs"/>
                        </a:rPr>
                        <a:t>2 </a:t>
                      </a:r>
                      <a:r>
                        <a:rPr lang="pt-BR" sz="1600" kern="1200" dirty="0" smtClean="0">
                          <a:solidFill>
                            <a:schemeClr val="tx1"/>
                          </a:solidFill>
                          <a:latin typeface="+mn-lt"/>
                          <a:ea typeface="+mn-ea"/>
                          <a:cs typeface="+mn-cs"/>
                        </a:rPr>
                        <a:t>CrO</a:t>
                      </a:r>
                      <a:r>
                        <a:rPr lang="pt-BR" sz="1600" kern="1200" baseline="-25000" dirty="0" smtClean="0">
                          <a:solidFill>
                            <a:schemeClr val="tx1"/>
                          </a:solidFill>
                          <a:latin typeface="+mn-lt"/>
                          <a:ea typeface="+mn-ea"/>
                          <a:cs typeface="+mn-cs"/>
                        </a:rPr>
                        <a:t>4</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r>
                        <a:rPr lang="es-ES_tradnl" sz="1600" kern="1200" dirty="0" smtClean="0">
                          <a:solidFill>
                            <a:schemeClr val="tx1"/>
                          </a:solidFill>
                          <a:latin typeface="+mn-lt"/>
                          <a:ea typeface="+mn-ea"/>
                          <a:cs typeface="+mn-cs"/>
                        </a:rPr>
                        <a:t>ácido crómico   (</a:t>
                      </a:r>
                      <a:r>
                        <a:rPr lang="es-ES_tradnl" sz="1600" kern="1200" dirty="0" err="1" smtClean="0">
                          <a:solidFill>
                            <a:schemeClr val="tx1"/>
                          </a:solidFill>
                          <a:latin typeface="+mn-lt"/>
                          <a:ea typeface="+mn-ea"/>
                          <a:cs typeface="+mn-cs"/>
                        </a:rPr>
                        <a:t>Cr,Mo,W</a:t>
                      </a:r>
                      <a:r>
                        <a:rPr lang="es-ES_tradnl" sz="1600" kern="1200" dirty="0" smtClean="0">
                          <a:solidFill>
                            <a:schemeClr val="tx1"/>
                          </a:solidFill>
                          <a:latin typeface="+mn-lt"/>
                          <a:ea typeface="+mn-ea"/>
                          <a:cs typeface="+mn-cs"/>
                        </a:rPr>
                        <a:t>)</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60000">
                <a:tc>
                  <a:txBody>
                    <a:bodyPr/>
                    <a:lstStyle/>
                    <a:p>
                      <a:pPr algn="ctr"/>
                      <a:r>
                        <a:rPr lang="en-GB" sz="1600" kern="1200" dirty="0" smtClean="0">
                          <a:solidFill>
                            <a:schemeClr val="tx1"/>
                          </a:solidFill>
                          <a:latin typeface="+mn-lt"/>
                          <a:ea typeface="+mn-ea"/>
                          <a:cs typeface="+mn-cs"/>
                        </a:rPr>
                        <a:t>H</a:t>
                      </a:r>
                      <a:r>
                        <a:rPr lang="en-GB" sz="1600" kern="1200" baseline="-25000" dirty="0" smtClean="0">
                          <a:solidFill>
                            <a:schemeClr val="tx1"/>
                          </a:solidFill>
                          <a:latin typeface="+mn-lt"/>
                          <a:ea typeface="+mn-ea"/>
                          <a:cs typeface="+mn-cs"/>
                        </a:rPr>
                        <a:t>2</a:t>
                      </a:r>
                      <a:r>
                        <a:rPr lang="en-GB" sz="1600" kern="1200" dirty="0" smtClean="0">
                          <a:solidFill>
                            <a:schemeClr val="tx1"/>
                          </a:solidFill>
                          <a:latin typeface="+mn-lt"/>
                          <a:ea typeface="+mn-ea"/>
                          <a:cs typeface="+mn-cs"/>
                        </a:rPr>
                        <a:t>SO</a:t>
                      </a:r>
                      <a:r>
                        <a:rPr lang="en-GB" sz="1600" kern="1200" baseline="-25000" dirty="0" smtClean="0">
                          <a:solidFill>
                            <a:schemeClr val="tx1"/>
                          </a:solidFill>
                          <a:latin typeface="+mn-lt"/>
                          <a:ea typeface="+mn-ea"/>
                          <a:cs typeface="+mn-cs"/>
                        </a:rPr>
                        <a:t>3</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ácido sulfuroso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H</a:t>
                      </a:r>
                      <a:r>
                        <a:rPr lang="es-ES_tradnl" sz="1600" kern="1200" baseline="-25000" dirty="0" smtClean="0">
                          <a:solidFill>
                            <a:schemeClr val="tx1"/>
                          </a:solidFill>
                          <a:latin typeface="+mn-lt"/>
                          <a:ea typeface="+mn-ea"/>
                          <a:cs typeface="+mn-cs"/>
                        </a:rPr>
                        <a:t>2 </a:t>
                      </a:r>
                      <a:r>
                        <a:rPr lang="es-ES_tradnl" sz="1600" kern="1200" dirty="0" smtClean="0">
                          <a:solidFill>
                            <a:schemeClr val="tx1"/>
                          </a:solidFill>
                          <a:latin typeface="+mn-lt"/>
                          <a:ea typeface="+mn-ea"/>
                          <a:cs typeface="+mn-cs"/>
                        </a:rPr>
                        <a:t>MnO</a:t>
                      </a:r>
                      <a:r>
                        <a:rPr lang="es-ES_tradnl" sz="1600" kern="1200" baseline="-25000" dirty="0" smtClean="0">
                          <a:solidFill>
                            <a:schemeClr val="tx1"/>
                          </a:solidFill>
                          <a:latin typeface="+mn-lt"/>
                          <a:ea typeface="+mn-ea"/>
                          <a:cs typeface="+mn-cs"/>
                        </a:rPr>
                        <a:t>4</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 ácido mangánico</a:t>
                      </a: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60000">
                <a:tc>
                  <a:txBody>
                    <a:bodyPr/>
                    <a:lstStyle/>
                    <a:p>
                      <a:pPr algn="ctr"/>
                      <a:r>
                        <a:rPr lang="en-GB" sz="1600" kern="1200" dirty="0" smtClean="0">
                          <a:solidFill>
                            <a:schemeClr val="tx1"/>
                          </a:solidFill>
                          <a:latin typeface="+mn-lt"/>
                          <a:ea typeface="+mn-ea"/>
                          <a:cs typeface="+mn-cs"/>
                        </a:rPr>
                        <a:t>H</a:t>
                      </a:r>
                      <a:r>
                        <a:rPr lang="en-GB" sz="1600" kern="1200" baseline="-25000" dirty="0" smtClean="0">
                          <a:solidFill>
                            <a:schemeClr val="tx1"/>
                          </a:solidFill>
                          <a:latin typeface="+mn-lt"/>
                          <a:ea typeface="+mn-ea"/>
                          <a:cs typeface="+mn-cs"/>
                        </a:rPr>
                        <a:t>2</a:t>
                      </a:r>
                      <a:r>
                        <a:rPr lang="en-GB" sz="1600" kern="1200" dirty="0" smtClean="0">
                          <a:solidFill>
                            <a:schemeClr val="tx1"/>
                          </a:solidFill>
                          <a:latin typeface="+mn-lt"/>
                          <a:ea typeface="+mn-ea"/>
                          <a:cs typeface="+mn-cs"/>
                        </a:rPr>
                        <a:t>SO</a:t>
                      </a:r>
                      <a:r>
                        <a:rPr lang="en-GB" sz="1600" kern="1200" baseline="-25000" dirty="0" smtClean="0">
                          <a:solidFill>
                            <a:schemeClr val="tx1"/>
                          </a:solidFill>
                          <a:latin typeface="+mn-lt"/>
                          <a:ea typeface="+mn-ea"/>
                          <a:cs typeface="+mn-cs"/>
                        </a:rPr>
                        <a:t>4</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ácido sulfúrico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HMnO</a:t>
                      </a:r>
                      <a:r>
                        <a:rPr lang="es-ES_tradnl" sz="1600" kern="1200" baseline="-25000" dirty="0" smtClean="0">
                          <a:solidFill>
                            <a:schemeClr val="tx1"/>
                          </a:solidFill>
                          <a:latin typeface="+mn-lt"/>
                          <a:ea typeface="+mn-ea"/>
                          <a:cs typeface="+mn-cs"/>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ácido </a:t>
                      </a:r>
                      <a:r>
                        <a:rPr lang="es-ES_tradnl" sz="1600" kern="1200" dirty="0" err="1" smtClean="0">
                          <a:solidFill>
                            <a:schemeClr val="tx1"/>
                          </a:solidFill>
                          <a:latin typeface="+mn-lt"/>
                          <a:ea typeface="+mn-ea"/>
                          <a:cs typeface="+mn-cs"/>
                        </a:rPr>
                        <a:t>permangánico</a:t>
                      </a:r>
                      <a:r>
                        <a:rPr lang="es-ES" sz="1600" dirty="0" smtClean="0">
                          <a:effectLst/>
                          <a:latin typeface="+mn-lt"/>
                          <a:ea typeface="Times New Roman"/>
                          <a:cs typeface="TTE1A31CC0t00"/>
                        </a:rPr>
                        <a:t> </a:t>
                      </a: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9217" name="Rectangle 1"/>
          <p:cNvSpPr>
            <a:spLocks noChangeArrowheads="1"/>
          </p:cNvSpPr>
          <p:nvPr/>
        </p:nvSpPr>
        <p:spPr bwMode="auto">
          <a:xfrm>
            <a:off x="406400" y="888759"/>
            <a:ext cx="83185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tabLst/>
            </a:pPr>
            <a:r>
              <a:rPr kumimoji="0" lang="es-ES" b="1" u="none" strike="noStrike" cap="none" normalizeH="0" baseline="0" dirty="0" smtClean="0">
                <a:ln>
                  <a:noFill/>
                </a:ln>
                <a:solidFill>
                  <a:srgbClr val="C00000"/>
                </a:solidFill>
                <a:effectLst/>
                <a:ea typeface="Calibri" pitchFamily="34" charset="0"/>
                <a:cs typeface="TTE1A31CC0t00"/>
              </a:rPr>
              <a:t>Para</a:t>
            </a:r>
            <a:r>
              <a:rPr kumimoji="0" lang="es-ES" b="1" u="none" strike="noStrike" cap="none" normalizeH="0" dirty="0" smtClean="0">
                <a:ln>
                  <a:noFill/>
                </a:ln>
                <a:solidFill>
                  <a:srgbClr val="C00000"/>
                </a:solidFill>
                <a:effectLst/>
                <a:ea typeface="Calibri" pitchFamily="34" charset="0"/>
                <a:cs typeface="TTE1A31CC0t00"/>
              </a:rPr>
              <a:t> d</a:t>
            </a:r>
            <a:r>
              <a:rPr kumimoji="0" lang="es-ES" b="1" u="none" strike="noStrike" cap="none" normalizeH="0" baseline="0" dirty="0" smtClean="0">
                <a:ln>
                  <a:noFill/>
                </a:ln>
                <a:solidFill>
                  <a:srgbClr val="C00000"/>
                </a:solidFill>
                <a:effectLst/>
                <a:ea typeface="Calibri" pitchFamily="34" charset="0"/>
                <a:cs typeface="TTE1A31CC0t00"/>
              </a:rPr>
              <a:t>eterminar</a:t>
            </a:r>
            <a:r>
              <a:rPr kumimoji="0" lang="es-ES" b="1" u="none" strike="noStrike" cap="none" normalizeH="0" dirty="0" smtClean="0">
                <a:ln>
                  <a:noFill/>
                </a:ln>
                <a:solidFill>
                  <a:srgbClr val="C00000"/>
                </a:solidFill>
                <a:effectLst/>
                <a:ea typeface="Calibri" pitchFamily="34" charset="0"/>
                <a:cs typeface="TTE1A31CC0t00"/>
              </a:rPr>
              <a:t> la fórmula del compuesto ácido perclórico:</a:t>
            </a:r>
          </a:p>
        </p:txBody>
      </p:sp>
      <p:sp>
        <p:nvSpPr>
          <p:cNvPr id="10" name="9 Rectángulo"/>
          <p:cNvSpPr/>
          <p:nvPr/>
        </p:nvSpPr>
        <p:spPr>
          <a:xfrm>
            <a:off x="800100" y="2643444"/>
            <a:ext cx="7531100" cy="369332"/>
          </a:xfrm>
          <a:prstGeom prst="rect">
            <a:avLst/>
          </a:prstGeom>
        </p:spPr>
        <p:txBody>
          <a:bodyPr wrap="square">
            <a:spAutoFit/>
          </a:bodyPr>
          <a:lstStyle/>
          <a:p>
            <a:pPr fontAlgn="base">
              <a:spcBef>
                <a:spcPct val="0"/>
              </a:spcBef>
              <a:spcAft>
                <a:spcPct val="0"/>
              </a:spcAft>
            </a:pPr>
            <a:r>
              <a:rPr lang="es-ES" b="1" dirty="0">
                <a:ea typeface="Calibri" pitchFamily="34" charset="0"/>
                <a:cs typeface="Times New Roman" pitchFamily="18" charset="0"/>
              </a:rPr>
              <a:t>E</a:t>
            </a:r>
            <a:r>
              <a:rPr lang="es-ES" b="1" dirty="0" smtClean="0">
                <a:ea typeface="Calibri" pitchFamily="34" charset="0"/>
                <a:cs typeface="Times New Roman" pitchFamily="18" charset="0"/>
              </a:rPr>
              <a:t>jemplo:        </a:t>
            </a:r>
            <a:r>
              <a:rPr lang="es-ES" b="1" dirty="0" smtClean="0">
                <a:solidFill>
                  <a:srgbClr val="0070C0"/>
                </a:solidFill>
              </a:rPr>
              <a:t>H</a:t>
            </a:r>
            <a:r>
              <a:rPr lang="es-ES" b="1" baseline="30000" dirty="0" smtClean="0"/>
              <a:t>(+1)</a:t>
            </a:r>
            <a:r>
              <a:rPr lang="es-ES" b="1" dirty="0" smtClean="0"/>
              <a:t> </a:t>
            </a:r>
            <a:r>
              <a:rPr lang="es-ES" b="1" dirty="0" smtClean="0">
                <a:solidFill>
                  <a:srgbClr val="0070C0"/>
                </a:solidFill>
              </a:rPr>
              <a:t>Cl </a:t>
            </a:r>
            <a:r>
              <a:rPr lang="es-ES" b="1" baseline="30000" dirty="0" smtClean="0"/>
              <a:t>(+7)</a:t>
            </a:r>
            <a:r>
              <a:rPr lang="es-ES" b="1" baseline="30000" dirty="0" smtClean="0">
                <a:solidFill>
                  <a:srgbClr val="2DB52D"/>
                </a:solidFill>
              </a:rPr>
              <a:t>  </a:t>
            </a:r>
            <a:r>
              <a:rPr lang="es-ES" b="1" dirty="0" smtClean="0">
                <a:solidFill>
                  <a:srgbClr val="0070C0"/>
                </a:solidFill>
              </a:rPr>
              <a:t>O</a:t>
            </a:r>
            <a:r>
              <a:rPr lang="es-ES" b="1" dirty="0" smtClean="0">
                <a:solidFill>
                  <a:srgbClr val="2DB52D"/>
                </a:solidFill>
              </a:rPr>
              <a:t> </a:t>
            </a:r>
            <a:r>
              <a:rPr lang="es-ES" b="1" baseline="30000" dirty="0" smtClean="0"/>
              <a:t>(-2) </a:t>
            </a:r>
            <a:r>
              <a:rPr lang="es-ES" b="1" baseline="-25000" dirty="0" smtClean="0">
                <a:solidFill>
                  <a:srgbClr val="FF0000"/>
                </a:solidFill>
              </a:rPr>
              <a:t>4 </a:t>
            </a:r>
            <a:r>
              <a:rPr lang="es-ES" b="1" baseline="-25000" dirty="0" smtClean="0">
                <a:solidFill>
                  <a:srgbClr val="2DB52D"/>
                </a:solidFill>
              </a:rPr>
              <a:t>                </a:t>
            </a:r>
            <a:r>
              <a:rPr lang="es-ES" b="1" dirty="0" smtClean="0">
                <a:solidFill>
                  <a:srgbClr val="0070C0"/>
                </a:solidFill>
              </a:rPr>
              <a:t>H Cl O</a:t>
            </a:r>
            <a:r>
              <a:rPr lang="es-ES" b="1" baseline="-25000" dirty="0" smtClean="0">
                <a:solidFill>
                  <a:srgbClr val="FF0000"/>
                </a:solidFill>
              </a:rPr>
              <a:t>4</a:t>
            </a:r>
            <a:r>
              <a:rPr lang="es-ES" b="1" dirty="0" smtClean="0">
                <a:solidFill>
                  <a:srgbClr val="FF0000"/>
                </a:solidFill>
              </a:rPr>
              <a:t> </a:t>
            </a:r>
            <a:r>
              <a:rPr lang="es-ES" b="1" dirty="0" smtClean="0">
                <a:solidFill>
                  <a:srgbClr val="0070C0"/>
                </a:solidFill>
              </a:rPr>
              <a:t>           </a:t>
            </a:r>
            <a:r>
              <a:rPr lang="es-ES" b="1" dirty="0" smtClean="0"/>
              <a:t>ácido </a:t>
            </a:r>
            <a:r>
              <a:rPr lang="es-ES" b="1" dirty="0" smtClean="0">
                <a:solidFill>
                  <a:srgbClr val="FF0000"/>
                </a:solidFill>
              </a:rPr>
              <a:t>per</a:t>
            </a:r>
            <a:r>
              <a:rPr lang="es-ES" b="1" dirty="0" smtClean="0">
                <a:solidFill>
                  <a:srgbClr val="2DB52D"/>
                </a:solidFill>
              </a:rPr>
              <a:t>clór</a:t>
            </a:r>
            <a:r>
              <a:rPr lang="es-ES" b="1" dirty="0" smtClean="0">
                <a:solidFill>
                  <a:srgbClr val="FF0000"/>
                </a:solidFill>
              </a:rPr>
              <a:t>ico</a:t>
            </a:r>
          </a:p>
        </p:txBody>
      </p:sp>
      <p:sp>
        <p:nvSpPr>
          <p:cNvPr id="8"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26</a:t>
            </a:fld>
            <a:endParaRPr lang="es-ES" dirty="0">
              <a:solidFill>
                <a:schemeClr val="accent6">
                  <a:lumMod val="50000"/>
                </a:schemeClr>
              </a:solidFill>
            </a:endParaRPr>
          </a:p>
        </p:txBody>
      </p:sp>
      <p:sp>
        <p:nvSpPr>
          <p:cNvPr id="9" name="8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a:solidFill>
                  <a:schemeClr val="accent6">
                    <a:lumMod val="75000"/>
                  </a:schemeClr>
                </a:solidFill>
                <a:latin typeface="Arial" pitchFamily="34" charset="0"/>
                <a:cs typeface="Arial" pitchFamily="34" charset="0"/>
              </a:rPr>
              <a:t>6. Compuestos ternarios: </a:t>
            </a:r>
            <a:r>
              <a:rPr lang="es-ES" b="1" dirty="0" err="1">
                <a:solidFill>
                  <a:schemeClr val="accent6">
                    <a:lumMod val="75000"/>
                  </a:schemeClr>
                </a:solidFill>
                <a:latin typeface="Arial" pitchFamily="34" charset="0"/>
                <a:cs typeface="Arial" pitchFamily="34" charset="0"/>
              </a:rPr>
              <a:t>Oxoácidos</a:t>
            </a:r>
            <a:endParaRPr lang="es-ES" b="1" dirty="0">
              <a:solidFill>
                <a:schemeClr val="accent6">
                  <a:lumMod val="75000"/>
                </a:schemeClr>
              </a:solidFill>
              <a:latin typeface="Arial" pitchFamily="34" charset="0"/>
              <a:cs typeface="Arial" pitchFamily="34" charset="0"/>
            </a:endParaRPr>
          </a:p>
        </p:txBody>
      </p:sp>
      <p:sp>
        <p:nvSpPr>
          <p:cNvPr id="11" name="10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
        <p:nvSpPr>
          <p:cNvPr id="13" name="Rectangle 1"/>
          <p:cNvSpPr>
            <a:spLocks noChangeArrowheads="1"/>
          </p:cNvSpPr>
          <p:nvPr/>
        </p:nvSpPr>
        <p:spPr bwMode="auto">
          <a:xfrm>
            <a:off x="381000" y="1349560"/>
            <a:ext cx="83185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marR="0" lvl="0" indent="-355600" algn="just" defTabSz="914400" rtl="0" eaLnBrk="1" fontAlgn="base" latinLnBrk="0" hangingPunct="1">
              <a:lnSpc>
                <a:spcPct val="100000"/>
              </a:lnSpc>
              <a:spcBef>
                <a:spcPct val="0"/>
              </a:spcBef>
              <a:spcAft>
                <a:spcPct val="0"/>
              </a:spcAft>
              <a:buClrTx/>
              <a:buSzTx/>
              <a:buFont typeface="Wingdings"/>
              <a:buChar char="F"/>
              <a:tabLst/>
            </a:pPr>
            <a:r>
              <a:rPr lang="es-ES" dirty="0" smtClean="0">
                <a:ea typeface="Calibri" pitchFamily="34" charset="0"/>
                <a:cs typeface="TTE1A31CC0t00"/>
              </a:rPr>
              <a:t>A partir del número de oxidación del átomo central </a:t>
            </a:r>
            <a:r>
              <a:rPr lang="es-ES" dirty="0">
                <a:ea typeface="Calibri" pitchFamily="34" charset="0"/>
                <a:cs typeface="TTE1A31CC0t00"/>
              </a:rPr>
              <a:t>:</a:t>
            </a:r>
            <a:r>
              <a:rPr lang="es-ES" dirty="0" smtClean="0">
                <a:ea typeface="Calibri" pitchFamily="34" charset="0"/>
                <a:cs typeface="TTE1A31CC0t00"/>
              </a:rPr>
              <a:t> </a:t>
            </a:r>
            <a:r>
              <a:rPr lang="es-ES" b="1" dirty="0" smtClean="0">
                <a:solidFill>
                  <a:srgbClr val="0070C0"/>
                </a:solidFill>
                <a:ea typeface="Calibri" pitchFamily="34" charset="0"/>
                <a:cs typeface="TTE1A31CC0t00"/>
              </a:rPr>
              <a:t>Cl</a:t>
            </a:r>
            <a:r>
              <a:rPr lang="es-ES" b="1" baseline="30000" dirty="0" smtClean="0">
                <a:solidFill>
                  <a:srgbClr val="0070C0"/>
                </a:solidFill>
                <a:ea typeface="Calibri" pitchFamily="34" charset="0"/>
                <a:cs typeface="TTE1A31CC0t00"/>
              </a:rPr>
              <a:t>+7</a:t>
            </a:r>
            <a:r>
              <a:rPr lang="es-ES" b="1" dirty="0" smtClean="0">
                <a:solidFill>
                  <a:srgbClr val="0070C0"/>
                </a:solidFill>
                <a:ea typeface="Calibri" pitchFamily="34" charset="0"/>
                <a:cs typeface="TTE1A31CC0t00"/>
              </a:rPr>
              <a:t> </a:t>
            </a:r>
            <a:endParaRPr lang="es-ES" b="1" dirty="0">
              <a:solidFill>
                <a:srgbClr val="0070C0"/>
              </a:solidFill>
              <a:ea typeface="Calibri" pitchFamily="34" charset="0"/>
              <a:cs typeface="TTE1A31CC0t00"/>
            </a:endParaRPr>
          </a:p>
          <a:p>
            <a:pPr marL="355600" marR="0" lvl="0" indent="-355600" algn="just" defTabSz="914400" rtl="0" eaLnBrk="1" fontAlgn="base" latinLnBrk="0" hangingPunct="1">
              <a:lnSpc>
                <a:spcPct val="100000"/>
              </a:lnSpc>
              <a:spcBef>
                <a:spcPct val="0"/>
              </a:spcBef>
              <a:spcAft>
                <a:spcPct val="0"/>
              </a:spcAft>
              <a:buClrTx/>
              <a:buSzTx/>
              <a:buFont typeface="Wingdings"/>
              <a:buChar char="F"/>
              <a:tabLst/>
            </a:pPr>
            <a:r>
              <a:rPr lang="es-ES" dirty="0" smtClean="0">
                <a:ea typeface="Calibri" pitchFamily="34" charset="0"/>
                <a:cs typeface="TTE1A31CC0t00"/>
              </a:rPr>
              <a:t>El número de átomos de oxígeno (-2) tiene que superar por la mínima, la carga del átomo central: 4 átomos de oxígeno (-2) = - 8</a:t>
            </a:r>
          </a:p>
          <a:p>
            <a:pPr marL="355600" marR="0" lvl="0" indent="-355600" algn="just" defTabSz="914400" rtl="0" eaLnBrk="1" fontAlgn="base" latinLnBrk="0" hangingPunct="1">
              <a:lnSpc>
                <a:spcPct val="100000"/>
              </a:lnSpc>
              <a:spcBef>
                <a:spcPct val="0"/>
              </a:spcBef>
              <a:spcAft>
                <a:spcPct val="0"/>
              </a:spcAft>
              <a:buClrTx/>
              <a:buSzTx/>
              <a:buFont typeface="Wingdings"/>
              <a:buChar char="F"/>
              <a:tabLst/>
            </a:pPr>
            <a:r>
              <a:rPr lang="es-ES" dirty="0" smtClean="0">
                <a:ea typeface="Calibri" pitchFamily="34" charset="0"/>
                <a:cs typeface="TTE1A31CC0t00"/>
              </a:rPr>
              <a:t>Y los átomos de hidrógeno (+1) para que al molécula sea neutra: 1 átomo H</a:t>
            </a:r>
            <a:endParaRPr kumimoji="0" lang="es-ES"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217"/>
                                        </p:tgtEl>
                                        <p:attrNameLst>
                                          <p:attrName>style.visibility</p:attrName>
                                        </p:attrNameLst>
                                      </p:cBhvr>
                                      <p:to>
                                        <p:strVal val="visible"/>
                                      </p:to>
                                    </p:set>
                                    <p:animEffect transition="in" filter="wipe(left)">
                                      <p:cBhvr>
                                        <p:cTn id="7" dur="1000"/>
                                        <p:tgtEl>
                                          <p:spTgt spid="92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7" grpId="0"/>
      <p:bldP spid="10"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4 Tabla"/>
          <p:cNvGraphicFramePr>
            <a:graphicFrameLocks noGrp="1"/>
          </p:cNvGraphicFramePr>
          <p:nvPr>
            <p:extLst>
              <p:ext uri="{D42A27DB-BD31-4B8C-83A1-F6EECF244321}">
                <p14:modId xmlns:p14="http://schemas.microsoft.com/office/powerpoint/2010/main" val="953074413"/>
              </p:ext>
            </p:extLst>
          </p:nvPr>
        </p:nvGraphicFramePr>
        <p:xfrm>
          <a:off x="596900" y="3239847"/>
          <a:ext cx="8039099" cy="2556000"/>
        </p:xfrm>
        <a:graphic>
          <a:graphicData uri="http://schemas.openxmlformats.org/drawingml/2006/table">
            <a:tbl>
              <a:tblPr>
                <a:effectLst>
                  <a:outerShdw blurRad="50800" dist="38100" dir="18900000" algn="bl" rotWithShape="0">
                    <a:prstClr val="black">
                      <a:alpha val="40000"/>
                    </a:prstClr>
                  </a:outerShdw>
                </a:effectLst>
              </a:tblPr>
              <a:tblGrid>
                <a:gridCol w="1203965">
                  <a:extLst>
                    <a:ext uri="{9D8B030D-6E8A-4147-A177-3AD203B41FA5}">
                      <a16:colId xmlns:a16="http://schemas.microsoft.com/office/drawing/2014/main" val="20000"/>
                    </a:ext>
                  </a:extLst>
                </a:gridCol>
                <a:gridCol w="3649430">
                  <a:extLst>
                    <a:ext uri="{9D8B030D-6E8A-4147-A177-3AD203B41FA5}">
                      <a16:colId xmlns:a16="http://schemas.microsoft.com/office/drawing/2014/main" val="20001"/>
                    </a:ext>
                  </a:extLst>
                </a:gridCol>
                <a:gridCol w="1074111">
                  <a:extLst>
                    <a:ext uri="{9D8B030D-6E8A-4147-A177-3AD203B41FA5}">
                      <a16:colId xmlns:a16="http://schemas.microsoft.com/office/drawing/2014/main" val="20002"/>
                    </a:ext>
                  </a:extLst>
                </a:gridCol>
                <a:gridCol w="2111593">
                  <a:extLst>
                    <a:ext uri="{9D8B030D-6E8A-4147-A177-3AD203B41FA5}">
                      <a16:colId xmlns:a16="http://schemas.microsoft.com/office/drawing/2014/main" val="20003"/>
                    </a:ext>
                  </a:extLst>
                </a:gridCol>
              </a:tblGrid>
              <a:tr h="396000">
                <a:tc>
                  <a:txBody>
                    <a:bodyPr/>
                    <a:lstStyle/>
                    <a:p>
                      <a:pPr algn="ctr">
                        <a:lnSpc>
                          <a:spcPct val="115000"/>
                        </a:lnSpc>
                        <a:spcAft>
                          <a:spcPts val="0"/>
                        </a:spcAft>
                      </a:pPr>
                      <a:r>
                        <a:rPr lang="es-ES" sz="1600" b="1" dirty="0">
                          <a:solidFill>
                            <a:srgbClr val="000000"/>
                          </a:solidFill>
                          <a:latin typeface="+mn-lt"/>
                          <a:ea typeface="Calibri"/>
                        </a:rPr>
                        <a:t>Fórmula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Nombre</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Fórmula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Nombre</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360000">
                <a:tc>
                  <a:txBody>
                    <a:bodyPr/>
                    <a:lstStyle/>
                    <a:p>
                      <a:pPr algn="ctr">
                        <a:lnSpc>
                          <a:spcPct val="115000"/>
                        </a:lnSpc>
                        <a:spcAft>
                          <a:spcPts val="0"/>
                        </a:spcAft>
                      </a:pPr>
                      <a:r>
                        <a:rPr lang="es-ES" sz="1600" dirty="0">
                          <a:solidFill>
                            <a:srgbClr val="000000"/>
                          </a:solidFill>
                          <a:latin typeface="+mn-lt"/>
                          <a:ea typeface="Calibri"/>
                        </a:rPr>
                        <a:t>H</a:t>
                      </a:r>
                      <a:r>
                        <a:rPr lang="es-ES" sz="1600" baseline="-25000" dirty="0">
                          <a:solidFill>
                            <a:srgbClr val="000000"/>
                          </a:solidFill>
                          <a:latin typeface="+mn-lt"/>
                          <a:ea typeface="Calibri"/>
                        </a:rPr>
                        <a:t>3</a:t>
                      </a:r>
                      <a:r>
                        <a:rPr lang="es-ES" sz="1600" dirty="0">
                          <a:solidFill>
                            <a:srgbClr val="000000"/>
                          </a:solidFill>
                          <a:latin typeface="+mn-lt"/>
                          <a:ea typeface="Calibri"/>
                        </a:rPr>
                        <a:t>PO</a:t>
                      </a:r>
                      <a:r>
                        <a:rPr lang="es-ES" sz="1600" baseline="-25000" dirty="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ortofosforoso</a:t>
                      </a:r>
                      <a:r>
                        <a:rPr lang="es-ES" sz="1600" dirty="0">
                          <a:solidFill>
                            <a:srgbClr val="000000"/>
                          </a:solidFill>
                          <a:latin typeface="+mn-lt"/>
                          <a:ea typeface="Calibri"/>
                        </a:rPr>
                        <a:t> o ácido fosforoso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HPO</a:t>
                      </a:r>
                      <a:r>
                        <a:rPr lang="es-ES" sz="1600" baseline="-25000" dirty="0">
                          <a:solidFill>
                            <a:srgbClr val="000000"/>
                          </a:solidFill>
                          <a:latin typeface="+mn-lt"/>
                          <a:ea typeface="Calibri"/>
                        </a:rPr>
                        <a:t>2</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metafosforoso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60000">
                <a:tc>
                  <a:txBody>
                    <a:bodyPr/>
                    <a:lstStyle/>
                    <a:p>
                      <a:pPr algn="ctr">
                        <a:lnSpc>
                          <a:spcPct val="115000"/>
                        </a:lnSpc>
                        <a:spcAft>
                          <a:spcPts val="0"/>
                        </a:spcAft>
                      </a:pPr>
                      <a:r>
                        <a:rPr lang="es-ES" sz="1600" dirty="0">
                          <a:solidFill>
                            <a:srgbClr val="000000"/>
                          </a:solidFill>
                          <a:latin typeface="+mn-lt"/>
                          <a:ea typeface="Calibri"/>
                        </a:rPr>
                        <a:t>H</a:t>
                      </a:r>
                      <a:r>
                        <a:rPr lang="es-ES" sz="1600" baseline="-25000" dirty="0">
                          <a:solidFill>
                            <a:srgbClr val="000000"/>
                          </a:solidFill>
                          <a:latin typeface="+mn-lt"/>
                          <a:ea typeface="Calibri"/>
                        </a:rPr>
                        <a:t>3</a:t>
                      </a:r>
                      <a:r>
                        <a:rPr lang="es-ES" sz="1600" dirty="0">
                          <a:solidFill>
                            <a:srgbClr val="000000"/>
                          </a:solidFill>
                          <a:latin typeface="+mn-lt"/>
                          <a:ea typeface="Calibri"/>
                        </a:rPr>
                        <a:t>PO</a:t>
                      </a:r>
                      <a:r>
                        <a:rPr lang="es-ES" sz="1600" baseline="-25000" dirty="0">
                          <a:solidFill>
                            <a:srgbClr val="000000"/>
                          </a:solidFill>
                          <a:latin typeface="+mn-lt"/>
                          <a:ea typeface="Calibri"/>
                        </a:rPr>
                        <a:t>4</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ortofosfórico</a:t>
                      </a:r>
                      <a:r>
                        <a:rPr lang="es-ES" sz="1600" dirty="0">
                          <a:solidFill>
                            <a:srgbClr val="000000"/>
                          </a:solidFill>
                          <a:latin typeface="+mn-lt"/>
                          <a:ea typeface="Calibri"/>
                        </a:rPr>
                        <a:t> o ácido fosfórico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HPO</a:t>
                      </a:r>
                      <a:r>
                        <a:rPr lang="es-ES" sz="1600" baseline="-25000" dirty="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metafosfórico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60000">
                <a:tc>
                  <a:txBody>
                    <a:bodyPr/>
                    <a:lstStyle/>
                    <a:p>
                      <a:pPr algn="ctr">
                        <a:lnSpc>
                          <a:spcPct val="115000"/>
                        </a:lnSpc>
                        <a:spcAft>
                          <a:spcPts val="0"/>
                        </a:spcAft>
                      </a:pPr>
                      <a:r>
                        <a:rPr lang="es-ES" sz="1600" dirty="0">
                          <a:solidFill>
                            <a:srgbClr val="000000"/>
                          </a:solidFill>
                          <a:latin typeface="+mn-lt"/>
                          <a:ea typeface="Calibri"/>
                        </a:rPr>
                        <a:t>H</a:t>
                      </a:r>
                      <a:r>
                        <a:rPr lang="es-ES" sz="1600" baseline="-25000" dirty="0">
                          <a:solidFill>
                            <a:srgbClr val="000000"/>
                          </a:solidFill>
                          <a:latin typeface="+mn-lt"/>
                          <a:ea typeface="Calibri"/>
                        </a:rPr>
                        <a:t>3</a:t>
                      </a:r>
                      <a:r>
                        <a:rPr lang="es-ES" sz="1600" dirty="0">
                          <a:solidFill>
                            <a:srgbClr val="000000"/>
                          </a:solidFill>
                          <a:latin typeface="+mn-lt"/>
                          <a:ea typeface="Calibri"/>
                        </a:rPr>
                        <a:t>AsO</a:t>
                      </a:r>
                      <a:r>
                        <a:rPr lang="es-ES" sz="1600" baseline="-25000" dirty="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ortoarsenioso</a:t>
                      </a:r>
                      <a:r>
                        <a:rPr lang="es-ES" sz="1600" dirty="0">
                          <a:solidFill>
                            <a:srgbClr val="000000"/>
                          </a:solidFill>
                          <a:latin typeface="+mn-lt"/>
                          <a:ea typeface="Calibri"/>
                        </a:rPr>
                        <a:t> o ácido arsenioso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HAsO</a:t>
                      </a:r>
                      <a:r>
                        <a:rPr lang="es-ES" sz="1600" baseline="-25000" dirty="0">
                          <a:solidFill>
                            <a:srgbClr val="000000"/>
                          </a:solidFill>
                          <a:latin typeface="+mn-lt"/>
                          <a:ea typeface="Calibri"/>
                        </a:rPr>
                        <a:t>2</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metaarsenioso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60000">
                <a:tc>
                  <a:txBody>
                    <a:bodyPr/>
                    <a:lstStyle/>
                    <a:p>
                      <a:pPr algn="ctr">
                        <a:lnSpc>
                          <a:spcPct val="115000"/>
                        </a:lnSpc>
                        <a:spcAft>
                          <a:spcPts val="0"/>
                        </a:spcAft>
                      </a:pPr>
                      <a:r>
                        <a:rPr lang="es-ES" sz="1600">
                          <a:solidFill>
                            <a:srgbClr val="000000"/>
                          </a:solidFill>
                          <a:latin typeface="+mn-lt"/>
                          <a:ea typeface="Calibri"/>
                        </a:rPr>
                        <a:t>H</a:t>
                      </a:r>
                      <a:r>
                        <a:rPr lang="es-ES" sz="1600" baseline="-25000">
                          <a:solidFill>
                            <a:srgbClr val="000000"/>
                          </a:solidFill>
                          <a:latin typeface="+mn-lt"/>
                          <a:ea typeface="Calibri"/>
                        </a:rPr>
                        <a:t>3</a:t>
                      </a:r>
                      <a:r>
                        <a:rPr lang="es-ES" sz="1600">
                          <a:solidFill>
                            <a:srgbClr val="000000"/>
                          </a:solidFill>
                          <a:latin typeface="+mn-lt"/>
                          <a:ea typeface="Calibri"/>
                        </a:rPr>
                        <a:t>AsO</a:t>
                      </a:r>
                      <a:r>
                        <a:rPr lang="es-ES" sz="1600" baseline="-25000">
                          <a:solidFill>
                            <a:srgbClr val="000000"/>
                          </a:solidFill>
                          <a:latin typeface="+mn-lt"/>
                          <a:ea typeface="Calibri"/>
                        </a:rPr>
                        <a:t>4</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ortoarsénico</a:t>
                      </a:r>
                      <a:r>
                        <a:rPr lang="es-ES" sz="1600" dirty="0">
                          <a:solidFill>
                            <a:srgbClr val="000000"/>
                          </a:solidFill>
                          <a:latin typeface="+mn-lt"/>
                          <a:ea typeface="Calibri"/>
                        </a:rPr>
                        <a:t> o ácido arsénico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HAsO</a:t>
                      </a:r>
                      <a:r>
                        <a:rPr lang="es-ES" sz="1600" baseline="-25000" dirty="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metaarsénico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60000">
                <a:tc>
                  <a:txBody>
                    <a:bodyPr/>
                    <a:lstStyle/>
                    <a:p>
                      <a:pPr algn="ctr">
                        <a:lnSpc>
                          <a:spcPct val="115000"/>
                        </a:lnSpc>
                        <a:spcAft>
                          <a:spcPts val="0"/>
                        </a:spcAft>
                      </a:pPr>
                      <a:r>
                        <a:rPr lang="es-ES" sz="1600" dirty="0">
                          <a:solidFill>
                            <a:srgbClr val="000000"/>
                          </a:solidFill>
                          <a:latin typeface="+mn-lt"/>
                          <a:ea typeface="Calibri"/>
                        </a:rPr>
                        <a:t>H</a:t>
                      </a:r>
                      <a:r>
                        <a:rPr lang="es-ES" sz="1600" baseline="-25000" dirty="0">
                          <a:solidFill>
                            <a:srgbClr val="000000"/>
                          </a:solidFill>
                          <a:latin typeface="+mn-lt"/>
                          <a:ea typeface="Calibri"/>
                        </a:rPr>
                        <a:t>4</a:t>
                      </a:r>
                      <a:r>
                        <a:rPr lang="es-ES" sz="1600" dirty="0">
                          <a:solidFill>
                            <a:srgbClr val="000000"/>
                          </a:solidFill>
                          <a:latin typeface="+mn-lt"/>
                          <a:ea typeface="Calibri"/>
                        </a:rPr>
                        <a:t>SiO</a:t>
                      </a:r>
                      <a:r>
                        <a:rPr lang="es-ES" sz="1600" baseline="-25000" dirty="0">
                          <a:solidFill>
                            <a:srgbClr val="000000"/>
                          </a:solidFill>
                          <a:latin typeface="+mn-lt"/>
                          <a:ea typeface="Calibri"/>
                        </a:rPr>
                        <a:t>4</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ortosilícico</a:t>
                      </a:r>
                      <a:r>
                        <a:rPr lang="es-ES" sz="1600" dirty="0">
                          <a:solidFill>
                            <a:srgbClr val="000000"/>
                          </a:solidFill>
                          <a:latin typeface="+mn-lt"/>
                          <a:ea typeface="Calibri"/>
                        </a:rPr>
                        <a:t> o ácido silícico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a:t>
                      </a:r>
                      <a:r>
                        <a:rPr lang="es-ES" sz="1600" baseline="-25000" dirty="0">
                          <a:solidFill>
                            <a:srgbClr val="000000"/>
                          </a:solidFill>
                          <a:latin typeface="+mn-lt"/>
                          <a:ea typeface="Calibri"/>
                        </a:rPr>
                        <a:t>2</a:t>
                      </a:r>
                      <a:r>
                        <a:rPr lang="es-ES" sz="1600" dirty="0">
                          <a:solidFill>
                            <a:srgbClr val="000000"/>
                          </a:solidFill>
                          <a:latin typeface="+mn-lt"/>
                          <a:ea typeface="Calibri"/>
                        </a:rPr>
                        <a:t>SiO</a:t>
                      </a:r>
                      <a:r>
                        <a:rPr lang="es-ES" sz="1600" baseline="-25000" dirty="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metasilícico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60000">
                <a:tc>
                  <a:txBody>
                    <a:bodyPr/>
                    <a:lstStyle/>
                    <a:p>
                      <a:pPr algn="ctr">
                        <a:lnSpc>
                          <a:spcPct val="115000"/>
                        </a:lnSpc>
                        <a:spcAft>
                          <a:spcPts val="0"/>
                        </a:spcAft>
                      </a:pPr>
                      <a:r>
                        <a:rPr lang="es-ES" sz="1600">
                          <a:solidFill>
                            <a:srgbClr val="000000"/>
                          </a:solidFill>
                          <a:latin typeface="+mn-lt"/>
                          <a:ea typeface="Calibri"/>
                        </a:rPr>
                        <a:t>H</a:t>
                      </a:r>
                      <a:r>
                        <a:rPr lang="es-ES" sz="1600" baseline="-25000">
                          <a:solidFill>
                            <a:srgbClr val="000000"/>
                          </a:solidFill>
                          <a:latin typeface="+mn-lt"/>
                          <a:ea typeface="Calibri"/>
                        </a:rPr>
                        <a:t>3</a:t>
                      </a:r>
                      <a:r>
                        <a:rPr lang="es-ES" sz="1600">
                          <a:solidFill>
                            <a:srgbClr val="000000"/>
                          </a:solidFill>
                          <a:latin typeface="+mn-lt"/>
                          <a:ea typeface="Calibri"/>
                        </a:rPr>
                        <a:t>BO</a:t>
                      </a:r>
                      <a:r>
                        <a:rPr lang="es-ES" sz="1600" baseline="-25000">
                          <a:solidFill>
                            <a:srgbClr val="000000"/>
                          </a:solidFill>
                          <a:latin typeface="+mn-lt"/>
                          <a:ea typeface="Calibri"/>
                        </a:rPr>
                        <a:t>3</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latin typeface="+mn-lt"/>
                          <a:ea typeface="Calibri"/>
                        </a:rPr>
                        <a:t>ácido ortobórico o ácido bórico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HBO</a:t>
                      </a:r>
                      <a:r>
                        <a:rPr lang="es-ES" sz="1600" baseline="-25000" dirty="0">
                          <a:solidFill>
                            <a:srgbClr val="000000"/>
                          </a:solidFill>
                          <a:latin typeface="+mn-lt"/>
                          <a:ea typeface="Calibri"/>
                        </a:rPr>
                        <a:t>2</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metabórico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 name="5 CuadroTexto"/>
          <p:cNvSpPr txBox="1"/>
          <p:nvPr/>
        </p:nvSpPr>
        <p:spPr>
          <a:xfrm>
            <a:off x="411865" y="825362"/>
            <a:ext cx="3360035" cy="369332"/>
          </a:xfrm>
          <a:prstGeom prst="rect">
            <a:avLst/>
          </a:prstGeom>
          <a:noFill/>
        </p:spPr>
        <p:txBody>
          <a:bodyPr wrap="square" rtlCol="0">
            <a:spAutoFit/>
          </a:bodyPr>
          <a:lstStyle/>
          <a:p>
            <a:r>
              <a:rPr lang="es-ES" b="1" dirty="0">
                <a:solidFill>
                  <a:srgbClr val="C00000"/>
                </a:solidFill>
              </a:rPr>
              <a:t>P</a:t>
            </a:r>
            <a:r>
              <a:rPr lang="es-ES" b="1" dirty="0" smtClean="0">
                <a:solidFill>
                  <a:srgbClr val="C00000"/>
                </a:solidFill>
              </a:rPr>
              <a:t>refijos orto- y meta-</a:t>
            </a:r>
          </a:p>
        </p:txBody>
      </p:sp>
      <p:sp>
        <p:nvSpPr>
          <p:cNvPr id="8193" name="Rectangle 1"/>
          <p:cNvSpPr>
            <a:spLocks noChangeArrowheads="1"/>
          </p:cNvSpPr>
          <p:nvPr/>
        </p:nvSpPr>
        <p:spPr bwMode="auto">
          <a:xfrm>
            <a:off x="406400" y="1217284"/>
            <a:ext cx="81788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marR="0" lvl="0" indent="-355600" algn="just" defTabSz="914400" rtl="0" eaLnBrk="1" fontAlgn="base" latinLnBrk="0" hangingPunct="1">
              <a:lnSpc>
                <a:spcPct val="100000"/>
              </a:lnSpc>
              <a:spcBef>
                <a:spcPct val="0"/>
              </a:spcBef>
              <a:spcAft>
                <a:spcPct val="0"/>
              </a:spcAft>
              <a:buClrTx/>
              <a:buSzTx/>
              <a:buFont typeface="Wingdings"/>
              <a:buChar char="F"/>
              <a:tabLst/>
            </a:pPr>
            <a:r>
              <a:rPr kumimoji="0" lang="es-ES" b="0" i="0" u="none" strike="noStrike" cap="none" normalizeH="0" baseline="0" dirty="0" smtClean="0">
                <a:ln>
                  <a:noFill/>
                </a:ln>
                <a:solidFill>
                  <a:schemeClr val="tx1"/>
                </a:solidFill>
                <a:effectLst/>
                <a:ea typeface="Calibri" pitchFamily="34" charset="0"/>
                <a:cs typeface="TTE1A31CC0t00"/>
              </a:rPr>
              <a:t>En algunos casos, un elemento con un número de oxidación determinado, puede ser el átomo central de dos oxoácidos diferentes, cuya diferencia es el número de moléculas de agua (realmente difieren en el número de átomos de H y O).</a:t>
            </a:r>
          </a:p>
          <a:p>
            <a:pPr marL="355600" indent="-355600" algn="just" fontAlgn="base">
              <a:spcBef>
                <a:spcPct val="0"/>
              </a:spcBef>
              <a:spcAft>
                <a:spcPct val="0"/>
              </a:spcAft>
              <a:buFont typeface="Wingdings"/>
              <a:buChar char="F"/>
            </a:pPr>
            <a:r>
              <a:rPr lang="es-ES" b="1" dirty="0">
                <a:solidFill>
                  <a:srgbClr val="0070C0"/>
                </a:solidFill>
                <a:ea typeface="Calibri" pitchFamily="34" charset="0"/>
                <a:cs typeface="TTE1A31CC0t00"/>
              </a:rPr>
              <a:t>En estos casos, al oxoácido de mayor contenido de H</a:t>
            </a:r>
            <a:r>
              <a:rPr lang="es-ES" b="1" baseline="-30000" dirty="0">
                <a:solidFill>
                  <a:srgbClr val="0070C0"/>
                </a:solidFill>
                <a:ea typeface="Calibri" pitchFamily="34" charset="0"/>
                <a:cs typeface="TTE1A31CC0t00"/>
              </a:rPr>
              <a:t>2</a:t>
            </a:r>
            <a:r>
              <a:rPr lang="es-ES" b="1" dirty="0">
                <a:solidFill>
                  <a:srgbClr val="0070C0"/>
                </a:solidFill>
                <a:ea typeface="Calibri" pitchFamily="34" charset="0"/>
                <a:cs typeface="TTE1A31CC0t00"/>
              </a:rPr>
              <a:t>O se le añade el prefijo “orto-” y al de menor “meta-”.</a:t>
            </a:r>
            <a:r>
              <a:rPr lang="es-ES" dirty="0">
                <a:solidFill>
                  <a:srgbClr val="0070C0"/>
                </a:solidFill>
                <a:ea typeface="Calibri" pitchFamily="34" charset="0"/>
                <a:cs typeface="TTE1A31CC0t00"/>
              </a:rPr>
              <a:t>  </a:t>
            </a:r>
            <a:r>
              <a:rPr lang="es-ES" dirty="0">
                <a:ea typeface="Calibri" pitchFamily="34" charset="0"/>
                <a:cs typeface="TTE1A31CC0t00"/>
              </a:rPr>
              <a:t>Los casos habituales son</a:t>
            </a:r>
            <a:r>
              <a:rPr lang="es-ES" dirty="0" smtClean="0">
                <a:ea typeface="Calibri" pitchFamily="34" charset="0"/>
                <a:cs typeface="TTE1A31CC0t00"/>
              </a:rPr>
              <a:t>:</a:t>
            </a:r>
            <a:endParaRPr lang="es-ES" dirty="0"/>
          </a:p>
        </p:txBody>
      </p:sp>
      <p:sp>
        <p:nvSpPr>
          <p:cNvPr id="10"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27</a:t>
            </a:fld>
            <a:endParaRPr lang="es-ES" dirty="0">
              <a:solidFill>
                <a:schemeClr val="accent6">
                  <a:lumMod val="50000"/>
                </a:schemeClr>
              </a:solidFill>
            </a:endParaRPr>
          </a:p>
        </p:txBody>
      </p:sp>
      <p:sp>
        <p:nvSpPr>
          <p:cNvPr id="13" name="12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a:solidFill>
                  <a:schemeClr val="accent6">
                    <a:lumMod val="75000"/>
                  </a:schemeClr>
                </a:solidFill>
                <a:latin typeface="Arial" pitchFamily="34" charset="0"/>
                <a:cs typeface="Arial" pitchFamily="34" charset="0"/>
              </a:rPr>
              <a:t>6. Compuestos ternarios: </a:t>
            </a:r>
            <a:r>
              <a:rPr lang="es-ES" b="1" dirty="0" err="1">
                <a:solidFill>
                  <a:schemeClr val="accent6">
                    <a:lumMod val="75000"/>
                  </a:schemeClr>
                </a:solidFill>
                <a:latin typeface="Arial" pitchFamily="34" charset="0"/>
                <a:cs typeface="Arial" pitchFamily="34" charset="0"/>
              </a:rPr>
              <a:t>Oxoácidos</a:t>
            </a:r>
            <a:endParaRPr lang="es-ES" b="1" dirty="0">
              <a:solidFill>
                <a:schemeClr val="accent6">
                  <a:lumMod val="75000"/>
                </a:schemeClr>
              </a:solidFill>
              <a:latin typeface="Arial" pitchFamily="34" charset="0"/>
              <a:cs typeface="Arial" pitchFamily="34" charset="0"/>
            </a:endParaRPr>
          </a:p>
        </p:txBody>
      </p:sp>
      <p:sp>
        <p:nvSpPr>
          <p:cNvPr id="14" name="1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3"/>
                                        </p:tgtEl>
                                        <p:attrNameLst>
                                          <p:attrName>style.visibility</p:attrName>
                                        </p:attrNameLst>
                                      </p:cBhvr>
                                      <p:to>
                                        <p:strVal val="visible"/>
                                      </p:to>
                                    </p:set>
                                    <p:animEffect transition="in" filter="wipe(left)">
                                      <p:cBhvr>
                                        <p:cTn id="7" dur="1000"/>
                                        <p:tgtEl>
                                          <p:spTgt spid="8193"/>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3"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386465" y="839136"/>
            <a:ext cx="7970135" cy="369332"/>
          </a:xfrm>
          <a:prstGeom prst="rect">
            <a:avLst/>
          </a:prstGeom>
          <a:noFill/>
        </p:spPr>
        <p:txBody>
          <a:bodyPr wrap="square" rtlCol="0">
            <a:spAutoFit/>
          </a:bodyPr>
          <a:lstStyle/>
          <a:p>
            <a:r>
              <a:rPr lang="es-ES" b="1" dirty="0" smtClean="0">
                <a:solidFill>
                  <a:srgbClr val="C00000"/>
                </a:solidFill>
                <a:ea typeface="Calibri" pitchFamily="34" charset="0"/>
                <a:cs typeface="Times New Roman" pitchFamily="18" charset="0"/>
              </a:rPr>
              <a:t>Oxoácidos </a:t>
            </a:r>
            <a:r>
              <a:rPr lang="es-ES" b="1" dirty="0" smtClean="0">
                <a:solidFill>
                  <a:srgbClr val="C00000"/>
                </a:solidFill>
              </a:rPr>
              <a:t>con doble número del átomo central (uso del prefijo di-)</a:t>
            </a:r>
            <a:endParaRPr lang="es-ES" dirty="0" smtClean="0">
              <a:solidFill>
                <a:srgbClr val="C00000"/>
              </a:solidFill>
            </a:endParaRPr>
          </a:p>
        </p:txBody>
      </p:sp>
      <p:sp>
        <p:nvSpPr>
          <p:cNvPr id="6" name="Rectangle 1"/>
          <p:cNvSpPr>
            <a:spLocks noChangeArrowheads="1"/>
          </p:cNvSpPr>
          <p:nvPr/>
        </p:nvSpPr>
        <p:spPr bwMode="auto">
          <a:xfrm>
            <a:off x="421111" y="1240943"/>
            <a:ext cx="8252989"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indent="-355600" algn="just" fontAlgn="base">
              <a:spcBef>
                <a:spcPct val="0"/>
              </a:spcBef>
              <a:spcAft>
                <a:spcPct val="0"/>
              </a:spcAft>
              <a:buFont typeface="Wingdings"/>
              <a:buChar char="F"/>
            </a:pPr>
            <a:r>
              <a:rPr lang="es-ES" dirty="0" smtClean="0"/>
              <a:t>Estos compuestos se consideran resultante de la condensación de dos moléculas de ácido y eliminación de una de agua.</a:t>
            </a:r>
          </a:p>
          <a:p>
            <a:pPr marL="355600" indent="-355600" algn="just" fontAlgn="base">
              <a:spcBef>
                <a:spcPct val="0"/>
              </a:spcBef>
              <a:spcAft>
                <a:spcPct val="0"/>
              </a:spcAft>
              <a:buFont typeface="Wingdings"/>
              <a:buChar char="F"/>
            </a:pPr>
            <a:r>
              <a:rPr lang="es-ES" b="1" dirty="0">
                <a:solidFill>
                  <a:srgbClr val="0070C0"/>
                </a:solidFill>
              </a:rPr>
              <a:t>Se nombran colocando el prefijo di- delante del nombre del ácido de procedencia. </a:t>
            </a:r>
            <a:endParaRPr lang="es-ES" b="1" dirty="0" smtClean="0">
              <a:solidFill>
                <a:srgbClr val="0070C0"/>
              </a:solidFill>
            </a:endParaRPr>
          </a:p>
          <a:p>
            <a:pPr marL="355600" indent="-355600" algn="just" fontAlgn="base">
              <a:spcBef>
                <a:spcPct val="0"/>
              </a:spcBef>
              <a:spcAft>
                <a:spcPct val="0"/>
              </a:spcAft>
              <a:buFont typeface="Wingdings"/>
              <a:buChar char="F"/>
            </a:pPr>
            <a:r>
              <a:rPr lang="es-ES" dirty="0"/>
              <a:t>Anteriormente eran nombrados con el prefijo piro- (ya en desuso), ya que se obtenían por calentamiento</a:t>
            </a:r>
            <a:r>
              <a:rPr lang="es-ES" dirty="0" smtClean="0"/>
              <a:t>.</a:t>
            </a:r>
            <a:endParaRPr lang="es-ES" dirty="0"/>
          </a:p>
        </p:txBody>
      </p:sp>
      <p:graphicFrame>
        <p:nvGraphicFramePr>
          <p:cNvPr id="7" name="6 Tabla"/>
          <p:cNvGraphicFramePr>
            <a:graphicFrameLocks noGrp="1"/>
          </p:cNvGraphicFramePr>
          <p:nvPr>
            <p:extLst>
              <p:ext uri="{D42A27DB-BD31-4B8C-83A1-F6EECF244321}">
                <p14:modId xmlns:p14="http://schemas.microsoft.com/office/powerpoint/2010/main" val="2897227886"/>
              </p:ext>
            </p:extLst>
          </p:nvPr>
        </p:nvGraphicFramePr>
        <p:xfrm>
          <a:off x="966099" y="3212478"/>
          <a:ext cx="7581000" cy="1836000"/>
        </p:xfrm>
        <a:graphic>
          <a:graphicData uri="http://schemas.openxmlformats.org/drawingml/2006/table">
            <a:tbl>
              <a:tblPr>
                <a:effectLst>
                  <a:outerShdw blurRad="50800" dist="38100" dir="18900000" algn="bl" rotWithShape="0">
                    <a:prstClr val="black">
                      <a:alpha val="40000"/>
                    </a:prstClr>
                  </a:outerShdw>
                </a:effectLst>
              </a:tblPr>
              <a:tblGrid>
                <a:gridCol w="1189176">
                  <a:extLst>
                    <a:ext uri="{9D8B030D-6E8A-4147-A177-3AD203B41FA5}">
                      <a16:colId xmlns:a16="http://schemas.microsoft.com/office/drawing/2014/main" val="20000"/>
                    </a:ext>
                  </a:extLst>
                </a:gridCol>
                <a:gridCol w="2601324">
                  <a:extLst>
                    <a:ext uri="{9D8B030D-6E8A-4147-A177-3AD203B41FA5}">
                      <a16:colId xmlns:a16="http://schemas.microsoft.com/office/drawing/2014/main" val="20001"/>
                    </a:ext>
                  </a:extLst>
                </a:gridCol>
                <a:gridCol w="1189176">
                  <a:extLst>
                    <a:ext uri="{9D8B030D-6E8A-4147-A177-3AD203B41FA5}">
                      <a16:colId xmlns:a16="http://schemas.microsoft.com/office/drawing/2014/main" val="20002"/>
                    </a:ext>
                  </a:extLst>
                </a:gridCol>
                <a:gridCol w="2601324">
                  <a:extLst>
                    <a:ext uri="{9D8B030D-6E8A-4147-A177-3AD203B41FA5}">
                      <a16:colId xmlns:a16="http://schemas.microsoft.com/office/drawing/2014/main" val="20003"/>
                    </a:ext>
                  </a:extLst>
                </a:gridCol>
              </a:tblGrid>
              <a:tr h="396000">
                <a:tc>
                  <a:txBody>
                    <a:bodyPr/>
                    <a:lstStyle/>
                    <a:p>
                      <a:pPr algn="ctr">
                        <a:lnSpc>
                          <a:spcPct val="115000"/>
                        </a:lnSpc>
                        <a:spcAft>
                          <a:spcPts val="0"/>
                        </a:spcAft>
                      </a:pPr>
                      <a:r>
                        <a:rPr lang="es-ES" sz="1600" b="1" dirty="0">
                          <a:solidFill>
                            <a:srgbClr val="000000"/>
                          </a:solidFill>
                          <a:latin typeface="+mn-lt"/>
                          <a:ea typeface="Calibri"/>
                        </a:rPr>
                        <a:t>Fórmula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latin typeface="+mn-lt"/>
                          <a:ea typeface="Calibri"/>
                        </a:rPr>
                        <a:t>Nombre</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latin typeface="+mn-lt"/>
                          <a:ea typeface="Calibri"/>
                        </a:rPr>
                        <a:t>Fórmula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latin typeface="+mn-lt"/>
                          <a:ea typeface="Calibri"/>
                        </a:rPr>
                        <a:t>Nombre</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360000">
                <a:tc>
                  <a:txBody>
                    <a:bodyPr/>
                    <a:lstStyle/>
                    <a:p>
                      <a:pPr algn="ctr">
                        <a:lnSpc>
                          <a:spcPct val="115000"/>
                        </a:lnSpc>
                        <a:spcAft>
                          <a:spcPts val="0"/>
                        </a:spcAft>
                      </a:pPr>
                      <a:r>
                        <a:rPr lang="es-ES" sz="1600" dirty="0">
                          <a:solidFill>
                            <a:srgbClr val="000000"/>
                          </a:solidFill>
                          <a:latin typeface="+mn-lt"/>
                          <a:ea typeface="Calibri"/>
                        </a:rPr>
                        <a:t>H</a:t>
                      </a:r>
                      <a:r>
                        <a:rPr lang="es-ES" sz="1600" baseline="-25000" dirty="0">
                          <a:solidFill>
                            <a:srgbClr val="000000"/>
                          </a:solidFill>
                          <a:latin typeface="+mn-lt"/>
                          <a:ea typeface="Calibri"/>
                        </a:rPr>
                        <a:t>3</a:t>
                      </a:r>
                      <a:r>
                        <a:rPr lang="es-ES" sz="1600" dirty="0">
                          <a:solidFill>
                            <a:srgbClr val="000000"/>
                          </a:solidFill>
                          <a:latin typeface="+mn-lt"/>
                          <a:ea typeface="Calibri"/>
                        </a:rPr>
                        <a:t>PO</a:t>
                      </a:r>
                      <a:r>
                        <a:rPr lang="es-ES" sz="1600" baseline="-25000" dirty="0">
                          <a:solidFill>
                            <a:srgbClr val="000000"/>
                          </a:solidFill>
                          <a:latin typeface="+mn-lt"/>
                          <a:ea typeface="Calibri"/>
                        </a:rPr>
                        <a:t>4</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fosfórico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a:t>
                      </a:r>
                      <a:r>
                        <a:rPr lang="es-ES" sz="1600" baseline="-25000" dirty="0">
                          <a:solidFill>
                            <a:srgbClr val="000000"/>
                          </a:solidFill>
                          <a:latin typeface="+mn-lt"/>
                          <a:ea typeface="Calibri"/>
                        </a:rPr>
                        <a:t>4</a:t>
                      </a:r>
                      <a:r>
                        <a:rPr lang="es-ES" sz="1600" dirty="0">
                          <a:solidFill>
                            <a:srgbClr val="000000"/>
                          </a:solidFill>
                          <a:latin typeface="+mn-lt"/>
                          <a:ea typeface="Calibri"/>
                        </a:rPr>
                        <a:t>P</a:t>
                      </a:r>
                      <a:r>
                        <a:rPr lang="es-ES" sz="1600" baseline="-25000" dirty="0">
                          <a:solidFill>
                            <a:srgbClr val="000000"/>
                          </a:solidFill>
                          <a:latin typeface="+mn-lt"/>
                          <a:ea typeface="Calibri"/>
                        </a:rPr>
                        <a:t>2</a:t>
                      </a:r>
                      <a:r>
                        <a:rPr lang="es-ES" sz="1600" dirty="0">
                          <a:solidFill>
                            <a:srgbClr val="000000"/>
                          </a:solidFill>
                          <a:latin typeface="+mn-lt"/>
                          <a:ea typeface="Calibri"/>
                        </a:rPr>
                        <a:t>O</a:t>
                      </a:r>
                      <a:r>
                        <a:rPr lang="es-ES" sz="1600" baseline="-25000" dirty="0">
                          <a:solidFill>
                            <a:srgbClr val="000000"/>
                          </a:solidFill>
                          <a:latin typeface="+mn-lt"/>
                          <a:ea typeface="Calibri"/>
                        </a:rPr>
                        <a:t>7</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difosfórico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60000">
                <a:tc>
                  <a:txBody>
                    <a:bodyPr/>
                    <a:lstStyle/>
                    <a:p>
                      <a:pPr algn="ctr">
                        <a:lnSpc>
                          <a:spcPct val="115000"/>
                        </a:lnSpc>
                        <a:spcAft>
                          <a:spcPts val="0"/>
                        </a:spcAft>
                      </a:pPr>
                      <a:r>
                        <a:rPr lang="es-ES" sz="1600" dirty="0">
                          <a:solidFill>
                            <a:srgbClr val="000000"/>
                          </a:solidFill>
                          <a:latin typeface="+mn-lt"/>
                          <a:ea typeface="Calibri"/>
                        </a:rPr>
                        <a:t>H</a:t>
                      </a:r>
                      <a:r>
                        <a:rPr lang="es-ES" sz="1600" baseline="-25000" dirty="0">
                          <a:solidFill>
                            <a:srgbClr val="000000"/>
                          </a:solidFill>
                          <a:latin typeface="+mn-lt"/>
                          <a:ea typeface="Calibri"/>
                        </a:rPr>
                        <a:t>2</a:t>
                      </a:r>
                      <a:r>
                        <a:rPr lang="es-ES" sz="1600" dirty="0">
                          <a:solidFill>
                            <a:srgbClr val="000000"/>
                          </a:solidFill>
                          <a:latin typeface="+mn-lt"/>
                          <a:ea typeface="Calibri"/>
                        </a:rPr>
                        <a:t>CrO</a:t>
                      </a:r>
                      <a:r>
                        <a:rPr lang="es-ES" sz="1600" baseline="-25000" dirty="0">
                          <a:solidFill>
                            <a:srgbClr val="000000"/>
                          </a:solidFill>
                          <a:latin typeface="+mn-lt"/>
                          <a:ea typeface="Calibri"/>
                        </a:rPr>
                        <a:t>4</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crómico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H</a:t>
                      </a:r>
                      <a:r>
                        <a:rPr lang="es-ES" sz="1600" baseline="-25000" dirty="0">
                          <a:solidFill>
                            <a:srgbClr val="000000"/>
                          </a:solidFill>
                          <a:latin typeface="+mn-lt"/>
                          <a:ea typeface="Calibri"/>
                        </a:rPr>
                        <a:t>2</a:t>
                      </a:r>
                      <a:r>
                        <a:rPr lang="es-ES" sz="1600" dirty="0">
                          <a:solidFill>
                            <a:srgbClr val="000000"/>
                          </a:solidFill>
                          <a:latin typeface="+mn-lt"/>
                          <a:ea typeface="Calibri"/>
                        </a:rPr>
                        <a:t>Cr</a:t>
                      </a:r>
                      <a:r>
                        <a:rPr lang="es-ES" sz="1600" baseline="-25000" dirty="0">
                          <a:solidFill>
                            <a:srgbClr val="000000"/>
                          </a:solidFill>
                          <a:latin typeface="+mn-lt"/>
                          <a:ea typeface="Calibri"/>
                        </a:rPr>
                        <a:t>2</a:t>
                      </a:r>
                      <a:r>
                        <a:rPr lang="es-ES" sz="1600" dirty="0">
                          <a:solidFill>
                            <a:srgbClr val="000000"/>
                          </a:solidFill>
                          <a:latin typeface="+mn-lt"/>
                          <a:ea typeface="Calibri"/>
                        </a:rPr>
                        <a:t>O</a:t>
                      </a:r>
                      <a:r>
                        <a:rPr lang="es-ES" sz="1600" baseline="-25000" dirty="0">
                          <a:solidFill>
                            <a:srgbClr val="000000"/>
                          </a:solidFill>
                          <a:latin typeface="+mn-lt"/>
                          <a:ea typeface="Calibri"/>
                        </a:rPr>
                        <a:t>7</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ácido </a:t>
                      </a:r>
                      <a:r>
                        <a:rPr lang="es-ES" sz="1600" dirty="0" err="1">
                          <a:solidFill>
                            <a:srgbClr val="000000"/>
                          </a:solidFill>
                          <a:latin typeface="+mn-lt"/>
                          <a:ea typeface="Calibri"/>
                        </a:rPr>
                        <a:t>dicrómico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60000">
                <a:tc>
                  <a:txBody>
                    <a:bodyPr/>
                    <a:lstStyle/>
                    <a:p>
                      <a:pPr algn="ctr">
                        <a:lnSpc>
                          <a:spcPct val="115000"/>
                        </a:lnSpc>
                        <a:spcAft>
                          <a:spcPts val="0"/>
                        </a:spcAft>
                      </a:pPr>
                      <a:r>
                        <a:rPr lang="pt-BR" sz="1600" kern="1200" dirty="0" smtClean="0">
                          <a:solidFill>
                            <a:schemeClr val="tx1"/>
                          </a:solidFill>
                          <a:latin typeface="+mn-lt"/>
                          <a:ea typeface="+mn-ea"/>
                          <a:cs typeface="+mn-cs"/>
                        </a:rPr>
                        <a:t>H</a:t>
                      </a:r>
                      <a:r>
                        <a:rPr lang="pt-BR" sz="1600" kern="1200" baseline="-25000" dirty="0" smtClean="0">
                          <a:solidFill>
                            <a:schemeClr val="tx1"/>
                          </a:solidFill>
                          <a:latin typeface="+mn-lt"/>
                          <a:ea typeface="+mn-ea"/>
                          <a:cs typeface="+mn-cs"/>
                        </a:rPr>
                        <a:t>2</a:t>
                      </a:r>
                      <a:r>
                        <a:rPr lang="pt-BR" sz="1600" kern="1200" dirty="0" smtClean="0">
                          <a:solidFill>
                            <a:schemeClr val="tx1"/>
                          </a:solidFill>
                          <a:latin typeface="+mn-lt"/>
                          <a:ea typeface="+mn-ea"/>
                          <a:cs typeface="+mn-cs"/>
                        </a:rPr>
                        <a:t>SO</a:t>
                      </a:r>
                      <a:r>
                        <a:rPr lang="pt-BR" sz="1600" kern="1200" baseline="-25000" dirty="0" smtClean="0">
                          <a:solidFill>
                            <a:schemeClr val="tx1"/>
                          </a:solidFill>
                          <a:latin typeface="+mn-lt"/>
                          <a:ea typeface="+mn-ea"/>
                          <a:cs typeface="+mn-cs"/>
                        </a:rPr>
                        <a:t>4</a:t>
                      </a:r>
                      <a:r>
                        <a:rPr lang="pt-BR" sz="1600" kern="1200" dirty="0" smtClean="0">
                          <a:solidFill>
                            <a:schemeClr val="tx1"/>
                          </a:solidFill>
                          <a:latin typeface="+mn-lt"/>
                          <a:ea typeface="+mn-ea"/>
                          <a:cs typeface="+mn-cs"/>
                        </a:rPr>
                        <a:t> </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pt-BR" sz="1600" kern="1200" dirty="0" smtClean="0">
                          <a:solidFill>
                            <a:schemeClr val="tx1"/>
                          </a:solidFill>
                          <a:latin typeface="+mn-lt"/>
                          <a:ea typeface="+mn-ea"/>
                          <a:cs typeface="+mn-cs"/>
                        </a:rPr>
                        <a:t>ácido sulfúrico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t-BR" sz="1600" kern="1200" dirty="0" smtClean="0">
                          <a:solidFill>
                            <a:schemeClr val="tx1"/>
                          </a:solidFill>
                          <a:latin typeface="+mn-lt"/>
                          <a:ea typeface="+mn-ea"/>
                          <a:cs typeface="+mn-cs"/>
                        </a:rPr>
                        <a:t>H</a:t>
                      </a:r>
                      <a:r>
                        <a:rPr lang="pt-BR" sz="1600" kern="1200" baseline="-25000" dirty="0" smtClean="0">
                          <a:solidFill>
                            <a:schemeClr val="tx1"/>
                          </a:solidFill>
                          <a:latin typeface="+mn-lt"/>
                          <a:ea typeface="+mn-ea"/>
                          <a:cs typeface="+mn-cs"/>
                        </a:rPr>
                        <a:t>2</a:t>
                      </a:r>
                      <a:r>
                        <a:rPr lang="pt-BR" sz="1600" kern="1200" dirty="0" smtClean="0">
                          <a:solidFill>
                            <a:schemeClr val="tx1"/>
                          </a:solidFill>
                          <a:latin typeface="+mn-lt"/>
                          <a:ea typeface="+mn-ea"/>
                          <a:cs typeface="+mn-cs"/>
                        </a:rPr>
                        <a:t>S</a:t>
                      </a:r>
                      <a:r>
                        <a:rPr lang="pt-BR" sz="1600" kern="1200" baseline="-25000" dirty="0" smtClean="0">
                          <a:solidFill>
                            <a:schemeClr val="tx1"/>
                          </a:solidFill>
                          <a:latin typeface="+mn-lt"/>
                          <a:ea typeface="+mn-ea"/>
                          <a:cs typeface="+mn-cs"/>
                        </a:rPr>
                        <a:t>2</a:t>
                      </a:r>
                      <a:r>
                        <a:rPr lang="pt-BR" sz="1600" kern="1200" dirty="0" smtClean="0">
                          <a:solidFill>
                            <a:schemeClr val="tx1"/>
                          </a:solidFill>
                          <a:latin typeface="+mn-lt"/>
                          <a:ea typeface="+mn-ea"/>
                          <a:cs typeface="+mn-cs"/>
                        </a:rPr>
                        <a:t>O</a:t>
                      </a:r>
                      <a:r>
                        <a:rPr lang="pt-BR" sz="1600" kern="1200" baseline="-25000" dirty="0" smtClean="0">
                          <a:solidFill>
                            <a:schemeClr val="tx1"/>
                          </a:solidFill>
                          <a:latin typeface="+mn-lt"/>
                          <a:ea typeface="+mn-ea"/>
                          <a:cs typeface="+mn-cs"/>
                        </a:rPr>
                        <a:t>7</a:t>
                      </a:r>
                      <a:r>
                        <a:rPr lang="pt-BR" sz="1600" kern="1200" dirty="0" smtClean="0">
                          <a:solidFill>
                            <a:schemeClr val="tx1"/>
                          </a:solidFill>
                          <a:latin typeface="+mn-lt"/>
                          <a:ea typeface="+mn-ea"/>
                          <a:cs typeface="+mn-cs"/>
                        </a:rPr>
                        <a:t> </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pt-BR" sz="1600" kern="1200" dirty="0" smtClean="0">
                          <a:solidFill>
                            <a:schemeClr val="tx1"/>
                          </a:solidFill>
                          <a:latin typeface="+mn-lt"/>
                          <a:ea typeface="+mn-ea"/>
                          <a:cs typeface="+mn-cs"/>
                        </a:rPr>
                        <a:t>ácido </a:t>
                      </a:r>
                      <a:r>
                        <a:rPr lang="pt-BR" sz="1600" kern="1200" dirty="0" err="1" smtClean="0">
                          <a:solidFill>
                            <a:schemeClr val="tx1"/>
                          </a:solidFill>
                          <a:latin typeface="+mn-lt"/>
                          <a:ea typeface="+mn-ea"/>
                          <a:cs typeface="+mn-cs"/>
                        </a:rPr>
                        <a:t>disulfúrico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60000">
                <a:tc>
                  <a:txBody>
                    <a:bodyPr/>
                    <a:lstStyle/>
                    <a:p>
                      <a:pPr algn="ctr">
                        <a:lnSpc>
                          <a:spcPct val="115000"/>
                        </a:lnSpc>
                        <a:spcAft>
                          <a:spcPts val="0"/>
                        </a:spcAft>
                      </a:pPr>
                      <a:r>
                        <a:rPr lang="pt-BR" sz="1600" kern="1200" dirty="0" smtClean="0">
                          <a:solidFill>
                            <a:schemeClr val="tx1"/>
                          </a:solidFill>
                          <a:latin typeface="+mn-lt"/>
                          <a:ea typeface="+mn-ea"/>
                          <a:cs typeface="+mn-cs"/>
                        </a:rPr>
                        <a:t>H</a:t>
                      </a:r>
                      <a:r>
                        <a:rPr lang="pt-BR" sz="1600" kern="1200" baseline="-25000" dirty="0" smtClean="0">
                          <a:solidFill>
                            <a:schemeClr val="tx1"/>
                          </a:solidFill>
                          <a:latin typeface="+mn-lt"/>
                          <a:ea typeface="+mn-ea"/>
                          <a:cs typeface="+mn-cs"/>
                        </a:rPr>
                        <a:t>2</a:t>
                      </a:r>
                      <a:r>
                        <a:rPr lang="pt-BR" sz="1600" kern="1200" dirty="0" smtClean="0">
                          <a:solidFill>
                            <a:schemeClr val="tx1"/>
                          </a:solidFill>
                          <a:latin typeface="+mn-lt"/>
                          <a:ea typeface="+mn-ea"/>
                          <a:cs typeface="+mn-cs"/>
                        </a:rPr>
                        <a:t>SO</a:t>
                      </a:r>
                      <a:r>
                        <a:rPr lang="pt-BR" sz="1600" kern="1200" baseline="-25000" dirty="0" smtClean="0">
                          <a:solidFill>
                            <a:schemeClr val="tx1"/>
                          </a:solidFill>
                          <a:latin typeface="+mn-lt"/>
                          <a:ea typeface="+mn-ea"/>
                          <a:cs typeface="+mn-cs"/>
                        </a:rPr>
                        <a:t>4</a:t>
                      </a:r>
                      <a:r>
                        <a:rPr lang="pt-BR" sz="1600" kern="1200" dirty="0" smtClean="0">
                          <a:solidFill>
                            <a:schemeClr val="tx1"/>
                          </a:solidFill>
                          <a:latin typeface="+mn-lt"/>
                          <a:ea typeface="+mn-ea"/>
                          <a:cs typeface="+mn-cs"/>
                        </a:rPr>
                        <a:t> </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pt-BR" sz="1600" kern="1200" dirty="0" smtClean="0">
                          <a:solidFill>
                            <a:schemeClr val="tx1"/>
                          </a:solidFill>
                          <a:latin typeface="+mn-lt"/>
                          <a:ea typeface="+mn-ea"/>
                          <a:cs typeface="+mn-cs"/>
                        </a:rPr>
                        <a:t>ácido sulfúrico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pt-BR" sz="1600" kern="1200" dirty="0" smtClean="0">
                          <a:solidFill>
                            <a:schemeClr val="tx1"/>
                          </a:solidFill>
                          <a:latin typeface="+mn-lt"/>
                          <a:ea typeface="+mn-ea"/>
                          <a:cs typeface="+mn-cs"/>
                        </a:rPr>
                        <a:t>H</a:t>
                      </a:r>
                      <a:r>
                        <a:rPr lang="pt-BR" sz="1600" kern="1200" baseline="-25000" dirty="0" smtClean="0">
                          <a:solidFill>
                            <a:schemeClr val="tx1"/>
                          </a:solidFill>
                          <a:latin typeface="+mn-lt"/>
                          <a:ea typeface="+mn-ea"/>
                          <a:cs typeface="+mn-cs"/>
                        </a:rPr>
                        <a:t>2 </a:t>
                      </a:r>
                      <a:r>
                        <a:rPr lang="pt-BR" sz="1600" kern="1200" dirty="0" smtClean="0">
                          <a:solidFill>
                            <a:schemeClr val="tx1"/>
                          </a:solidFill>
                          <a:latin typeface="+mn-lt"/>
                          <a:ea typeface="+mn-ea"/>
                          <a:cs typeface="+mn-cs"/>
                        </a:rPr>
                        <a:t>S</a:t>
                      </a:r>
                      <a:r>
                        <a:rPr lang="pt-BR" sz="1600" kern="1200" baseline="-25000" dirty="0" smtClean="0">
                          <a:solidFill>
                            <a:schemeClr val="tx1"/>
                          </a:solidFill>
                          <a:latin typeface="+mn-lt"/>
                          <a:ea typeface="+mn-ea"/>
                          <a:cs typeface="+mn-cs"/>
                        </a:rPr>
                        <a:t>2 </a:t>
                      </a:r>
                      <a:r>
                        <a:rPr lang="pt-BR" sz="1600" kern="1200" dirty="0" smtClean="0">
                          <a:solidFill>
                            <a:schemeClr val="tx1"/>
                          </a:solidFill>
                          <a:latin typeface="+mn-lt"/>
                          <a:ea typeface="+mn-ea"/>
                          <a:cs typeface="+mn-cs"/>
                        </a:rPr>
                        <a:t>O</a:t>
                      </a:r>
                      <a:r>
                        <a:rPr lang="pt-BR" sz="1600" kern="1200" baseline="-25000" dirty="0" smtClean="0">
                          <a:solidFill>
                            <a:schemeClr val="tx1"/>
                          </a:solidFill>
                          <a:latin typeface="+mn-lt"/>
                          <a:ea typeface="+mn-ea"/>
                          <a:cs typeface="+mn-cs"/>
                        </a:rPr>
                        <a:t>3</a:t>
                      </a:r>
                      <a:endParaRPr lang="es-ES" sz="1600" kern="1200" dirty="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ácido </a:t>
                      </a:r>
                      <a:r>
                        <a:rPr lang="pt-BR" sz="1600" kern="1200" dirty="0" err="1" smtClean="0">
                          <a:solidFill>
                            <a:schemeClr val="tx1"/>
                          </a:solidFill>
                          <a:latin typeface="+mn-lt"/>
                          <a:ea typeface="+mn-ea"/>
                          <a:cs typeface="+mn-cs"/>
                        </a:rPr>
                        <a:t>tiosulfúrico</a:t>
                      </a:r>
                      <a:r>
                        <a:rPr lang="pt-BR" sz="1600" kern="1200" dirty="0" smtClean="0">
                          <a:solidFill>
                            <a:schemeClr val="tx1"/>
                          </a:solidFill>
                          <a:latin typeface="+mn-lt"/>
                          <a:ea typeface="+mn-ea"/>
                          <a:cs typeface="+mn-cs"/>
                        </a:rPr>
                        <a:t> *</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7169" name="Rectangle 1"/>
          <p:cNvSpPr>
            <a:spLocks noChangeArrowheads="1"/>
          </p:cNvSpPr>
          <p:nvPr/>
        </p:nvSpPr>
        <p:spPr bwMode="auto">
          <a:xfrm>
            <a:off x="876300" y="5172784"/>
            <a:ext cx="7786885"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66700" marR="0" lvl="0" indent="-266700" algn="just" defTabSz="914400" rtl="0" eaLnBrk="1" fontAlgn="base" latinLnBrk="0" hangingPunct="1">
              <a:lnSpc>
                <a:spcPct val="100000"/>
              </a:lnSpc>
              <a:spcBef>
                <a:spcPct val="0"/>
              </a:spcBef>
              <a:spcAft>
                <a:spcPct val="0"/>
              </a:spcAft>
              <a:buClrTx/>
              <a:buSzTx/>
            </a:pPr>
            <a:r>
              <a:rPr lang="es-ES_tradnl" sz="1600" dirty="0">
                <a:ea typeface="Times New Roman" pitchFamily="18" charset="0"/>
                <a:cs typeface="Arial" pitchFamily="34" charset="0"/>
              </a:rPr>
              <a:t>*</a:t>
            </a:r>
            <a:r>
              <a:rPr kumimoji="0" lang="es-ES_tradnl" sz="1600" i="0" u="none" strike="noStrike" cap="none" normalizeH="0" baseline="0" dirty="0" smtClean="0">
                <a:ln>
                  <a:noFill/>
                </a:ln>
                <a:effectLst/>
                <a:ea typeface="Times New Roman" pitchFamily="18" charset="0"/>
                <a:cs typeface="Arial" pitchFamily="34" charset="0"/>
              </a:rPr>
              <a:t> 	</a:t>
            </a:r>
            <a:r>
              <a:rPr kumimoji="0" lang="es-ES_tradnl" sz="1600" b="1" i="0" strike="noStrike" cap="none" normalizeH="0" baseline="0" dirty="0" err="1" smtClean="0">
                <a:ln>
                  <a:noFill/>
                </a:ln>
                <a:solidFill>
                  <a:srgbClr val="FF0000"/>
                </a:solidFill>
                <a:effectLst/>
                <a:ea typeface="Times New Roman" pitchFamily="18" charset="0"/>
                <a:cs typeface="Arial" pitchFamily="34" charset="0"/>
              </a:rPr>
              <a:t>Tioácidos</a:t>
            </a:r>
            <a:r>
              <a:rPr kumimoji="0" lang="es-ES_tradnl" sz="1600" b="1" i="0" strike="noStrike" cap="none" normalizeH="0" baseline="0" dirty="0" smtClean="0">
                <a:ln>
                  <a:noFill/>
                </a:ln>
                <a:solidFill>
                  <a:srgbClr val="FF0000"/>
                </a:solidFill>
                <a:effectLst/>
                <a:ea typeface="Times New Roman" pitchFamily="18" charset="0"/>
                <a:cs typeface="Arial" pitchFamily="34" charset="0"/>
              </a:rPr>
              <a:t>: </a:t>
            </a:r>
            <a:r>
              <a:rPr kumimoji="0" lang="es-ES_tradnl" sz="1600" b="0" i="0" strike="noStrike" cap="none" normalizeH="0" baseline="0" dirty="0" smtClean="0">
                <a:ln>
                  <a:noFill/>
                </a:ln>
                <a:solidFill>
                  <a:schemeClr val="tx1"/>
                </a:solidFill>
                <a:effectLst/>
                <a:ea typeface="Times New Roman" pitchFamily="18" charset="0"/>
                <a:cs typeface="Arial" pitchFamily="34" charset="0"/>
              </a:rPr>
              <a:t>derivan de los oxoácidos por sustitución de uno o más átomos de oxígeno por S.</a:t>
            </a:r>
            <a:endParaRPr kumimoji="0" lang="es-ES_tradnl" sz="1600" b="0" i="0" strike="noStrike" cap="none" normalizeH="0" baseline="0" dirty="0" smtClean="0">
              <a:ln>
                <a:noFill/>
              </a:ln>
              <a:solidFill>
                <a:schemeClr val="tx1"/>
              </a:solidFill>
              <a:effectLst/>
            </a:endParaRPr>
          </a:p>
        </p:txBody>
      </p:sp>
      <p:sp>
        <p:nvSpPr>
          <p:cNvPr id="12"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28</a:t>
            </a:fld>
            <a:endParaRPr lang="es-ES" dirty="0">
              <a:solidFill>
                <a:schemeClr val="accent6">
                  <a:lumMod val="50000"/>
                </a:schemeClr>
              </a:solidFill>
            </a:endParaRPr>
          </a:p>
        </p:txBody>
      </p:sp>
      <p:sp>
        <p:nvSpPr>
          <p:cNvPr id="15" name="14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a:solidFill>
                  <a:schemeClr val="accent6">
                    <a:lumMod val="75000"/>
                  </a:schemeClr>
                </a:solidFill>
                <a:latin typeface="Arial" pitchFamily="34" charset="0"/>
                <a:cs typeface="Arial" pitchFamily="34" charset="0"/>
              </a:rPr>
              <a:t>6. Compuestos ternarios: </a:t>
            </a:r>
            <a:r>
              <a:rPr lang="es-ES" b="1" dirty="0" err="1">
                <a:solidFill>
                  <a:schemeClr val="accent6">
                    <a:lumMod val="75000"/>
                  </a:schemeClr>
                </a:solidFill>
                <a:latin typeface="Arial" pitchFamily="34" charset="0"/>
                <a:cs typeface="Arial" pitchFamily="34" charset="0"/>
              </a:rPr>
              <a:t>Oxoácidos</a:t>
            </a:r>
            <a:endParaRPr lang="es-ES" b="1" dirty="0">
              <a:solidFill>
                <a:schemeClr val="accent6">
                  <a:lumMod val="75000"/>
                </a:schemeClr>
              </a:solidFill>
              <a:latin typeface="Arial" pitchFamily="34" charset="0"/>
              <a:cs typeface="Arial" pitchFamily="34" charset="0"/>
            </a:endParaRPr>
          </a:p>
        </p:txBody>
      </p:sp>
      <p:sp>
        <p:nvSpPr>
          <p:cNvPr id="16" name="1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4 Tabla"/>
          <p:cNvGraphicFramePr>
            <a:graphicFrameLocks noGrp="1"/>
          </p:cNvGraphicFramePr>
          <p:nvPr>
            <p:extLst>
              <p:ext uri="{D42A27DB-BD31-4B8C-83A1-F6EECF244321}">
                <p14:modId xmlns:p14="http://schemas.microsoft.com/office/powerpoint/2010/main" val="2868978117"/>
              </p:ext>
            </p:extLst>
          </p:nvPr>
        </p:nvGraphicFramePr>
        <p:xfrm>
          <a:off x="852689" y="3430606"/>
          <a:ext cx="7605511" cy="2916000"/>
        </p:xfrm>
        <a:graphic>
          <a:graphicData uri="http://schemas.openxmlformats.org/drawingml/2006/table">
            <a:tbl>
              <a:tblPr>
                <a:effectLst>
                  <a:outerShdw blurRad="50800" dist="38100" dir="18900000" algn="bl" rotWithShape="0">
                    <a:prstClr val="black">
                      <a:alpha val="40000"/>
                    </a:prstClr>
                  </a:outerShdw>
                </a:effectLst>
              </a:tblPr>
              <a:tblGrid>
                <a:gridCol w="1438022">
                  <a:extLst>
                    <a:ext uri="{9D8B030D-6E8A-4147-A177-3AD203B41FA5}">
                      <a16:colId xmlns:a16="http://schemas.microsoft.com/office/drawing/2014/main" val="20000"/>
                    </a:ext>
                  </a:extLst>
                </a:gridCol>
                <a:gridCol w="3338874">
                  <a:extLst>
                    <a:ext uri="{9D8B030D-6E8A-4147-A177-3AD203B41FA5}">
                      <a16:colId xmlns:a16="http://schemas.microsoft.com/office/drawing/2014/main" val="20001"/>
                    </a:ext>
                  </a:extLst>
                </a:gridCol>
                <a:gridCol w="2828615">
                  <a:extLst>
                    <a:ext uri="{9D8B030D-6E8A-4147-A177-3AD203B41FA5}">
                      <a16:colId xmlns:a16="http://schemas.microsoft.com/office/drawing/2014/main" val="20002"/>
                    </a:ext>
                  </a:extLst>
                </a:gridCol>
              </a:tblGrid>
              <a:tr h="396000">
                <a:tc>
                  <a:txBody>
                    <a:bodyPr/>
                    <a:lstStyle/>
                    <a:p>
                      <a:pPr algn="ctr">
                        <a:lnSpc>
                          <a:spcPct val="115000"/>
                        </a:lnSpc>
                        <a:spcAft>
                          <a:spcPts val="0"/>
                        </a:spcAft>
                      </a:pPr>
                      <a:r>
                        <a:rPr lang="es-ES" sz="1600" b="1" dirty="0">
                          <a:solidFill>
                            <a:srgbClr val="000000"/>
                          </a:solidFill>
                          <a:latin typeface="+mn-lt"/>
                          <a:ea typeface="Calibri"/>
                        </a:rPr>
                        <a:t>Fórmula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M</a:t>
                      </a:r>
                      <a:r>
                        <a:rPr lang="es-ES" sz="1600" b="1" dirty="0" smtClean="0">
                          <a:solidFill>
                            <a:srgbClr val="000000"/>
                          </a:solidFill>
                          <a:latin typeface="+mn-lt"/>
                          <a:ea typeface="Calibri"/>
                        </a:rPr>
                        <a:t>ediante </a:t>
                      </a:r>
                      <a:r>
                        <a:rPr lang="es-ES" sz="1600" b="1" dirty="0">
                          <a:solidFill>
                            <a:srgbClr val="000000"/>
                          </a:solidFill>
                          <a:latin typeface="+mn-lt"/>
                          <a:ea typeface="Calibri"/>
                        </a:rPr>
                        <a:t>número de carga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latin typeface="+mn-lt"/>
                          <a:ea typeface="Calibri"/>
                        </a:rPr>
                        <a:t>Números romanos</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360000">
                <a:tc>
                  <a:txBody>
                    <a:bodyPr/>
                    <a:lstStyle/>
                    <a:p>
                      <a:pPr algn="ctr">
                        <a:lnSpc>
                          <a:spcPct val="115000"/>
                        </a:lnSpc>
                        <a:spcAft>
                          <a:spcPts val="0"/>
                        </a:spcAft>
                      </a:pPr>
                      <a:r>
                        <a:rPr lang="es-ES" sz="1600" dirty="0">
                          <a:solidFill>
                            <a:srgbClr val="000000"/>
                          </a:solidFill>
                          <a:latin typeface="+mn-lt"/>
                          <a:ea typeface="Calibri"/>
                        </a:rPr>
                        <a:t>Fe</a:t>
                      </a:r>
                      <a:r>
                        <a:rPr lang="es-ES" sz="1600" baseline="30000" dirty="0">
                          <a:solidFill>
                            <a:srgbClr val="000000"/>
                          </a:solidFill>
                          <a:latin typeface="+mn-lt"/>
                          <a:ea typeface="Calibri"/>
                        </a:rPr>
                        <a:t>2+</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catión hierro (</a:t>
                      </a:r>
                      <a:r>
                        <a:rPr lang="es-ES" sz="1600" dirty="0">
                          <a:solidFill>
                            <a:srgbClr val="000000"/>
                          </a:solidFill>
                          <a:latin typeface="+mn-lt"/>
                          <a:ea typeface="Calibri"/>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smtClean="0">
                          <a:solidFill>
                            <a:srgbClr val="000000"/>
                          </a:solidFill>
                          <a:latin typeface="+mn-lt"/>
                          <a:ea typeface="Calibri"/>
                        </a:rPr>
                        <a:t>catión hierro (II</a:t>
                      </a:r>
                      <a:r>
                        <a:rPr lang="es-ES" sz="1600" dirty="0">
                          <a:solidFill>
                            <a:srgbClr val="000000"/>
                          </a:solidFill>
                          <a:latin typeface="+mn-lt"/>
                          <a:ea typeface="Calibri"/>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60000">
                <a:tc>
                  <a:txBody>
                    <a:bodyPr/>
                    <a:lstStyle/>
                    <a:p>
                      <a:pPr algn="ctr">
                        <a:lnSpc>
                          <a:spcPct val="115000"/>
                        </a:lnSpc>
                        <a:spcAft>
                          <a:spcPts val="0"/>
                        </a:spcAft>
                      </a:pPr>
                      <a:r>
                        <a:rPr lang="es-ES" sz="1600" dirty="0">
                          <a:solidFill>
                            <a:srgbClr val="000000"/>
                          </a:solidFill>
                          <a:latin typeface="+mn-lt"/>
                          <a:ea typeface="Calibri"/>
                        </a:rPr>
                        <a:t>Fe</a:t>
                      </a:r>
                      <a:r>
                        <a:rPr lang="es-ES" sz="1600" baseline="30000" dirty="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catión hierro (</a:t>
                      </a:r>
                      <a:r>
                        <a:rPr lang="es-ES" sz="1600" dirty="0">
                          <a:solidFill>
                            <a:srgbClr val="000000"/>
                          </a:solidFill>
                          <a:latin typeface="+mn-lt"/>
                          <a:ea typeface="Calibri"/>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smtClean="0">
                          <a:solidFill>
                            <a:srgbClr val="000000"/>
                          </a:solidFill>
                          <a:latin typeface="+mn-lt"/>
                          <a:ea typeface="Calibri"/>
                        </a:rPr>
                        <a:t>catión hierro (III</a:t>
                      </a:r>
                      <a:r>
                        <a:rPr lang="es-ES" sz="1600" dirty="0">
                          <a:solidFill>
                            <a:srgbClr val="000000"/>
                          </a:solidFill>
                          <a:latin typeface="+mn-lt"/>
                          <a:ea typeface="Calibri"/>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60000">
                <a:tc>
                  <a:txBody>
                    <a:bodyPr/>
                    <a:lstStyle/>
                    <a:p>
                      <a:pPr algn="ctr">
                        <a:lnSpc>
                          <a:spcPct val="115000"/>
                        </a:lnSpc>
                        <a:spcAft>
                          <a:spcPts val="0"/>
                        </a:spcAft>
                      </a:pPr>
                      <a:r>
                        <a:rPr lang="es-ES" sz="1600">
                          <a:solidFill>
                            <a:srgbClr val="000000"/>
                          </a:solidFill>
                          <a:latin typeface="+mn-lt"/>
                          <a:ea typeface="Calibri"/>
                        </a:rPr>
                        <a:t>Au</a:t>
                      </a:r>
                      <a:r>
                        <a:rPr lang="es-ES" sz="1600" baseline="30000">
                          <a:solidFill>
                            <a:srgbClr val="000000"/>
                          </a:solidFill>
                          <a:latin typeface="+mn-lt"/>
                          <a:ea typeface="Calibri"/>
                        </a:rPr>
                        <a:t>+</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catión oro (1</a:t>
                      </a:r>
                      <a:r>
                        <a:rPr lang="es-ES" sz="1600" dirty="0">
                          <a:solidFill>
                            <a:srgbClr val="000000"/>
                          </a:solidFill>
                          <a:latin typeface="+mn-lt"/>
                          <a:ea typeface="Calibri"/>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smtClean="0">
                          <a:solidFill>
                            <a:srgbClr val="000000"/>
                          </a:solidFill>
                          <a:latin typeface="+mn-lt"/>
                          <a:ea typeface="Calibri"/>
                        </a:rPr>
                        <a:t> catión oro (I</a:t>
                      </a:r>
                      <a:r>
                        <a:rPr lang="es-ES" sz="1600" dirty="0">
                          <a:solidFill>
                            <a:srgbClr val="000000"/>
                          </a:solidFill>
                          <a:latin typeface="+mn-lt"/>
                          <a:ea typeface="Calibri"/>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60000">
                <a:tc>
                  <a:txBody>
                    <a:bodyPr/>
                    <a:lstStyle/>
                    <a:p>
                      <a:pPr algn="ctr">
                        <a:lnSpc>
                          <a:spcPct val="115000"/>
                        </a:lnSpc>
                        <a:spcAft>
                          <a:spcPts val="0"/>
                        </a:spcAft>
                      </a:pPr>
                      <a:r>
                        <a:rPr lang="es-ES" sz="1600">
                          <a:solidFill>
                            <a:srgbClr val="000000"/>
                          </a:solidFill>
                          <a:latin typeface="+mn-lt"/>
                          <a:ea typeface="Calibri"/>
                        </a:rPr>
                        <a:t>Au</a:t>
                      </a:r>
                      <a:r>
                        <a:rPr lang="es-ES" sz="1600" baseline="30000">
                          <a:solidFill>
                            <a:srgbClr val="000000"/>
                          </a:solidFill>
                          <a:latin typeface="+mn-lt"/>
                          <a:ea typeface="Calibri"/>
                        </a:rPr>
                        <a:t>3+</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catión oro (3</a:t>
                      </a:r>
                      <a:r>
                        <a:rPr lang="es-ES" sz="1600" dirty="0">
                          <a:solidFill>
                            <a:srgbClr val="000000"/>
                          </a:solidFill>
                          <a:latin typeface="+mn-lt"/>
                          <a:ea typeface="Calibri"/>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smtClean="0">
                          <a:solidFill>
                            <a:srgbClr val="000000"/>
                          </a:solidFill>
                          <a:latin typeface="+mn-lt"/>
                          <a:ea typeface="Calibri"/>
                        </a:rPr>
                        <a:t> catión oro (III</a:t>
                      </a:r>
                      <a:r>
                        <a:rPr lang="es-ES" sz="1600" dirty="0">
                          <a:solidFill>
                            <a:srgbClr val="000000"/>
                          </a:solidFill>
                          <a:latin typeface="+mn-lt"/>
                          <a:ea typeface="Calibri"/>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60000">
                <a:tc>
                  <a:txBody>
                    <a:bodyPr/>
                    <a:lstStyle/>
                    <a:p>
                      <a:pPr algn="ctr">
                        <a:lnSpc>
                          <a:spcPct val="115000"/>
                        </a:lnSpc>
                        <a:spcAft>
                          <a:spcPts val="0"/>
                        </a:spcAft>
                      </a:pPr>
                      <a:r>
                        <a:rPr lang="es-ES" sz="1600">
                          <a:solidFill>
                            <a:srgbClr val="000000"/>
                          </a:solidFill>
                          <a:latin typeface="+mn-lt"/>
                          <a:ea typeface="Calibri"/>
                        </a:rPr>
                        <a:t>K</a:t>
                      </a:r>
                      <a:r>
                        <a:rPr lang="es-ES" sz="1600" baseline="30000">
                          <a:solidFill>
                            <a:srgbClr val="000000"/>
                          </a:solidFill>
                          <a:latin typeface="+mn-lt"/>
                          <a:ea typeface="Calibri"/>
                        </a:rPr>
                        <a:t>+</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catión potasio (1</a:t>
                      </a:r>
                      <a:r>
                        <a:rPr lang="es-ES" sz="1600" dirty="0">
                          <a:solidFill>
                            <a:srgbClr val="000000"/>
                          </a:solidFill>
                          <a:latin typeface="+mn-lt"/>
                          <a:ea typeface="Calibri"/>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baseline="0" dirty="0" smtClean="0">
                          <a:solidFill>
                            <a:srgbClr val="000000"/>
                          </a:solidFill>
                          <a:latin typeface="+mn-lt"/>
                          <a:ea typeface="Calibri"/>
                        </a:rPr>
                        <a:t> </a:t>
                      </a:r>
                      <a:r>
                        <a:rPr lang="es-ES" sz="1600" dirty="0" smtClean="0">
                          <a:solidFill>
                            <a:srgbClr val="000000"/>
                          </a:solidFill>
                          <a:latin typeface="+mn-lt"/>
                          <a:ea typeface="Calibri"/>
                        </a:rPr>
                        <a:t> catión potasio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60000">
                <a:tc>
                  <a:txBody>
                    <a:bodyPr/>
                    <a:lstStyle/>
                    <a:p>
                      <a:pPr algn="ctr">
                        <a:lnSpc>
                          <a:spcPct val="115000"/>
                        </a:lnSpc>
                        <a:spcAft>
                          <a:spcPts val="0"/>
                        </a:spcAft>
                      </a:pPr>
                      <a:r>
                        <a:rPr lang="es-ES" sz="1600">
                          <a:solidFill>
                            <a:srgbClr val="000000"/>
                          </a:solidFill>
                          <a:latin typeface="+mn-lt"/>
                          <a:ea typeface="Calibri"/>
                        </a:rPr>
                        <a:t>Mg</a:t>
                      </a:r>
                      <a:r>
                        <a:rPr lang="es-ES" sz="1600" baseline="30000">
                          <a:solidFill>
                            <a:srgbClr val="000000"/>
                          </a:solidFill>
                          <a:latin typeface="+mn-lt"/>
                          <a:ea typeface="Calibri"/>
                        </a:rPr>
                        <a:t>2+</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catión magnesio (2</a:t>
                      </a:r>
                      <a:r>
                        <a:rPr lang="es-ES" sz="1600" dirty="0">
                          <a:solidFill>
                            <a:srgbClr val="000000"/>
                          </a:solidFill>
                          <a:latin typeface="+mn-lt"/>
                          <a:ea typeface="Calibri"/>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smtClean="0">
                          <a:solidFill>
                            <a:srgbClr val="000000"/>
                          </a:solidFill>
                          <a:latin typeface="+mn-lt"/>
                          <a:ea typeface="Calibri"/>
                        </a:rPr>
                        <a:t>catión </a:t>
                      </a:r>
                      <a:r>
                        <a:rPr lang="es-ES" sz="1600" dirty="0">
                          <a:solidFill>
                            <a:srgbClr val="000000"/>
                          </a:solidFill>
                          <a:latin typeface="+mn-lt"/>
                          <a:ea typeface="Calibri"/>
                        </a:rPr>
                        <a:t>magnesio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60000">
                <a:tc>
                  <a:txBody>
                    <a:bodyPr/>
                    <a:lstStyle/>
                    <a:p>
                      <a:pPr algn="ctr">
                        <a:lnSpc>
                          <a:spcPct val="115000"/>
                        </a:lnSpc>
                        <a:spcAft>
                          <a:spcPts val="0"/>
                        </a:spcAft>
                      </a:pPr>
                      <a:r>
                        <a:rPr lang="es-ES" sz="1600">
                          <a:solidFill>
                            <a:srgbClr val="000000"/>
                          </a:solidFill>
                          <a:latin typeface="+mn-lt"/>
                          <a:ea typeface="Calibri"/>
                        </a:rPr>
                        <a:t>H</a:t>
                      </a:r>
                      <a:r>
                        <a:rPr lang="es-ES" sz="1600" baseline="30000">
                          <a:solidFill>
                            <a:srgbClr val="000000"/>
                          </a:solidFill>
                          <a:latin typeface="+mn-lt"/>
                          <a:ea typeface="Calibri"/>
                        </a:rPr>
                        <a:t>+</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catión hidrógeno (1</a:t>
                      </a:r>
                      <a:r>
                        <a:rPr lang="es-ES" sz="1600" dirty="0">
                          <a:solidFill>
                            <a:srgbClr val="000000"/>
                          </a:solidFill>
                          <a:latin typeface="+mn-lt"/>
                          <a:ea typeface="Calibri"/>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smtClean="0">
                          <a:solidFill>
                            <a:srgbClr val="000000"/>
                          </a:solidFill>
                          <a:latin typeface="+mn-lt"/>
                          <a:ea typeface="Calibri"/>
                        </a:rPr>
                        <a:t>catión hidrógeno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6" name="5 CuadroTexto"/>
          <p:cNvSpPr txBox="1"/>
          <p:nvPr/>
        </p:nvSpPr>
        <p:spPr>
          <a:xfrm>
            <a:off x="411865" y="849076"/>
            <a:ext cx="2478727" cy="369332"/>
          </a:xfrm>
          <a:prstGeom prst="rect">
            <a:avLst/>
          </a:prstGeom>
          <a:noFill/>
        </p:spPr>
        <p:txBody>
          <a:bodyPr wrap="square" rtlCol="0">
            <a:spAutoFit/>
          </a:bodyPr>
          <a:lstStyle/>
          <a:p>
            <a:r>
              <a:rPr lang="es-ES" b="1" dirty="0">
                <a:solidFill>
                  <a:srgbClr val="00B050"/>
                </a:solidFill>
              </a:rPr>
              <a:t>7</a:t>
            </a:r>
            <a:r>
              <a:rPr lang="es-ES" b="1" dirty="0" smtClean="0">
                <a:solidFill>
                  <a:srgbClr val="00B050"/>
                </a:solidFill>
              </a:rPr>
              <a:t>.1. Cationes</a:t>
            </a:r>
          </a:p>
        </p:txBody>
      </p:sp>
      <p:sp>
        <p:nvSpPr>
          <p:cNvPr id="6145" name="Rectangle 1"/>
          <p:cNvSpPr>
            <a:spLocks noChangeArrowheads="1"/>
          </p:cNvSpPr>
          <p:nvPr/>
        </p:nvSpPr>
        <p:spPr bwMode="auto">
          <a:xfrm>
            <a:off x="434172" y="1229542"/>
            <a:ext cx="8138328"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marR="0" lvl="0" indent="-355600" algn="just" defTabSz="914400" rtl="0" eaLnBrk="1" fontAlgn="base" latinLnBrk="0" hangingPunct="1">
              <a:lnSpc>
                <a:spcPct val="100000"/>
              </a:lnSpc>
              <a:spcBef>
                <a:spcPct val="0"/>
              </a:spcBef>
              <a:spcAft>
                <a:spcPct val="0"/>
              </a:spcAft>
              <a:buClrTx/>
              <a:buSzTx/>
              <a:buFont typeface="Wingdings"/>
              <a:buChar char="F"/>
              <a:tabLst/>
            </a:pPr>
            <a:r>
              <a:rPr kumimoji="0" lang="es-ES" b="0" i="0" u="none" strike="noStrike" cap="none" normalizeH="0" baseline="0" dirty="0" smtClean="0">
                <a:ln>
                  <a:noFill/>
                </a:ln>
                <a:solidFill>
                  <a:srgbClr val="000000"/>
                </a:solidFill>
                <a:effectLst/>
                <a:ea typeface="Calibri" pitchFamily="34" charset="0"/>
                <a:cs typeface="Times New Roman" pitchFamily="18" charset="0"/>
              </a:rPr>
              <a:t>Los iones son especies con carga, ya sea un átomo o un grupo de átomos.</a:t>
            </a:r>
          </a:p>
          <a:p>
            <a:pPr marL="355600" indent="-355600" algn="just" fontAlgn="base">
              <a:spcBef>
                <a:spcPct val="0"/>
              </a:spcBef>
              <a:spcAft>
                <a:spcPct val="0"/>
              </a:spcAft>
              <a:buFont typeface="Wingdings"/>
              <a:buChar char="F"/>
            </a:pPr>
            <a:r>
              <a:rPr lang="es-ES" dirty="0">
                <a:solidFill>
                  <a:srgbClr val="000000"/>
                </a:solidFill>
                <a:ea typeface="Calibri" pitchFamily="34" charset="0"/>
                <a:cs typeface="Times New Roman" pitchFamily="18" charset="0"/>
              </a:rPr>
              <a:t>En la fórmula de los iones monoatómicos, la carga se expresa con un superíndice a la derecha del símbolo del elemento:  Cu</a:t>
            </a:r>
            <a:r>
              <a:rPr lang="es-ES" baseline="30000" dirty="0">
                <a:solidFill>
                  <a:srgbClr val="000000"/>
                </a:solidFill>
                <a:ea typeface="Calibri" pitchFamily="34" charset="0"/>
                <a:cs typeface="Times New Roman" pitchFamily="18" charset="0"/>
              </a:rPr>
              <a:t>2+</a:t>
            </a:r>
            <a:endParaRPr lang="es-ES" dirty="0"/>
          </a:p>
          <a:p>
            <a:pPr marL="355600" indent="-355600" algn="just" fontAlgn="base">
              <a:spcBef>
                <a:spcPct val="0"/>
              </a:spcBef>
              <a:spcAft>
                <a:spcPct val="0"/>
              </a:spcAft>
              <a:buFont typeface="Wingdings"/>
              <a:buChar char="F"/>
            </a:pPr>
            <a:r>
              <a:rPr lang="es-ES" dirty="0">
                <a:solidFill>
                  <a:srgbClr val="000000"/>
                </a:solidFill>
                <a:ea typeface="Calibri" pitchFamily="34" charset="0"/>
                <a:cs typeface="Times New Roman" pitchFamily="18" charset="0"/>
              </a:rPr>
              <a:t>En los iones poliatómicos, la carga corresponde a la suma de los números de oxidación que se atribuye a los elementos que lo constituyen, SO</a:t>
            </a:r>
            <a:r>
              <a:rPr lang="es-ES" baseline="-30000" dirty="0">
                <a:solidFill>
                  <a:srgbClr val="000000"/>
                </a:solidFill>
                <a:ea typeface="Calibri" pitchFamily="34" charset="0"/>
                <a:cs typeface="Times New Roman" pitchFamily="18" charset="0"/>
              </a:rPr>
              <a:t>4</a:t>
            </a:r>
            <a:r>
              <a:rPr lang="es-ES" baseline="30000" dirty="0">
                <a:solidFill>
                  <a:srgbClr val="000000"/>
                </a:solidFill>
                <a:ea typeface="Calibri" pitchFamily="34" charset="0"/>
                <a:cs typeface="Times New Roman" pitchFamily="18" charset="0"/>
              </a:rPr>
              <a:t>2–</a:t>
            </a:r>
            <a:r>
              <a:rPr lang="es-ES" dirty="0">
                <a:solidFill>
                  <a:srgbClr val="000000"/>
                </a:solidFill>
                <a:ea typeface="Calibri" pitchFamily="34" charset="0"/>
                <a:cs typeface="Times New Roman" pitchFamily="18" charset="0"/>
              </a:rPr>
              <a:t>; es decir, pertenece a todo el ion</a:t>
            </a:r>
            <a:r>
              <a:rPr lang="es-ES" dirty="0" smtClean="0">
                <a:solidFill>
                  <a:srgbClr val="000000"/>
                </a:solidFill>
                <a:ea typeface="Calibri" pitchFamily="34" charset="0"/>
                <a:cs typeface="Times New Roman" pitchFamily="18" charset="0"/>
              </a:rPr>
              <a:t>.</a:t>
            </a:r>
            <a:endParaRPr lang="es-ES" dirty="0"/>
          </a:p>
        </p:txBody>
      </p:sp>
      <p:sp>
        <p:nvSpPr>
          <p:cNvPr id="12"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29</a:t>
            </a:fld>
            <a:endParaRPr lang="es-ES" dirty="0">
              <a:solidFill>
                <a:schemeClr val="accent6">
                  <a:lumMod val="50000"/>
                </a:schemeClr>
              </a:solidFill>
            </a:endParaRPr>
          </a:p>
        </p:txBody>
      </p:sp>
      <p:sp>
        <p:nvSpPr>
          <p:cNvPr id="13" name="12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smtClean="0">
                <a:solidFill>
                  <a:schemeClr val="accent6">
                    <a:lumMod val="75000"/>
                  </a:schemeClr>
                </a:solidFill>
                <a:latin typeface="Arial" pitchFamily="34" charset="0"/>
                <a:cs typeface="Arial" pitchFamily="34" charset="0"/>
              </a:rPr>
              <a:t>7. Iones</a:t>
            </a:r>
            <a:endParaRPr lang="es-ES" b="1" dirty="0">
              <a:solidFill>
                <a:schemeClr val="accent6">
                  <a:lumMod val="75000"/>
                </a:schemeClr>
              </a:solidFill>
              <a:latin typeface="Arial" pitchFamily="34" charset="0"/>
              <a:cs typeface="Arial" pitchFamily="34" charset="0"/>
            </a:endParaRPr>
          </a:p>
        </p:txBody>
      </p:sp>
      <p:sp>
        <p:nvSpPr>
          <p:cNvPr id="14" name="1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45"/>
                                        </p:tgtEl>
                                        <p:attrNameLst>
                                          <p:attrName>style.visibility</p:attrName>
                                        </p:attrNameLst>
                                      </p:cBhvr>
                                      <p:to>
                                        <p:strVal val="visible"/>
                                      </p:to>
                                    </p:set>
                                    <p:animEffect transition="in" filter="wipe(left)">
                                      <p:cBhvr>
                                        <p:cTn id="7" dur="1000"/>
                                        <p:tgtEl>
                                          <p:spTgt spid="614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9 CuadroTexto"/>
          <p:cNvSpPr txBox="1"/>
          <p:nvPr/>
        </p:nvSpPr>
        <p:spPr>
          <a:xfrm>
            <a:off x="399165" y="849076"/>
            <a:ext cx="3772785" cy="369332"/>
          </a:xfrm>
          <a:prstGeom prst="rect">
            <a:avLst/>
          </a:prstGeom>
          <a:noFill/>
        </p:spPr>
        <p:txBody>
          <a:bodyPr wrap="square" rtlCol="0">
            <a:spAutoFit/>
          </a:bodyPr>
          <a:lstStyle/>
          <a:p>
            <a:r>
              <a:rPr lang="es-ES" b="1" dirty="0">
                <a:solidFill>
                  <a:srgbClr val="00B050"/>
                </a:solidFill>
              </a:rPr>
              <a:t>7</a:t>
            </a:r>
            <a:r>
              <a:rPr lang="es-ES" b="1" dirty="0" smtClean="0">
                <a:solidFill>
                  <a:srgbClr val="00B050"/>
                </a:solidFill>
              </a:rPr>
              <a:t>.2. </a:t>
            </a:r>
            <a:r>
              <a:rPr lang="es-ES" b="1" dirty="0">
                <a:solidFill>
                  <a:srgbClr val="00B050"/>
                </a:solidFill>
              </a:rPr>
              <a:t>C</a:t>
            </a:r>
            <a:r>
              <a:rPr lang="es-ES" b="1" dirty="0" smtClean="0">
                <a:solidFill>
                  <a:srgbClr val="00B050"/>
                </a:solidFill>
              </a:rPr>
              <a:t>ationes heteropoliatómicos </a:t>
            </a:r>
          </a:p>
        </p:txBody>
      </p:sp>
      <p:sp>
        <p:nvSpPr>
          <p:cNvPr id="11" name="10 CuadroTexto"/>
          <p:cNvSpPr txBox="1"/>
          <p:nvPr/>
        </p:nvSpPr>
        <p:spPr>
          <a:xfrm>
            <a:off x="406400" y="1324883"/>
            <a:ext cx="8267700" cy="646331"/>
          </a:xfrm>
          <a:prstGeom prst="rect">
            <a:avLst/>
          </a:prstGeom>
          <a:noFill/>
        </p:spPr>
        <p:txBody>
          <a:bodyPr wrap="square" rtlCol="0">
            <a:spAutoFit/>
          </a:bodyPr>
          <a:lstStyle/>
          <a:p>
            <a:pPr marL="355600" indent="-355600" algn="just"/>
            <a:r>
              <a:rPr lang="es-ES" dirty="0" smtClean="0">
                <a:solidFill>
                  <a:prstClr val="black"/>
                </a:solidFill>
                <a:sym typeface="Wingdings"/>
              </a:rPr>
              <a:t>	</a:t>
            </a:r>
            <a:r>
              <a:rPr lang="es-ES" dirty="0" smtClean="0">
                <a:solidFill>
                  <a:prstClr val="black"/>
                </a:solidFill>
              </a:rPr>
              <a:t>El nombre del ion obtenido formalmente al añadir un ion hidrógeno, H</a:t>
            </a:r>
            <a:r>
              <a:rPr lang="es-ES" baseline="30000" dirty="0" smtClean="0">
                <a:solidFill>
                  <a:prstClr val="black"/>
                </a:solidFill>
              </a:rPr>
              <a:t>+</a:t>
            </a:r>
            <a:r>
              <a:rPr lang="es-ES" dirty="0" smtClean="0">
                <a:solidFill>
                  <a:prstClr val="black"/>
                </a:solidFill>
              </a:rPr>
              <a:t>, a un hidruro “padre”, se obtiene cambiando la terminación “-o” por “-io”.</a:t>
            </a:r>
          </a:p>
        </p:txBody>
      </p:sp>
      <p:graphicFrame>
        <p:nvGraphicFramePr>
          <p:cNvPr id="12" name="11 Tabla"/>
          <p:cNvGraphicFramePr>
            <a:graphicFrameLocks noGrp="1"/>
          </p:cNvGraphicFramePr>
          <p:nvPr>
            <p:extLst>
              <p:ext uri="{D42A27DB-BD31-4B8C-83A1-F6EECF244321}">
                <p14:modId xmlns:p14="http://schemas.microsoft.com/office/powerpoint/2010/main" val="2397443482"/>
              </p:ext>
            </p:extLst>
          </p:nvPr>
        </p:nvGraphicFramePr>
        <p:xfrm>
          <a:off x="876300" y="2182252"/>
          <a:ext cx="7708899" cy="1332000"/>
        </p:xfrm>
        <a:graphic>
          <a:graphicData uri="http://schemas.openxmlformats.org/drawingml/2006/table">
            <a:tbl>
              <a:tblPr>
                <a:effectLst>
                  <a:outerShdw blurRad="50800" dist="38100" dir="18900000" algn="bl" rotWithShape="0">
                    <a:prstClr val="black">
                      <a:alpha val="40000"/>
                    </a:prstClr>
                  </a:outerShdw>
                </a:effectLst>
              </a:tblPr>
              <a:tblGrid>
                <a:gridCol w="1113606">
                  <a:extLst>
                    <a:ext uri="{9D8B030D-6E8A-4147-A177-3AD203B41FA5}">
                      <a16:colId xmlns:a16="http://schemas.microsoft.com/office/drawing/2014/main" val="20000"/>
                    </a:ext>
                  </a:extLst>
                </a:gridCol>
                <a:gridCol w="3838463">
                  <a:extLst>
                    <a:ext uri="{9D8B030D-6E8A-4147-A177-3AD203B41FA5}">
                      <a16:colId xmlns:a16="http://schemas.microsoft.com/office/drawing/2014/main" val="20001"/>
                    </a:ext>
                  </a:extLst>
                </a:gridCol>
                <a:gridCol w="2756830">
                  <a:extLst>
                    <a:ext uri="{9D8B030D-6E8A-4147-A177-3AD203B41FA5}">
                      <a16:colId xmlns:a16="http://schemas.microsoft.com/office/drawing/2014/main" val="20002"/>
                    </a:ext>
                  </a:extLst>
                </a:gridCol>
              </a:tblGrid>
              <a:tr h="360000">
                <a:tc>
                  <a:txBody>
                    <a:bodyPr/>
                    <a:lstStyle/>
                    <a:p>
                      <a:pPr algn="ctr">
                        <a:lnSpc>
                          <a:spcPct val="115000"/>
                        </a:lnSpc>
                        <a:spcAft>
                          <a:spcPts val="0"/>
                        </a:spcAft>
                      </a:pPr>
                      <a:r>
                        <a:rPr lang="es-ES" sz="1600" b="1" dirty="0">
                          <a:solidFill>
                            <a:srgbClr val="000000"/>
                          </a:solidFill>
                          <a:latin typeface="+mn-lt"/>
                          <a:ea typeface="Calibri"/>
                        </a:rPr>
                        <a:t>Fórmula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latin typeface="+mn-lt"/>
                          <a:ea typeface="Calibri"/>
                        </a:rPr>
                        <a:t>Nombre </a:t>
                      </a:r>
                      <a:r>
                        <a:rPr lang="es-ES" sz="1600" b="1" dirty="0">
                          <a:solidFill>
                            <a:srgbClr val="000000"/>
                          </a:solidFill>
                          <a:latin typeface="+mn-lt"/>
                          <a:ea typeface="Calibri"/>
                        </a:rPr>
                        <a:t>derivado de hidruro </a:t>
                      </a:r>
                      <a:r>
                        <a:rPr lang="es-ES" sz="1600" b="1" i="1" dirty="0">
                          <a:solidFill>
                            <a:srgbClr val="000000"/>
                          </a:solidFill>
                          <a:latin typeface="+mn-lt"/>
                          <a:ea typeface="Calibri"/>
                        </a:rPr>
                        <a:t>“padre”</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latin typeface="+mn-lt"/>
                          <a:ea typeface="Calibri"/>
                        </a:rPr>
                        <a:t>Nombre </a:t>
                      </a:r>
                      <a:r>
                        <a:rPr lang="es-ES" sz="1600" b="1" dirty="0">
                          <a:solidFill>
                            <a:srgbClr val="000000"/>
                          </a:solidFill>
                          <a:latin typeface="+mn-lt"/>
                          <a:ea typeface="Calibri"/>
                        </a:rPr>
                        <a:t>común aceptado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324000">
                <a:tc>
                  <a:txBody>
                    <a:bodyPr/>
                    <a:lstStyle/>
                    <a:p>
                      <a:pPr algn="ctr">
                        <a:lnSpc>
                          <a:spcPct val="115000"/>
                        </a:lnSpc>
                        <a:spcAft>
                          <a:spcPts val="0"/>
                        </a:spcAft>
                      </a:pPr>
                      <a:r>
                        <a:rPr lang="es-ES" sz="1600" dirty="0">
                          <a:solidFill>
                            <a:srgbClr val="000000"/>
                          </a:solidFill>
                          <a:latin typeface="+mn-lt"/>
                          <a:ea typeface="Calibri"/>
                        </a:rPr>
                        <a:t>H</a:t>
                      </a:r>
                      <a:r>
                        <a:rPr lang="es-ES" sz="1600" baseline="-25000" dirty="0">
                          <a:solidFill>
                            <a:srgbClr val="000000"/>
                          </a:solidFill>
                          <a:latin typeface="+mn-lt"/>
                          <a:ea typeface="Calibri"/>
                        </a:rPr>
                        <a:t>3</a:t>
                      </a:r>
                      <a:r>
                        <a:rPr lang="es-ES" sz="1600" dirty="0">
                          <a:solidFill>
                            <a:srgbClr val="000000"/>
                          </a:solidFill>
                          <a:latin typeface="+mn-lt"/>
                          <a:ea typeface="Calibri"/>
                        </a:rPr>
                        <a:t>O</a:t>
                      </a:r>
                      <a:r>
                        <a:rPr lang="es-ES" sz="1600" baseline="30000" dirty="0">
                          <a:solidFill>
                            <a:srgbClr val="000000"/>
                          </a:solidFill>
                          <a:latin typeface="+mn-lt"/>
                          <a:ea typeface="Calibri"/>
                        </a:rPr>
                        <a:t>+</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oxidanio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err="1">
                          <a:solidFill>
                            <a:srgbClr val="000000"/>
                          </a:solidFill>
                          <a:latin typeface="+mn-lt"/>
                          <a:ea typeface="Calibri"/>
                        </a:rPr>
                        <a:t>oxonio</a:t>
                      </a:r>
                      <a:r>
                        <a:rPr lang="es-ES" sz="1600" dirty="0">
                          <a:solidFill>
                            <a:srgbClr val="000000"/>
                          </a:solidFill>
                          <a:latin typeface="+mn-lt"/>
                          <a:ea typeface="Calibri"/>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4000">
                <a:tc>
                  <a:txBody>
                    <a:bodyPr/>
                    <a:lstStyle/>
                    <a:p>
                      <a:pPr algn="ctr">
                        <a:lnSpc>
                          <a:spcPct val="115000"/>
                        </a:lnSpc>
                        <a:spcAft>
                          <a:spcPts val="0"/>
                        </a:spcAft>
                      </a:pPr>
                      <a:r>
                        <a:rPr lang="es-ES" sz="1600" dirty="0">
                          <a:solidFill>
                            <a:srgbClr val="000000"/>
                          </a:solidFill>
                          <a:latin typeface="+mn-lt"/>
                          <a:ea typeface="Calibri"/>
                        </a:rPr>
                        <a:t>NH</a:t>
                      </a:r>
                      <a:r>
                        <a:rPr lang="es-ES" sz="1600" baseline="-25000" dirty="0">
                          <a:solidFill>
                            <a:srgbClr val="000000"/>
                          </a:solidFill>
                          <a:latin typeface="+mn-lt"/>
                          <a:ea typeface="Calibri"/>
                        </a:rPr>
                        <a:t>4</a:t>
                      </a:r>
                      <a:r>
                        <a:rPr lang="es-ES" sz="1600" baseline="30000" dirty="0">
                          <a:solidFill>
                            <a:srgbClr val="000000"/>
                          </a:solidFill>
                          <a:latin typeface="+mn-lt"/>
                          <a:ea typeface="Calibri"/>
                        </a:rPr>
                        <a:t>+</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azanio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amonio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4000">
                <a:tc>
                  <a:txBody>
                    <a:bodyPr/>
                    <a:lstStyle/>
                    <a:p>
                      <a:pPr algn="ctr">
                        <a:lnSpc>
                          <a:spcPct val="115000"/>
                        </a:lnSpc>
                        <a:spcAft>
                          <a:spcPts val="0"/>
                        </a:spcAft>
                      </a:pPr>
                      <a:r>
                        <a:rPr lang="es-ES" sz="1600">
                          <a:solidFill>
                            <a:srgbClr val="000000"/>
                          </a:solidFill>
                          <a:latin typeface="+mn-lt"/>
                          <a:ea typeface="Calibri"/>
                        </a:rPr>
                        <a:t>PH</a:t>
                      </a:r>
                      <a:r>
                        <a:rPr lang="es-ES" sz="1600" baseline="-25000">
                          <a:solidFill>
                            <a:srgbClr val="000000"/>
                          </a:solidFill>
                          <a:latin typeface="+mn-lt"/>
                          <a:ea typeface="Calibri"/>
                        </a:rPr>
                        <a:t>4</a:t>
                      </a:r>
                      <a:r>
                        <a:rPr lang="es-ES" sz="1600" baseline="30000">
                          <a:solidFill>
                            <a:srgbClr val="000000"/>
                          </a:solidFill>
                          <a:latin typeface="+mn-lt"/>
                          <a:ea typeface="Calibri"/>
                        </a:rPr>
                        <a:t>+</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fosfanio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3" name="Rectangle 1"/>
          <p:cNvSpPr>
            <a:spLocks noChangeArrowheads="1"/>
          </p:cNvSpPr>
          <p:nvPr/>
        </p:nvSpPr>
        <p:spPr bwMode="auto">
          <a:xfrm>
            <a:off x="827832" y="3634876"/>
            <a:ext cx="3644721"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es-ES" sz="1600" dirty="0" smtClean="0">
                <a:solidFill>
                  <a:srgbClr val="000000"/>
                </a:solidFill>
                <a:ea typeface="Calibri" pitchFamily="34" charset="0"/>
                <a:cs typeface="Times New Roman" pitchFamily="18" charset="0"/>
              </a:rPr>
              <a:t>* No se admite el nombre de hidronio.</a:t>
            </a:r>
            <a:endParaRPr lang="es-ES" sz="1600" dirty="0" smtClean="0">
              <a:solidFill>
                <a:prstClr val="black"/>
              </a:solidFill>
            </a:endParaRPr>
          </a:p>
        </p:txBody>
      </p:sp>
      <p:sp>
        <p:nvSpPr>
          <p:cNvPr id="14"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30</a:t>
            </a:fld>
            <a:endParaRPr lang="es-ES" dirty="0">
              <a:solidFill>
                <a:schemeClr val="accent6">
                  <a:lumMod val="50000"/>
                </a:schemeClr>
              </a:solidFill>
            </a:endParaRPr>
          </a:p>
        </p:txBody>
      </p:sp>
      <p:sp>
        <p:nvSpPr>
          <p:cNvPr id="15" name="14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smtClean="0">
                <a:solidFill>
                  <a:schemeClr val="accent6">
                    <a:lumMod val="75000"/>
                  </a:schemeClr>
                </a:solidFill>
                <a:latin typeface="Arial" pitchFamily="34" charset="0"/>
                <a:cs typeface="Arial" pitchFamily="34" charset="0"/>
              </a:rPr>
              <a:t>7. Iones</a:t>
            </a:r>
            <a:endParaRPr lang="es-ES" b="1" dirty="0">
              <a:solidFill>
                <a:schemeClr val="accent6">
                  <a:lumMod val="75000"/>
                </a:schemeClr>
              </a:solidFill>
              <a:latin typeface="Arial" pitchFamily="34" charset="0"/>
              <a:cs typeface="Arial" pitchFamily="34" charset="0"/>
            </a:endParaRPr>
          </a:p>
        </p:txBody>
      </p:sp>
      <p:sp>
        <p:nvSpPr>
          <p:cNvPr id="16" name="1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17869024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par>
                                <p:cTn id="11" presetID="3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 calcmode="lin" valueType="num">
                                      <p:cBhvr>
                                        <p:cTn id="15" dur="1000" fill="hold"/>
                                        <p:tgtEl>
                                          <p:spTgt spid="12"/>
                                        </p:tgtEl>
                                        <p:attrNameLst>
                                          <p:attrName>style.rotation</p:attrName>
                                        </p:attrNameLst>
                                      </p:cBhvr>
                                      <p:tavLst>
                                        <p:tav tm="0">
                                          <p:val>
                                            <p:fltVal val="90"/>
                                          </p:val>
                                        </p:tav>
                                        <p:tav tm="100000">
                                          <p:val>
                                            <p:fltVal val="0"/>
                                          </p:val>
                                        </p:tav>
                                      </p:tavLst>
                                    </p:anim>
                                    <p:animEffect transition="in" filter="fade">
                                      <p:cBhvr>
                                        <p:cTn id="16" dur="1000"/>
                                        <p:tgtEl>
                                          <p:spTgt spid="12"/>
                                        </p:tgtEl>
                                      </p:cBhvr>
                                    </p:animEffect>
                                  </p:childTnLst>
                                </p:cTn>
                              </p:par>
                            </p:childTnLst>
                          </p:cTn>
                        </p:par>
                        <p:par>
                          <p:cTn id="17" fill="hold">
                            <p:stCondLst>
                              <p:cond delay="1000"/>
                            </p:stCondLst>
                            <p:childTnLst>
                              <p:par>
                                <p:cTn id="18" presetID="31"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1000" fill="hold"/>
                                        <p:tgtEl>
                                          <p:spTgt spid="13"/>
                                        </p:tgtEl>
                                        <p:attrNameLst>
                                          <p:attrName>ppt_w</p:attrName>
                                        </p:attrNameLst>
                                      </p:cBhvr>
                                      <p:tavLst>
                                        <p:tav tm="0">
                                          <p:val>
                                            <p:fltVal val="0"/>
                                          </p:val>
                                        </p:tav>
                                        <p:tav tm="100000">
                                          <p:val>
                                            <p:strVal val="#ppt_w"/>
                                          </p:val>
                                        </p:tav>
                                      </p:tavLst>
                                    </p:anim>
                                    <p:anim calcmode="lin" valueType="num">
                                      <p:cBhvr>
                                        <p:cTn id="21" dur="1000" fill="hold"/>
                                        <p:tgtEl>
                                          <p:spTgt spid="13"/>
                                        </p:tgtEl>
                                        <p:attrNameLst>
                                          <p:attrName>ppt_h</p:attrName>
                                        </p:attrNameLst>
                                      </p:cBhvr>
                                      <p:tavLst>
                                        <p:tav tm="0">
                                          <p:val>
                                            <p:fltVal val="0"/>
                                          </p:val>
                                        </p:tav>
                                        <p:tav tm="100000">
                                          <p:val>
                                            <p:strVal val="#ppt_h"/>
                                          </p:val>
                                        </p:tav>
                                      </p:tavLst>
                                    </p:anim>
                                    <p:anim calcmode="lin" valueType="num">
                                      <p:cBhvr>
                                        <p:cTn id="22" dur="1000" fill="hold"/>
                                        <p:tgtEl>
                                          <p:spTgt spid="13"/>
                                        </p:tgtEl>
                                        <p:attrNameLst>
                                          <p:attrName>style.rotation</p:attrName>
                                        </p:attrNameLst>
                                      </p:cBhvr>
                                      <p:tavLst>
                                        <p:tav tm="0">
                                          <p:val>
                                            <p:fltVal val="90"/>
                                          </p:val>
                                        </p:tav>
                                        <p:tav tm="100000">
                                          <p:val>
                                            <p:fltVal val="0"/>
                                          </p:val>
                                        </p:tav>
                                      </p:tavLst>
                                    </p:anim>
                                    <p:animEffect transition="in" filter="fade">
                                      <p:cBhvr>
                                        <p:cTn id="23"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9 CuadroTexto"/>
          <p:cNvSpPr txBox="1"/>
          <p:nvPr/>
        </p:nvSpPr>
        <p:spPr>
          <a:xfrm>
            <a:off x="424565" y="874476"/>
            <a:ext cx="3772785" cy="369332"/>
          </a:xfrm>
          <a:prstGeom prst="rect">
            <a:avLst/>
          </a:prstGeom>
          <a:noFill/>
        </p:spPr>
        <p:txBody>
          <a:bodyPr wrap="square" rtlCol="0">
            <a:spAutoFit/>
          </a:bodyPr>
          <a:lstStyle/>
          <a:p>
            <a:r>
              <a:rPr lang="es-ES" b="1" dirty="0">
                <a:solidFill>
                  <a:srgbClr val="00B050"/>
                </a:solidFill>
              </a:rPr>
              <a:t>7</a:t>
            </a:r>
            <a:r>
              <a:rPr lang="es-ES" b="1" dirty="0" smtClean="0">
                <a:solidFill>
                  <a:srgbClr val="00B050"/>
                </a:solidFill>
              </a:rPr>
              <a:t>.3. Aniones monoatómicos</a:t>
            </a:r>
          </a:p>
        </p:txBody>
      </p:sp>
      <p:sp>
        <p:nvSpPr>
          <p:cNvPr id="15" name="Rectangle 1"/>
          <p:cNvSpPr>
            <a:spLocks noChangeArrowheads="1"/>
          </p:cNvSpPr>
          <p:nvPr/>
        </p:nvSpPr>
        <p:spPr bwMode="auto">
          <a:xfrm>
            <a:off x="419100" y="1341456"/>
            <a:ext cx="81280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indent="-355600" algn="just" fontAlgn="base">
              <a:spcBef>
                <a:spcPct val="0"/>
              </a:spcBef>
              <a:spcAft>
                <a:spcPct val="0"/>
              </a:spcAft>
            </a:pPr>
            <a:r>
              <a:rPr lang="es-ES" dirty="0" smtClean="0">
                <a:solidFill>
                  <a:srgbClr val="000000"/>
                </a:solidFill>
                <a:ea typeface="Calibri" pitchFamily="34" charset="0"/>
                <a:cs typeface="Times New Roman" pitchFamily="18" charset="0"/>
                <a:sym typeface="Wingdings"/>
              </a:rPr>
              <a:t>	</a:t>
            </a:r>
            <a:r>
              <a:rPr lang="es-ES" dirty="0" smtClean="0">
                <a:solidFill>
                  <a:srgbClr val="000000"/>
                </a:solidFill>
                <a:ea typeface="Calibri" pitchFamily="34" charset="0"/>
                <a:cs typeface="Times New Roman" pitchFamily="18" charset="0"/>
              </a:rPr>
              <a:t>Se nombran añadiendo la terminación “-uro” al nombre del elemento, seguido del número de carga correspondiente, si no hay ambigüedad, se puede omitir el número de carga.</a:t>
            </a:r>
            <a:endParaRPr lang="es-ES" dirty="0" smtClean="0">
              <a:solidFill>
                <a:prstClr val="black"/>
              </a:solidFill>
            </a:endParaRPr>
          </a:p>
        </p:txBody>
      </p:sp>
      <p:graphicFrame>
        <p:nvGraphicFramePr>
          <p:cNvPr id="16" name="15 Tabla"/>
          <p:cNvGraphicFramePr>
            <a:graphicFrameLocks noGrp="1"/>
          </p:cNvGraphicFramePr>
          <p:nvPr>
            <p:extLst>
              <p:ext uri="{D42A27DB-BD31-4B8C-83A1-F6EECF244321}">
                <p14:modId xmlns:p14="http://schemas.microsoft.com/office/powerpoint/2010/main" val="653580742"/>
              </p:ext>
            </p:extLst>
          </p:nvPr>
        </p:nvGraphicFramePr>
        <p:xfrm>
          <a:off x="850900" y="2456342"/>
          <a:ext cx="7620000" cy="1512000"/>
        </p:xfrm>
        <a:graphic>
          <a:graphicData uri="http://schemas.openxmlformats.org/drawingml/2006/table">
            <a:tbl>
              <a:tblPr>
                <a:effectLst>
                  <a:outerShdw blurRad="50800" dist="38100" dir="18900000" algn="bl" rotWithShape="0">
                    <a:prstClr val="black">
                      <a:alpha val="40000"/>
                    </a:prstClr>
                  </a:outerShdw>
                </a:effectLst>
              </a:tblPr>
              <a:tblGrid>
                <a:gridCol w="1002631">
                  <a:extLst>
                    <a:ext uri="{9D8B030D-6E8A-4147-A177-3AD203B41FA5}">
                      <a16:colId xmlns:a16="http://schemas.microsoft.com/office/drawing/2014/main" val="20000"/>
                    </a:ext>
                  </a:extLst>
                </a:gridCol>
                <a:gridCol w="2807369">
                  <a:extLst>
                    <a:ext uri="{9D8B030D-6E8A-4147-A177-3AD203B41FA5}">
                      <a16:colId xmlns:a16="http://schemas.microsoft.com/office/drawing/2014/main" val="20001"/>
                    </a:ext>
                  </a:extLst>
                </a:gridCol>
                <a:gridCol w="1002631">
                  <a:extLst>
                    <a:ext uri="{9D8B030D-6E8A-4147-A177-3AD203B41FA5}">
                      <a16:colId xmlns:a16="http://schemas.microsoft.com/office/drawing/2014/main" val="20002"/>
                    </a:ext>
                  </a:extLst>
                </a:gridCol>
                <a:gridCol w="2807369">
                  <a:extLst>
                    <a:ext uri="{9D8B030D-6E8A-4147-A177-3AD203B41FA5}">
                      <a16:colId xmlns:a16="http://schemas.microsoft.com/office/drawing/2014/main" val="20003"/>
                    </a:ext>
                  </a:extLst>
                </a:gridCol>
              </a:tblGrid>
              <a:tr h="360000">
                <a:tc>
                  <a:txBody>
                    <a:bodyPr/>
                    <a:lstStyle/>
                    <a:p>
                      <a:pPr algn="ctr">
                        <a:lnSpc>
                          <a:spcPct val="115000"/>
                        </a:lnSpc>
                        <a:spcAft>
                          <a:spcPts val="0"/>
                        </a:spcAft>
                      </a:pPr>
                      <a:r>
                        <a:rPr lang="es-ES" sz="1600" b="1" dirty="0">
                          <a:solidFill>
                            <a:srgbClr val="000000"/>
                          </a:solidFill>
                          <a:latin typeface="+mn-lt"/>
                          <a:ea typeface="Calibri"/>
                        </a:rPr>
                        <a:t>Fórmula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M</a:t>
                      </a:r>
                      <a:r>
                        <a:rPr lang="es-ES" sz="1600" b="1" dirty="0" smtClean="0">
                          <a:solidFill>
                            <a:srgbClr val="000000"/>
                          </a:solidFill>
                          <a:latin typeface="+mn-lt"/>
                          <a:ea typeface="Calibri"/>
                        </a:rPr>
                        <a:t>ediante </a:t>
                      </a:r>
                      <a:r>
                        <a:rPr lang="es-ES" sz="1600" b="1" dirty="0">
                          <a:solidFill>
                            <a:srgbClr val="000000"/>
                          </a:solidFill>
                          <a:latin typeface="+mn-lt"/>
                          <a:ea typeface="Calibri"/>
                        </a:rPr>
                        <a:t>número de carga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Fórmula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solidFill>
                            <a:srgbClr val="000000"/>
                          </a:solidFill>
                          <a:latin typeface="+mn-lt"/>
                          <a:ea typeface="Calibri"/>
                        </a:rPr>
                        <a:t>M</a:t>
                      </a:r>
                      <a:r>
                        <a:rPr lang="es-ES" sz="1600" b="1" dirty="0" smtClean="0">
                          <a:solidFill>
                            <a:srgbClr val="000000"/>
                          </a:solidFill>
                          <a:latin typeface="+mn-lt"/>
                          <a:ea typeface="Calibri"/>
                        </a:rPr>
                        <a:t>ediante </a:t>
                      </a:r>
                      <a:r>
                        <a:rPr lang="es-ES" sz="1600" b="1" dirty="0">
                          <a:solidFill>
                            <a:srgbClr val="000000"/>
                          </a:solidFill>
                          <a:latin typeface="+mn-lt"/>
                          <a:ea typeface="Calibri"/>
                        </a:rPr>
                        <a:t>número de carga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288000">
                <a:tc>
                  <a:txBody>
                    <a:bodyPr/>
                    <a:lstStyle/>
                    <a:p>
                      <a:pPr algn="ctr">
                        <a:lnSpc>
                          <a:spcPct val="115000"/>
                        </a:lnSpc>
                        <a:spcAft>
                          <a:spcPts val="0"/>
                        </a:spcAft>
                      </a:pPr>
                      <a:r>
                        <a:rPr lang="es-ES" sz="1600" dirty="0" smtClean="0">
                          <a:solidFill>
                            <a:srgbClr val="000000"/>
                          </a:solidFill>
                          <a:latin typeface="+mn-lt"/>
                          <a:ea typeface="Calibri"/>
                        </a:rPr>
                        <a:t>Cl </a:t>
                      </a:r>
                      <a:r>
                        <a:rPr lang="es-ES" sz="1600" baseline="30000" dirty="0" smtClean="0">
                          <a:solidFill>
                            <a:srgbClr val="000000"/>
                          </a:solidFill>
                          <a:latin typeface="+mn-lt"/>
                          <a:ea typeface="Calibri"/>
                        </a:rPr>
                        <a:t>-</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cloruro (1-) </a:t>
                      </a:r>
                      <a:r>
                        <a:rPr lang="es-ES" sz="1600" dirty="0">
                          <a:solidFill>
                            <a:srgbClr val="000000"/>
                          </a:solidFill>
                          <a:latin typeface="+mn-lt"/>
                          <a:ea typeface="Calibri"/>
                        </a:rPr>
                        <a:t>o cloruro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smtClean="0">
                          <a:solidFill>
                            <a:srgbClr val="000000"/>
                          </a:solidFill>
                          <a:latin typeface="+mn-lt"/>
                          <a:ea typeface="Calibri"/>
                        </a:rPr>
                        <a:t>S</a:t>
                      </a:r>
                      <a:r>
                        <a:rPr lang="es-ES" sz="1600" baseline="30000" dirty="0" smtClean="0">
                          <a:solidFill>
                            <a:srgbClr val="000000"/>
                          </a:solidFill>
                          <a:latin typeface="+mn-lt"/>
                          <a:ea typeface="Calibri"/>
                        </a:rPr>
                        <a:t>2-</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sulfuro (2</a:t>
                      </a:r>
                      <a:r>
                        <a:rPr lang="es-ES" sz="1600" dirty="0">
                          <a:solidFill>
                            <a:srgbClr val="000000"/>
                          </a:solidFill>
                          <a:latin typeface="+mn-lt"/>
                          <a:ea typeface="Calibri"/>
                        </a:rPr>
                        <a:t>-</a:t>
                      </a:r>
                      <a:r>
                        <a:rPr lang="es-ES" sz="1600" dirty="0" smtClean="0">
                          <a:solidFill>
                            <a:srgbClr val="000000"/>
                          </a:solidFill>
                          <a:latin typeface="+mn-lt"/>
                          <a:ea typeface="Calibri"/>
                        </a:rPr>
                        <a:t>) </a:t>
                      </a:r>
                      <a:r>
                        <a:rPr lang="es-ES" sz="1600" dirty="0">
                          <a:solidFill>
                            <a:srgbClr val="000000"/>
                          </a:solidFill>
                          <a:latin typeface="+mn-lt"/>
                          <a:ea typeface="Calibri"/>
                        </a:rPr>
                        <a:t>o sulfuro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8000">
                <a:tc>
                  <a:txBody>
                    <a:bodyPr/>
                    <a:lstStyle/>
                    <a:p>
                      <a:pPr algn="ctr">
                        <a:lnSpc>
                          <a:spcPct val="115000"/>
                        </a:lnSpc>
                        <a:spcAft>
                          <a:spcPts val="0"/>
                        </a:spcAft>
                      </a:pPr>
                      <a:r>
                        <a:rPr lang="es-ES" sz="1600" dirty="0" smtClean="0">
                          <a:solidFill>
                            <a:srgbClr val="000000"/>
                          </a:solidFill>
                          <a:latin typeface="+mn-lt"/>
                          <a:ea typeface="Calibri"/>
                        </a:rPr>
                        <a:t>H</a:t>
                      </a:r>
                      <a:r>
                        <a:rPr lang="es-ES" sz="1600" baseline="30000" dirty="0">
                          <a:solidFill>
                            <a:srgbClr val="000000"/>
                          </a:solidFill>
                          <a:latin typeface="+mn-lt"/>
                          <a:ea typeface="Calibri"/>
                        </a:rPr>
                        <a:t> </a:t>
                      </a:r>
                      <a:r>
                        <a:rPr lang="es-ES" sz="1600" baseline="30000" dirty="0" smtClean="0">
                          <a:solidFill>
                            <a:srgbClr val="000000"/>
                          </a:solidFill>
                          <a:latin typeface="+mn-lt"/>
                          <a:ea typeface="Calibri"/>
                        </a:rPr>
                        <a:t>-</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hidruro (1</a:t>
                      </a:r>
                      <a:r>
                        <a:rPr lang="es-ES" sz="1600" dirty="0">
                          <a:solidFill>
                            <a:srgbClr val="000000"/>
                          </a:solidFill>
                          <a:latin typeface="+mn-lt"/>
                          <a:ea typeface="Calibri"/>
                        </a:rPr>
                        <a:t>-</a:t>
                      </a:r>
                      <a:r>
                        <a:rPr lang="es-ES" sz="1600" dirty="0" smtClean="0">
                          <a:solidFill>
                            <a:srgbClr val="000000"/>
                          </a:solidFill>
                          <a:latin typeface="+mn-lt"/>
                          <a:ea typeface="Calibri"/>
                        </a:rPr>
                        <a:t>) </a:t>
                      </a:r>
                      <a:r>
                        <a:rPr lang="es-ES" sz="1600" dirty="0">
                          <a:solidFill>
                            <a:srgbClr val="000000"/>
                          </a:solidFill>
                          <a:latin typeface="+mn-lt"/>
                          <a:ea typeface="Calibri"/>
                        </a:rPr>
                        <a:t>o hidruro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smtClean="0">
                          <a:solidFill>
                            <a:srgbClr val="000000"/>
                          </a:solidFill>
                          <a:latin typeface="+mn-lt"/>
                          <a:ea typeface="Calibri"/>
                        </a:rPr>
                        <a:t>Se</a:t>
                      </a:r>
                      <a:r>
                        <a:rPr lang="es-ES" sz="1600" baseline="30000" dirty="0" smtClean="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seleniuro (3-) </a:t>
                      </a:r>
                      <a:r>
                        <a:rPr lang="es-ES" sz="1600" dirty="0">
                          <a:solidFill>
                            <a:srgbClr val="000000"/>
                          </a:solidFill>
                          <a:latin typeface="+mn-lt"/>
                          <a:ea typeface="Calibri"/>
                        </a:rPr>
                        <a:t>o seleniuro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88000">
                <a:tc>
                  <a:txBody>
                    <a:bodyPr/>
                    <a:lstStyle/>
                    <a:p>
                      <a:pPr algn="ctr">
                        <a:lnSpc>
                          <a:spcPct val="115000"/>
                        </a:lnSpc>
                        <a:spcAft>
                          <a:spcPts val="0"/>
                        </a:spcAft>
                      </a:pPr>
                      <a:r>
                        <a:rPr lang="es-ES" sz="1600" dirty="0" smtClean="0">
                          <a:solidFill>
                            <a:srgbClr val="000000"/>
                          </a:solidFill>
                          <a:latin typeface="+mn-lt"/>
                          <a:ea typeface="Calibri"/>
                        </a:rPr>
                        <a:t>N</a:t>
                      </a:r>
                      <a:r>
                        <a:rPr lang="es-ES" sz="1600" baseline="30000" dirty="0" smtClean="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nitruro (3-) </a:t>
                      </a:r>
                      <a:r>
                        <a:rPr lang="es-ES" sz="1600" dirty="0">
                          <a:solidFill>
                            <a:srgbClr val="000000"/>
                          </a:solidFill>
                          <a:latin typeface="+mn-lt"/>
                          <a:ea typeface="Calibri"/>
                        </a:rPr>
                        <a:t>o nitruro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smtClean="0">
                          <a:solidFill>
                            <a:srgbClr val="000000"/>
                          </a:solidFill>
                          <a:latin typeface="+mn-lt"/>
                          <a:ea typeface="Calibri"/>
                        </a:rPr>
                        <a:t>O</a:t>
                      </a:r>
                      <a:r>
                        <a:rPr lang="es-ES" sz="1600" baseline="30000" dirty="0" smtClean="0">
                          <a:solidFill>
                            <a:srgbClr val="000000"/>
                          </a:solidFill>
                          <a:latin typeface="+mn-lt"/>
                          <a:ea typeface="Calibri"/>
                        </a:rPr>
                        <a:t>2-</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óxido (2-) </a:t>
                      </a:r>
                      <a:r>
                        <a:rPr lang="es-ES" sz="1600" dirty="0">
                          <a:solidFill>
                            <a:srgbClr val="000000"/>
                          </a:solidFill>
                          <a:latin typeface="+mn-lt"/>
                          <a:ea typeface="Calibri"/>
                        </a:rPr>
                        <a:t>u óxido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8000">
                <a:tc>
                  <a:txBody>
                    <a:bodyPr/>
                    <a:lstStyle/>
                    <a:p>
                      <a:pPr algn="ctr">
                        <a:lnSpc>
                          <a:spcPct val="115000"/>
                        </a:lnSpc>
                        <a:spcAft>
                          <a:spcPts val="0"/>
                        </a:spcAft>
                      </a:pPr>
                      <a:r>
                        <a:rPr lang="es-ES" sz="1600" dirty="0" smtClean="0">
                          <a:solidFill>
                            <a:srgbClr val="000000"/>
                          </a:solidFill>
                          <a:latin typeface="+mn-lt"/>
                          <a:ea typeface="Calibri"/>
                        </a:rPr>
                        <a:t>As</a:t>
                      </a:r>
                      <a:r>
                        <a:rPr lang="es-ES" sz="1600" baseline="30000" dirty="0" smtClean="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arseniuro (3</a:t>
                      </a:r>
                      <a:r>
                        <a:rPr lang="es-ES" sz="1600" dirty="0">
                          <a:solidFill>
                            <a:srgbClr val="000000"/>
                          </a:solidFill>
                          <a:latin typeface="+mn-lt"/>
                          <a:ea typeface="Calibri"/>
                        </a:rPr>
                        <a:t>-</a:t>
                      </a:r>
                      <a:r>
                        <a:rPr lang="es-ES" sz="1600" dirty="0" smtClean="0">
                          <a:solidFill>
                            <a:srgbClr val="000000"/>
                          </a:solidFill>
                          <a:latin typeface="+mn-lt"/>
                          <a:ea typeface="Calibri"/>
                        </a:rPr>
                        <a:t>) </a:t>
                      </a:r>
                      <a:r>
                        <a:rPr lang="es-ES" sz="1600" dirty="0">
                          <a:solidFill>
                            <a:srgbClr val="000000"/>
                          </a:solidFill>
                          <a:latin typeface="+mn-lt"/>
                          <a:ea typeface="Calibri"/>
                        </a:rPr>
                        <a:t>o arseniuro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smtClean="0">
                          <a:solidFill>
                            <a:srgbClr val="000000"/>
                          </a:solidFill>
                          <a:latin typeface="+mn-lt"/>
                          <a:ea typeface="Calibri"/>
                        </a:rPr>
                        <a:t>C</a:t>
                      </a:r>
                      <a:r>
                        <a:rPr lang="es-ES" sz="1600" baseline="30000" smtClean="0">
                          <a:solidFill>
                            <a:srgbClr val="000000"/>
                          </a:solidFill>
                          <a:latin typeface="+mn-lt"/>
                          <a:ea typeface="Calibri"/>
                        </a:rPr>
                        <a:t>4-</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smtClean="0">
                          <a:solidFill>
                            <a:srgbClr val="000000"/>
                          </a:solidFill>
                          <a:latin typeface="+mn-lt"/>
                          <a:ea typeface="Calibri"/>
                        </a:rPr>
                        <a:t>carburo (4</a:t>
                      </a:r>
                      <a:r>
                        <a:rPr lang="es-ES" sz="1600" baseline="0" dirty="0" smtClean="0">
                          <a:solidFill>
                            <a:srgbClr val="000000"/>
                          </a:solidFill>
                          <a:latin typeface="+mn-lt"/>
                          <a:ea typeface="Calibri"/>
                        </a:rPr>
                        <a:t>-</a:t>
                      </a:r>
                      <a:r>
                        <a:rPr lang="es-ES" sz="1600" dirty="0" smtClean="0">
                          <a:solidFill>
                            <a:srgbClr val="000000"/>
                          </a:solidFill>
                          <a:latin typeface="+mn-lt"/>
                          <a:ea typeface="Calibri"/>
                        </a:rPr>
                        <a:t>) </a:t>
                      </a:r>
                      <a:r>
                        <a:rPr lang="es-ES" sz="1600" dirty="0">
                          <a:solidFill>
                            <a:srgbClr val="000000"/>
                          </a:solidFill>
                          <a:latin typeface="+mn-lt"/>
                          <a:ea typeface="Calibri"/>
                        </a:rPr>
                        <a:t>o carburo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8"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31</a:t>
            </a:fld>
            <a:endParaRPr lang="es-ES" dirty="0">
              <a:solidFill>
                <a:schemeClr val="accent6">
                  <a:lumMod val="50000"/>
                </a:schemeClr>
              </a:solidFill>
            </a:endParaRPr>
          </a:p>
        </p:txBody>
      </p:sp>
      <p:sp>
        <p:nvSpPr>
          <p:cNvPr id="11" name="10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smtClean="0">
                <a:solidFill>
                  <a:schemeClr val="accent6">
                    <a:lumMod val="75000"/>
                  </a:schemeClr>
                </a:solidFill>
                <a:latin typeface="Arial" pitchFamily="34" charset="0"/>
                <a:cs typeface="Arial" pitchFamily="34" charset="0"/>
              </a:rPr>
              <a:t>7. Iones</a:t>
            </a:r>
            <a:endParaRPr lang="es-ES" b="1" dirty="0">
              <a:solidFill>
                <a:schemeClr val="accent6">
                  <a:lumMod val="75000"/>
                </a:schemeClr>
              </a:solidFill>
              <a:latin typeface="Arial" pitchFamily="34" charset="0"/>
              <a:cs typeface="Arial" pitchFamily="34" charset="0"/>
            </a:endParaRPr>
          </a:p>
        </p:txBody>
      </p:sp>
      <p:sp>
        <p:nvSpPr>
          <p:cNvPr id="12" name="11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7535387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4 CuadroTexto"/>
          <p:cNvSpPr txBox="1"/>
          <p:nvPr/>
        </p:nvSpPr>
        <p:spPr>
          <a:xfrm>
            <a:off x="437265" y="850329"/>
            <a:ext cx="4236335" cy="369332"/>
          </a:xfrm>
          <a:prstGeom prst="rect">
            <a:avLst/>
          </a:prstGeom>
          <a:noFill/>
        </p:spPr>
        <p:txBody>
          <a:bodyPr wrap="square" rtlCol="0">
            <a:spAutoFit/>
          </a:bodyPr>
          <a:lstStyle/>
          <a:p>
            <a:r>
              <a:rPr lang="es-ES" b="1" dirty="0">
                <a:solidFill>
                  <a:srgbClr val="00B050"/>
                </a:solidFill>
              </a:rPr>
              <a:t>7</a:t>
            </a:r>
            <a:r>
              <a:rPr lang="es-ES" b="1" dirty="0" smtClean="0">
                <a:solidFill>
                  <a:srgbClr val="00B050"/>
                </a:solidFill>
              </a:rPr>
              <a:t>.4. </a:t>
            </a:r>
            <a:r>
              <a:rPr lang="es-ES" b="1" dirty="0">
                <a:solidFill>
                  <a:srgbClr val="00B050"/>
                </a:solidFill>
              </a:rPr>
              <a:t>A</a:t>
            </a:r>
            <a:r>
              <a:rPr lang="es-ES" b="1" dirty="0" smtClean="0">
                <a:solidFill>
                  <a:srgbClr val="00B050"/>
                </a:solidFill>
              </a:rPr>
              <a:t>niones derivados de oxoácidos</a:t>
            </a:r>
          </a:p>
        </p:txBody>
      </p:sp>
      <p:sp>
        <p:nvSpPr>
          <p:cNvPr id="3073" name="Rectangle 1"/>
          <p:cNvSpPr>
            <a:spLocks noChangeArrowheads="1"/>
          </p:cNvSpPr>
          <p:nvPr/>
        </p:nvSpPr>
        <p:spPr bwMode="auto">
          <a:xfrm>
            <a:off x="406400" y="1306447"/>
            <a:ext cx="821690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marR="0" lvl="0" indent="-355600" algn="just" defTabSz="914400" rtl="0" eaLnBrk="1" fontAlgn="base" latinLnBrk="0" hangingPunct="1">
              <a:lnSpc>
                <a:spcPct val="100000"/>
              </a:lnSpc>
              <a:spcBef>
                <a:spcPct val="0"/>
              </a:spcBef>
              <a:spcAft>
                <a:spcPct val="0"/>
              </a:spcAft>
              <a:buClrTx/>
              <a:buSzTx/>
              <a:buFont typeface="Wingdings"/>
              <a:buChar char="F"/>
              <a:tabLst/>
            </a:pPr>
            <a:r>
              <a:rPr kumimoji="0" lang="es-ES" b="0" i="0" u="none" strike="noStrike" cap="none" normalizeH="0" baseline="0" dirty="0" smtClean="0">
                <a:ln>
                  <a:noFill/>
                </a:ln>
                <a:solidFill>
                  <a:srgbClr val="000000"/>
                </a:solidFill>
                <a:effectLst/>
                <a:ea typeface="Calibri" pitchFamily="34" charset="0"/>
                <a:cs typeface="Times New Roman" pitchFamily="18" charset="0"/>
              </a:rPr>
              <a:t>Son los iones que resultan por la pérdida de iones hidrógeno, H</a:t>
            </a:r>
            <a:r>
              <a:rPr kumimoji="0" lang="es-ES" b="0" i="0" u="none" strike="noStrike" cap="none" normalizeH="0" baseline="30000" dirty="0" smtClean="0">
                <a:ln>
                  <a:noFill/>
                </a:ln>
                <a:solidFill>
                  <a:srgbClr val="000000"/>
                </a:solidFill>
                <a:effectLst/>
                <a:ea typeface="Calibri" pitchFamily="34" charset="0"/>
                <a:cs typeface="Times New Roman" pitchFamily="18" charset="0"/>
              </a:rPr>
              <a:t>+</a:t>
            </a:r>
            <a:r>
              <a:rPr kumimoji="0" lang="es-ES" b="0" i="0" u="none" strike="noStrike" cap="none" normalizeH="0" baseline="0" dirty="0" smtClean="0">
                <a:ln>
                  <a:noFill/>
                </a:ln>
                <a:solidFill>
                  <a:srgbClr val="000000"/>
                </a:solidFill>
                <a:effectLst/>
                <a:ea typeface="Calibri" pitchFamily="34" charset="0"/>
                <a:cs typeface="Times New Roman" pitchFamily="18" charset="0"/>
              </a:rPr>
              <a:t>, de un oxoácido.</a:t>
            </a:r>
          </a:p>
          <a:p>
            <a:pPr marL="355600" indent="-355600" algn="just" fontAlgn="base">
              <a:spcBef>
                <a:spcPct val="0"/>
              </a:spcBef>
              <a:spcAft>
                <a:spcPct val="0"/>
              </a:spcAft>
              <a:buFont typeface="Wingdings"/>
              <a:buChar char="F"/>
            </a:pPr>
            <a:r>
              <a:rPr lang="es-ES" b="1" dirty="0">
                <a:solidFill>
                  <a:srgbClr val="0070C0"/>
                </a:solidFill>
                <a:ea typeface="Calibri" pitchFamily="34" charset="0"/>
                <a:cs typeface="Times New Roman" pitchFamily="18" charset="0"/>
              </a:rPr>
              <a:t>Nomenclatura común:</a:t>
            </a:r>
            <a:r>
              <a:rPr lang="es-ES" dirty="0">
                <a:solidFill>
                  <a:srgbClr val="0070C0"/>
                </a:solidFill>
              </a:rPr>
              <a:t> </a:t>
            </a:r>
            <a:r>
              <a:rPr lang="es-ES" dirty="0">
                <a:solidFill>
                  <a:srgbClr val="000000"/>
                </a:solidFill>
                <a:ea typeface="Calibri" pitchFamily="34" charset="0"/>
                <a:cs typeface="Times New Roman" pitchFamily="18" charset="0"/>
              </a:rPr>
              <a:t>Se cambia la terminación “-oso” o “-ico” del oxoácido por “-</a:t>
            </a:r>
            <a:r>
              <a:rPr lang="es-ES" dirty="0" err="1">
                <a:solidFill>
                  <a:srgbClr val="000000"/>
                </a:solidFill>
                <a:ea typeface="Calibri" pitchFamily="34" charset="0"/>
                <a:cs typeface="Times New Roman" pitchFamily="18" charset="0"/>
              </a:rPr>
              <a:t>ito</a:t>
            </a:r>
            <a:r>
              <a:rPr lang="es-ES" dirty="0">
                <a:solidFill>
                  <a:srgbClr val="000000"/>
                </a:solidFill>
                <a:ea typeface="Calibri" pitchFamily="34" charset="0"/>
                <a:cs typeface="Times New Roman" pitchFamily="18" charset="0"/>
              </a:rPr>
              <a:t>” o “-ato”, respectivamente.  Nombrándose como ion o anión, en vez de ácido</a:t>
            </a:r>
            <a:r>
              <a:rPr lang="es-ES" dirty="0" smtClean="0">
                <a:solidFill>
                  <a:srgbClr val="000000"/>
                </a:solidFill>
                <a:ea typeface="Calibri" pitchFamily="34" charset="0"/>
                <a:cs typeface="Times New Roman" pitchFamily="18" charset="0"/>
              </a:rPr>
              <a:t>.</a:t>
            </a:r>
            <a:endParaRPr lang="es-ES" dirty="0"/>
          </a:p>
        </p:txBody>
      </p:sp>
      <p:graphicFrame>
        <p:nvGraphicFramePr>
          <p:cNvPr id="8" name="7 Tabla"/>
          <p:cNvGraphicFramePr>
            <a:graphicFrameLocks noGrp="1"/>
          </p:cNvGraphicFramePr>
          <p:nvPr>
            <p:extLst>
              <p:ext uri="{D42A27DB-BD31-4B8C-83A1-F6EECF244321}">
                <p14:modId xmlns:p14="http://schemas.microsoft.com/office/powerpoint/2010/main" val="2851354788"/>
              </p:ext>
            </p:extLst>
          </p:nvPr>
        </p:nvGraphicFramePr>
        <p:xfrm>
          <a:off x="876299" y="2937647"/>
          <a:ext cx="7670802" cy="2952000"/>
        </p:xfrm>
        <a:graphic>
          <a:graphicData uri="http://schemas.openxmlformats.org/drawingml/2006/table">
            <a:tbl>
              <a:tblPr firstRow="1" firstCol="1" bandRow="1">
                <a:effectLst>
                  <a:outerShdw blurRad="50800" dist="38100" dir="18900000" algn="bl" rotWithShape="0">
                    <a:prstClr val="black">
                      <a:alpha val="40000"/>
                    </a:prstClr>
                  </a:outerShdw>
                </a:effectLst>
              </a:tblPr>
              <a:tblGrid>
                <a:gridCol w="1328926">
                  <a:extLst>
                    <a:ext uri="{9D8B030D-6E8A-4147-A177-3AD203B41FA5}">
                      <a16:colId xmlns:a16="http://schemas.microsoft.com/office/drawing/2014/main" val="20000"/>
                    </a:ext>
                  </a:extLst>
                </a:gridCol>
                <a:gridCol w="2543944">
                  <a:extLst>
                    <a:ext uri="{9D8B030D-6E8A-4147-A177-3AD203B41FA5}">
                      <a16:colId xmlns:a16="http://schemas.microsoft.com/office/drawing/2014/main" val="20001"/>
                    </a:ext>
                  </a:extLst>
                </a:gridCol>
                <a:gridCol w="1328926">
                  <a:extLst>
                    <a:ext uri="{9D8B030D-6E8A-4147-A177-3AD203B41FA5}">
                      <a16:colId xmlns:a16="http://schemas.microsoft.com/office/drawing/2014/main" val="20002"/>
                    </a:ext>
                  </a:extLst>
                </a:gridCol>
                <a:gridCol w="2469006">
                  <a:extLst>
                    <a:ext uri="{9D8B030D-6E8A-4147-A177-3AD203B41FA5}">
                      <a16:colId xmlns:a16="http://schemas.microsoft.com/office/drawing/2014/main" val="20003"/>
                    </a:ext>
                  </a:extLst>
                </a:gridCol>
              </a:tblGrid>
              <a:tr h="360000">
                <a:tc>
                  <a:txBody>
                    <a:bodyPr/>
                    <a:lstStyle/>
                    <a:p>
                      <a:pPr algn="ctr">
                        <a:lnSpc>
                          <a:spcPct val="115000"/>
                        </a:lnSpc>
                        <a:spcAft>
                          <a:spcPts val="0"/>
                        </a:spcAft>
                      </a:pPr>
                      <a:r>
                        <a:rPr lang="es-ES" sz="1600" b="1" dirty="0">
                          <a:effectLst/>
                          <a:latin typeface="+mn-lt"/>
                          <a:ea typeface="Times New Roman"/>
                          <a:cs typeface="TTE1A31CC0t00"/>
                        </a:rPr>
                        <a:t>Fórmula</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a:effectLst/>
                          <a:latin typeface="+mn-lt"/>
                          <a:ea typeface="Times New Roman"/>
                          <a:cs typeface="TTE1A31CC0t00"/>
                        </a:rPr>
                        <a:t>Nombre </a:t>
                      </a:r>
                      <a:r>
                        <a:rPr lang="es-ES" sz="1600" b="1" dirty="0" err="1" smtClean="0">
                          <a:effectLst/>
                          <a:latin typeface="+mn-lt"/>
                          <a:ea typeface="Times New Roman"/>
                          <a:cs typeface="TTE1A31CC0t00"/>
                        </a:rPr>
                        <a:t>oxoácido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spcAft>
                          <a:spcPts val="0"/>
                        </a:spcAft>
                      </a:pPr>
                      <a:r>
                        <a:rPr lang="es-ES" sz="1600" b="1" dirty="0">
                          <a:effectLst/>
                          <a:latin typeface="+mn-lt"/>
                          <a:ea typeface="Times New Roman"/>
                          <a:cs typeface="TTE1A31CC0t00"/>
                        </a:rPr>
                        <a:t>Fórmula</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spcAft>
                          <a:spcPts val="0"/>
                        </a:spcAft>
                      </a:pPr>
                      <a:r>
                        <a:rPr lang="es-ES" sz="1600" b="1" dirty="0" smtClean="0">
                          <a:effectLst/>
                          <a:latin typeface="+mn-lt"/>
                          <a:ea typeface="Times New Roman"/>
                          <a:cs typeface="TTE1A31CC0t00"/>
                        </a:rPr>
                        <a:t>Nombre anión</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324000">
                <a:tc>
                  <a:txBody>
                    <a:bodyPr/>
                    <a:lstStyle/>
                    <a:p>
                      <a:pPr algn="ctr"/>
                      <a:r>
                        <a:rPr lang="en-GB" sz="1600" kern="1200" dirty="0" err="1" smtClean="0">
                          <a:solidFill>
                            <a:schemeClr val="tx1"/>
                          </a:solidFill>
                          <a:latin typeface="+mn-lt"/>
                          <a:ea typeface="+mn-ea"/>
                          <a:cs typeface="+mn-cs"/>
                        </a:rPr>
                        <a:t>HClO</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ácido hipocloroso</a:t>
                      </a:r>
                      <a:endParaRPr lang="es-ES" sz="1600" b="0" dirty="0" smtClean="0">
                        <a:effectLst/>
                        <a:latin typeface="+mn-lt"/>
                        <a:ea typeface="Times New Roman"/>
                        <a:cs typeface="TTE1A31CC0t0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600" kern="1200" dirty="0" err="1" smtClean="0">
                          <a:solidFill>
                            <a:schemeClr val="tx1"/>
                          </a:solidFill>
                          <a:latin typeface="+mn-lt"/>
                          <a:ea typeface="+mn-ea"/>
                          <a:cs typeface="+mn-cs"/>
                        </a:rPr>
                        <a:t>ClO</a:t>
                      </a:r>
                      <a:r>
                        <a:rPr lang="en-GB" sz="1600" kern="1200" dirty="0" smtClean="0">
                          <a:solidFill>
                            <a:schemeClr val="tx1"/>
                          </a:solidFill>
                          <a:latin typeface="+mn-lt"/>
                          <a:ea typeface="+mn-ea"/>
                          <a:cs typeface="+mn-cs"/>
                        </a:rPr>
                        <a:t> </a:t>
                      </a:r>
                      <a:r>
                        <a:rPr lang="en-GB" sz="1600" kern="1200" baseline="30000" dirty="0" smtClean="0">
                          <a:solidFill>
                            <a:schemeClr val="tx1"/>
                          </a:solidFill>
                          <a:latin typeface="+mn-lt"/>
                          <a:ea typeface="+mn-ea"/>
                          <a:cs typeface="+mn-cs"/>
                        </a:rPr>
                        <a:t>-</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anión hipoclorito</a:t>
                      </a:r>
                      <a:endParaRPr lang="es-ES" sz="1600" b="0" dirty="0" smtClean="0">
                        <a:effectLst/>
                        <a:latin typeface="+mn-lt"/>
                        <a:ea typeface="Times New Roman"/>
                        <a:cs typeface="TTE1A31CC0t0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4000">
                <a:tc>
                  <a:txBody>
                    <a:bodyPr/>
                    <a:lstStyle/>
                    <a:p>
                      <a:pPr algn="ctr"/>
                      <a:r>
                        <a:rPr lang="en-GB" sz="1600" kern="1200" dirty="0" smtClean="0">
                          <a:solidFill>
                            <a:schemeClr val="tx1"/>
                          </a:solidFill>
                          <a:latin typeface="+mn-lt"/>
                          <a:ea typeface="+mn-ea"/>
                          <a:cs typeface="+mn-cs"/>
                        </a:rPr>
                        <a:t>H</a:t>
                      </a:r>
                      <a:r>
                        <a:rPr lang="en-GB" sz="1600" kern="1200" baseline="-25000" dirty="0" smtClean="0">
                          <a:solidFill>
                            <a:schemeClr val="tx1"/>
                          </a:solidFill>
                          <a:latin typeface="+mn-lt"/>
                          <a:ea typeface="+mn-ea"/>
                          <a:cs typeface="+mn-cs"/>
                        </a:rPr>
                        <a:t>2</a:t>
                      </a:r>
                      <a:r>
                        <a:rPr lang="en-GB" sz="1600" kern="1200" dirty="0" smtClean="0">
                          <a:solidFill>
                            <a:schemeClr val="tx1"/>
                          </a:solidFill>
                          <a:latin typeface="+mn-lt"/>
                          <a:ea typeface="+mn-ea"/>
                          <a:cs typeface="+mn-cs"/>
                        </a:rPr>
                        <a:t>SO</a:t>
                      </a:r>
                      <a:r>
                        <a:rPr lang="en-GB" sz="1600" kern="1200" baseline="-25000" dirty="0" smtClean="0">
                          <a:solidFill>
                            <a:schemeClr val="tx1"/>
                          </a:solidFill>
                          <a:latin typeface="+mn-lt"/>
                          <a:ea typeface="+mn-ea"/>
                          <a:cs typeface="+mn-cs"/>
                        </a:rPr>
                        <a:t>4</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ácido sulfúrico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600" kern="1200" dirty="0" smtClean="0">
                          <a:solidFill>
                            <a:schemeClr val="tx1"/>
                          </a:solidFill>
                          <a:latin typeface="+mn-lt"/>
                          <a:ea typeface="+mn-ea"/>
                          <a:cs typeface="+mn-cs"/>
                        </a:rPr>
                        <a:t>SO</a:t>
                      </a:r>
                      <a:r>
                        <a:rPr lang="en-GB" sz="1600" kern="1200" baseline="-25000" dirty="0" smtClean="0">
                          <a:solidFill>
                            <a:schemeClr val="tx1"/>
                          </a:solidFill>
                          <a:latin typeface="+mn-lt"/>
                          <a:ea typeface="+mn-ea"/>
                          <a:cs typeface="+mn-cs"/>
                        </a:rPr>
                        <a:t>4</a:t>
                      </a:r>
                      <a:r>
                        <a:rPr lang="en-GB" sz="1600" kern="1200" baseline="30000" dirty="0" smtClean="0">
                          <a:solidFill>
                            <a:schemeClr val="tx1"/>
                          </a:solidFill>
                          <a:latin typeface="+mn-lt"/>
                          <a:ea typeface="+mn-ea"/>
                          <a:cs typeface="+mn-cs"/>
                        </a:rPr>
                        <a:t>2-</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anión sulfato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4000">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HNO</a:t>
                      </a:r>
                      <a:r>
                        <a:rPr lang="pt-BR" sz="1600" kern="1200" baseline="-25000" dirty="0" smtClean="0">
                          <a:solidFill>
                            <a:schemeClr val="tx1"/>
                          </a:solidFill>
                          <a:latin typeface="+mn-lt"/>
                          <a:ea typeface="+mn-ea"/>
                          <a:cs typeface="+mn-cs"/>
                        </a:rPr>
                        <a:t>2</a:t>
                      </a:r>
                      <a:r>
                        <a:rPr lang="pt-BR" sz="1600" kern="1200" dirty="0" smtClean="0">
                          <a:solidFill>
                            <a:schemeClr val="tx1"/>
                          </a:solidFill>
                          <a:latin typeface="+mn-lt"/>
                          <a:ea typeface="+mn-ea"/>
                          <a:cs typeface="+mn-cs"/>
                        </a:rPr>
                        <a:t> </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ácido nitroso </a:t>
                      </a:r>
                      <a:endParaRPr lang="es-ES" sz="1600" dirty="0" smtClean="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NO</a:t>
                      </a:r>
                      <a:r>
                        <a:rPr lang="pt-BR" sz="1600" kern="1200" baseline="-25000" dirty="0" smtClean="0">
                          <a:solidFill>
                            <a:schemeClr val="tx1"/>
                          </a:solidFill>
                          <a:latin typeface="+mn-lt"/>
                          <a:ea typeface="+mn-ea"/>
                          <a:cs typeface="+mn-cs"/>
                        </a:rPr>
                        <a:t>2</a:t>
                      </a:r>
                      <a:r>
                        <a:rPr lang="pt-BR" sz="1600" kern="1200" dirty="0" smtClean="0">
                          <a:solidFill>
                            <a:schemeClr val="tx1"/>
                          </a:solidFill>
                          <a:latin typeface="+mn-lt"/>
                          <a:ea typeface="+mn-ea"/>
                          <a:cs typeface="+mn-cs"/>
                        </a:rPr>
                        <a:t> </a:t>
                      </a:r>
                      <a:r>
                        <a:rPr lang="pt-BR" sz="1600" kern="1200" baseline="30000" dirty="0" smtClean="0">
                          <a:solidFill>
                            <a:schemeClr val="tx1"/>
                          </a:solidFill>
                          <a:latin typeface="+mn-lt"/>
                          <a:ea typeface="+mn-ea"/>
                          <a:cs typeface="+mn-cs"/>
                        </a:rPr>
                        <a:t>-</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err="1" smtClean="0">
                          <a:solidFill>
                            <a:schemeClr val="tx1"/>
                          </a:solidFill>
                          <a:latin typeface="+mn-lt"/>
                          <a:ea typeface="+mn-ea"/>
                          <a:cs typeface="+mn-cs"/>
                        </a:rPr>
                        <a:t>anión</a:t>
                      </a:r>
                      <a:r>
                        <a:rPr lang="pt-BR" sz="1600" kern="1200" dirty="0" smtClean="0">
                          <a:solidFill>
                            <a:schemeClr val="tx1"/>
                          </a:solidFill>
                          <a:latin typeface="+mn-lt"/>
                          <a:ea typeface="+mn-ea"/>
                          <a:cs typeface="+mn-cs"/>
                        </a:rPr>
                        <a:t> nitrito </a:t>
                      </a:r>
                      <a:endParaRPr lang="es-ES" sz="1600" dirty="0" smtClean="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4000">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H</a:t>
                      </a:r>
                      <a:r>
                        <a:rPr lang="pt-BR" sz="1600" kern="1200" baseline="-25000" dirty="0" smtClean="0">
                          <a:solidFill>
                            <a:schemeClr val="tx1"/>
                          </a:solidFill>
                          <a:latin typeface="+mn-lt"/>
                          <a:ea typeface="+mn-ea"/>
                          <a:cs typeface="+mn-cs"/>
                        </a:rPr>
                        <a:t>2</a:t>
                      </a:r>
                      <a:r>
                        <a:rPr lang="pt-BR" sz="1600" kern="1200" dirty="0" smtClean="0">
                          <a:solidFill>
                            <a:schemeClr val="tx1"/>
                          </a:solidFill>
                          <a:latin typeface="+mn-lt"/>
                          <a:ea typeface="+mn-ea"/>
                          <a:cs typeface="+mn-cs"/>
                        </a:rPr>
                        <a:t>CO</a:t>
                      </a:r>
                      <a:r>
                        <a:rPr lang="pt-BR" sz="1600" kern="1200" baseline="-25000" dirty="0" smtClean="0">
                          <a:solidFill>
                            <a:schemeClr val="tx1"/>
                          </a:solidFill>
                          <a:latin typeface="+mn-lt"/>
                          <a:ea typeface="+mn-ea"/>
                          <a:cs typeface="+mn-cs"/>
                        </a:rPr>
                        <a:t>3</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ácido carbónico </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pt-BR" sz="1600" kern="1200" dirty="0" smtClean="0">
                          <a:solidFill>
                            <a:schemeClr val="tx1"/>
                          </a:solidFill>
                          <a:latin typeface="+mn-lt"/>
                          <a:ea typeface="+mn-ea"/>
                          <a:cs typeface="+mn-cs"/>
                        </a:rPr>
                        <a:t>CO</a:t>
                      </a:r>
                      <a:r>
                        <a:rPr lang="pt-BR" sz="1600" kern="1200" baseline="-25000" dirty="0" smtClean="0">
                          <a:solidFill>
                            <a:schemeClr val="tx1"/>
                          </a:solidFill>
                          <a:latin typeface="+mn-lt"/>
                          <a:ea typeface="+mn-ea"/>
                          <a:cs typeface="+mn-cs"/>
                        </a:rPr>
                        <a:t>3</a:t>
                      </a:r>
                      <a:r>
                        <a:rPr lang="pt-BR" sz="1600" kern="1200" baseline="30000" dirty="0" smtClean="0">
                          <a:solidFill>
                            <a:schemeClr val="tx1"/>
                          </a:solidFill>
                          <a:latin typeface="+mn-lt"/>
                          <a:ea typeface="+mn-ea"/>
                          <a:cs typeface="+mn-cs"/>
                        </a:rPr>
                        <a:t>2-</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anión carbonato </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4000">
                <a:tc>
                  <a:txBody>
                    <a:bodyPr/>
                    <a:lstStyle/>
                    <a:p>
                      <a:pPr algn="ctr"/>
                      <a:r>
                        <a:rPr lang="pt-BR" sz="1600" kern="1200" dirty="0" smtClean="0">
                          <a:solidFill>
                            <a:schemeClr val="tx1"/>
                          </a:solidFill>
                          <a:latin typeface="+mn-lt"/>
                          <a:ea typeface="+mn-ea"/>
                          <a:cs typeface="+mn-cs"/>
                        </a:rPr>
                        <a:t>H</a:t>
                      </a:r>
                      <a:r>
                        <a:rPr lang="pt-BR" sz="1600" kern="1200" baseline="-25000" dirty="0" smtClean="0">
                          <a:solidFill>
                            <a:schemeClr val="tx1"/>
                          </a:solidFill>
                          <a:latin typeface="+mn-lt"/>
                          <a:ea typeface="+mn-ea"/>
                          <a:cs typeface="+mn-cs"/>
                        </a:rPr>
                        <a:t>2 </a:t>
                      </a:r>
                      <a:r>
                        <a:rPr lang="pt-BR" sz="1600" kern="1200" dirty="0" smtClean="0">
                          <a:solidFill>
                            <a:schemeClr val="tx1"/>
                          </a:solidFill>
                          <a:latin typeface="+mn-lt"/>
                          <a:ea typeface="+mn-ea"/>
                          <a:cs typeface="+mn-cs"/>
                        </a:rPr>
                        <a:t>CrO</a:t>
                      </a:r>
                      <a:r>
                        <a:rPr lang="pt-BR" sz="1600" kern="1200" baseline="-25000" dirty="0" smtClean="0">
                          <a:solidFill>
                            <a:schemeClr val="tx1"/>
                          </a:solidFill>
                          <a:latin typeface="+mn-lt"/>
                          <a:ea typeface="+mn-ea"/>
                          <a:cs typeface="+mn-cs"/>
                        </a:rPr>
                        <a:t>4</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r>
                        <a:rPr lang="es-ES_tradnl" sz="1600" kern="1200" dirty="0" smtClean="0">
                          <a:solidFill>
                            <a:schemeClr val="tx1"/>
                          </a:solidFill>
                          <a:latin typeface="+mn-lt"/>
                          <a:ea typeface="+mn-ea"/>
                          <a:cs typeface="+mn-cs"/>
                        </a:rPr>
                        <a:t>ácido crómico </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pt-BR" sz="1600" kern="1200" dirty="0" smtClean="0">
                          <a:solidFill>
                            <a:schemeClr val="tx1"/>
                          </a:solidFill>
                          <a:latin typeface="+mn-lt"/>
                          <a:ea typeface="+mn-ea"/>
                          <a:cs typeface="+mn-cs"/>
                        </a:rPr>
                        <a:t>CrO</a:t>
                      </a:r>
                      <a:r>
                        <a:rPr lang="pt-BR" sz="1600" kern="1200" baseline="-25000" dirty="0" smtClean="0">
                          <a:solidFill>
                            <a:schemeClr val="tx1"/>
                          </a:solidFill>
                          <a:latin typeface="+mn-lt"/>
                          <a:ea typeface="+mn-ea"/>
                          <a:cs typeface="+mn-cs"/>
                        </a:rPr>
                        <a:t>4</a:t>
                      </a:r>
                      <a:r>
                        <a:rPr lang="pt-BR" sz="1600" kern="1200" baseline="30000" dirty="0" smtClean="0">
                          <a:solidFill>
                            <a:schemeClr val="tx1"/>
                          </a:solidFill>
                          <a:latin typeface="+mn-lt"/>
                          <a:ea typeface="+mn-ea"/>
                          <a:cs typeface="+mn-cs"/>
                        </a:rPr>
                        <a:t>2-</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r>
                        <a:rPr lang="es-ES_tradnl" sz="1600" kern="1200" dirty="0" smtClean="0">
                          <a:solidFill>
                            <a:schemeClr val="tx1"/>
                          </a:solidFill>
                          <a:latin typeface="+mn-lt"/>
                          <a:ea typeface="+mn-ea"/>
                          <a:cs typeface="+mn-cs"/>
                        </a:rPr>
                        <a:t>anión </a:t>
                      </a:r>
                      <a:r>
                        <a:rPr lang="es-ES_tradnl" sz="1600" kern="1200" dirty="0" err="1" smtClean="0">
                          <a:solidFill>
                            <a:schemeClr val="tx1"/>
                          </a:solidFill>
                          <a:latin typeface="+mn-lt"/>
                          <a:ea typeface="+mn-ea"/>
                          <a:cs typeface="+mn-cs"/>
                        </a:rPr>
                        <a:t>cromato</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4000">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H</a:t>
                      </a:r>
                      <a:r>
                        <a:rPr lang="es-ES_tradnl" sz="1600" kern="1200" baseline="-25000" dirty="0" smtClean="0">
                          <a:solidFill>
                            <a:schemeClr val="tx1"/>
                          </a:solidFill>
                          <a:latin typeface="+mn-lt"/>
                          <a:ea typeface="+mn-ea"/>
                          <a:cs typeface="+mn-cs"/>
                        </a:rPr>
                        <a:t>2 </a:t>
                      </a:r>
                      <a:r>
                        <a:rPr lang="es-ES_tradnl" sz="1600" kern="1200" dirty="0" smtClean="0">
                          <a:solidFill>
                            <a:schemeClr val="tx1"/>
                          </a:solidFill>
                          <a:latin typeface="+mn-lt"/>
                          <a:ea typeface="+mn-ea"/>
                          <a:cs typeface="+mn-cs"/>
                        </a:rPr>
                        <a:t>MnO</a:t>
                      </a:r>
                      <a:r>
                        <a:rPr lang="es-ES_tradnl" sz="1600" kern="1200" baseline="-25000" dirty="0" smtClean="0">
                          <a:solidFill>
                            <a:schemeClr val="tx1"/>
                          </a:solidFill>
                          <a:latin typeface="+mn-lt"/>
                          <a:ea typeface="+mn-ea"/>
                          <a:cs typeface="+mn-cs"/>
                        </a:rPr>
                        <a:t>4</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 ácido mangánico</a:t>
                      </a: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baseline="-25000" dirty="0" smtClean="0">
                          <a:solidFill>
                            <a:schemeClr val="tx1"/>
                          </a:solidFill>
                          <a:latin typeface="+mn-lt"/>
                          <a:ea typeface="+mn-ea"/>
                          <a:cs typeface="+mn-cs"/>
                        </a:rPr>
                        <a:t> </a:t>
                      </a:r>
                      <a:r>
                        <a:rPr lang="es-ES_tradnl" sz="1600" kern="1200" dirty="0" smtClean="0">
                          <a:solidFill>
                            <a:schemeClr val="tx1"/>
                          </a:solidFill>
                          <a:latin typeface="+mn-lt"/>
                          <a:ea typeface="+mn-ea"/>
                          <a:cs typeface="+mn-cs"/>
                        </a:rPr>
                        <a:t>MnO</a:t>
                      </a:r>
                      <a:r>
                        <a:rPr lang="es-ES_tradnl" sz="1600" kern="1200" baseline="-25000" dirty="0" smtClean="0">
                          <a:solidFill>
                            <a:schemeClr val="tx1"/>
                          </a:solidFill>
                          <a:latin typeface="+mn-lt"/>
                          <a:ea typeface="+mn-ea"/>
                          <a:cs typeface="+mn-cs"/>
                        </a:rPr>
                        <a:t>4</a:t>
                      </a:r>
                      <a:r>
                        <a:rPr lang="es-ES_tradnl" sz="1600" kern="1200" baseline="30000" dirty="0" smtClean="0">
                          <a:solidFill>
                            <a:schemeClr val="tx1"/>
                          </a:solidFill>
                          <a:latin typeface="+mn-lt"/>
                          <a:ea typeface="+mn-ea"/>
                          <a:cs typeface="+mn-cs"/>
                        </a:rPr>
                        <a:t>2-</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 anión manganato</a:t>
                      </a: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4000">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HMnO</a:t>
                      </a:r>
                      <a:r>
                        <a:rPr lang="es-ES_tradnl" sz="1600" kern="1200" baseline="-25000" dirty="0" smtClean="0">
                          <a:solidFill>
                            <a:schemeClr val="tx1"/>
                          </a:solidFill>
                          <a:latin typeface="+mn-lt"/>
                          <a:ea typeface="+mn-ea"/>
                          <a:cs typeface="+mn-cs"/>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ácido </a:t>
                      </a:r>
                      <a:r>
                        <a:rPr lang="es-ES_tradnl" sz="1600" kern="1200" dirty="0" err="1" smtClean="0">
                          <a:solidFill>
                            <a:schemeClr val="tx1"/>
                          </a:solidFill>
                          <a:latin typeface="+mn-lt"/>
                          <a:ea typeface="+mn-ea"/>
                          <a:cs typeface="+mn-cs"/>
                        </a:rPr>
                        <a:t>permangánico</a:t>
                      </a:r>
                      <a:r>
                        <a:rPr lang="es-ES" sz="1600" dirty="0" smtClean="0">
                          <a:effectLst/>
                          <a:latin typeface="+mn-lt"/>
                          <a:ea typeface="Times New Roman"/>
                          <a:cs typeface="TTE1A31CC0t00"/>
                        </a:rPr>
                        <a:t> </a:t>
                      </a: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MnO</a:t>
                      </a:r>
                      <a:r>
                        <a:rPr lang="es-ES_tradnl" sz="1600" kern="1200" baseline="-25000" dirty="0" smtClean="0">
                          <a:solidFill>
                            <a:schemeClr val="tx1"/>
                          </a:solidFill>
                          <a:latin typeface="+mn-lt"/>
                          <a:ea typeface="+mn-ea"/>
                          <a:cs typeface="+mn-cs"/>
                        </a:rPr>
                        <a:t>4 </a:t>
                      </a:r>
                      <a:r>
                        <a:rPr lang="es-ES_tradnl" sz="1600" kern="1200" baseline="30000" dirty="0" smtClean="0">
                          <a:solidFill>
                            <a:schemeClr val="tx1"/>
                          </a:solidFill>
                          <a:latin typeface="+mn-lt"/>
                          <a:ea typeface="+mn-ea"/>
                          <a:cs typeface="+mn-cs"/>
                        </a:rPr>
                        <a:t>-</a:t>
                      </a:r>
                      <a:endParaRPr lang="es-ES_tradnl" sz="1600" kern="1200" baseline="-250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s-ES_tradnl" sz="1600" kern="1200" dirty="0" smtClean="0">
                          <a:solidFill>
                            <a:schemeClr val="tx1"/>
                          </a:solidFill>
                          <a:latin typeface="+mn-lt"/>
                          <a:ea typeface="+mn-ea"/>
                          <a:cs typeface="+mn-cs"/>
                        </a:rPr>
                        <a:t>anión permanganato</a:t>
                      </a:r>
                      <a:r>
                        <a:rPr lang="es-ES" sz="1600" dirty="0" smtClean="0">
                          <a:effectLst/>
                          <a:latin typeface="+mn-lt"/>
                          <a:ea typeface="Times New Roman"/>
                          <a:cs typeface="TTE1A31CC0t00"/>
                        </a:rPr>
                        <a:t> </a:t>
                      </a:r>
                      <a:r>
                        <a:rPr lang="es-ES" sz="1600" dirty="0">
                          <a:effectLst/>
                          <a:latin typeface="+mn-lt"/>
                          <a:ea typeface="Times New Roman"/>
                          <a:cs typeface="TTE1A31CC0t00"/>
                        </a:rPr>
                        <a:t>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4000">
                <a:tc>
                  <a:txBody>
                    <a:bodyPr/>
                    <a:lstStyle/>
                    <a:p>
                      <a:pPr algn="ctr"/>
                      <a:r>
                        <a:rPr lang="en-GB" sz="1600" kern="1200" dirty="0" smtClean="0">
                          <a:solidFill>
                            <a:schemeClr val="tx1"/>
                          </a:solidFill>
                          <a:latin typeface="+mn-lt"/>
                          <a:ea typeface="+mn-ea"/>
                          <a:cs typeface="+mn-cs"/>
                        </a:rPr>
                        <a:t>H</a:t>
                      </a:r>
                      <a:r>
                        <a:rPr lang="en-GB" sz="1600" kern="1200" baseline="-25000" dirty="0" smtClean="0">
                          <a:solidFill>
                            <a:schemeClr val="tx1"/>
                          </a:solidFill>
                          <a:latin typeface="+mn-lt"/>
                          <a:ea typeface="+mn-ea"/>
                          <a:cs typeface="+mn-cs"/>
                        </a:rPr>
                        <a:t>2</a:t>
                      </a:r>
                      <a:r>
                        <a:rPr lang="en-GB" sz="1600" kern="1200" dirty="0" smtClean="0">
                          <a:solidFill>
                            <a:schemeClr val="tx1"/>
                          </a:solidFill>
                          <a:latin typeface="+mn-lt"/>
                          <a:ea typeface="+mn-ea"/>
                          <a:cs typeface="+mn-cs"/>
                        </a:rPr>
                        <a:t>SO</a:t>
                      </a:r>
                      <a:r>
                        <a:rPr lang="en-GB" sz="1600" kern="1200" baseline="-25000" dirty="0" smtClean="0">
                          <a:solidFill>
                            <a:schemeClr val="tx1"/>
                          </a:solidFill>
                          <a:latin typeface="+mn-lt"/>
                          <a:ea typeface="+mn-ea"/>
                          <a:cs typeface="+mn-cs"/>
                        </a:rPr>
                        <a:t>4</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ácido sulfúrico </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600" kern="1200" dirty="0" smtClean="0">
                          <a:solidFill>
                            <a:schemeClr val="tx1"/>
                          </a:solidFill>
                          <a:latin typeface="+mn-lt"/>
                          <a:ea typeface="+mn-ea"/>
                          <a:cs typeface="+mn-cs"/>
                        </a:rPr>
                        <a:t>HSO</a:t>
                      </a:r>
                      <a:r>
                        <a:rPr lang="en-GB" sz="1600" kern="1200" baseline="-25000" dirty="0" smtClean="0">
                          <a:solidFill>
                            <a:schemeClr val="tx1"/>
                          </a:solidFill>
                          <a:latin typeface="+mn-lt"/>
                          <a:ea typeface="+mn-ea"/>
                          <a:cs typeface="+mn-cs"/>
                        </a:rPr>
                        <a:t>4</a:t>
                      </a:r>
                      <a:r>
                        <a:rPr lang="en-GB" sz="1600" kern="1200" baseline="30000" dirty="0" smtClean="0">
                          <a:solidFill>
                            <a:schemeClr val="tx1"/>
                          </a:solidFill>
                          <a:latin typeface="+mn-lt"/>
                          <a:ea typeface="+mn-ea"/>
                          <a:cs typeface="+mn-cs"/>
                        </a:rPr>
                        <a:t>-</a:t>
                      </a:r>
                      <a:endParaRPr lang="es-ES" sz="1600" kern="1200" dirty="0" smtClean="0">
                        <a:solidFill>
                          <a:schemeClr val="tx1"/>
                        </a:solid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_tradnl" sz="1600" kern="1200" dirty="0" smtClean="0">
                          <a:solidFill>
                            <a:schemeClr val="tx1"/>
                          </a:solidFill>
                          <a:latin typeface="+mn-lt"/>
                          <a:ea typeface="+mn-ea"/>
                          <a:cs typeface="+mn-cs"/>
                        </a:rPr>
                        <a:t>anión </a:t>
                      </a:r>
                      <a:r>
                        <a:rPr lang="es-ES_tradnl" sz="1600" kern="1200" dirty="0" err="1" smtClean="0">
                          <a:solidFill>
                            <a:schemeClr val="tx1"/>
                          </a:solidFill>
                          <a:latin typeface="+mn-lt"/>
                          <a:ea typeface="+mn-ea"/>
                          <a:cs typeface="+mn-cs"/>
                        </a:rPr>
                        <a:t>hidrogenosulfato</a:t>
                      </a:r>
                      <a:endParaRPr lang="es-ES" sz="1600" dirty="0">
                        <a:effectLst/>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10"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32</a:t>
            </a:fld>
            <a:endParaRPr lang="es-ES" dirty="0">
              <a:solidFill>
                <a:schemeClr val="accent6">
                  <a:lumMod val="50000"/>
                </a:schemeClr>
              </a:solidFill>
            </a:endParaRPr>
          </a:p>
        </p:txBody>
      </p:sp>
      <p:sp>
        <p:nvSpPr>
          <p:cNvPr id="13" name="12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smtClean="0">
                <a:solidFill>
                  <a:schemeClr val="accent6">
                    <a:lumMod val="75000"/>
                  </a:schemeClr>
                </a:solidFill>
                <a:latin typeface="Arial" pitchFamily="34" charset="0"/>
                <a:cs typeface="Arial" pitchFamily="34" charset="0"/>
              </a:rPr>
              <a:t>7. Iones</a:t>
            </a:r>
            <a:endParaRPr lang="es-ES" b="1" dirty="0">
              <a:solidFill>
                <a:schemeClr val="accent6">
                  <a:lumMod val="75000"/>
                </a:schemeClr>
              </a:solidFill>
              <a:latin typeface="Arial" pitchFamily="34" charset="0"/>
              <a:cs typeface="Arial" pitchFamily="34" charset="0"/>
            </a:endParaRPr>
          </a:p>
        </p:txBody>
      </p:sp>
      <p:sp>
        <p:nvSpPr>
          <p:cNvPr id="14" name="13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73"/>
                                        </p:tgtEl>
                                        <p:attrNameLst>
                                          <p:attrName>style.visibility</p:attrName>
                                        </p:attrNameLst>
                                      </p:cBhvr>
                                      <p:to>
                                        <p:strVal val="visible"/>
                                      </p:to>
                                    </p:set>
                                    <p:animEffect transition="in" filter="wipe(left)">
                                      <p:cBhvr>
                                        <p:cTn id="7" dur="1000"/>
                                        <p:tgtEl>
                                          <p:spTgt spid="3073"/>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358176" y="876320"/>
            <a:ext cx="8303224"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marR="0" lvl="0" indent="-355600" algn="just" defTabSz="914400" rtl="0" eaLnBrk="1" fontAlgn="base" latinLnBrk="0" hangingPunct="1">
              <a:lnSpc>
                <a:spcPct val="100000"/>
              </a:lnSpc>
              <a:spcBef>
                <a:spcPct val="0"/>
              </a:spcBef>
              <a:spcAft>
                <a:spcPct val="0"/>
              </a:spcAft>
              <a:buClrTx/>
              <a:buSzTx/>
              <a:buFont typeface="Wingdings"/>
              <a:buChar char="F"/>
              <a:tabLst/>
            </a:pPr>
            <a:r>
              <a:rPr lang="es-ES" dirty="0" smtClean="0">
                <a:ea typeface="Calibri" pitchFamily="34" charset="0"/>
                <a:cs typeface="TTE1A31CC0t00"/>
              </a:rPr>
              <a:t>C</a:t>
            </a:r>
            <a:r>
              <a:rPr kumimoji="0" lang="es-ES" b="0" i="0" u="none" strike="noStrike" cap="none" normalizeH="0" baseline="0" dirty="0" smtClean="0">
                <a:ln>
                  <a:noFill/>
                </a:ln>
                <a:solidFill>
                  <a:schemeClr val="tx1"/>
                </a:solidFill>
                <a:effectLst/>
                <a:ea typeface="Calibri" pitchFamily="34" charset="0"/>
                <a:cs typeface="TTE1A31CC0t00"/>
              </a:rPr>
              <a:t>ombinación de un anión de oxoácido con un catión. </a:t>
            </a:r>
            <a:r>
              <a:rPr lang="es-ES" dirty="0" smtClean="0">
                <a:ea typeface="Calibri" pitchFamily="34" charset="0"/>
                <a:cs typeface="TTE1A31CC0t00"/>
              </a:rPr>
              <a:t>L</a:t>
            </a:r>
            <a:r>
              <a:rPr kumimoji="0" lang="es-ES" b="0" i="0" u="none" strike="noStrike" cap="none" normalizeH="0" baseline="0" dirty="0" smtClean="0">
                <a:ln>
                  <a:noFill/>
                </a:ln>
                <a:solidFill>
                  <a:schemeClr val="tx1"/>
                </a:solidFill>
                <a:effectLst/>
                <a:ea typeface="Calibri" pitchFamily="34" charset="0"/>
                <a:cs typeface="TTE1A31CC0t00"/>
              </a:rPr>
              <a:t>a suma total de las cargas es cero. </a:t>
            </a:r>
          </a:p>
          <a:p>
            <a:pPr marL="355600" indent="-355600" algn="just" fontAlgn="base">
              <a:spcBef>
                <a:spcPct val="0"/>
              </a:spcBef>
              <a:spcAft>
                <a:spcPct val="0"/>
              </a:spcAft>
              <a:buFont typeface="Wingdings"/>
              <a:buChar char="F"/>
            </a:pPr>
            <a:r>
              <a:rPr lang="es-ES" b="1" dirty="0">
                <a:solidFill>
                  <a:srgbClr val="0070C0"/>
                </a:solidFill>
                <a:ea typeface="Calibri" pitchFamily="34" charset="0"/>
                <a:cs typeface="TTE1A31CC0t00"/>
              </a:rPr>
              <a:t>Nomenclatura común o clásica</a:t>
            </a:r>
            <a:r>
              <a:rPr lang="es-ES" b="1" dirty="0"/>
              <a:t>: s</a:t>
            </a:r>
            <a:r>
              <a:rPr lang="es-ES" dirty="0">
                <a:ea typeface="Calibri" pitchFamily="34" charset="0"/>
                <a:cs typeface="TTE1A31CC0t00"/>
              </a:rPr>
              <a:t>e nombra el </a:t>
            </a:r>
            <a:r>
              <a:rPr lang="es-ES" dirty="0" err="1">
                <a:ea typeface="Calibri" pitchFamily="34" charset="0"/>
                <a:cs typeface="TTE1A31CC0t00"/>
              </a:rPr>
              <a:t>oxoanión</a:t>
            </a:r>
            <a:r>
              <a:rPr lang="es-ES" dirty="0">
                <a:ea typeface="Calibri" pitchFamily="34" charset="0"/>
                <a:cs typeface="TTE1A31CC0t00"/>
              </a:rPr>
              <a:t> y, tras la palabra “de”, se indica el nombre del catión, indicando entre paréntesis el número de carga o el número de oxidación, si es necesario</a:t>
            </a:r>
            <a:r>
              <a:rPr lang="es-ES" dirty="0" smtClean="0">
                <a:ea typeface="Calibri" pitchFamily="34" charset="0"/>
                <a:cs typeface="TTE1A31CC0t00"/>
              </a:rPr>
              <a:t>.</a:t>
            </a:r>
            <a:endParaRPr lang="es-ES" dirty="0"/>
          </a:p>
        </p:txBody>
      </p:sp>
      <p:graphicFrame>
        <p:nvGraphicFramePr>
          <p:cNvPr id="10" name="9 Tabla"/>
          <p:cNvGraphicFramePr>
            <a:graphicFrameLocks noGrp="1"/>
          </p:cNvGraphicFramePr>
          <p:nvPr>
            <p:extLst>
              <p:ext uri="{D42A27DB-BD31-4B8C-83A1-F6EECF244321}">
                <p14:modId xmlns:p14="http://schemas.microsoft.com/office/powerpoint/2010/main" val="3424705405"/>
              </p:ext>
            </p:extLst>
          </p:nvPr>
        </p:nvGraphicFramePr>
        <p:xfrm>
          <a:off x="507999" y="2475878"/>
          <a:ext cx="8039100" cy="3730728"/>
        </p:xfrm>
        <a:graphic>
          <a:graphicData uri="http://schemas.openxmlformats.org/drawingml/2006/table">
            <a:tbl>
              <a:tblPr>
                <a:effectLst>
                  <a:outerShdw blurRad="50800" dist="38100" dir="18900000" algn="bl" rotWithShape="0">
                    <a:prstClr val="black">
                      <a:alpha val="40000"/>
                    </a:prstClr>
                  </a:outerShdw>
                </a:effectLst>
              </a:tblPr>
              <a:tblGrid>
                <a:gridCol w="1129732">
                  <a:extLst>
                    <a:ext uri="{9D8B030D-6E8A-4147-A177-3AD203B41FA5}">
                      <a16:colId xmlns:a16="http://schemas.microsoft.com/office/drawing/2014/main" val="20000"/>
                    </a:ext>
                  </a:extLst>
                </a:gridCol>
                <a:gridCol w="935598">
                  <a:extLst>
                    <a:ext uri="{9D8B030D-6E8A-4147-A177-3AD203B41FA5}">
                      <a16:colId xmlns:a16="http://schemas.microsoft.com/office/drawing/2014/main" val="20001"/>
                    </a:ext>
                  </a:extLst>
                </a:gridCol>
                <a:gridCol w="984998">
                  <a:extLst>
                    <a:ext uri="{9D8B030D-6E8A-4147-A177-3AD203B41FA5}">
                      <a16:colId xmlns:a16="http://schemas.microsoft.com/office/drawing/2014/main" val="20002"/>
                    </a:ext>
                  </a:extLst>
                </a:gridCol>
                <a:gridCol w="2531290">
                  <a:extLst>
                    <a:ext uri="{9D8B030D-6E8A-4147-A177-3AD203B41FA5}">
                      <a16:colId xmlns:a16="http://schemas.microsoft.com/office/drawing/2014/main" val="20003"/>
                    </a:ext>
                  </a:extLst>
                </a:gridCol>
                <a:gridCol w="2457482">
                  <a:extLst>
                    <a:ext uri="{9D8B030D-6E8A-4147-A177-3AD203B41FA5}">
                      <a16:colId xmlns:a16="http://schemas.microsoft.com/office/drawing/2014/main" val="20004"/>
                    </a:ext>
                  </a:extLst>
                </a:gridCol>
              </a:tblGrid>
              <a:tr h="360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b="1" dirty="0" smtClean="0">
                          <a:solidFill>
                            <a:srgbClr val="000000"/>
                          </a:solidFill>
                          <a:latin typeface="+mn-lt"/>
                          <a:ea typeface="Calibri"/>
                        </a:rPr>
                        <a:t>Fórmula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400" b="1" dirty="0" err="1" smtClean="0">
                          <a:solidFill>
                            <a:srgbClr val="000000"/>
                          </a:solidFill>
                          <a:latin typeface="+mn-lt"/>
                          <a:ea typeface="Calibri"/>
                        </a:rPr>
                        <a:t>Oxoanión</a:t>
                      </a:r>
                      <a:endParaRPr lang="es-ES" sz="1400" b="1" dirty="0">
                        <a:solidFill>
                          <a:srgbClr val="000000"/>
                        </a:solidFill>
                        <a:latin typeface="+mn-lt"/>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400" b="1" dirty="0" smtClean="0">
                          <a:solidFill>
                            <a:srgbClr val="000000"/>
                          </a:solidFill>
                          <a:latin typeface="+mn-lt"/>
                          <a:ea typeface="Calibri"/>
                        </a:rPr>
                        <a:t>Catión</a:t>
                      </a:r>
                      <a:endParaRPr lang="es-ES" sz="1400" b="1" dirty="0">
                        <a:solidFill>
                          <a:srgbClr val="000000"/>
                        </a:solidFill>
                        <a:latin typeface="+mn-lt"/>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400" b="1" dirty="0" smtClean="0">
                          <a:solidFill>
                            <a:srgbClr val="000000"/>
                          </a:solidFill>
                          <a:latin typeface="+mn-lt"/>
                          <a:ea typeface="Calibri"/>
                        </a:rPr>
                        <a:t>Nombre: número </a:t>
                      </a:r>
                      <a:r>
                        <a:rPr lang="es-ES" sz="1400" b="1" dirty="0">
                          <a:solidFill>
                            <a:srgbClr val="000000"/>
                          </a:solidFill>
                          <a:latin typeface="+mn-lt"/>
                          <a:ea typeface="Calibri"/>
                        </a:rPr>
                        <a:t>de carga</a:t>
                      </a:r>
                      <a:endParaRPr lang="es-ES" sz="1400" dirty="0">
                        <a:solidFill>
                          <a:srgbClr val="000000"/>
                        </a:solidFill>
                        <a:latin typeface="+mn-lt"/>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400" b="1" dirty="0" smtClean="0">
                          <a:solidFill>
                            <a:srgbClr val="000000"/>
                          </a:solidFill>
                          <a:latin typeface="+mn-lt"/>
                          <a:ea typeface="Calibri"/>
                        </a:rPr>
                        <a:t>Nombre: Sistema </a:t>
                      </a:r>
                      <a:r>
                        <a:rPr lang="es-ES" sz="1400" b="1" dirty="0">
                          <a:solidFill>
                            <a:srgbClr val="000000"/>
                          </a:solidFill>
                          <a:latin typeface="+mn-lt"/>
                          <a:ea typeface="Calibri"/>
                        </a:rPr>
                        <a:t>de Stock</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360000">
                <a:tc>
                  <a:txBody>
                    <a:bodyPr/>
                    <a:lstStyle/>
                    <a:p>
                      <a:pPr algn="ctr">
                        <a:lnSpc>
                          <a:spcPct val="115000"/>
                        </a:lnSpc>
                        <a:spcAft>
                          <a:spcPts val="0"/>
                        </a:spcAft>
                      </a:pPr>
                      <a:r>
                        <a:rPr lang="es-ES" sz="1600" dirty="0">
                          <a:solidFill>
                            <a:srgbClr val="000000"/>
                          </a:solidFill>
                          <a:latin typeface="+mn-lt"/>
                          <a:ea typeface="Calibri"/>
                        </a:rPr>
                        <a:t>Fe(ClO</a:t>
                      </a:r>
                      <a:r>
                        <a:rPr lang="es-ES" sz="1600" baseline="-25000" dirty="0">
                          <a:solidFill>
                            <a:srgbClr val="000000"/>
                          </a:solidFill>
                          <a:latin typeface="+mn-lt"/>
                          <a:ea typeface="Calibri"/>
                        </a:rPr>
                        <a:t>3</a:t>
                      </a:r>
                      <a:r>
                        <a:rPr lang="es-ES" sz="1600" dirty="0">
                          <a:solidFill>
                            <a:srgbClr val="000000"/>
                          </a:solidFill>
                          <a:latin typeface="+mn-lt"/>
                          <a:ea typeface="Calibri"/>
                        </a:rPr>
                        <a:t>)</a:t>
                      </a:r>
                      <a:r>
                        <a:rPr lang="es-ES" sz="1600" baseline="-25000" dirty="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ClO</a:t>
                      </a:r>
                      <a:r>
                        <a:rPr lang="es-ES" sz="1400" baseline="-25000" dirty="0">
                          <a:solidFill>
                            <a:srgbClr val="000000"/>
                          </a:solidFill>
                          <a:latin typeface="+mn-lt"/>
                          <a:ea typeface="Calibri"/>
                        </a:rPr>
                        <a:t>3</a:t>
                      </a:r>
                      <a:r>
                        <a:rPr lang="es-ES" sz="1400" baseline="30000" dirty="0">
                          <a:solidFill>
                            <a:srgbClr val="000000"/>
                          </a:solidFill>
                          <a:latin typeface="+mn-lt"/>
                          <a:ea typeface="Calibri"/>
                        </a:rPr>
                        <a:t>−</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Fe</a:t>
                      </a:r>
                      <a:r>
                        <a:rPr lang="es-ES" sz="1400" baseline="30000">
                          <a:solidFill>
                            <a:srgbClr val="000000"/>
                          </a:solidFill>
                          <a:latin typeface="+mn-lt"/>
                          <a:ea typeface="Calibri"/>
                        </a:rPr>
                        <a:t>3+</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clorato de </a:t>
                      </a:r>
                      <a:r>
                        <a:rPr lang="es-ES" sz="1400" dirty="0" smtClean="0">
                          <a:solidFill>
                            <a:srgbClr val="000000"/>
                          </a:solidFill>
                          <a:latin typeface="+mn-lt"/>
                          <a:ea typeface="Calibri"/>
                        </a:rPr>
                        <a:t>hierro (</a:t>
                      </a:r>
                      <a:r>
                        <a:rPr lang="es-ES" sz="1400" dirty="0">
                          <a:solidFill>
                            <a:srgbClr val="000000"/>
                          </a:solidFill>
                          <a:latin typeface="+mn-lt"/>
                          <a:ea typeface="Calibri"/>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solidFill>
                            <a:srgbClr val="000000"/>
                          </a:solidFill>
                          <a:latin typeface="+mn-lt"/>
                          <a:ea typeface="Calibri"/>
                        </a:rPr>
                        <a:t>clorato de </a:t>
                      </a:r>
                      <a:r>
                        <a:rPr lang="es-ES" sz="1400" dirty="0" smtClean="0">
                          <a:solidFill>
                            <a:srgbClr val="000000"/>
                          </a:solidFill>
                          <a:latin typeface="+mn-lt"/>
                          <a:ea typeface="Calibri"/>
                        </a:rPr>
                        <a:t>hierro (</a:t>
                      </a:r>
                      <a:r>
                        <a:rPr lang="es-ES" sz="1400" dirty="0">
                          <a:solidFill>
                            <a:srgbClr val="000000"/>
                          </a:solidFill>
                          <a:latin typeface="+mn-lt"/>
                          <a:ea typeface="Calibri"/>
                        </a:rPr>
                        <a:t>III)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60000">
                <a:tc>
                  <a:txBody>
                    <a:bodyPr/>
                    <a:lstStyle/>
                    <a:p>
                      <a:pPr algn="ctr">
                        <a:lnSpc>
                          <a:spcPct val="115000"/>
                        </a:lnSpc>
                        <a:spcAft>
                          <a:spcPts val="0"/>
                        </a:spcAft>
                      </a:pPr>
                      <a:r>
                        <a:rPr lang="es-ES" sz="1600">
                          <a:solidFill>
                            <a:srgbClr val="000000"/>
                          </a:solidFill>
                          <a:latin typeface="+mn-lt"/>
                          <a:ea typeface="Calibri"/>
                        </a:rPr>
                        <a:t>Au</a:t>
                      </a:r>
                      <a:r>
                        <a:rPr lang="es-ES" sz="1600" baseline="-25000">
                          <a:solidFill>
                            <a:srgbClr val="000000"/>
                          </a:solidFill>
                          <a:latin typeface="+mn-lt"/>
                          <a:ea typeface="Calibri"/>
                        </a:rPr>
                        <a:t>2</a:t>
                      </a:r>
                      <a:r>
                        <a:rPr lang="es-ES" sz="1600">
                          <a:solidFill>
                            <a:srgbClr val="000000"/>
                          </a:solidFill>
                          <a:latin typeface="+mn-lt"/>
                          <a:ea typeface="Calibri"/>
                        </a:rPr>
                        <a:t>(SO</a:t>
                      </a:r>
                      <a:r>
                        <a:rPr lang="es-ES" sz="1600" baseline="-25000">
                          <a:solidFill>
                            <a:srgbClr val="000000"/>
                          </a:solidFill>
                          <a:latin typeface="+mn-lt"/>
                          <a:ea typeface="Calibri"/>
                        </a:rPr>
                        <a:t>4</a:t>
                      </a:r>
                      <a:r>
                        <a:rPr lang="es-ES" sz="1600">
                          <a:solidFill>
                            <a:srgbClr val="000000"/>
                          </a:solidFill>
                          <a:latin typeface="+mn-lt"/>
                          <a:ea typeface="Calibri"/>
                        </a:rPr>
                        <a:t>)</a:t>
                      </a:r>
                      <a:r>
                        <a:rPr lang="es-ES" sz="1600" baseline="-25000">
                          <a:solidFill>
                            <a:srgbClr val="000000"/>
                          </a:solidFill>
                          <a:latin typeface="+mn-lt"/>
                          <a:ea typeface="Calibri"/>
                        </a:rPr>
                        <a:t>3</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SO</a:t>
                      </a:r>
                      <a:r>
                        <a:rPr lang="es-ES" sz="1400" baseline="-25000">
                          <a:solidFill>
                            <a:srgbClr val="000000"/>
                          </a:solidFill>
                          <a:latin typeface="+mn-lt"/>
                          <a:ea typeface="Calibri"/>
                        </a:rPr>
                        <a:t>4</a:t>
                      </a:r>
                      <a:r>
                        <a:rPr lang="es-ES" sz="1400" baseline="30000">
                          <a:solidFill>
                            <a:srgbClr val="000000"/>
                          </a:solidFill>
                          <a:latin typeface="+mn-lt"/>
                          <a:ea typeface="Calibri"/>
                        </a:rPr>
                        <a:t>2−</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Au</a:t>
                      </a:r>
                      <a:r>
                        <a:rPr lang="es-ES" sz="1400" baseline="30000" dirty="0">
                          <a:solidFill>
                            <a:srgbClr val="000000"/>
                          </a:solidFill>
                          <a:latin typeface="+mn-lt"/>
                          <a:ea typeface="Calibri"/>
                        </a:rPr>
                        <a:t>3+</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sulfato de </a:t>
                      </a:r>
                      <a:r>
                        <a:rPr lang="es-ES" sz="1400" dirty="0" smtClean="0">
                          <a:solidFill>
                            <a:srgbClr val="000000"/>
                          </a:solidFill>
                          <a:latin typeface="+mn-lt"/>
                          <a:ea typeface="Calibri"/>
                        </a:rPr>
                        <a:t>oro (</a:t>
                      </a:r>
                      <a:r>
                        <a:rPr lang="es-ES" sz="1400" dirty="0">
                          <a:solidFill>
                            <a:srgbClr val="000000"/>
                          </a:solidFill>
                          <a:latin typeface="+mn-lt"/>
                          <a:ea typeface="Calibri"/>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solidFill>
                            <a:srgbClr val="000000"/>
                          </a:solidFill>
                          <a:latin typeface="+mn-lt"/>
                          <a:ea typeface="Calibri"/>
                        </a:rPr>
                        <a:t>sulfato de </a:t>
                      </a:r>
                      <a:r>
                        <a:rPr lang="es-ES" sz="1400" dirty="0" smtClean="0">
                          <a:solidFill>
                            <a:srgbClr val="000000"/>
                          </a:solidFill>
                          <a:latin typeface="+mn-lt"/>
                          <a:ea typeface="Calibri"/>
                        </a:rPr>
                        <a:t>oro (</a:t>
                      </a:r>
                      <a:r>
                        <a:rPr lang="es-ES" sz="1400" dirty="0">
                          <a:solidFill>
                            <a:srgbClr val="000000"/>
                          </a:solidFill>
                          <a:latin typeface="+mn-lt"/>
                          <a:ea typeface="Calibri"/>
                        </a:rPr>
                        <a:t>III)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60000">
                <a:tc>
                  <a:txBody>
                    <a:bodyPr/>
                    <a:lstStyle/>
                    <a:p>
                      <a:pPr algn="ctr">
                        <a:lnSpc>
                          <a:spcPct val="115000"/>
                        </a:lnSpc>
                        <a:spcAft>
                          <a:spcPts val="0"/>
                        </a:spcAft>
                      </a:pPr>
                      <a:r>
                        <a:rPr lang="es-ES" sz="1600" dirty="0">
                          <a:solidFill>
                            <a:srgbClr val="000000"/>
                          </a:solidFill>
                          <a:latin typeface="+mn-lt"/>
                          <a:ea typeface="Calibri"/>
                        </a:rPr>
                        <a:t>KNO</a:t>
                      </a:r>
                      <a:r>
                        <a:rPr lang="es-ES" sz="1600" baseline="-25000" dirty="0">
                          <a:solidFill>
                            <a:srgbClr val="000000"/>
                          </a:solidFill>
                          <a:latin typeface="+mn-lt"/>
                          <a:ea typeface="Calibri"/>
                        </a:rPr>
                        <a:t>3</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NO</a:t>
                      </a:r>
                      <a:r>
                        <a:rPr lang="es-ES" sz="1400" baseline="-25000" dirty="0">
                          <a:solidFill>
                            <a:srgbClr val="000000"/>
                          </a:solidFill>
                          <a:latin typeface="+mn-lt"/>
                          <a:ea typeface="Calibri"/>
                        </a:rPr>
                        <a:t>3</a:t>
                      </a:r>
                      <a:r>
                        <a:rPr lang="es-ES" sz="1400" baseline="30000" dirty="0" smtClean="0">
                          <a:solidFill>
                            <a:srgbClr val="000000"/>
                          </a:solidFill>
                          <a:latin typeface="+mn-lt"/>
                          <a:ea typeface="Calibri"/>
                        </a:rPr>
                        <a:t>−</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K</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nitrato de potasio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solidFill>
                            <a:srgbClr val="000000"/>
                          </a:solidFill>
                          <a:latin typeface="+mn-lt"/>
                          <a:ea typeface="Calibri"/>
                        </a:rPr>
                        <a:t>nitrato de sodio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60000">
                <a:tc>
                  <a:txBody>
                    <a:bodyPr/>
                    <a:lstStyle/>
                    <a:p>
                      <a:pPr algn="ctr">
                        <a:lnSpc>
                          <a:spcPct val="115000"/>
                        </a:lnSpc>
                        <a:spcAft>
                          <a:spcPts val="0"/>
                        </a:spcAft>
                      </a:pPr>
                      <a:r>
                        <a:rPr lang="es-ES" sz="1600">
                          <a:solidFill>
                            <a:srgbClr val="000000"/>
                          </a:solidFill>
                          <a:latin typeface="+mn-lt"/>
                          <a:ea typeface="Calibri"/>
                        </a:rPr>
                        <a:t>AlPO</a:t>
                      </a:r>
                      <a:r>
                        <a:rPr lang="es-ES" sz="1600" baseline="-25000">
                          <a:solidFill>
                            <a:srgbClr val="000000"/>
                          </a:solidFill>
                          <a:latin typeface="+mn-lt"/>
                          <a:ea typeface="Calibri"/>
                        </a:rPr>
                        <a:t>4</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PO</a:t>
                      </a:r>
                      <a:r>
                        <a:rPr lang="es-ES" sz="1400" baseline="-25000">
                          <a:solidFill>
                            <a:srgbClr val="000000"/>
                          </a:solidFill>
                          <a:latin typeface="+mn-lt"/>
                          <a:ea typeface="Calibri"/>
                        </a:rPr>
                        <a:t>4</a:t>
                      </a:r>
                      <a:r>
                        <a:rPr lang="es-ES" sz="1400" baseline="30000">
                          <a:solidFill>
                            <a:srgbClr val="000000"/>
                          </a:solidFill>
                          <a:latin typeface="+mn-lt"/>
                          <a:ea typeface="Calibri"/>
                        </a:rPr>
                        <a:t>3−</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Al</a:t>
                      </a:r>
                      <a:r>
                        <a:rPr lang="es-ES" sz="1400" baseline="30000">
                          <a:solidFill>
                            <a:srgbClr val="000000"/>
                          </a:solidFill>
                          <a:latin typeface="+mn-lt"/>
                          <a:ea typeface="Calibri"/>
                        </a:rPr>
                        <a:t>3+</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(orto)fosfato de aluminio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solidFill>
                            <a:srgbClr val="000000"/>
                          </a:solidFill>
                          <a:latin typeface="+mn-lt"/>
                          <a:ea typeface="Calibri"/>
                        </a:rPr>
                        <a:t>(orto)fosfato de aluminio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60000">
                <a:tc>
                  <a:txBody>
                    <a:bodyPr/>
                    <a:lstStyle/>
                    <a:p>
                      <a:pPr algn="ctr">
                        <a:lnSpc>
                          <a:spcPct val="115000"/>
                        </a:lnSpc>
                        <a:spcAft>
                          <a:spcPts val="0"/>
                        </a:spcAft>
                      </a:pPr>
                      <a:r>
                        <a:rPr lang="es-ES" sz="1600">
                          <a:solidFill>
                            <a:srgbClr val="000000"/>
                          </a:solidFill>
                          <a:latin typeface="+mn-lt"/>
                          <a:ea typeface="Calibri"/>
                        </a:rPr>
                        <a:t>(NH</a:t>
                      </a:r>
                      <a:r>
                        <a:rPr lang="es-ES" sz="1600" baseline="-25000">
                          <a:solidFill>
                            <a:srgbClr val="000000"/>
                          </a:solidFill>
                          <a:latin typeface="+mn-lt"/>
                          <a:ea typeface="Calibri"/>
                        </a:rPr>
                        <a:t>4</a:t>
                      </a:r>
                      <a:r>
                        <a:rPr lang="es-ES" sz="1600">
                          <a:solidFill>
                            <a:srgbClr val="000000"/>
                          </a:solidFill>
                          <a:latin typeface="+mn-lt"/>
                          <a:ea typeface="Calibri"/>
                        </a:rPr>
                        <a:t>)</a:t>
                      </a:r>
                      <a:r>
                        <a:rPr lang="es-ES" sz="1600" baseline="-25000">
                          <a:solidFill>
                            <a:srgbClr val="000000"/>
                          </a:solidFill>
                          <a:latin typeface="+mn-lt"/>
                          <a:ea typeface="Calibri"/>
                        </a:rPr>
                        <a:t>2</a:t>
                      </a:r>
                      <a:r>
                        <a:rPr lang="es-ES" sz="1600">
                          <a:solidFill>
                            <a:srgbClr val="000000"/>
                          </a:solidFill>
                          <a:latin typeface="+mn-lt"/>
                          <a:ea typeface="Calibri"/>
                        </a:rPr>
                        <a:t>CO</a:t>
                      </a:r>
                      <a:r>
                        <a:rPr lang="es-ES" sz="1600" baseline="-25000">
                          <a:solidFill>
                            <a:srgbClr val="000000"/>
                          </a:solidFill>
                          <a:latin typeface="+mn-lt"/>
                          <a:ea typeface="Calibri"/>
                        </a:rPr>
                        <a:t>3</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CO</a:t>
                      </a:r>
                      <a:r>
                        <a:rPr lang="es-ES" sz="1400" baseline="-25000">
                          <a:solidFill>
                            <a:srgbClr val="000000"/>
                          </a:solidFill>
                          <a:latin typeface="+mn-lt"/>
                          <a:ea typeface="Calibri"/>
                        </a:rPr>
                        <a:t>3</a:t>
                      </a:r>
                      <a:r>
                        <a:rPr lang="es-ES" sz="1400" baseline="30000">
                          <a:solidFill>
                            <a:srgbClr val="000000"/>
                          </a:solidFill>
                          <a:latin typeface="+mn-lt"/>
                          <a:ea typeface="Calibri"/>
                        </a:rPr>
                        <a:t>2−</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NH</a:t>
                      </a:r>
                      <a:r>
                        <a:rPr lang="es-ES" sz="1400" baseline="-25000">
                          <a:solidFill>
                            <a:srgbClr val="000000"/>
                          </a:solidFill>
                          <a:latin typeface="+mn-lt"/>
                          <a:ea typeface="Calibri"/>
                        </a:rPr>
                        <a:t>4</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carbonato de amonio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solidFill>
                            <a:srgbClr val="000000"/>
                          </a:solidFill>
                          <a:latin typeface="+mn-lt"/>
                          <a:ea typeface="Calibri"/>
                        </a:rPr>
                        <a:t>carbonato de amonio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60000">
                <a:tc>
                  <a:txBody>
                    <a:bodyPr/>
                    <a:lstStyle/>
                    <a:p>
                      <a:pPr algn="ctr">
                        <a:lnSpc>
                          <a:spcPct val="115000"/>
                        </a:lnSpc>
                        <a:spcAft>
                          <a:spcPts val="0"/>
                        </a:spcAft>
                      </a:pPr>
                      <a:r>
                        <a:rPr lang="es-ES" sz="1600">
                          <a:solidFill>
                            <a:srgbClr val="000000"/>
                          </a:solidFill>
                          <a:latin typeface="+mn-lt"/>
                          <a:ea typeface="Calibri"/>
                        </a:rPr>
                        <a:t>K</a:t>
                      </a:r>
                      <a:r>
                        <a:rPr lang="es-ES" sz="1600" baseline="-25000">
                          <a:solidFill>
                            <a:srgbClr val="000000"/>
                          </a:solidFill>
                          <a:latin typeface="+mn-lt"/>
                          <a:ea typeface="Calibri"/>
                        </a:rPr>
                        <a:t>2</a:t>
                      </a:r>
                      <a:r>
                        <a:rPr lang="es-ES" sz="1600">
                          <a:solidFill>
                            <a:srgbClr val="000000"/>
                          </a:solidFill>
                          <a:latin typeface="+mn-lt"/>
                          <a:ea typeface="Calibri"/>
                        </a:rPr>
                        <a:t>Cr</a:t>
                      </a:r>
                      <a:r>
                        <a:rPr lang="es-ES" sz="1600" baseline="-25000">
                          <a:solidFill>
                            <a:srgbClr val="000000"/>
                          </a:solidFill>
                          <a:latin typeface="+mn-lt"/>
                          <a:ea typeface="Calibri"/>
                        </a:rPr>
                        <a:t>2</a:t>
                      </a:r>
                      <a:r>
                        <a:rPr lang="es-ES" sz="1600">
                          <a:solidFill>
                            <a:srgbClr val="000000"/>
                          </a:solidFill>
                          <a:latin typeface="+mn-lt"/>
                          <a:ea typeface="Calibri"/>
                        </a:rPr>
                        <a:t>O</a:t>
                      </a:r>
                      <a:r>
                        <a:rPr lang="es-ES" sz="1600" baseline="-25000">
                          <a:solidFill>
                            <a:srgbClr val="000000"/>
                          </a:solidFill>
                          <a:latin typeface="+mn-lt"/>
                          <a:ea typeface="Calibri"/>
                        </a:rPr>
                        <a:t>7</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Cr</a:t>
                      </a:r>
                      <a:r>
                        <a:rPr lang="es-ES" sz="1400" baseline="-25000">
                          <a:solidFill>
                            <a:srgbClr val="000000"/>
                          </a:solidFill>
                          <a:latin typeface="+mn-lt"/>
                          <a:ea typeface="Calibri"/>
                        </a:rPr>
                        <a:t>2</a:t>
                      </a:r>
                      <a:r>
                        <a:rPr lang="es-ES" sz="1400">
                          <a:solidFill>
                            <a:srgbClr val="000000"/>
                          </a:solidFill>
                          <a:latin typeface="+mn-lt"/>
                          <a:ea typeface="Calibri"/>
                        </a:rPr>
                        <a:t>O</a:t>
                      </a:r>
                      <a:r>
                        <a:rPr lang="es-ES" sz="1400" baseline="-25000">
                          <a:solidFill>
                            <a:srgbClr val="000000"/>
                          </a:solidFill>
                          <a:latin typeface="+mn-lt"/>
                          <a:ea typeface="Calibri"/>
                        </a:rPr>
                        <a:t>7</a:t>
                      </a:r>
                      <a:r>
                        <a:rPr lang="es-ES" sz="1400" baseline="30000">
                          <a:solidFill>
                            <a:srgbClr val="000000"/>
                          </a:solidFill>
                          <a:latin typeface="+mn-lt"/>
                          <a:ea typeface="Calibri"/>
                        </a:rPr>
                        <a:t>2−</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K</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dicromato</a:t>
                      </a:r>
                      <a:r>
                        <a:rPr lang="es-ES" sz="1400" dirty="0">
                          <a:solidFill>
                            <a:srgbClr val="000000"/>
                          </a:solidFill>
                          <a:latin typeface="+mn-lt"/>
                          <a:ea typeface="Calibri"/>
                        </a:rPr>
                        <a:t> de potasio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err="1">
                          <a:solidFill>
                            <a:srgbClr val="000000"/>
                          </a:solidFill>
                          <a:latin typeface="+mn-lt"/>
                          <a:ea typeface="Calibri"/>
                        </a:rPr>
                        <a:t>dicromato</a:t>
                      </a:r>
                      <a:r>
                        <a:rPr lang="es-ES" sz="1400" dirty="0">
                          <a:solidFill>
                            <a:srgbClr val="000000"/>
                          </a:solidFill>
                          <a:latin typeface="+mn-lt"/>
                          <a:ea typeface="Calibri"/>
                        </a:rPr>
                        <a:t> de potasio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60000">
                <a:tc>
                  <a:txBody>
                    <a:bodyPr/>
                    <a:lstStyle/>
                    <a:p>
                      <a:pPr algn="ctr">
                        <a:lnSpc>
                          <a:spcPct val="115000"/>
                        </a:lnSpc>
                        <a:spcAft>
                          <a:spcPts val="0"/>
                        </a:spcAft>
                      </a:pPr>
                      <a:r>
                        <a:rPr lang="es-ES" sz="1600">
                          <a:solidFill>
                            <a:srgbClr val="000000"/>
                          </a:solidFill>
                          <a:latin typeface="+mn-lt"/>
                          <a:ea typeface="Calibri"/>
                        </a:rPr>
                        <a:t>Ca(PO</a:t>
                      </a:r>
                      <a:r>
                        <a:rPr lang="es-ES" sz="1600" baseline="-25000">
                          <a:solidFill>
                            <a:srgbClr val="000000"/>
                          </a:solidFill>
                          <a:latin typeface="+mn-lt"/>
                          <a:ea typeface="Calibri"/>
                        </a:rPr>
                        <a:t>3</a:t>
                      </a:r>
                      <a:r>
                        <a:rPr lang="es-ES" sz="1600">
                          <a:solidFill>
                            <a:srgbClr val="000000"/>
                          </a:solidFill>
                          <a:latin typeface="+mn-lt"/>
                          <a:ea typeface="Calibri"/>
                        </a:rPr>
                        <a:t>)</a:t>
                      </a:r>
                      <a:r>
                        <a:rPr lang="es-ES" sz="1600" baseline="-25000">
                          <a:solidFill>
                            <a:srgbClr val="000000"/>
                          </a:solidFill>
                          <a:latin typeface="+mn-lt"/>
                          <a:ea typeface="Calibri"/>
                        </a:rPr>
                        <a:t>2</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PO</a:t>
                      </a:r>
                      <a:r>
                        <a:rPr lang="es-ES" sz="1400" baseline="-25000">
                          <a:solidFill>
                            <a:srgbClr val="000000"/>
                          </a:solidFill>
                          <a:latin typeface="+mn-lt"/>
                          <a:ea typeface="Calibri"/>
                        </a:rPr>
                        <a:t>3</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Ca</a:t>
                      </a:r>
                      <a:r>
                        <a:rPr lang="es-ES" sz="1400" baseline="30000">
                          <a:solidFill>
                            <a:srgbClr val="000000"/>
                          </a:solidFill>
                          <a:latin typeface="+mn-lt"/>
                          <a:ea typeface="Calibri"/>
                        </a:rPr>
                        <a:t>2+</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metafosfato</a:t>
                      </a:r>
                      <a:r>
                        <a:rPr lang="es-ES" sz="1400" dirty="0">
                          <a:solidFill>
                            <a:srgbClr val="000000"/>
                          </a:solidFill>
                          <a:latin typeface="+mn-lt"/>
                          <a:ea typeface="Calibri"/>
                        </a:rPr>
                        <a:t> de calcio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err="1">
                          <a:solidFill>
                            <a:srgbClr val="000000"/>
                          </a:solidFill>
                          <a:latin typeface="+mn-lt"/>
                          <a:ea typeface="Calibri"/>
                        </a:rPr>
                        <a:t>metafosfato</a:t>
                      </a:r>
                      <a:r>
                        <a:rPr lang="es-ES" sz="1400" dirty="0">
                          <a:solidFill>
                            <a:srgbClr val="000000"/>
                          </a:solidFill>
                          <a:latin typeface="+mn-lt"/>
                          <a:ea typeface="Calibri"/>
                        </a:rPr>
                        <a:t> de calcio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60000">
                <a:tc>
                  <a:txBody>
                    <a:bodyPr/>
                    <a:lstStyle/>
                    <a:p>
                      <a:pPr algn="ctr">
                        <a:lnSpc>
                          <a:spcPct val="115000"/>
                        </a:lnSpc>
                        <a:spcAft>
                          <a:spcPts val="0"/>
                        </a:spcAft>
                      </a:pPr>
                      <a:r>
                        <a:rPr lang="es-ES" sz="1600">
                          <a:solidFill>
                            <a:srgbClr val="000000"/>
                          </a:solidFill>
                          <a:latin typeface="+mn-lt"/>
                          <a:ea typeface="Calibri"/>
                        </a:rPr>
                        <a:t>RbMnO</a:t>
                      </a:r>
                      <a:r>
                        <a:rPr lang="es-ES" sz="1600" baseline="-25000">
                          <a:solidFill>
                            <a:srgbClr val="000000"/>
                          </a:solidFill>
                          <a:latin typeface="+mn-lt"/>
                          <a:ea typeface="Calibri"/>
                        </a:rPr>
                        <a:t>4</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MnO</a:t>
                      </a:r>
                      <a:r>
                        <a:rPr lang="es-ES" sz="1400" baseline="-25000">
                          <a:solidFill>
                            <a:srgbClr val="000000"/>
                          </a:solidFill>
                          <a:latin typeface="+mn-lt"/>
                          <a:ea typeface="Calibri"/>
                        </a:rPr>
                        <a:t>4</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Rb</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permanganato de rubidio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solidFill>
                            <a:srgbClr val="000000"/>
                          </a:solidFill>
                          <a:latin typeface="+mn-lt"/>
                          <a:ea typeface="Calibri"/>
                        </a:rPr>
                        <a:t>permanganato de rubidio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60000">
                <a:tc>
                  <a:txBody>
                    <a:bodyPr/>
                    <a:lstStyle/>
                    <a:p>
                      <a:pPr algn="ctr">
                        <a:lnSpc>
                          <a:spcPct val="115000"/>
                        </a:lnSpc>
                        <a:spcAft>
                          <a:spcPts val="0"/>
                        </a:spcAft>
                      </a:pPr>
                      <a:r>
                        <a:rPr lang="es-ES" sz="1600" dirty="0">
                          <a:solidFill>
                            <a:srgbClr val="000000"/>
                          </a:solidFill>
                          <a:latin typeface="+mn-lt"/>
                          <a:ea typeface="Calibri"/>
                        </a:rPr>
                        <a:t>Rb</a:t>
                      </a:r>
                      <a:r>
                        <a:rPr lang="es-ES" sz="1600" baseline="-25000" dirty="0">
                          <a:solidFill>
                            <a:srgbClr val="000000"/>
                          </a:solidFill>
                          <a:latin typeface="+mn-lt"/>
                          <a:ea typeface="Calibri"/>
                        </a:rPr>
                        <a:t>2</a:t>
                      </a:r>
                      <a:r>
                        <a:rPr lang="es-ES" sz="1600" dirty="0">
                          <a:solidFill>
                            <a:srgbClr val="000000"/>
                          </a:solidFill>
                          <a:latin typeface="+mn-lt"/>
                          <a:ea typeface="Calibri"/>
                        </a:rPr>
                        <a:t>MnO</a:t>
                      </a:r>
                      <a:r>
                        <a:rPr lang="es-ES" sz="1600" baseline="-25000" dirty="0">
                          <a:solidFill>
                            <a:srgbClr val="000000"/>
                          </a:solidFill>
                          <a:latin typeface="+mn-lt"/>
                          <a:ea typeface="Calibri"/>
                        </a:rPr>
                        <a:t>4</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MnO</a:t>
                      </a:r>
                      <a:r>
                        <a:rPr lang="es-ES" sz="1400" baseline="-25000">
                          <a:solidFill>
                            <a:srgbClr val="000000"/>
                          </a:solidFill>
                          <a:latin typeface="+mn-lt"/>
                          <a:ea typeface="Calibri"/>
                        </a:rPr>
                        <a:t>4</a:t>
                      </a:r>
                      <a:r>
                        <a:rPr lang="es-ES" sz="1400" baseline="30000">
                          <a:solidFill>
                            <a:srgbClr val="000000"/>
                          </a:solidFill>
                          <a:latin typeface="+mn-lt"/>
                          <a:ea typeface="Calibri"/>
                        </a:rPr>
                        <a:t>2−</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Rb</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manganato de rubidio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solidFill>
                            <a:srgbClr val="000000"/>
                          </a:solidFill>
                          <a:latin typeface="+mn-lt"/>
                          <a:ea typeface="Calibri"/>
                        </a:rPr>
                        <a:t>manganato de rubidio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8"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33</a:t>
            </a:fld>
            <a:endParaRPr lang="es-ES" dirty="0">
              <a:solidFill>
                <a:schemeClr val="accent6">
                  <a:lumMod val="50000"/>
                </a:schemeClr>
              </a:solidFill>
            </a:endParaRPr>
          </a:p>
        </p:txBody>
      </p:sp>
      <p:sp>
        <p:nvSpPr>
          <p:cNvPr id="12" name="11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smtClean="0">
                <a:solidFill>
                  <a:schemeClr val="accent6">
                    <a:lumMod val="75000"/>
                  </a:schemeClr>
                </a:solidFill>
                <a:latin typeface="Arial" pitchFamily="34" charset="0"/>
                <a:cs typeface="Arial" pitchFamily="34" charset="0"/>
              </a:rPr>
              <a:t>8. Oxisales</a:t>
            </a:r>
            <a:endParaRPr lang="es-ES" b="1" dirty="0">
              <a:solidFill>
                <a:schemeClr val="accent6">
                  <a:lumMod val="75000"/>
                </a:schemeClr>
              </a:solidFill>
              <a:latin typeface="Arial" pitchFamily="34" charset="0"/>
              <a:cs typeface="Arial" pitchFamily="34" charset="0"/>
            </a:endParaRPr>
          </a:p>
        </p:txBody>
      </p:sp>
      <p:sp>
        <p:nvSpPr>
          <p:cNvPr id="13" name="12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49"/>
                                        </p:tgtEl>
                                        <p:attrNameLst>
                                          <p:attrName>style.visibility</p:attrName>
                                        </p:attrNameLst>
                                      </p:cBhvr>
                                      <p:to>
                                        <p:strVal val="visible"/>
                                      </p:to>
                                    </p:set>
                                    <p:animEffect transition="in" filter="wipe(left)">
                                      <p:cBhvr>
                                        <p:cTn id="7" dur="1000"/>
                                        <p:tgtEl>
                                          <p:spTgt spid="2049"/>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4 Tabla"/>
          <p:cNvGraphicFramePr>
            <a:graphicFrameLocks noGrp="1"/>
          </p:cNvGraphicFramePr>
          <p:nvPr>
            <p:extLst>
              <p:ext uri="{D42A27DB-BD31-4B8C-83A1-F6EECF244321}">
                <p14:modId xmlns:p14="http://schemas.microsoft.com/office/powerpoint/2010/main" val="1702265793"/>
              </p:ext>
            </p:extLst>
          </p:nvPr>
        </p:nvGraphicFramePr>
        <p:xfrm>
          <a:off x="1092201" y="2320077"/>
          <a:ext cx="7492999" cy="4090728"/>
        </p:xfrm>
        <a:graphic>
          <a:graphicData uri="http://schemas.openxmlformats.org/drawingml/2006/table">
            <a:tbl>
              <a:tblPr/>
              <a:tblGrid>
                <a:gridCol w="1294182">
                  <a:extLst>
                    <a:ext uri="{9D8B030D-6E8A-4147-A177-3AD203B41FA5}">
                      <a16:colId xmlns:a16="http://schemas.microsoft.com/office/drawing/2014/main" val="20000"/>
                    </a:ext>
                  </a:extLst>
                </a:gridCol>
                <a:gridCol w="938849">
                  <a:extLst>
                    <a:ext uri="{9D8B030D-6E8A-4147-A177-3AD203B41FA5}">
                      <a16:colId xmlns:a16="http://schemas.microsoft.com/office/drawing/2014/main" val="20001"/>
                    </a:ext>
                  </a:extLst>
                </a:gridCol>
                <a:gridCol w="1793444">
                  <a:extLst>
                    <a:ext uri="{9D8B030D-6E8A-4147-A177-3AD203B41FA5}">
                      <a16:colId xmlns:a16="http://schemas.microsoft.com/office/drawing/2014/main" val="20002"/>
                    </a:ext>
                  </a:extLst>
                </a:gridCol>
                <a:gridCol w="794412">
                  <a:extLst>
                    <a:ext uri="{9D8B030D-6E8A-4147-A177-3AD203B41FA5}">
                      <a16:colId xmlns:a16="http://schemas.microsoft.com/office/drawing/2014/main" val="20003"/>
                    </a:ext>
                  </a:extLst>
                </a:gridCol>
                <a:gridCol w="2672112">
                  <a:extLst>
                    <a:ext uri="{9D8B030D-6E8A-4147-A177-3AD203B41FA5}">
                      <a16:colId xmlns:a16="http://schemas.microsoft.com/office/drawing/2014/main" val="20004"/>
                    </a:ext>
                  </a:extLst>
                </a:gridCol>
              </a:tblGrid>
              <a:tr h="396000">
                <a:tc>
                  <a:txBody>
                    <a:bodyPr/>
                    <a:lstStyle/>
                    <a:p>
                      <a:pPr algn="ctr">
                        <a:lnSpc>
                          <a:spcPct val="115000"/>
                        </a:lnSpc>
                        <a:spcAft>
                          <a:spcPts val="0"/>
                        </a:spcAft>
                      </a:pPr>
                      <a:r>
                        <a:rPr lang="es-ES" sz="1400" b="1" dirty="0">
                          <a:solidFill>
                            <a:srgbClr val="000000"/>
                          </a:solidFill>
                          <a:latin typeface="+mn-lt"/>
                          <a:ea typeface="Calibri"/>
                        </a:rPr>
                        <a:t>Fórmula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es-ES" sz="1400" b="1" dirty="0" err="1" smtClean="0">
                          <a:solidFill>
                            <a:srgbClr val="000000"/>
                          </a:solidFill>
                          <a:latin typeface="+mn-lt"/>
                          <a:ea typeface="Calibri"/>
                        </a:rPr>
                        <a:t>Oxoanión</a:t>
                      </a:r>
                      <a:endParaRPr lang="es-ES" sz="1400" b="1"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es-ES" sz="1400" b="1" dirty="0" smtClean="0">
                          <a:solidFill>
                            <a:srgbClr val="000000"/>
                          </a:solidFill>
                          <a:latin typeface="+mn-lt"/>
                          <a:ea typeface="Calibri"/>
                        </a:rPr>
                        <a:t>Nombre </a:t>
                      </a:r>
                      <a:r>
                        <a:rPr lang="es-ES" sz="1400" b="1" dirty="0">
                          <a:solidFill>
                            <a:srgbClr val="000000"/>
                          </a:solidFill>
                          <a:latin typeface="+mn-lt"/>
                          <a:ea typeface="Calibri"/>
                        </a:rPr>
                        <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es-ES" sz="1400" b="1" dirty="0" smtClean="0">
                          <a:solidFill>
                            <a:srgbClr val="000000"/>
                          </a:solidFill>
                          <a:latin typeface="+mn-lt"/>
                          <a:ea typeface="Calibri"/>
                        </a:rPr>
                        <a:t>Catión</a:t>
                      </a:r>
                      <a:endParaRPr lang="es-ES" sz="1400" b="1"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es-ES" sz="1400" b="1" dirty="0" err="1" smtClean="0">
                          <a:solidFill>
                            <a:srgbClr val="000000"/>
                          </a:solidFill>
                          <a:latin typeface="+mn-lt"/>
                          <a:ea typeface="Calibri"/>
                        </a:rPr>
                        <a:t>Oxisal</a:t>
                      </a:r>
                      <a:r>
                        <a:rPr lang="es-ES" sz="1400" b="1" dirty="0" smtClean="0">
                          <a:solidFill>
                            <a:srgbClr val="000000"/>
                          </a:solidFill>
                          <a:latin typeface="+mn-lt"/>
                          <a:ea typeface="Calibri"/>
                        </a:rPr>
                        <a:t> ácida</a:t>
                      </a:r>
                      <a:endParaRPr lang="es-ES" sz="1400" b="1"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0"/>
                  </a:ext>
                </a:extLst>
              </a:tr>
              <a:tr h="360000">
                <a:tc>
                  <a:txBody>
                    <a:bodyPr/>
                    <a:lstStyle/>
                    <a:p>
                      <a:pPr algn="ctr">
                        <a:lnSpc>
                          <a:spcPct val="115000"/>
                        </a:lnSpc>
                        <a:spcAft>
                          <a:spcPts val="0"/>
                        </a:spcAft>
                      </a:pPr>
                      <a:r>
                        <a:rPr lang="es-ES" sz="1400" dirty="0">
                          <a:solidFill>
                            <a:srgbClr val="000000"/>
                          </a:solidFill>
                          <a:latin typeface="+mn-lt"/>
                          <a:ea typeface="Calibri"/>
                        </a:rPr>
                        <a:t>Cu(HSO</a:t>
                      </a:r>
                      <a:r>
                        <a:rPr lang="es-ES" sz="1400" baseline="-25000" dirty="0">
                          <a:solidFill>
                            <a:srgbClr val="000000"/>
                          </a:solidFill>
                          <a:latin typeface="+mn-lt"/>
                          <a:ea typeface="Calibri"/>
                        </a:rPr>
                        <a:t>4</a:t>
                      </a:r>
                      <a:r>
                        <a:rPr lang="es-ES" sz="1400" dirty="0">
                          <a:solidFill>
                            <a:srgbClr val="000000"/>
                          </a:solidFill>
                          <a:latin typeface="+mn-lt"/>
                          <a:ea typeface="Calibri"/>
                        </a:rPr>
                        <a:t>)</a:t>
                      </a:r>
                      <a:r>
                        <a:rPr lang="es-ES" sz="1400" baseline="-25000" dirty="0">
                          <a:solidFill>
                            <a:srgbClr val="000000"/>
                          </a:solidFill>
                          <a:latin typeface="+mn-lt"/>
                          <a:ea typeface="Calibri"/>
                        </a:rPr>
                        <a:t>2</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HSO</a:t>
                      </a:r>
                      <a:r>
                        <a:rPr lang="es-ES" sz="1400" baseline="-25000" dirty="0">
                          <a:solidFill>
                            <a:srgbClr val="000000"/>
                          </a:solidFill>
                          <a:latin typeface="+mn-lt"/>
                          <a:ea typeface="Calibri"/>
                        </a:rPr>
                        <a:t>4</a:t>
                      </a:r>
                      <a:r>
                        <a:rPr lang="es-ES" sz="1400" baseline="30000" dirty="0">
                          <a:solidFill>
                            <a:srgbClr val="000000"/>
                          </a:solidFill>
                          <a:latin typeface="+mn-lt"/>
                          <a:ea typeface="Calibri"/>
                        </a:rPr>
                        <a:t>−</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hidrogenosulfato</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400">
                          <a:solidFill>
                            <a:srgbClr val="000000"/>
                          </a:solidFill>
                          <a:latin typeface="+mn-lt"/>
                          <a:ea typeface="Calibri"/>
                        </a:rPr>
                        <a:t>Cu</a:t>
                      </a:r>
                      <a:r>
                        <a:rPr lang="es-ES" sz="1400" baseline="30000">
                          <a:solidFill>
                            <a:srgbClr val="000000"/>
                          </a:solidFill>
                          <a:latin typeface="+mn-lt"/>
                          <a:ea typeface="Calibri"/>
                        </a:rPr>
                        <a:t>2+</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hidrogenosulfato de cobre(II)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60000">
                <a:tc>
                  <a:txBody>
                    <a:bodyPr/>
                    <a:lstStyle/>
                    <a:p>
                      <a:pPr algn="ctr">
                        <a:lnSpc>
                          <a:spcPct val="115000"/>
                        </a:lnSpc>
                        <a:spcAft>
                          <a:spcPts val="0"/>
                        </a:spcAft>
                      </a:pPr>
                      <a:r>
                        <a:rPr lang="es-ES" sz="1400" dirty="0">
                          <a:solidFill>
                            <a:srgbClr val="000000"/>
                          </a:solidFill>
                          <a:latin typeface="+mn-lt"/>
                          <a:ea typeface="Calibri"/>
                        </a:rPr>
                        <a:t>LiHSO</a:t>
                      </a:r>
                      <a:r>
                        <a:rPr lang="es-ES" sz="1400" baseline="-25000" dirty="0">
                          <a:solidFill>
                            <a:srgbClr val="000000"/>
                          </a:solidFill>
                          <a:latin typeface="+mn-lt"/>
                          <a:ea typeface="Calibri"/>
                        </a:rPr>
                        <a:t>3</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HSO</a:t>
                      </a:r>
                      <a:r>
                        <a:rPr lang="es-ES" sz="1400" baseline="-25000" dirty="0">
                          <a:solidFill>
                            <a:srgbClr val="000000"/>
                          </a:solidFill>
                          <a:latin typeface="+mn-lt"/>
                          <a:ea typeface="Calibri"/>
                        </a:rPr>
                        <a:t>3</a:t>
                      </a:r>
                      <a:r>
                        <a:rPr lang="es-ES" sz="1400" baseline="30000" dirty="0">
                          <a:solidFill>
                            <a:srgbClr val="000000"/>
                          </a:solidFill>
                          <a:latin typeface="+mn-lt"/>
                          <a:ea typeface="Calibri"/>
                        </a:rPr>
                        <a:t>−</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hidrogenosulfito</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400">
                          <a:solidFill>
                            <a:srgbClr val="000000"/>
                          </a:solidFill>
                          <a:latin typeface="+mn-lt"/>
                          <a:ea typeface="Calibri"/>
                        </a:rPr>
                        <a:t>Li</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hidrogenosulfito de litio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60000">
                <a:tc>
                  <a:txBody>
                    <a:bodyPr/>
                    <a:lstStyle/>
                    <a:p>
                      <a:pPr algn="ctr">
                        <a:lnSpc>
                          <a:spcPct val="115000"/>
                        </a:lnSpc>
                        <a:spcAft>
                          <a:spcPts val="0"/>
                        </a:spcAft>
                      </a:pPr>
                      <a:r>
                        <a:rPr lang="es-ES" sz="1400" dirty="0">
                          <a:solidFill>
                            <a:srgbClr val="000000"/>
                          </a:solidFill>
                          <a:latin typeface="+mn-lt"/>
                          <a:ea typeface="Calibri"/>
                        </a:rPr>
                        <a:t>NH</a:t>
                      </a:r>
                      <a:r>
                        <a:rPr lang="es-ES" sz="1400" baseline="-25000" dirty="0">
                          <a:solidFill>
                            <a:srgbClr val="000000"/>
                          </a:solidFill>
                          <a:latin typeface="+mn-lt"/>
                          <a:ea typeface="Calibri"/>
                        </a:rPr>
                        <a:t>4</a:t>
                      </a:r>
                      <a:r>
                        <a:rPr lang="es-ES" sz="1400" dirty="0">
                          <a:solidFill>
                            <a:srgbClr val="000000"/>
                          </a:solidFill>
                          <a:latin typeface="+mn-lt"/>
                          <a:ea typeface="Calibri"/>
                        </a:rPr>
                        <a:t>HCO</a:t>
                      </a:r>
                      <a:r>
                        <a:rPr lang="es-ES" sz="1400" baseline="-25000" dirty="0">
                          <a:solidFill>
                            <a:srgbClr val="000000"/>
                          </a:solidFill>
                          <a:latin typeface="+mn-lt"/>
                          <a:ea typeface="Calibri"/>
                        </a:rPr>
                        <a:t>3</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HCO</a:t>
                      </a:r>
                      <a:r>
                        <a:rPr lang="es-ES" sz="1400" baseline="-25000" dirty="0">
                          <a:solidFill>
                            <a:srgbClr val="000000"/>
                          </a:solidFill>
                          <a:latin typeface="+mn-lt"/>
                          <a:ea typeface="Calibri"/>
                        </a:rPr>
                        <a:t>3</a:t>
                      </a:r>
                      <a:r>
                        <a:rPr lang="es-ES" sz="1400" baseline="30000" dirty="0">
                          <a:solidFill>
                            <a:srgbClr val="000000"/>
                          </a:solidFill>
                          <a:latin typeface="+mn-lt"/>
                          <a:ea typeface="Calibri"/>
                        </a:rPr>
                        <a:t>−</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hidrogenocarbonato</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400">
                          <a:solidFill>
                            <a:srgbClr val="000000"/>
                          </a:solidFill>
                          <a:latin typeface="+mn-lt"/>
                          <a:ea typeface="Calibri"/>
                        </a:rPr>
                        <a:t>NH</a:t>
                      </a:r>
                      <a:r>
                        <a:rPr lang="es-ES" sz="1400" baseline="-25000">
                          <a:solidFill>
                            <a:srgbClr val="000000"/>
                          </a:solidFill>
                          <a:latin typeface="+mn-lt"/>
                          <a:ea typeface="Calibri"/>
                        </a:rPr>
                        <a:t>4</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hidrogenocarbonato de amonio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60000">
                <a:tc>
                  <a:txBody>
                    <a:bodyPr/>
                    <a:lstStyle/>
                    <a:p>
                      <a:pPr algn="ctr">
                        <a:lnSpc>
                          <a:spcPct val="115000"/>
                        </a:lnSpc>
                        <a:spcAft>
                          <a:spcPts val="0"/>
                        </a:spcAft>
                      </a:pPr>
                      <a:r>
                        <a:rPr lang="es-ES" sz="1400">
                          <a:solidFill>
                            <a:srgbClr val="000000"/>
                          </a:solidFill>
                          <a:latin typeface="+mn-lt"/>
                          <a:ea typeface="Calibri"/>
                        </a:rPr>
                        <a:t>CaHPO</a:t>
                      </a:r>
                      <a:r>
                        <a:rPr lang="es-ES" sz="1400" baseline="-25000">
                          <a:solidFill>
                            <a:srgbClr val="000000"/>
                          </a:solidFill>
                          <a:latin typeface="+mn-lt"/>
                          <a:ea typeface="Calibri"/>
                        </a:rPr>
                        <a:t>4</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HPO</a:t>
                      </a:r>
                      <a:r>
                        <a:rPr lang="es-ES" sz="1400" baseline="-25000" dirty="0">
                          <a:solidFill>
                            <a:srgbClr val="000000"/>
                          </a:solidFill>
                          <a:latin typeface="+mn-lt"/>
                          <a:ea typeface="Calibri"/>
                        </a:rPr>
                        <a:t>4</a:t>
                      </a:r>
                      <a:r>
                        <a:rPr lang="es-ES" sz="1400" baseline="30000" dirty="0">
                          <a:solidFill>
                            <a:srgbClr val="000000"/>
                          </a:solidFill>
                          <a:latin typeface="+mn-lt"/>
                          <a:ea typeface="Calibri"/>
                        </a:rPr>
                        <a:t>2−</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hidrogenofosfato</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400" dirty="0">
                          <a:solidFill>
                            <a:srgbClr val="000000"/>
                          </a:solidFill>
                          <a:latin typeface="+mn-lt"/>
                          <a:ea typeface="Calibri"/>
                        </a:rPr>
                        <a:t>Ca</a:t>
                      </a:r>
                      <a:r>
                        <a:rPr lang="es-ES" sz="1400" baseline="30000" dirty="0">
                          <a:solidFill>
                            <a:srgbClr val="000000"/>
                          </a:solidFill>
                          <a:latin typeface="+mn-lt"/>
                          <a:ea typeface="Calibri"/>
                        </a:rPr>
                        <a:t>2+</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hidrogenofosfato de calcio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60000">
                <a:tc>
                  <a:txBody>
                    <a:bodyPr/>
                    <a:lstStyle/>
                    <a:p>
                      <a:pPr algn="ctr">
                        <a:lnSpc>
                          <a:spcPct val="115000"/>
                        </a:lnSpc>
                        <a:spcAft>
                          <a:spcPts val="0"/>
                        </a:spcAft>
                      </a:pPr>
                      <a:r>
                        <a:rPr lang="es-ES" sz="1400" dirty="0">
                          <a:solidFill>
                            <a:srgbClr val="000000"/>
                          </a:solidFill>
                          <a:latin typeface="+mn-lt"/>
                          <a:ea typeface="Calibri"/>
                        </a:rPr>
                        <a:t>Mg(H</a:t>
                      </a:r>
                      <a:r>
                        <a:rPr lang="es-ES" sz="1400" baseline="-25000" dirty="0">
                          <a:solidFill>
                            <a:srgbClr val="000000"/>
                          </a:solidFill>
                          <a:latin typeface="+mn-lt"/>
                          <a:ea typeface="Calibri"/>
                        </a:rPr>
                        <a:t>2</a:t>
                      </a:r>
                      <a:r>
                        <a:rPr lang="es-ES" sz="1400" dirty="0">
                          <a:solidFill>
                            <a:srgbClr val="000000"/>
                          </a:solidFill>
                          <a:latin typeface="+mn-lt"/>
                          <a:ea typeface="Calibri"/>
                        </a:rPr>
                        <a:t>PO</a:t>
                      </a:r>
                      <a:r>
                        <a:rPr lang="es-ES" sz="1400" baseline="-25000" dirty="0">
                          <a:solidFill>
                            <a:srgbClr val="000000"/>
                          </a:solidFill>
                          <a:latin typeface="+mn-lt"/>
                          <a:ea typeface="Calibri"/>
                        </a:rPr>
                        <a:t>4</a:t>
                      </a:r>
                      <a:r>
                        <a:rPr lang="es-ES" sz="1400" dirty="0">
                          <a:solidFill>
                            <a:srgbClr val="000000"/>
                          </a:solidFill>
                          <a:latin typeface="+mn-lt"/>
                          <a:ea typeface="Calibri"/>
                        </a:rPr>
                        <a:t>)</a:t>
                      </a:r>
                      <a:r>
                        <a:rPr lang="es-ES" sz="1400" baseline="-25000" dirty="0">
                          <a:solidFill>
                            <a:srgbClr val="000000"/>
                          </a:solidFill>
                          <a:latin typeface="+mn-lt"/>
                          <a:ea typeface="Calibri"/>
                        </a:rPr>
                        <a:t>2</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H</a:t>
                      </a:r>
                      <a:r>
                        <a:rPr lang="es-ES" sz="1400" baseline="-25000" dirty="0">
                          <a:solidFill>
                            <a:srgbClr val="000000"/>
                          </a:solidFill>
                          <a:latin typeface="+mn-lt"/>
                          <a:ea typeface="Calibri"/>
                        </a:rPr>
                        <a:t>2</a:t>
                      </a:r>
                      <a:r>
                        <a:rPr lang="es-ES" sz="1400" dirty="0">
                          <a:solidFill>
                            <a:srgbClr val="000000"/>
                          </a:solidFill>
                          <a:latin typeface="+mn-lt"/>
                          <a:ea typeface="Calibri"/>
                        </a:rPr>
                        <a:t>PO</a:t>
                      </a:r>
                      <a:r>
                        <a:rPr lang="es-ES" sz="1400" baseline="-25000" dirty="0">
                          <a:solidFill>
                            <a:srgbClr val="000000"/>
                          </a:solidFill>
                          <a:latin typeface="+mn-lt"/>
                          <a:ea typeface="Calibri"/>
                        </a:rPr>
                        <a:t>4</a:t>
                      </a:r>
                      <a:r>
                        <a:rPr lang="es-ES" sz="1400" baseline="30000" dirty="0">
                          <a:solidFill>
                            <a:srgbClr val="000000"/>
                          </a:solidFill>
                          <a:latin typeface="+mn-lt"/>
                          <a:ea typeface="Calibri"/>
                        </a:rPr>
                        <a:t>−</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dihidrogenofosfato</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400" dirty="0">
                          <a:solidFill>
                            <a:srgbClr val="000000"/>
                          </a:solidFill>
                          <a:latin typeface="+mn-lt"/>
                          <a:ea typeface="Calibri"/>
                        </a:rPr>
                        <a:t>Mg</a:t>
                      </a:r>
                      <a:r>
                        <a:rPr lang="es-ES" sz="1400" baseline="30000" dirty="0">
                          <a:solidFill>
                            <a:srgbClr val="000000"/>
                          </a:solidFill>
                          <a:latin typeface="+mn-lt"/>
                          <a:ea typeface="Calibri"/>
                        </a:rPr>
                        <a:t>2+</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dihidrogenofosfato</a:t>
                      </a:r>
                      <a:r>
                        <a:rPr lang="es-ES" sz="1400" dirty="0">
                          <a:solidFill>
                            <a:srgbClr val="000000"/>
                          </a:solidFill>
                          <a:latin typeface="+mn-lt"/>
                          <a:ea typeface="Calibri"/>
                        </a:rPr>
                        <a:t> de magnesio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60000">
                <a:tc>
                  <a:txBody>
                    <a:bodyPr/>
                    <a:lstStyle/>
                    <a:p>
                      <a:pPr algn="ctr">
                        <a:lnSpc>
                          <a:spcPct val="115000"/>
                        </a:lnSpc>
                        <a:spcAft>
                          <a:spcPts val="0"/>
                        </a:spcAft>
                      </a:pPr>
                      <a:r>
                        <a:rPr lang="es-ES" sz="1400" dirty="0">
                          <a:solidFill>
                            <a:srgbClr val="000000"/>
                          </a:solidFill>
                          <a:latin typeface="+mn-lt"/>
                          <a:ea typeface="Calibri"/>
                        </a:rPr>
                        <a:t>Fe(H</a:t>
                      </a:r>
                      <a:r>
                        <a:rPr lang="es-ES" sz="1400" baseline="-25000" dirty="0">
                          <a:solidFill>
                            <a:srgbClr val="000000"/>
                          </a:solidFill>
                          <a:latin typeface="+mn-lt"/>
                          <a:ea typeface="Calibri"/>
                        </a:rPr>
                        <a:t>2</a:t>
                      </a:r>
                      <a:r>
                        <a:rPr lang="es-ES" sz="1400" dirty="0">
                          <a:solidFill>
                            <a:srgbClr val="000000"/>
                          </a:solidFill>
                          <a:latin typeface="+mn-lt"/>
                          <a:ea typeface="Calibri"/>
                        </a:rPr>
                        <a:t>PO</a:t>
                      </a:r>
                      <a:r>
                        <a:rPr lang="es-ES" sz="1400" baseline="-25000" dirty="0">
                          <a:solidFill>
                            <a:srgbClr val="000000"/>
                          </a:solidFill>
                          <a:latin typeface="+mn-lt"/>
                          <a:ea typeface="Calibri"/>
                        </a:rPr>
                        <a:t>3</a:t>
                      </a:r>
                      <a:r>
                        <a:rPr lang="es-ES" sz="1400" dirty="0">
                          <a:solidFill>
                            <a:srgbClr val="000000"/>
                          </a:solidFill>
                          <a:latin typeface="+mn-lt"/>
                          <a:ea typeface="Calibri"/>
                        </a:rPr>
                        <a:t>)</a:t>
                      </a:r>
                      <a:r>
                        <a:rPr lang="es-ES" sz="1400" baseline="-25000" dirty="0">
                          <a:solidFill>
                            <a:srgbClr val="000000"/>
                          </a:solidFill>
                          <a:latin typeface="+mn-lt"/>
                          <a:ea typeface="Calibri"/>
                        </a:rPr>
                        <a:t>3</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H</a:t>
                      </a:r>
                      <a:r>
                        <a:rPr lang="es-ES" sz="1400" baseline="-25000" dirty="0">
                          <a:solidFill>
                            <a:srgbClr val="000000"/>
                          </a:solidFill>
                          <a:latin typeface="+mn-lt"/>
                          <a:ea typeface="Calibri"/>
                        </a:rPr>
                        <a:t>2</a:t>
                      </a:r>
                      <a:r>
                        <a:rPr lang="es-ES" sz="1400" dirty="0">
                          <a:solidFill>
                            <a:srgbClr val="000000"/>
                          </a:solidFill>
                          <a:latin typeface="+mn-lt"/>
                          <a:ea typeface="Calibri"/>
                        </a:rPr>
                        <a:t>PO</a:t>
                      </a:r>
                      <a:r>
                        <a:rPr lang="es-ES" sz="1400" baseline="-25000" dirty="0">
                          <a:solidFill>
                            <a:srgbClr val="000000"/>
                          </a:solidFill>
                          <a:latin typeface="+mn-lt"/>
                          <a:ea typeface="Calibri"/>
                        </a:rPr>
                        <a:t>3</a:t>
                      </a:r>
                      <a:r>
                        <a:rPr lang="es-ES" sz="1400" baseline="30000" dirty="0" smtClean="0">
                          <a:solidFill>
                            <a:srgbClr val="000000"/>
                          </a:solidFill>
                          <a:latin typeface="+mn-lt"/>
                          <a:ea typeface="Calibri"/>
                        </a:rPr>
                        <a:t>−</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dihidrogenofosfito</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400" dirty="0">
                          <a:solidFill>
                            <a:srgbClr val="000000"/>
                          </a:solidFill>
                          <a:latin typeface="+mn-lt"/>
                          <a:ea typeface="Calibri"/>
                        </a:rPr>
                        <a:t>Fe</a:t>
                      </a:r>
                      <a:r>
                        <a:rPr lang="es-ES" sz="1400" baseline="30000" dirty="0">
                          <a:solidFill>
                            <a:srgbClr val="000000"/>
                          </a:solidFill>
                          <a:latin typeface="+mn-lt"/>
                          <a:ea typeface="Calibri"/>
                        </a:rPr>
                        <a:t>3+</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dihidrogenofosfito</a:t>
                      </a:r>
                      <a:r>
                        <a:rPr lang="es-ES" sz="1400" dirty="0">
                          <a:solidFill>
                            <a:srgbClr val="000000"/>
                          </a:solidFill>
                          <a:latin typeface="+mn-lt"/>
                          <a:ea typeface="Calibri"/>
                        </a:rPr>
                        <a:t> de hierro(III)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60000">
                <a:tc>
                  <a:txBody>
                    <a:bodyPr/>
                    <a:lstStyle/>
                    <a:p>
                      <a:pPr algn="ctr">
                        <a:lnSpc>
                          <a:spcPct val="115000"/>
                        </a:lnSpc>
                        <a:spcAft>
                          <a:spcPts val="0"/>
                        </a:spcAft>
                      </a:pPr>
                      <a:r>
                        <a:rPr lang="es-ES" sz="1400">
                          <a:solidFill>
                            <a:srgbClr val="000000"/>
                          </a:solidFill>
                          <a:latin typeface="+mn-lt"/>
                          <a:ea typeface="Calibri"/>
                        </a:rPr>
                        <a:t>FeHBO</a:t>
                      </a:r>
                      <a:r>
                        <a:rPr lang="es-ES" sz="1400" baseline="-25000">
                          <a:solidFill>
                            <a:srgbClr val="000000"/>
                          </a:solidFill>
                          <a:latin typeface="+mn-lt"/>
                          <a:ea typeface="Calibri"/>
                        </a:rPr>
                        <a:t>3</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HBO</a:t>
                      </a:r>
                      <a:r>
                        <a:rPr lang="es-ES" sz="1400" baseline="-25000" dirty="0">
                          <a:solidFill>
                            <a:srgbClr val="000000"/>
                          </a:solidFill>
                          <a:latin typeface="+mn-lt"/>
                          <a:ea typeface="Calibri"/>
                        </a:rPr>
                        <a:t>3</a:t>
                      </a:r>
                      <a:r>
                        <a:rPr lang="es-ES" sz="1400" baseline="30000" dirty="0">
                          <a:solidFill>
                            <a:srgbClr val="000000"/>
                          </a:solidFill>
                          <a:latin typeface="+mn-lt"/>
                          <a:ea typeface="Calibri"/>
                        </a:rPr>
                        <a:t>2−</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hidrogenoborato</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400">
                          <a:solidFill>
                            <a:srgbClr val="000000"/>
                          </a:solidFill>
                          <a:latin typeface="+mn-lt"/>
                          <a:ea typeface="Calibri"/>
                        </a:rPr>
                        <a:t>Fe</a:t>
                      </a:r>
                      <a:r>
                        <a:rPr lang="es-ES" sz="1400" baseline="30000">
                          <a:solidFill>
                            <a:srgbClr val="000000"/>
                          </a:solidFill>
                          <a:latin typeface="+mn-lt"/>
                          <a:ea typeface="Calibri"/>
                        </a:rPr>
                        <a:t>2+</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hidrogenoborato</a:t>
                      </a:r>
                      <a:r>
                        <a:rPr lang="es-ES" sz="1400" dirty="0">
                          <a:solidFill>
                            <a:srgbClr val="000000"/>
                          </a:solidFill>
                          <a:latin typeface="+mn-lt"/>
                          <a:ea typeface="Calibri"/>
                        </a:rPr>
                        <a:t> de hierro(II)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60000">
                <a:tc>
                  <a:txBody>
                    <a:bodyPr/>
                    <a:lstStyle/>
                    <a:p>
                      <a:pPr algn="ctr">
                        <a:lnSpc>
                          <a:spcPct val="115000"/>
                        </a:lnSpc>
                        <a:spcAft>
                          <a:spcPts val="0"/>
                        </a:spcAft>
                      </a:pPr>
                      <a:r>
                        <a:rPr lang="es-ES" sz="1400">
                          <a:solidFill>
                            <a:srgbClr val="000000"/>
                          </a:solidFill>
                          <a:latin typeface="+mn-lt"/>
                          <a:ea typeface="Calibri"/>
                        </a:rPr>
                        <a:t>KH</a:t>
                      </a:r>
                      <a:r>
                        <a:rPr lang="es-ES" sz="1400" baseline="-25000">
                          <a:solidFill>
                            <a:srgbClr val="000000"/>
                          </a:solidFill>
                          <a:latin typeface="+mn-lt"/>
                          <a:ea typeface="Calibri"/>
                        </a:rPr>
                        <a:t>2</a:t>
                      </a:r>
                      <a:r>
                        <a:rPr lang="es-ES" sz="1400">
                          <a:solidFill>
                            <a:srgbClr val="000000"/>
                          </a:solidFill>
                          <a:latin typeface="+mn-lt"/>
                          <a:ea typeface="Calibri"/>
                        </a:rPr>
                        <a:t>BO</a:t>
                      </a:r>
                      <a:r>
                        <a:rPr lang="es-ES" sz="1400" baseline="-25000">
                          <a:solidFill>
                            <a:srgbClr val="000000"/>
                          </a:solidFill>
                          <a:latin typeface="+mn-lt"/>
                          <a:ea typeface="Calibri"/>
                        </a:rPr>
                        <a:t>3</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H</a:t>
                      </a:r>
                      <a:r>
                        <a:rPr lang="es-ES" sz="1400" baseline="-25000">
                          <a:solidFill>
                            <a:srgbClr val="000000"/>
                          </a:solidFill>
                          <a:latin typeface="+mn-lt"/>
                          <a:ea typeface="Calibri"/>
                        </a:rPr>
                        <a:t>2</a:t>
                      </a:r>
                      <a:r>
                        <a:rPr lang="es-ES" sz="1400">
                          <a:solidFill>
                            <a:srgbClr val="000000"/>
                          </a:solidFill>
                          <a:latin typeface="+mn-lt"/>
                          <a:ea typeface="Calibri"/>
                        </a:rPr>
                        <a:t>BO</a:t>
                      </a:r>
                      <a:r>
                        <a:rPr lang="es-ES" sz="1400" baseline="-25000">
                          <a:solidFill>
                            <a:srgbClr val="000000"/>
                          </a:solidFill>
                          <a:latin typeface="+mn-lt"/>
                          <a:ea typeface="Calibri"/>
                        </a:rPr>
                        <a:t>3</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dihidrogenoborato</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400" dirty="0">
                          <a:solidFill>
                            <a:srgbClr val="000000"/>
                          </a:solidFill>
                          <a:latin typeface="+mn-lt"/>
                          <a:ea typeface="Calibri"/>
                        </a:rPr>
                        <a:t>K</a:t>
                      </a:r>
                      <a:r>
                        <a:rPr lang="es-ES" sz="1400" baseline="30000" dirty="0">
                          <a:solidFill>
                            <a:srgbClr val="000000"/>
                          </a:solidFill>
                          <a:latin typeface="+mn-lt"/>
                          <a:ea typeface="Calibri"/>
                        </a:rPr>
                        <a:t>+</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dihidrogenoborato</a:t>
                      </a:r>
                      <a:r>
                        <a:rPr lang="es-ES" sz="1400" dirty="0">
                          <a:solidFill>
                            <a:srgbClr val="000000"/>
                          </a:solidFill>
                          <a:latin typeface="+mn-lt"/>
                          <a:ea typeface="Calibri"/>
                        </a:rPr>
                        <a:t> de potasio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60000">
                <a:tc>
                  <a:txBody>
                    <a:bodyPr/>
                    <a:lstStyle/>
                    <a:p>
                      <a:pPr algn="ctr">
                        <a:lnSpc>
                          <a:spcPct val="115000"/>
                        </a:lnSpc>
                        <a:spcAft>
                          <a:spcPts val="0"/>
                        </a:spcAft>
                      </a:pPr>
                      <a:r>
                        <a:rPr lang="es-ES" sz="1400">
                          <a:solidFill>
                            <a:srgbClr val="000000"/>
                          </a:solidFill>
                          <a:latin typeface="+mn-lt"/>
                          <a:ea typeface="Calibri"/>
                        </a:rPr>
                        <a:t>Cd(HS</a:t>
                      </a:r>
                      <a:r>
                        <a:rPr lang="es-ES" sz="1400" baseline="-25000">
                          <a:solidFill>
                            <a:srgbClr val="000000"/>
                          </a:solidFill>
                          <a:latin typeface="+mn-lt"/>
                          <a:ea typeface="Calibri"/>
                        </a:rPr>
                        <a:t>2</a:t>
                      </a:r>
                      <a:r>
                        <a:rPr lang="es-ES" sz="1400">
                          <a:solidFill>
                            <a:srgbClr val="000000"/>
                          </a:solidFill>
                          <a:latin typeface="+mn-lt"/>
                          <a:ea typeface="Calibri"/>
                        </a:rPr>
                        <a:t>O</a:t>
                      </a:r>
                      <a:r>
                        <a:rPr lang="es-ES" sz="1400" baseline="-25000">
                          <a:solidFill>
                            <a:srgbClr val="000000"/>
                          </a:solidFill>
                          <a:latin typeface="+mn-lt"/>
                          <a:ea typeface="Calibri"/>
                        </a:rPr>
                        <a:t>7</a:t>
                      </a:r>
                      <a:r>
                        <a:rPr lang="es-ES" sz="1400">
                          <a:solidFill>
                            <a:srgbClr val="000000"/>
                          </a:solidFill>
                          <a:latin typeface="+mn-lt"/>
                          <a:ea typeface="Calibri"/>
                        </a:rPr>
                        <a:t>)</a:t>
                      </a:r>
                      <a:r>
                        <a:rPr lang="es-ES" sz="1400" baseline="-25000">
                          <a:solidFill>
                            <a:srgbClr val="000000"/>
                          </a:solidFill>
                          <a:latin typeface="+mn-lt"/>
                          <a:ea typeface="Calibri"/>
                        </a:rPr>
                        <a:t>2</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a:solidFill>
                            <a:srgbClr val="000000"/>
                          </a:solidFill>
                          <a:latin typeface="+mn-lt"/>
                          <a:ea typeface="Calibri"/>
                        </a:rPr>
                        <a:t>HS</a:t>
                      </a:r>
                      <a:r>
                        <a:rPr lang="es-ES" sz="1400" baseline="-25000">
                          <a:solidFill>
                            <a:srgbClr val="000000"/>
                          </a:solidFill>
                          <a:latin typeface="+mn-lt"/>
                          <a:ea typeface="Calibri"/>
                        </a:rPr>
                        <a:t>2</a:t>
                      </a:r>
                      <a:r>
                        <a:rPr lang="es-ES" sz="1400">
                          <a:solidFill>
                            <a:srgbClr val="000000"/>
                          </a:solidFill>
                          <a:latin typeface="+mn-lt"/>
                          <a:ea typeface="Calibri"/>
                        </a:rPr>
                        <a:t>O</a:t>
                      </a:r>
                      <a:r>
                        <a:rPr lang="es-ES" sz="1400" baseline="-25000">
                          <a:solidFill>
                            <a:srgbClr val="000000"/>
                          </a:solidFill>
                          <a:latin typeface="+mn-lt"/>
                          <a:ea typeface="Calibri"/>
                        </a:rPr>
                        <a:t>7</a:t>
                      </a:r>
                      <a:r>
                        <a:rPr lang="es-ES" sz="1400" baseline="30000">
                          <a:solidFill>
                            <a:srgbClr val="000000"/>
                          </a:solidFill>
                          <a:latin typeface="+mn-lt"/>
                          <a:ea typeface="Calibri"/>
                        </a:rPr>
                        <a:t>−</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hidrogenodisulfato</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400">
                          <a:solidFill>
                            <a:srgbClr val="000000"/>
                          </a:solidFill>
                          <a:latin typeface="+mn-lt"/>
                          <a:ea typeface="Calibri"/>
                        </a:rPr>
                        <a:t>Cd</a:t>
                      </a:r>
                      <a:r>
                        <a:rPr lang="es-ES" sz="1400" baseline="30000">
                          <a:solidFill>
                            <a:srgbClr val="000000"/>
                          </a:solidFill>
                          <a:latin typeface="+mn-lt"/>
                          <a:ea typeface="Calibri"/>
                        </a:rPr>
                        <a:t>2+</a:t>
                      </a:r>
                      <a:endParaRPr lang="es-ES" sz="14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hidrogenodisulfato</a:t>
                      </a:r>
                      <a:r>
                        <a:rPr lang="es-ES" sz="1400" dirty="0">
                          <a:solidFill>
                            <a:srgbClr val="000000"/>
                          </a:solidFill>
                          <a:latin typeface="+mn-lt"/>
                          <a:ea typeface="Calibri"/>
                        </a:rPr>
                        <a:t> de cadmio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60000">
                <a:tc>
                  <a:txBody>
                    <a:bodyPr/>
                    <a:lstStyle/>
                    <a:p>
                      <a:pPr algn="ctr">
                        <a:lnSpc>
                          <a:spcPct val="115000"/>
                        </a:lnSpc>
                        <a:spcAft>
                          <a:spcPts val="0"/>
                        </a:spcAft>
                      </a:pPr>
                      <a:r>
                        <a:rPr lang="es-ES" sz="1400" dirty="0">
                          <a:solidFill>
                            <a:srgbClr val="000000"/>
                          </a:solidFill>
                          <a:latin typeface="+mn-lt"/>
                          <a:ea typeface="Calibri"/>
                        </a:rPr>
                        <a:t>Na</a:t>
                      </a:r>
                      <a:r>
                        <a:rPr lang="es-ES" sz="1400" baseline="-25000" dirty="0">
                          <a:solidFill>
                            <a:srgbClr val="000000"/>
                          </a:solidFill>
                          <a:latin typeface="+mn-lt"/>
                          <a:ea typeface="Calibri"/>
                        </a:rPr>
                        <a:t>2</a:t>
                      </a:r>
                      <a:r>
                        <a:rPr lang="es-ES" sz="1400" dirty="0">
                          <a:solidFill>
                            <a:srgbClr val="000000"/>
                          </a:solidFill>
                          <a:latin typeface="+mn-lt"/>
                          <a:ea typeface="Calibri"/>
                        </a:rPr>
                        <a:t>H</a:t>
                      </a:r>
                      <a:r>
                        <a:rPr lang="es-ES" sz="1400" baseline="-25000" dirty="0">
                          <a:solidFill>
                            <a:srgbClr val="000000"/>
                          </a:solidFill>
                          <a:latin typeface="+mn-lt"/>
                          <a:ea typeface="Calibri"/>
                        </a:rPr>
                        <a:t>2</a:t>
                      </a:r>
                      <a:r>
                        <a:rPr lang="es-ES" sz="1400" dirty="0">
                          <a:solidFill>
                            <a:srgbClr val="000000"/>
                          </a:solidFill>
                          <a:latin typeface="+mn-lt"/>
                          <a:ea typeface="Calibri"/>
                        </a:rPr>
                        <a:t>P</a:t>
                      </a:r>
                      <a:r>
                        <a:rPr lang="es-ES" sz="1400" baseline="-25000" dirty="0">
                          <a:solidFill>
                            <a:srgbClr val="000000"/>
                          </a:solidFill>
                          <a:latin typeface="+mn-lt"/>
                          <a:ea typeface="Calibri"/>
                        </a:rPr>
                        <a:t>2</a:t>
                      </a:r>
                      <a:r>
                        <a:rPr lang="es-ES" sz="1400" dirty="0">
                          <a:solidFill>
                            <a:srgbClr val="000000"/>
                          </a:solidFill>
                          <a:latin typeface="+mn-lt"/>
                          <a:ea typeface="Calibri"/>
                        </a:rPr>
                        <a:t>O</a:t>
                      </a:r>
                      <a:r>
                        <a:rPr lang="es-ES" sz="1400" baseline="-25000" dirty="0">
                          <a:solidFill>
                            <a:srgbClr val="000000"/>
                          </a:solidFill>
                          <a:latin typeface="+mn-lt"/>
                          <a:ea typeface="Calibri"/>
                        </a:rPr>
                        <a:t>7</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a:solidFill>
                            <a:srgbClr val="000000"/>
                          </a:solidFill>
                          <a:latin typeface="+mn-lt"/>
                          <a:ea typeface="Calibri"/>
                        </a:rPr>
                        <a:t>H</a:t>
                      </a:r>
                      <a:r>
                        <a:rPr lang="es-ES" sz="1400" baseline="-25000" dirty="0">
                          <a:solidFill>
                            <a:srgbClr val="000000"/>
                          </a:solidFill>
                          <a:latin typeface="+mn-lt"/>
                          <a:ea typeface="Calibri"/>
                        </a:rPr>
                        <a:t>2</a:t>
                      </a:r>
                      <a:r>
                        <a:rPr lang="es-ES" sz="1400" dirty="0">
                          <a:solidFill>
                            <a:srgbClr val="000000"/>
                          </a:solidFill>
                          <a:latin typeface="+mn-lt"/>
                          <a:ea typeface="Calibri"/>
                        </a:rPr>
                        <a:t>P</a:t>
                      </a:r>
                      <a:r>
                        <a:rPr lang="es-ES" sz="1400" baseline="-25000" dirty="0">
                          <a:solidFill>
                            <a:srgbClr val="000000"/>
                          </a:solidFill>
                          <a:latin typeface="+mn-lt"/>
                          <a:ea typeface="Calibri"/>
                        </a:rPr>
                        <a:t>2</a:t>
                      </a:r>
                      <a:r>
                        <a:rPr lang="es-ES" sz="1400" dirty="0">
                          <a:solidFill>
                            <a:srgbClr val="000000"/>
                          </a:solidFill>
                          <a:latin typeface="+mn-lt"/>
                          <a:ea typeface="Calibri"/>
                        </a:rPr>
                        <a:t>O</a:t>
                      </a:r>
                      <a:r>
                        <a:rPr lang="es-ES" sz="1400" baseline="-25000" dirty="0">
                          <a:solidFill>
                            <a:srgbClr val="000000"/>
                          </a:solidFill>
                          <a:latin typeface="+mn-lt"/>
                          <a:ea typeface="Calibri"/>
                        </a:rPr>
                        <a:t>7</a:t>
                      </a:r>
                      <a:r>
                        <a:rPr lang="es-ES" sz="1400" baseline="30000" dirty="0">
                          <a:solidFill>
                            <a:srgbClr val="000000"/>
                          </a:solidFill>
                          <a:latin typeface="+mn-lt"/>
                          <a:ea typeface="Calibri"/>
                        </a:rPr>
                        <a:t>2−</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dihidrogenodifosfato</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1400" dirty="0" err="1">
                          <a:solidFill>
                            <a:srgbClr val="000000"/>
                          </a:solidFill>
                          <a:latin typeface="+mn-lt"/>
                          <a:ea typeface="Calibri"/>
                        </a:rPr>
                        <a:t>Na</a:t>
                      </a:r>
                      <a:r>
                        <a:rPr lang="es-ES" sz="1400" baseline="30000" dirty="0">
                          <a:solidFill>
                            <a:srgbClr val="000000"/>
                          </a:solidFill>
                          <a:latin typeface="+mn-lt"/>
                          <a:ea typeface="Calibri"/>
                        </a:rPr>
                        <a:t>+</a:t>
                      </a:r>
                      <a:endParaRPr lang="es-ES" sz="14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400" dirty="0" err="1">
                          <a:solidFill>
                            <a:srgbClr val="000000"/>
                          </a:solidFill>
                          <a:latin typeface="+mn-lt"/>
                          <a:ea typeface="Calibri"/>
                        </a:rPr>
                        <a:t>dihidrogenodifosfato</a:t>
                      </a:r>
                      <a:r>
                        <a:rPr lang="es-ES" sz="1400" dirty="0">
                          <a:solidFill>
                            <a:srgbClr val="000000"/>
                          </a:solidFill>
                          <a:latin typeface="+mn-lt"/>
                          <a:ea typeface="Calibri"/>
                        </a:rPr>
                        <a:t> de sodio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6" name="5 CuadroTexto"/>
          <p:cNvSpPr txBox="1"/>
          <p:nvPr/>
        </p:nvSpPr>
        <p:spPr>
          <a:xfrm>
            <a:off x="406166" y="885565"/>
            <a:ext cx="2993881" cy="369332"/>
          </a:xfrm>
          <a:prstGeom prst="rect">
            <a:avLst/>
          </a:prstGeom>
          <a:noFill/>
        </p:spPr>
        <p:txBody>
          <a:bodyPr wrap="square" rtlCol="0">
            <a:spAutoFit/>
          </a:bodyPr>
          <a:lstStyle/>
          <a:p>
            <a:r>
              <a:rPr lang="es-ES" b="1" dirty="0">
                <a:solidFill>
                  <a:srgbClr val="00B050"/>
                </a:solidFill>
              </a:rPr>
              <a:t>8</a:t>
            </a:r>
            <a:r>
              <a:rPr lang="es-ES" b="1" dirty="0" smtClean="0">
                <a:solidFill>
                  <a:srgbClr val="00B050"/>
                </a:solidFill>
              </a:rPr>
              <a:t>.1. </a:t>
            </a:r>
            <a:r>
              <a:rPr lang="es-ES" b="1" dirty="0" err="1" smtClean="0">
                <a:solidFill>
                  <a:srgbClr val="00B050"/>
                </a:solidFill>
              </a:rPr>
              <a:t>Oxisales</a:t>
            </a:r>
            <a:r>
              <a:rPr lang="es-ES" b="1" dirty="0" smtClean="0">
                <a:solidFill>
                  <a:srgbClr val="00B050"/>
                </a:solidFill>
              </a:rPr>
              <a:t> ácidas</a:t>
            </a:r>
          </a:p>
        </p:txBody>
      </p:sp>
      <p:sp>
        <p:nvSpPr>
          <p:cNvPr id="58369" name="Rectangle 1"/>
          <p:cNvSpPr>
            <a:spLocks noChangeArrowheads="1"/>
          </p:cNvSpPr>
          <p:nvPr/>
        </p:nvSpPr>
        <p:spPr bwMode="auto">
          <a:xfrm>
            <a:off x="406400" y="1309444"/>
            <a:ext cx="82169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marR="0" lvl="0" indent="-355600" algn="just" defTabSz="914400" rtl="0" eaLnBrk="1" fontAlgn="base" latinLnBrk="0" hangingPunct="1">
              <a:lnSpc>
                <a:spcPct val="100000"/>
              </a:lnSpc>
              <a:spcBef>
                <a:spcPct val="0"/>
              </a:spcBef>
              <a:spcAft>
                <a:spcPct val="0"/>
              </a:spcAft>
              <a:buClrTx/>
              <a:buSzTx/>
              <a:tabLst/>
            </a:pPr>
            <a:r>
              <a:rPr kumimoji="0" lang="es-ES" b="0" i="0" u="none" strike="noStrike" cap="none" normalizeH="0" baseline="0" dirty="0" smtClean="0">
                <a:ln>
                  <a:noFill/>
                </a:ln>
                <a:solidFill>
                  <a:schemeClr val="tx1"/>
                </a:solidFill>
                <a:effectLst/>
                <a:ea typeface="Calibri" pitchFamily="34" charset="0"/>
                <a:cs typeface="TTE1A31CC0t00"/>
                <a:sym typeface="Wingdings"/>
              </a:rPr>
              <a:t>	</a:t>
            </a:r>
            <a:r>
              <a:rPr kumimoji="0" lang="es-ES" b="0" i="0" u="none" strike="noStrike" cap="none" normalizeH="0" baseline="0" dirty="0" smtClean="0">
                <a:ln>
                  <a:noFill/>
                </a:ln>
                <a:solidFill>
                  <a:schemeClr val="tx1"/>
                </a:solidFill>
                <a:effectLst/>
                <a:ea typeface="Calibri" pitchFamily="34" charset="0"/>
                <a:cs typeface="TTE1A31CC0t00"/>
              </a:rPr>
              <a:t>Se forman con </a:t>
            </a:r>
            <a:r>
              <a:rPr kumimoji="0" lang="es-ES" b="0" i="0" u="none" strike="noStrike" cap="none" normalizeH="0" baseline="0" dirty="0" err="1" smtClean="0">
                <a:ln>
                  <a:noFill/>
                </a:ln>
                <a:solidFill>
                  <a:schemeClr val="tx1"/>
                </a:solidFill>
                <a:effectLst/>
                <a:ea typeface="Calibri" pitchFamily="34" charset="0"/>
                <a:cs typeface="TTE1A31CC0t00"/>
              </a:rPr>
              <a:t>oxoaniones</a:t>
            </a:r>
            <a:r>
              <a:rPr kumimoji="0" lang="es-ES" b="0" i="0" u="none" strike="noStrike" cap="none" normalizeH="0" baseline="0" dirty="0" smtClean="0">
                <a:ln>
                  <a:noFill/>
                </a:ln>
                <a:solidFill>
                  <a:schemeClr val="tx1"/>
                </a:solidFill>
                <a:effectLst/>
                <a:ea typeface="Calibri" pitchFamily="34" charset="0"/>
                <a:cs typeface="TTE1A31CC0t00"/>
              </a:rPr>
              <a:t> que contienen hidrógeno y cationes, dando</a:t>
            </a:r>
            <a:r>
              <a:rPr kumimoji="0" lang="es-ES" b="0" i="0" u="none" strike="noStrike" cap="none" normalizeH="0" dirty="0" smtClean="0">
                <a:ln>
                  <a:noFill/>
                </a:ln>
                <a:solidFill>
                  <a:schemeClr val="tx1"/>
                </a:solidFill>
                <a:effectLst/>
                <a:ea typeface="Calibri" pitchFamily="34" charset="0"/>
                <a:cs typeface="TTE1A31CC0t00"/>
              </a:rPr>
              <a:t> </a:t>
            </a:r>
            <a:r>
              <a:rPr kumimoji="0" lang="es-ES" b="0" i="0" u="none" strike="noStrike" cap="none" normalizeH="0" baseline="0" dirty="0" smtClean="0">
                <a:ln>
                  <a:noFill/>
                </a:ln>
                <a:solidFill>
                  <a:schemeClr val="tx1"/>
                </a:solidFill>
                <a:effectLst/>
                <a:ea typeface="Calibri" pitchFamily="34" charset="0"/>
                <a:cs typeface="TTE1A31CC0t00"/>
              </a:rPr>
              <a:t>especies neutras llamadas sales (</a:t>
            </a:r>
            <a:r>
              <a:rPr kumimoji="0" lang="es-ES" b="0" i="0" u="none" strike="noStrike" cap="none" normalizeH="0" baseline="0" dirty="0" err="1" smtClean="0">
                <a:ln>
                  <a:noFill/>
                </a:ln>
                <a:solidFill>
                  <a:schemeClr val="tx1"/>
                </a:solidFill>
                <a:effectLst/>
                <a:ea typeface="Calibri" pitchFamily="34" charset="0"/>
                <a:cs typeface="TTE1A31CC0t00"/>
              </a:rPr>
              <a:t>oxisales</a:t>
            </a:r>
            <a:r>
              <a:rPr kumimoji="0" lang="es-ES" b="0" i="0" u="none" strike="noStrike" cap="none" normalizeH="0" baseline="0" dirty="0" smtClean="0">
                <a:ln>
                  <a:noFill/>
                </a:ln>
                <a:solidFill>
                  <a:schemeClr val="tx1"/>
                </a:solidFill>
                <a:effectLst/>
                <a:ea typeface="Calibri" pitchFamily="34" charset="0"/>
                <a:cs typeface="TTE1A31CC0t00"/>
              </a:rPr>
              <a:t>) ácidas. Se nombran de manera análoga a </a:t>
            </a:r>
            <a:r>
              <a:rPr kumimoji="0" lang="es-ES" b="0" i="0" u="none" strike="noStrike" cap="none" normalizeH="0" dirty="0" smtClean="0">
                <a:ln>
                  <a:noFill/>
                </a:ln>
                <a:solidFill>
                  <a:schemeClr val="tx1"/>
                </a:solidFill>
                <a:effectLst/>
                <a:ea typeface="Calibri" pitchFamily="34" charset="0"/>
                <a:cs typeface="TTE1A31CC0t00"/>
              </a:rPr>
              <a:t>las </a:t>
            </a:r>
            <a:r>
              <a:rPr kumimoji="0" lang="es-ES" b="0" i="0" u="none" strike="noStrike" cap="none" normalizeH="0" dirty="0" err="1" smtClean="0">
                <a:ln>
                  <a:noFill/>
                </a:ln>
                <a:solidFill>
                  <a:schemeClr val="tx1"/>
                </a:solidFill>
                <a:effectLst/>
                <a:ea typeface="Calibri" pitchFamily="34" charset="0"/>
                <a:cs typeface="TTE1A31CC0t00"/>
              </a:rPr>
              <a:t>oxisales</a:t>
            </a:r>
            <a:r>
              <a:rPr kumimoji="0" lang="es-ES" b="0" i="0" u="none" strike="noStrike" cap="none" normalizeH="0" dirty="0" smtClean="0">
                <a:ln>
                  <a:noFill/>
                </a:ln>
                <a:solidFill>
                  <a:schemeClr val="tx1"/>
                </a:solidFill>
                <a:effectLst/>
                <a:ea typeface="Calibri" pitchFamily="34" charset="0"/>
                <a:cs typeface="TTE1A31CC0t00"/>
              </a:rPr>
              <a:t>.</a:t>
            </a:r>
            <a:endParaRPr kumimoji="0" lang="es-ES" b="0" i="0" u="none" strike="noStrike" cap="none" normalizeH="0" baseline="0" dirty="0" smtClean="0">
              <a:ln>
                <a:noFill/>
              </a:ln>
              <a:solidFill>
                <a:schemeClr val="tx1"/>
              </a:solidFill>
              <a:effectLst/>
            </a:endParaRPr>
          </a:p>
        </p:txBody>
      </p:sp>
      <p:sp>
        <p:nvSpPr>
          <p:cNvPr id="11"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34</a:t>
            </a:fld>
            <a:endParaRPr lang="es-ES" dirty="0">
              <a:solidFill>
                <a:schemeClr val="accent6">
                  <a:lumMod val="50000"/>
                </a:schemeClr>
              </a:solidFill>
            </a:endParaRPr>
          </a:p>
        </p:txBody>
      </p:sp>
      <p:sp>
        <p:nvSpPr>
          <p:cNvPr id="12" name="11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smtClean="0">
                <a:solidFill>
                  <a:schemeClr val="accent6">
                    <a:lumMod val="75000"/>
                  </a:schemeClr>
                </a:solidFill>
              </a:rPr>
              <a:t>8. </a:t>
            </a:r>
            <a:r>
              <a:rPr lang="es-ES" b="1" dirty="0">
                <a:solidFill>
                  <a:schemeClr val="accent6">
                    <a:lumMod val="75000"/>
                  </a:schemeClr>
                </a:solidFill>
              </a:rPr>
              <a:t>Oxisales</a:t>
            </a:r>
          </a:p>
        </p:txBody>
      </p:sp>
      <p:sp>
        <p:nvSpPr>
          <p:cNvPr id="13" name="12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8369"/>
                                        </p:tgtEl>
                                        <p:attrNameLst>
                                          <p:attrName>style.visibility</p:attrName>
                                        </p:attrNameLst>
                                      </p:cBhvr>
                                      <p:to>
                                        <p:strVal val="visible"/>
                                      </p:to>
                                    </p:set>
                                    <p:animEffect transition="in" filter="wipe(left)">
                                      <p:cBhvr>
                                        <p:cTn id="7" dur="1000"/>
                                        <p:tgtEl>
                                          <p:spTgt spid="58369"/>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69"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370980" y="950209"/>
            <a:ext cx="830312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marR="0" lvl="0" indent="-355600" algn="just" defTabSz="914400" rtl="0" eaLnBrk="1" fontAlgn="base" latinLnBrk="0" hangingPunct="1">
              <a:lnSpc>
                <a:spcPct val="100000"/>
              </a:lnSpc>
              <a:spcBef>
                <a:spcPct val="0"/>
              </a:spcBef>
              <a:spcAft>
                <a:spcPct val="0"/>
              </a:spcAft>
              <a:buClrTx/>
              <a:buSzTx/>
              <a:buFont typeface="Wingdings"/>
              <a:buChar char="F"/>
              <a:tabLst/>
            </a:pPr>
            <a:r>
              <a:rPr kumimoji="0" lang="es-ES" b="0" i="0" u="none" strike="noStrike" cap="none" normalizeH="0" baseline="0" dirty="0" smtClean="0">
                <a:ln>
                  <a:noFill/>
                </a:ln>
                <a:solidFill>
                  <a:schemeClr val="tx1"/>
                </a:solidFill>
                <a:effectLst/>
                <a:ea typeface="Calibri" pitchFamily="34" charset="0"/>
                <a:cs typeface="TTE1A31CC0t00"/>
              </a:rPr>
              <a:t>Los hidrácidos que contienen dos átomos de hidrógeno en su fórmula, pueden perder un H</a:t>
            </a:r>
            <a:r>
              <a:rPr kumimoji="0" lang="es-ES" b="0" i="0" u="none" strike="noStrike" cap="none" normalizeH="0" baseline="30000" dirty="0" smtClean="0">
                <a:ln>
                  <a:noFill/>
                </a:ln>
                <a:solidFill>
                  <a:schemeClr val="tx1"/>
                </a:solidFill>
                <a:effectLst/>
                <a:ea typeface="Calibri" pitchFamily="34" charset="0"/>
                <a:cs typeface="TTE1A31CC0t00"/>
              </a:rPr>
              <a:t>+</a:t>
            </a:r>
            <a:r>
              <a:rPr kumimoji="0" lang="es-ES" b="0" i="0" u="none" strike="noStrike" cap="none" normalizeH="0" baseline="0" dirty="0" smtClean="0">
                <a:ln>
                  <a:noFill/>
                </a:ln>
                <a:solidFill>
                  <a:schemeClr val="tx1"/>
                </a:solidFill>
                <a:effectLst/>
                <a:ea typeface="Calibri" pitchFamily="34" charset="0"/>
                <a:cs typeface="TTE1A31CC0t00"/>
              </a:rPr>
              <a:t> y dar lugar a la formación de un anión que contiene hidrógeno.</a:t>
            </a:r>
          </a:p>
          <a:p>
            <a:pPr marL="355600" lvl="0" indent="-355600" algn="just" fontAlgn="base">
              <a:spcBef>
                <a:spcPct val="0"/>
              </a:spcBef>
              <a:spcAft>
                <a:spcPct val="0"/>
              </a:spcAft>
              <a:buFont typeface="Wingdings"/>
              <a:buChar char="F"/>
            </a:pPr>
            <a:r>
              <a:rPr lang="es-ES" dirty="0">
                <a:ea typeface="Calibri" pitchFamily="34" charset="0"/>
                <a:cs typeface="TTE1A31CC0t00"/>
              </a:rPr>
              <a:t>Estos aniones se nombran anteponiendo la palabra “</a:t>
            </a:r>
            <a:r>
              <a:rPr lang="es-ES" b="1" dirty="0">
                <a:ea typeface="Calibri" pitchFamily="34" charset="0"/>
                <a:cs typeface="TTE1A31CC0t00"/>
              </a:rPr>
              <a:t>hidrogeno</a:t>
            </a:r>
            <a:r>
              <a:rPr lang="es-ES" dirty="0">
                <a:ea typeface="Calibri" pitchFamily="34" charset="0"/>
                <a:cs typeface="TTE1A31CC0t00"/>
              </a:rPr>
              <a:t>” al nombre del elemento que lo acompaña acabado en “</a:t>
            </a:r>
            <a:r>
              <a:rPr lang="es-ES" b="1" dirty="0">
                <a:effectLst>
                  <a:outerShdw blurRad="38100" dist="38100" dir="2700000" algn="tl">
                    <a:srgbClr val="000000">
                      <a:alpha val="43137"/>
                    </a:srgbClr>
                  </a:outerShdw>
                </a:effectLst>
                <a:ea typeface="Calibri" pitchFamily="34" charset="0"/>
                <a:cs typeface="TTE1A31CC0t00"/>
              </a:rPr>
              <a:t>-uro</a:t>
            </a:r>
            <a:r>
              <a:rPr lang="es-ES" dirty="0" smtClean="0">
                <a:ea typeface="Calibri" pitchFamily="34" charset="0"/>
                <a:cs typeface="TTE1A31CC0t00"/>
              </a:rPr>
              <a:t>”.</a:t>
            </a:r>
            <a:r>
              <a:rPr lang="es-ES" dirty="0">
                <a:ea typeface="Calibri" pitchFamily="34" charset="0"/>
                <a:cs typeface="TTE1A31CC0t00"/>
              </a:rPr>
              <a:t> </a:t>
            </a:r>
            <a:endParaRPr lang="es-ES" dirty="0" smtClean="0">
              <a:ea typeface="Calibri" pitchFamily="34" charset="0"/>
              <a:cs typeface="TTE1A31CC0t00"/>
            </a:endParaRPr>
          </a:p>
          <a:p>
            <a:pPr marL="355600" lvl="0" indent="-355600" algn="just" fontAlgn="base">
              <a:spcBef>
                <a:spcPct val="0"/>
              </a:spcBef>
              <a:spcAft>
                <a:spcPct val="0"/>
              </a:spcAft>
              <a:buFont typeface="Wingdings"/>
              <a:buChar char="F"/>
            </a:pPr>
            <a:r>
              <a:rPr lang="es-ES" dirty="0" smtClean="0">
                <a:ea typeface="Calibri" pitchFamily="34" charset="0"/>
                <a:cs typeface="TTE1A31CC0t00"/>
              </a:rPr>
              <a:t>Cuando </a:t>
            </a:r>
            <a:r>
              <a:rPr lang="es-ES" dirty="0">
                <a:ea typeface="Calibri" pitchFamily="34" charset="0"/>
                <a:cs typeface="TTE1A31CC0t00"/>
              </a:rPr>
              <a:t>estos aniones se combinan con cationes, generalmente metálicos, originan sales ácidas y se nombran de acuerdo a las reglas de los compuestos binarios</a:t>
            </a:r>
            <a:r>
              <a:rPr lang="es-ES" dirty="0" smtClean="0">
                <a:ea typeface="Calibri" pitchFamily="34" charset="0"/>
                <a:cs typeface="TTE1A31CC0t00"/>
              </a:rPr>
              <a:t>.</a:t>
            </a:r>
            <a:endParaRPr lang="es-ES" dirty="0"/>
          </a:p>
        </p:txBody>
      </p:sp>
      <p:graphicFrame>
        <p:nvGraphicFramePr>
          <p:cNvPr id="11" name="10 Tabla"/>
          <p:cNvGraphicFramePr>
            <a:graphicFrameLocks noGrp="1"/>
          </p:cNvGraphicFramePr>
          <p:nvPr>
            <p:extLst>
              <p:ext uri="{D42A27DB-BD31-4B8C-83A1-F6EECF244321}">
                <p14:modId xmlns:p14="http://schemas.microsoft.com/office/powerpoint/2010/main" val="4065205739"/>
              </p:ext>
            </p:extLst>
          </p:nvPr>
        </p:nvGraphicFramePr>
        <p:xfrm>
          <a:off x="419101" y="3390719"/>
          <a:ext cx="8356599" cy="2733367"/>
        </p:xfrm>
        <a:graphic>
          <a:graphicData uri="http://schemas.openxmlformats.org/drawingml/2006/table">
            <a:tbl>
              <a:tblPr>
                <a:effectLst>
                  <a:outerShdw blurRad="50800" dist="38100" dir="18900000" algn="bl" rotWithShape="0">
                    <a:prstClr val="black">
                      <a:alpha val="40000"/>
                    </a:prstClr>
                  </a:outerShdw>
                </a:effectLst>
              </a:tblPr>
              <a:tblGrid>
                <a:gridCol w="1003299">
                  <a:extLst>
                    <a:ext uri="{9D8B030D-6E8A-4147-A177-3AD203B41FA5}">
                      <a16:colId xmlns:a16="http://schemas.microsoft.com/office/drawing/2014/main" val="20000"/>
                    </a:ext>
                  </a:extLst>
                </a:gridCol>
                <a:gridCol w="825500">
                  <a:extLst>
                    <a:ext uri="{9D8B030D-6E8A-4147-A177-3AD203B41FA5}">
                      <a16:colId xmlns:a16="http://schemas.microsoft.com/office/drawing/2014/main" val="20001"/>
                    </a:ext>
                  </a:extLst>
                </a:gridCol>
                <a:gridCol w="1943100">
                  <a:extLst>
                    <a:ext uri="{9D8B030D-6E8A-4147-A177-3AD203B41FA5}">
                      <a16:colId xmlns:a16="http://schemas.microsoft.com/office/drawing/2014/main" val="20002"/>
                    </a:ext>
                  </a:extLst>
                </a:gridCol>
                <a:gridCol w="2324100">
                  <a:extLst>
                    <a:ext uri="{9D8B030D-6E8A-4147-A177-3AD203B41FA5}">
                      <a16:colId xmlns:a16="http://schemas.microsoft.com/office/drawing/2014/main" val="20003"/>
                    </a:ext>
                  </a:extLst>
                </a:gridCol>
                <a:gridCol w="2260600">
                  <a:extLst>
                    <a:ext uri="{9D8B030D-6E8A-4147-A177-3AD203B41FA5}">
                      <a16:colId xmlns:a16="http://schemas.microsoft.com/office/drawing/2014/main" val="20004"/>
                    </a:ext>
                  </a:extLst>
                </a:gridCol>
              </a:tblGrid>
              <a:tr h="490039">
                <a:tc>
                  <a:txBody>
                    <a:bodyPr/>
                    <a:lstStyle/>
                    <a:p>
                      <a:pPr algn="ctr">
                        <a:lnSpc>
                          <a:spcPct val="115000"/>
                        </a:lnSpc>
                        <a:spcAft>
                          <a:spcPts val="0"/>
                        </a:spcAft>
                      </a:pPr>
                      <a:r>
                        <a:rPr lang="es-ES" sz="1600" b="1" dirty="0">
                          <a:solidFill>
                            <a:srgbClr val="000000"/>
                          </a:solidFill>
                          <a:latin typeface="+mn-lt"/>
                          <a:ea typeface="Calibri"/>
                        </a:rPr>
                        <a:t>Fórmula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latin typeface="+mn-lt"/>
                          <a:ea typeface="Calibri"/>
                        </a:rPr>
                        <a:t>Anión</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latin typeface="+mn-lt"/>
                          <a:ea typeface="Calibri"/>
                        </a:rPr>
                        <a:t>Nombre </a:t>
                      </a:r>
                      <a:r>
                        <a:rPr lang="es-ES" sz="1600" b="1" dirty="0">
                          <a:solidFill>
                            <a:srgbClr val="000000"/>
                          </a:solidFill>
                          <a:latin typeface="+mn-lt"/>
                          <a:ea typeface="Calibri"/>
                        </a:rPr>
                        <a:t>ion...</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spcAft>
                          <a:spcPts val="0"/>
                        </a:spcAft>
                      </a:pPr>
                      <a:r>
                        <a:rPr lang="es-ES" sz="1600" b="1" dirty="0" smtClean="0">
                          <a:solidFill>
                            <a:srgbClr val="000000"/>
                          </a:solidFill>
                          <a:latin typeface="+mn-lt"/>
                          <a:ea typeface="Calibri"/>
                        </a:rPr>
                        <a:t>Nomenclatura </a:t>
                      </a:r>
                      <a:r>
                        <a:rPr lang="es-ES" sz="1600" b="1" dirty="0" err="1">
                          <a:solidFill>
                            <a:srgbClr val="000000"/>
                          </a:solidFill>
                          <a:latin typeface="+mn-lt"/>
                          <a:ea typeface="Calibri"/>
                        </a:rPr>
                        <a:t>estequiométrica</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s-ES" sz="1600" b="1" dirty="0" smtClean="0">
                          <a:solidFill>
                            <a:srgbClr val="000000"/>
                          </a:solidFill>
                          <a:latin typeface="+mn-lt"/>
                          <a:ea typeface="Calibri"/>
                        </a:rPr>
                        <a:t>Números</a:t>
                      </a:r>
                      <a:r>
                        <a:rPr lang="es-ES" sz="1600" b="1" baseline="0" dirty="0" smtClean="0">
                          <a:solidFill>
                            <a:srgbClr val="000000"/>
                          </a:solidFill>
                          <a:latin typeface="+mn-lt"/>
                          <a:ea typeface="Calibri"/>
                        </a:rPr>
                        <a:t> romanos</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506438">
                <a:tc>
                  <a:txBody>
                    <a:bodyPr/>
                    <a:lstStyle/>
                    <a:p>
                      <a:pPr algn="ctr">
                        <a:lnSpc>
                          <a:spcPct val="115000"/>
                        </a:lnSpc>
                        <a:spcAft>
                          <a:spcPts val="0"/>
                        </a:spcAft>
                      </a:pPr>
                      <a:r>
                        <a:rPr lang="es-ES" sz="1600" dirty="0">
                          <a:solidFill>
                            <a:srgbClr val="000000"/>
                          </a:solidFill>
                          <a:latin typeface="+mn-lt"/>
                          <a:ea typeface="Calibri"/>
                        </a:rPr>
                        <a:t>KHS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HS</a:t>
                      </a:r>
                      <a:r>
                        <a:rPr lang="es-ES" sz="1600" baseline="30000" dirty="0">
                          <a:solidFill>
                            <a:srgbClr val="000000"/>
                          </a:solidFill>
                          <a:latin typeface="+mn-lt"/>
                          <a:ea typeface="Calibri"/>
                        </a:rPr>
                        <a:t>−</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hidrogenosulfuro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err="1">
                          <a:solidFill>
                            <a:srgbClr val="000000"/>
                          </a:solidFill>
                          <a:latin typeface="+mn-lt"/>
                          <a:ea typeface="Calibri"/>
                        </a:rPr>
                        <a:t>hidrogenosulfuro</a:t>
                      </a:r>
                      <a:r>
                        <a:rPr lang="es-ES" sz="1600" dirty="0">
                          <a:solidFill>
                            <a:srgbClr val="000000"/>
                          </a:solidFill>
                          <a:latin typeface="+mn-lt"/>
                          <a:ea typeface="Calibri"/>
                        </a:rPr>
                        <a:t> de </a:t>
                      </a:r>
                      <a:r>
                        <a:rPr lang="es-ES" sz="1600" dirty="0" smtClean="0">
                          <a:solidFill>
                            <a:srgbClr val="000000"/>
                          </a:solidFill>
                          <a:latin typeface="+mn-lt"/>
                          <a:ea typeface="Calibri"/>
                        </a:rPr>
                        <a:t>potasio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err="1">
                          <a:solidFill>
                            <a:srgbClr val="000000"/>
                          </a:solidFill>
                          <a:latin typeface="+mn-lt"/>
                          <a:ea typeface="Calibri"/>
                        </a:rPr>
                        <a:t>hidrogenosulfuro</a:t>
                      </a:r>
                      <a:r>
                        <a:rPr lang="es-ES" sz="1600" dirty="0">
                          <a:solidFill>
                            <a:srgbClr val="000000"/>
                          </a:solidFill>
                          <a:latin typeface="+mn-lt"/>
                          <a:ea typeface="Calibri"/>
                        </a:rPr>
                        <a:t> de </a:t>
                      </a:r>
                      <a:r>
                        <a:rPr lang="es-ES" sz="1600" dirty="0" smtClean="0">
                          <a:solidFill>
                            <a:srgbClr val="000000"/>
                          </a:solidFill>
                          <a:latin typeface="+mn-lt"/>
                          <a:ea typeface="Calibri"/>
                        </a:rPr>
                        <a:t>potasio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06438">
                <a:tc>
                  <a:txBody>
                    <a:bodyPr/>
                    <a:lstStyle/>
                    <a:p>
                      <a:pPr algn="ctr">
                        <a:lnSpc>
                          <a:spcPct val="115000"/>
                        </a:lnSpc>
                        <a:spcAft>
                          <a:spcPts val="0"/>
                        </a:spcAft>
                      </a:pPr>
                      <a:r>
                        <a:rPr lang="es-ES" sz="1600">
                          <a:solidFill>
                            <a:srgbClr val="000000"/>
                          </a:solidFill>
                          <a:latin typeface="+mn-lt"/>
                          <a:ea typeface="Calibri"/>
                        </a:rPr>
                        <a:t>Ca(HSe)</a:t>
                      </a:r>
                      <a:r>
                        <a:rPr lang="es-ES" sz="1600" baseline="-25000">
                          <a:solidFill>
                            <a:srgbClr val="000000"/>
                          </a:solidFill>
                          <a:latin typeface="+mn-lt"/>
                          <a:ea typeface="Calibri"/>
                        </a:rPr>
                        <a:t>2</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HSe</a:t>
                      </a:r>
                      <a:r>
                        <a:rPr lang="es-ES" sz="1600" baseline="30000" dirty="0" smtClean="0">
                          <a:solidFill>
                            <a:srgbClr val="000000"/>
                          </a:solidFill>
                          <a:latin typeface="+mn-lt"/>
                          <a:ea typeface="Calibri"/>
                        </a:rPr>
                        <a:t>−</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hidrogenoseleniuro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bis(</a:t>
                      </a:r>
                      <a:r>
                        <a:rPr lang="es-ES" sz="1600" dirty="0" err="1">
                          <a:solidFill>
                            <a:srgbClr val="000000"/>
                          </a:solidFill>
                          <a:latin typeface="+mn-lt"/>
                          <a:ea typeface="Calibri"/>
                        </a:rPr>
                        <a:t>hidrogenoseleniuro</a:t>
                      </a:r>
                      <a:r>
                        <a:rPr lang="es-ES" sz="1600" dirty="0">
                          <a:solidFill>
                            <a:srgbClr val="000000"/>
                          </a:solidFill>
                          <a:latin typeface="+mn-lt"/>
                          <a:ea typeface="Calibri"/>
                        </a:rPr>
                        <a:t>) de </a:t>
                      </a:r>
                      <a:r>
                        <a:rPr lang="es-ES" sz="1600" dirty="0" smtClean="0">
                          <a:solidFill>
                            <a:srgbClr val="000000"/>
                          </a:solidFill>
                          <a:latin typeface="+mn-lt"/>
                          <a:ea typeface="Calibri"/>
                        </a:rPr>
                        <a:t>calcio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err="1">
                          <a:solidFill>
                            <a:srgbClr val="000000"/>
                          </a:solidFill>
                          <a:latin typeface="+mn-lt"/>
                          <a:ea typeface="Calibri"/>
                        </a:rPr>
                        <a:t>hidrogenoseleniuro</a:t>
                      </a:r>
                      <a:r>
                        <a:rPr lang="es-ES" sz="1600" dirty="0">
                          <a:solidFill>
                            <a:srgbClr val="000000"/>
                          </a:solidFill>
                          <a:latin typeface="+mn-lt"/>
                          <a:ea typeface="Calibri"/>
                        </a:rPr>
                        <a:t> de </a:t>
                      </a:r>
                      <a:r>
                        <a:rPr lang="es-ES" sz="1600" dirty="0" smtClean="0">
                          <a:solidFill>
                            <a:srgbClr val="000000"/>
                          </a:solidFill>
                          <a:latin typeface="+mn-lt"/>
                          <a:ea typeface="Calibri"/>
                        </a:rPr>
                        <a:t>calcio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06438">
                <a:tc>
                  <a:txBody>
                    <a:bodyPr/>
                    <a:lstStyle/>
                    <a:p>
                      <a:pPr algn="ctr">
                        <a:lnSpc>
                          <a:spcPct val="115000"/>
                        </a:lnSpc>
                        <a:spcAft>
                          <a:spcPts val="0"/>
                        </a:spcAft>
                      </a:pPr>
                      <a:r>
                        <a:rPr lang="es-ES" sz="1600">
                          <a:solidFill>
                            <a:srgbClr val="000000"/>
                          </a:solidFill>
                          <a:latin typeface="+mn-lt"/>
                          <a:ea typeface="Calibri"/>
                        </a:rPr>
                        <a:t>Cu(HTe)</a:t>
                      </a:r>
                      <a:r>
                        <a:rPr lang="es-ES" sz="1600" baseline="-25000">
                          <a:solidFill>
                            <a:srgbClr val="000000"/>
                          </a:solidFill>
                          <a:latin typeface="+mn-lt"/>
                          <a:ea typeface="Calibri"/>
                        </a:rPr>
                        <a:t>2</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a:solidFill>
                            <a:srgbClr val="000000"/>
                          </a:solidFill>
                          <a:latin typeface="+mn-lt"/>
                          <a:ea typeface="Calibri"/>
                        </a:rPr>
                        <a:t>HTe</a:t>
                      </a:r>
                      <a:r>
                        <a:rPr lang="es-ES" sz="1600" baseline="30000">
                          <a:solidFill>
                            <a:srgbClr val="000000"/>
                          </a:solidFill>
                          <a:latin typeface="+mn-lt"/>
                          <a:ea typeface="Calibri"/>
                        </a:rPr>
                        <a:t>−</a:t>
                      </a:r>
                      <a:endParaRPr lang="es-ES" sz="160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hidrogenotelururo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a:solidFill>
                            <a:srgbClr val="000000"/>
                          </a:solidFill>
                          <a:latin typeface="+mn-lt"/>
                          <a:ea typeface="Calibri"/>
                        </a:rPr>
                        <a:t>bis(</a:t>
                      </a:r>
                      <a:r>
                        <a:rPr lang="es-ES" sz="1600" dirty="0" err="1">
                          <a:solidFill>
                            <a:srgbClr val="000000"/>
                          </a:solidFill>
                          <a:latin typeface="+mn-lt"/>
                          <a:ea typeface="Calibri"/>
                        </a:rPr>
                        <a:t>hidrogenotelururo</a:t>
                      </a:r>
                      <a:r>
                        <a:rPr lang="es-ES" sz="1600" dirty="0">
                          <a:solidFill>
                            <a:srgbClr val="000000"/>
                          </a:solidFill>
                          <a:latin typeface="+mn-lt"/>
                          <a:ea typeface="Calibri"/>
                        </a:rPr>
                        <a:t>) de </a:t>
                      </a:r>
                      <a:r>
                        <a:rPr lang="es-ES" sz="1600" dirty="0" smtClean="0">
                          <a:solidFill>
                            <a:srgbClr val="000000"/>
                          </a:solidFill>
                          <a:latin typeface="+mn-lt"/>
                          <a:ea typeface="Calibri"/>
                        </a:rPr>
                        <a:t>cobre</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err="1">
                          <a:solidFill>
                            <a:srgbClr val="000000"/>
                          </a:solidFill>
                          <a:latin typeface="+mn-lt"/>
                          <a:ea typeface="Calibri"/>
                        </a:rPr>
                        <a:t>hidrogenotelururo</a:t>
                      </a:r>
                      <a:r>
                        <a:rPr lang="es-ES" sz="1600" dirty="0">
                          <a:solidFill>
                            <a:srgbClr val="000000"/>
                          </a:solidFill>
                          <a:latin typeface="+mn-lt"/>
                          <a:ea typeface="Calibri"/>
                        </a:rPr>
                        <a:t> de </a:t>
                      </a:r>
                      <a:r>
                        <a:rPr lang="es-ES" sz="1600" dirty="0" smtClean="0">
                          <a:solidFill>
                            <a:srgbClr val="000000"/>
                          </a:solidFill>
                          <a:latin typeface="+mn-lt"/>
                          <a:ea typeface="Calibri"/>
                        </a:rPr>
                        <a:t>cobre</a:t>
                      </a:r>
                      <a:r>
                        <a:rPr lang="es-ES" sz="1600" baseline="0" dirty="0" smtClean="0">
                          <a:solidFill>
                            <a:srgbClr val="000000"/>
                          </a:solidFill>
                          <a:latin typeface="+mn-lt"/>
                          <a:ea typeface="Calibri"/>
                        </a:rPr>
                        <a:t> </a:t>
                      </a:r>
                      <a:r>
                        <a:rPr lang="es-ES" sz="1600" dirty="0" smtClean="0">
                          <a:solidFill>
                            <a:srgbClr val="000000"/>
                          </a:solidFill>
                          <a:latin typeface="+mn-lt"/>
                          <a:ea typeface="Calibri"/>
                        </a:rPr>
                        <a:t>(II</a:t>
                      </a:r>
                      <a:r>
                        <a:rPr lang="es-ES" sz="1600" dirty="0">
                          <a:solidFill>
                            <a:srgbClr val="000000"/>
                          </a:solidFill>
                          <a:latin typeface="+mn-lt"/>
                          <a:ea typeface="Calibri"/>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06438">
                <a:tc>
                  <a:txBody>
                    <a:bodyPr/>
                    <a:lstStyle/>
                    <a:p>
                      <a:pPr algn="ctr">
                        <a:lnSpc>
                          <a:spcPct val="115000"/>
                        </a:lnSpc>
                        <a:spcAft>
                          <a:spcPts val="0"/>
                        </a:spcAft>
                      </a:pPr>
                      <a:r>
                        <a:rPr lang="es-ES" sz="1600" dirty="0">
                          <a:solidFill>
                            <a:srgbClr val="000000"/>
                          </a:solidFill>
                          <a:latin typeface="+mn-lt"/>
                          <a:ea typeface="Calibri"/>
                        </a:rPr>
                        <a:t>NH</a:t>
                      </a:r>
                      <a:r>
                        <a:rPr lang="es-ES" sz="1600" baseline="-25000" dirty="0">
                          <a:solidFill>
                            <a:srgbClr val="000000"/>
                          </a:solidFill>
                          <a:latin typeface="+mn-lt"/>
                          <a:ea typeface="Calibri"/>
                        </a:rPr>
                        <a:t>4</a:t>
                      </a:r>
                      <a:r>
                        <a:rPr lang="es-ES" sz="1600" dirty="0">
                          <a:solidFill>
                            <a:srgbClr val="000000"/>
                          </a:solidFill>
                          <a:latin typeface="+mn-lt"/>
                          <a:ea typeface="Calibri"/>
                        </a:rPr>
                        <a:t>HS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a:solidFill>
                            <a:srgbClr val="000000"/>
                          </a:solidFill>
                          <a:latin typeface="+mn-lt"/>
                          <a:ea typeface="Calibri"/>
                        </a:rPr>
                        <a:t>HS</a:t>
                      </a:r>
                      <a:r>
                        <a:rPr lang="es-ES" sz="1600" baseline="30000" dirty="0">
                          <a:solidFill>
                            <a:srgbClr val="000000"/>
                          </a:solidFill>
                          <a:latin typeface="+mn-lt"/>
                          <a:ea typeface="Calibri"/>
                        </a:rPr>
                        <a:t>−</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15000"/>
                        </a:lnSpc>
                        <a:spcAft>
                          <a:spcPts val="0"/>
                        </a:spcAft>
                      </a:pPr>
                      <a:r>
                        <a:rPr lang="es-ES" sz="1600" dirty="0" err="1">
                          <a:solidFill>
                            <a:srgbClr val="000000"/>
                          </a:solidFill>
                          <a:latin typeface="+mn-lt"/>
                          <a:ea typeface="Calibri"/>
                        </a:rPr>
                        <a:t>hidrogenosulfuro</a:t>
                      </a:r>
                      <a:endParaRPr lang="es-ES" sz="1600" dirty="0">
                        <a:solidFill>
                          <a:srgbClr val="000000"/>
                        </a:solidFill>
                        <a:latin typeface="+mn-lt"/>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err="1">
                          <a:solidFill>
                            <a:srgbClr val="000000"/>
                          </a:solidFill>
                          <a:latin typeface="+mn-lt"/>
                          <a:ea typeface="Calibri"/>
                        </a:rPr>
                        <a:t>hidrogenosulfuro</a:t>
                      </a:r>
                      <a:r>
                        <a:rPr lang="es-ES" sz="1600" dirty="0">
                          <a:solidFill>
                            <a:srgbClr val="000000"/>
                          </a:solidFill>
                          <a:latin typeface="+mn-lt"/>
                          <a:ea typeface="Calibri"/>
                        </a:rPr>
                        <a:t> de amonio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600" dirty="0" err="1">
                          <a:solidFill>
                            <a:srgbClr val="000000"/>
                          </a:solidFill>
                          <a:latin typeface="+mn-lt"/>
                          <a:ea typeface="Calibri"/>
                        </a:rPr>
                        <a:t>hidrogenosulfuro</a:t>
                      </a:r>
                      <a:r>
                        <a:rPr lang="es-ES" sz="1600" dirty="0">
                          <a:solidFill>
                            <a:srgbClr val="000000"/>
                          </a:solidFill>
                          <a:latin typeface="+mn-lt"/>
                          <a:ea typeface="Calibri"/>
                        </a:rPr>
                        <a:t> de amonio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2" name="13 Marcador de número de diapositiva"/>
          <p:cNvSpPr txBox="1">
            <a:spLocks/>
          </p:cNvSpPr>
          <p:nvPr/>
        </p:nvSpPr>
        <p:spPr>
          <a:xfrm>
            <a:off x="8429577" y="6578600"/>
            <a:ext cx="593678" cy="142874"/>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E07C7F-89CF-4626-85D0-0A10A7194231}" type="slidenum">
              <a:rPr lang="es-ES" smtClean="0">
                <a:solidFill>
                  <a:schemeClr val="accent6">
                    <a:lumMod val="50000"/>
                  </a:schemeClr>
                </a:solidFill>
              </a:rPr>
              <a:pPr/>
              <a:t>35</a:t>
            </a:fld>
            <a:endParaRPr lang="es-ES" dirty="0">
              <a:solidFill>
                <a:schemeClr val="accent6">
                  <a:lumMod val="50000"/>
                </a:schemeClr>
              </a:solidFill>
            </a:endParaRPr>
          </a:p>
        </p:txBody>
      </p:sp>
      <p:sp>
        <p:nvSpPr>
          <p:cNvPr id="15" name="14 CuadroTexto"/>
          <p:cNvSpPr txBox="1"/>
          <p:nvPr/>
        </p:nvSpPr>
        <p:spPr>
          <a:xfrm>
            <a:off x="1816100" y="372708"/>
            <a:ext cx="5511800" cy="276999"/>
          </a:xfrm>
          <a:prstGeom prst="rect">
            <a:avLst/>
          </a:prstGeom>
          <a:noFill/>
        </p:spPr>
        <p:txBody>
          <a:bodyPr wrap="square" lIns="0" tIns="0" rIns="0" bIns="0" rtlCol="0">
            <a:spAutoFit/>
          </a:bodyPr>
          <a:lstStyle/>
          <a:p>
            <a:pPr algn="ctr"/>
            <a:r>
              <a:rPr lang="es-ES" b="1" dirty="0" smtClean="0">
                <a:solidFill>
                  <a:schemeClr val="accent6">
                    <a:lumMod val="75000"/>
                  </a:schemeClr>
                </a:solidFill>
                <a:latin typeface="Arial" pitchFamily="34" charset="0"/>
                <a:cs typeface="Arial" pitchFamily="34" charset="0"/>
              </a:rPr>
              <a:t>9. Sales ácidas de hidrácidos</a:t>
            </a:r>
            <a:endParaRPr lang="es-ES" b="1" dirty="0">
              <a:solidFill>
                <a:schemeClr val="accent6">
                  <a:lumMod val="75000"/>
                </a:schemeClr>
              </a:solidFill>
              <a:latin typeface="Arial" pitchFamily="34" charset="0"/>
              <a:cs typeface="Arial" pitchFamily="34" charset="0"/>
            </a:endParaRPr>
          </a:p>
        </p:txBody>
      </p:sp>
      <p:sp>
        <p:nvSpPr>
          <p:cNvPr id="16" name="15 CuadroTexto"/>
          <p:cNvSpPr txBox="1"/>
          <p:nvPr/>
        </p:nvSpPr>
        <p:spPr>
          <a:xfrm>
            <a:off x="1841500" y="109183"/>
            <a:ext cx="5499100" cy="284517"/>
          </a:xfrm>
          <a:prstGeom prst="rect">
            <a:avLst/>
          </a:prstGeom>
          <a:noFill/>
        </p:spPr>
        <p:txBody>
          <a:bodyPr wrap="square" lIns="0" tIns="0" rIns="0" bIns="0" rtlCol="0">
            <a:spAutoFit/>
          </a:bodyPr>
          <a:lstStyle/>
          <a:p>
            <a:pPr algn="ctr"/>
            <a:r>
              <a:rPr lang="es-ES" b="1" dirty="0" smtClean="0">
                <a:solidFill>
                  <a:schemeClr val="accent6">
                    <a:lumMod val="50000"/>
                  </a:schemeClr>
                </a:solidFill>
                <a:latin typeface="Arial" pitchFamily="34" charset="0"/>
                <a:cs typeface="Arial" pitchFamily="34" charset="0"/>
              </a:rPr>
              <a:t>4. FORMULACIÓN </a:t>
            </a:r>
            <a:r>
              <a:rPr lang="es-ES" b="1" dirty="0">
                <a:solidFill>
                  <a:schemeClr val="accent6">
                    <a:lumMod val="50000"/>
                  </a:schemeClr>
                </a:solidFill>
                <a:latin typeface="Arial" pitchFamily="34" charset="0"/>
                <a:cs typeface="Arial" pitchFamily="34" charset="0"/>
              </a:rPr>
              <a:t>DE QUÍMICA INORGÁNICA</a:t>
            </a:r>
          </a:p>
        </p:txBody>
      </p:sp>
    </p:spTree>
    <p:extLst>
      <p:ext uri="{BB962C8B-B14F-4D97-AF65-F5344CB8AC3E}">
        <p14:creationId xmlns:p14="http://schemas.microsoft.com/office/powerpoint/2010/main" val="7960907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7346"/>
                                        </p:tgtEl>
                                        <p:attrNameLst>
                                          <p:attrName>style.visibility</p:attrName>
                                        </p:attrNameLst>
                                      </p:cBhvr>
                                      <p:to>
                                        <p:strVal val="visible"/>
                                      </p:to>
                                    </p:set>
                                    <p:animEffect transition="in" filter="wipe(left)">
                                      <p:cBhvr>
                                        <p:cTn id="7" dur="1000"/>
                                        <p:tgtEl>
                                          <p:spTgt spid="57346"/>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11&quot;&gt;&lt;object type=&quot;3&quot; unique_id=&quot;10012&quot;&gt;&lt;property id=&quot;20148&quot; value=&quot;5&quot;/&gt;&lt;property id=&quot;20300&quot; value=&quot;Diapositiva 1&quot;/&gt;&lt;property id=&quot;20307&quot; value=&quot;256&quot;/&gt;&lt;/object&gt;&lt;object type=&quot;3&quot; unique_id=&quot;10013&quot;&gt;&lt;property id=&quot;20148&quot; value=&quot;5&quot;/&gt;&lt;property id=&quot;20300&quot; value=&quot;Diapositiva 2&quot;/&gt;&lt;property id=&quot;20307&quot; value=&quot;257&quot;/&gt;&lt;/object&gt;&lt;object type=&quot;3&quot; unique_id=&quot;10018&quot;&gt;&lt;property id=&quot;20148&quot; value=&quot;5&quot;/&gt;&lt;property id=&quot;20300&quot; value=&quot;Diapositiva 5&quot;/&gt;&lt;property id=&quot;20307&quot; value=&quot;258&quot;/&gt;&lt;/object&gt;&lt;object type=&quot;3&quot; unique_id=&quot;10020&quot;&gt;&lt;property id=&quot;20148&quot; value=&quot;5&quot;/&gt;&lt;property id=&quot;20300&quot; value=&quot;Diapositiva 7&quot;/&gt;&lt;property id=&quot;20307&quot; value=&quot;259&quot;/&gt;&lt;/object&gt;&lt;object type=&quot;3&quot; unique_id=&quot;10022&quot;&gt;&lt;property id=&quot;20148&quot; value=&quot;5&quot;/&gt;&lt;property id=&quot;20300&quot; value=&quot;Diapositiva 8&quot;/&gt;&lt;property id=&quot;20307&quot; value=&quot;260&quot;/&gt;&lt;/object&gt;&lt;object type=&quot;3&quot; unique_id=&quot;10024&quot;&gt;&lt;property id=&quot;20148&quot; value=&quot;5&quot;/&gt;&lt;property id=&quot;20300&quot; value=&quot;Diapositiva 23&quot;/&gt;&lt;property id=&quot;20307&quot; value=&quot;262&quot;/&gt;&lt;/object&gt;&lt;object type=&quot;3&quot; unique_id=&quot;10025&quot;&gt;&lt;property id=&quot;20148&quot; value=&quot;5&quot;/&gt;&lt;property id=&quot;20300&quot; value=&quot;Diapositiva 6&quot;/&gt;&lt;property id=&quot;20307&quot; value=&quot;263&quot;/&gt;&lt;/object&gt;&lt;object type=&quot;3&quot; unique_id=&quot;10110&quot;&gt;&lt;property id=&quot;20148&quot; value=&quot;5&quot;/&gt;&lt;property id=&quot;20300&quot; value=&quot;Diapositiva 14&quot;/&gt;&lt;property id=&quot;20307&quot; value=&quot;268&quot;/&gt;&lt;/object&gt;&lt;object type=&quot;3&quot; unique_id=&quot;10111&quot;&gt;&lt;property id=&quot;20148&quot; value=&quot;5&quot;/&gt;&lt;property id=&quot;20300&quot; value=&quot;Diapositiva 17&quot;/&gt;&lt;property id=&quot;20307&quot; value=&quot;269&quot;/&gt;&lt;/object&gt;&lt;object type=&quot;3&quot; unique_id=&quot;10113&quot;&gt;&lt;property id=&quot;20148&quot; value=&quot;5&quot;/&gt;&lt;property id=&quot;20300&quot; value=&quot;Diapositiva 21&quot;/&gt;&lt;property id=&quot;20307&quot; value=&quot;271&quot;/&gt;&lt;/object&gt;&lt;object type=&quot;3&quot; unique_id=&quot;10116&quot;&gt;&lt;property id=&quot;20148&quot; value=&quot;5&quot;/&gt;&lt;property id=&quot;20300&quot; value=&quot;Diapositiva 22&quot;/&gt;&lt;property id=&quot;20307&quot; value=&quot;273&quot;/&gt;&lt;/object&gt;&lt;object type=&quot;3&quot; unique_id=&quot;10177&quot;&gt;&lt;property id=&quot;20148&quot; value=&quot;5&quot;/&gt;&lt;property id=&quot;20300&quot; value=&quot;Diapositiva 24&quot;/&gt;&lt;property id=&quot;20307&quot; value=&quot;274&quot;/&gt;&lt;/object&gt;&lt;object type=&quot;3&quot; unique_id=&quot;10178&quot;&gt;&lt;property id=&quot;20148&quot; value=&quot;5&quot;/&gt;&lt;property id=&quot;20300&quot; value=&quot;Diapositiva 25&quot;/&gt;&lt;property id=&quot;20307&quot; value=&quot;275&quot;/&gt;&lt;/object&gt;&lt;object type=&quot;3&quot; unique_id=&quot;10255&quot;&gt;&lt;property id=&quot;20148&quot; value=&quot;5&quot;/&gt;&lt;property id=&quot;20300&quot; value=&quot;Diapositiva 26&quot;/&gt;&lt;property id=&quot;20307&quot; value=&quot;278&quot;/&gt;&lt;/object&gt;&lt;object type=&quot;3&quot; unique_id=&quot;10306&quot;&gt;&lt;property id=&quot;20148&quot; value=&quot;5&quot;/&gt;&lt;property id=&quot;20300&quot; value=&quot;Diapositiva 27&quot;/&gt;&lt;property id=&quot;20307&quot; value=&quot;279&quot;/&gt;&lt;/object&gt;&lt;object type=&quot;3&quot; unique_id=&quot;10307&quot;&gt;&lt;property id=&quot;20148&quot; value=&quot;5&quot;/&gt;&lt;property id=&quot;20300&quot; value=&quot;Diapositiva 28&quot;/&gt;&lt;property id=&quot;20307&quot; value=&quot;280&quot;/&gt;&lt;/object&gt;&lt;object type=&quot;3&quot; unique_id=&quot;10362&quot;&gt;&lt;property id=&quot;20148&quot; value=&quot;5&quot;/&gt;&lt;property id=&quot;20300&quot; value=&quot;Diapositiva 29&quot;/&gt;&lt;property id=&quot;20307&quot; value=&quot;281&quot;/&gt;&lt;/object&gt;&lt;object type=&quot;3&quot; unique_id=&quot;10543&quot;&gt;&lt;property id=&quot;20148&quot; value=&quot;5&quot;/&gt;&lt;property id=&quot;20300&quot; value=&quot;Diapositiva 32&quot;/&gt;&lt;property id=&quot;20307&quot; value=&quot;284&quot;/&gt;&lt;/object&gt;&lt;object type=&quot;3&quot; unique_id=&quot;10637&quot;&gt;&lt;property id=&quot;20148&quot; value=&quot;5&quot;/&gt;&lt;property id=&quot;20300&quot; value=&quot;Diapositiva 33&quot;/&gt;&lt;property id=&quot;20307&quot; value=&quot;285&quot;/&gt;&lt;/object&gt;&lt;object type=&quot;3&quot; unique_id=&quot;10702&quot;&gt;&lt;property id=&quot;20148&quot; value=&quot;5&quot;/&gt;&lt;property id=&quot;20300&quot; value=&quot;Diapositiva 34&quot;/&gt;&lt;property id=&quot;20307&quot; value=&quot;287&quot;/&gt;&lt;/object&gt;&lt;object type=&quot;3&quot; unique_id=&quot;10704&quot;&gt;&lt;property id=&quot;20148&quot; value=&quot;5&quot;/&gt;&lt;property id=&quot;20300&quot; value=&quot;Diapositiva 35&quot;/&gt;&lt;property id=&quot;20307&quot; value=&quot;288&quot;/&gt;&lt;/object&gt;&lt;object type=&quot;3&quot; unique_id=&quot;10845&quot;&gt;&lt;property id=&quot;20148&quot; value=&quot;5&quot;/&gt;&lt;property id=&quot;20300&quot; value=&quot;Diapositiva 9&quot;/&gt;&lt;property id=&quot;20307&quot; value=&quot;289&quot;/&gt;&lt;/object&gt;&lt;object type=&quot;3&quot; unique_id=&quot;10848&quot;&gt;&lt;property id=&quot;20148&quot; value=&quot;5&quot;/&gt;&lt;property id=&quot;20300&quot; value=&quot;Diapositiva 16&quot;/&gt;&lt;property id=&quot;20307&quot; value=&quot;292&quot;/&gt;&lt;/object&gt;&lt;object type=&quot;3&quot; unique_id=&quot;10849&quot;&gt;&lt;property id=&quot;20148&quot; value=&quot;5&quot;/&gt;&lt;property id=&quot;20300&quot; value=&quot;Diapositiva 10&quot;/&gt;&lt;property id=&quot;20307&quot; value=&quot;291&quot;/&gt;&lt;/object&gt;&lt;object type=&quot;3&quot; unique_id=&quot;10967&quot;&gt;&lt;property id=&quot;20148&quot; value=&quot;5&quot;/&gt;&lt;property id=&quot;20300&quot; value=&quot;Diapositiva 19&quot;/&gt;&lt;property id=&quot;20307&quot; value=&quot;293&quot;/&gt;&lt;/object&gt;&lt;object type=&quot;3&quot; unique_id=&quot;11213&quot;&gt;&lt;property id=&quot;20148&quot; value=&quot;5&quot;/&gt;&lt;property id=&quot;20300&quot; value=&quot;Diapositiva 30&quot;/&gt;&lt;property id=&quot;20307&quot; value=&quot;295&quot;/&gt;&lt;/object&gt;&lt;object type=&quot;3&quot; unique_id=&quot;12194&quot;&gt;&lt;property id=&quot;20148&quot; value=&quot;5&quot;/&gt;&lt;property id=&quot;20300&quot; value=&quot;Diapositiva 3&quot;/&gt;&lt;property id=&quot;20307&quot; value=&quot;296&quot;/&gt;&lt;/object&gt;&lt;object type=&quot;3&quot; unique_id=&quot;12195&quot;&gt;&lt;property id=&quot;20148&quot; value=&quot;5&quot;/&gt;&lt;property id=&quot;20300&quot; value=&quot;Diapositiva 4&quot;/&gt;&lt;property id=&quot;20307&quot; value=&quot;297&quot;/&gt;&lt;/object&gt;&lt;object type=&quot;3&quot; unique_id=&quot;12351&quot;&gt;&lt;property id=&quot;20148&quot; value=&quot;5&quot;/&gt;&lt;property id=&quot;20300&quot; value=&quot;Diapositiva 11&quot;/&gt;&lt;property id=&quot;20307&quot; value=&quot;299&quot;/&gt;&lt;/object&gt;&lt;object type=&quot;3&quot; unique_id=&quot;12352&quot;&gt;&lt;property id=&quot;20148&quot; value=&quot;5&quot;/&gt;&lt;property id=&quot;20300&quot; value=&quot;Diapositiva 12&quot;/&gt;&lt;property id=&quot;20307&quot; value=&quot;298&quot;/&gt;&lt;/object&gt;&lt;object type=&quot;3&quot; unique_id=&quot;12482&quot;&gt;&lt;property id=&quot;20148&quot; value=&quot;5&quot;/&gt;&lt;property id=&quot;20300&quot; value=&quot;Diapositiva 13&quot;/&gt;&lt;property id=&quot;20307&quot; value=&quot;300&quot;/&gt;&lt;/object&gt;&lt;object type=&quot;3&quot; unique_id=&quot;12549&quot;&gt;&lt;property id=&quot;20148&quot; value=&quot;5&quot;/&gt;&lt;property id=&quot;20300&quot; value=&quot;Diapositiva 15&quot;/&gt;&lt;property id=&quot;20307&quot; value=&quot;301&quot;/&gt;&lt;/object&gt;&lt;object type=&quot;3&quot; unique_id=&quot;12550&quot;&gt;&lt;property id=&quot;20148&quot; value=&quot;5&quot;/&gt;&lt;property id=&quot;20300&quot; value=&quot;Diapositiva 18&quot;/&gt;&lt;property id=&quot;20307&quot; value=&quot;302&quot;/&gt;&lt;/object&gt;&lt;object type=&quot;3&quot; unique_id=&quot;12621&quot;&gt;&lt;property id=&quot;20148&quot; value=&quot;5&quot;/&gt;&lt;property id=&quot;20300&quot; value=&quot;Diapositiva 20&quot;/&gt;&lt;property id=&quot;20307&quot; value=&quot;303&quot;/&gt;&lt;/object&gt;&lt;object type=&quot;3&quot; unique_id=&quot;13490&quot;&gt;&lt;property id=&quot;20148&quot; value=&quot;5&quot;/&gt;&lt;property id=&quot;20300&quot; value=&quot;Diapositiva 31&quot;/&gt;&lt;property id=&quot;20307&quot; value=&quot;304&quot;/&gt;&lt;/object&gt;&lt;/object&gt;&lt;object type=&quot;8&quot; unique_id=&quot;10017&quot;&gt;&lt;/object&gt;&lt;/object&gt;&lt;/database&gt;"/>
  <p:tag name="SECTOMILLISECCONVERTED" val="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2115</TotalTime>
  <Words>4081</Words>
  <Application>Microsoft Office PowerPoint</Application>
  <PresentationFormat>Presentación en pantalla (4:3)</PresentationFormat>
  <Paragraphs>960</Paragraphs>
  <Slides>35</Slides>
  <Notes>1</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35</vt:i4>
      </vt:variant>
    </vt:vector>
  </HeadingPairs>
  <TitlesOfParts>
    <vt:vector size="44" baseType="lpstr">
      <vt:lpstr>Arial</vt:lpstr>
      <vt:lpstr>Calibri</vt:lpstr>
      <vt:lpstr>Courier New</vt:lpstr>
      <vt:lpstr>Symbol</vt:lpstr>
      <vt:lpstr>Times New Roman</vt:lpstr>
      <vt:lpstr>TTE1A02948t00</vt:lpstr>
      <vt:lpstr>TTE1A31CC0t00</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Física y Química 1º de Bachillerato</dc:title>
  <dc:creator>Rafael Artacho Cañadas</dc:creator>
  <cp:lastModifiedBy>Rafael Artacho Cañadas</cp:lastModifiedBy>
  <cp:revision>270</cp:revision>
  <dcterms:created xsi:type="dcterms:W3CDTF">2012-01-21T08:16:49Z</dcterms:created>
  <dcterms:modified xsi:type="dcterms:W3CDTF">2017-06-17T11:19:03Z</dcterms:modified>
</cp:coreProperties>
</file>